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tags/tag1.xml" ContentType="application/vnd.openxmlformats-officedocument.presentationml.tags+xml"/>
  <Override PartName="/ppt/notesSlides/notesSlide2.xml" ContentType="application/vnd.openxmlformats-officedocument.presentationml.notesSlide+xml"/>
  <Override PartName="/ppt/tags/tag2.xml" ContentType="application/vnd.openxmlformats-officedocument.presentationml.tags+xml"/>
  <Override PartName="/ppt/notesSlides/notesSlide3.xml" ContentType="application/vnd.openxmlformats-officedocument.presentationml.notesSlide+xml"/>
  <Override PartName="/ppt/tags/tag3.xml" ContentType="application/vnd.openxmlformats-officedocument.presentationml.tags+xml"/>
  <Override PartName="/ppt/notesSlides/notesSlide4.xml" ContentType="application/vnd.openxmlformats-officedocument.presentationml.notesSlide+xml"/>
  <Override PartName="/ppt/tags/tag4.xml" ContentType="application/vnd.openxmlformats-officedocument.presentationml.tags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tags/tag5.xml" ContentType="application/vnd.openxmlformats-officedocument.presentationml.tags+xml"/>
  <Override PartName="/ppt/notesSlides/notesSlide7.xml" ContentType="application/vnd.openxmlformats-officedocument.presentationml.notesSlide+xml"/>
  <Override PartName="/ppt/tags/tag6.xml" ContentType="application/vnd.openxmlformats-officedocument.presentationml.tags+xml"/>
  <Override PartName="/ppt/notesSlides/notesSlide8.xml" ContentType="application/vnd.openxmlformats-officedocument.presentationml.notesSlide+xml"/>
  <Override PartName="/ppt/tags/tag7.xml" ContentType="application/vnd.openxmlformats-officedocument.presentationml.tags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708" r:id="rId2"/>
    <p:sldMasterId id="2147483782" r:id="rId3"/>
  </p:sldMasterIdLst>
  <p:notesMasterIdLst>
    <p:notesMasterId r:id="rId37"/>
  </p:notesMasterIdLst>
  <p:sldIdLst>
    <p:sldId id="559" r:id="rId4"/>
    <p:sldId id="986" r:id="rId5"/>
    <p:sldId id="1038" r:id="rId6"/>
    <p:sldId id="985" r:id="rId7"/>
    <p:sldId id="1039" r:id="rId8"/>
    <p:sldId id="1040" r:id="rId9"/>
    <p:sldId id="1041" r:id="rId10"/>
    <p:sldId id="972" r:id="rId11"/>
    <p:sldId id="1047" r:id="rId12"/>
    <p:sldId id="1046" r:id="rId13"/>
    <p:sldId id="1049" r:id="rId14"/>
    <p:sldId id="1014" r:id="rId15"/>
    <p:sldId id="1015" r:id="rId16"/>
    <p:sldId id="1016" r:id="rId17"/>
    <p:sldId id="1017" r:id="rId18"/>
    <p:sldId id="1051" r:id="rId19"/>
    <p:sldId id="1019" r:id="rId20"/>
    <p:sldId id="1020" r:id="rId21"/>
    <p:sldId id="1052" r:id="rId22"/>
    <p:sldId id="1021" r:id="rId23"/>
    <p:sldId id="1022" r:id="rId24"/>
    <p:sldId id="1053" r:id="rId25"/>
    <p:sldId id="1054" r:id="rId26"/>
    <p:sldId id="1023" r:id="rId27"/>
    <p:sldId id="1024" r:id="rId28"/>
    <p:sldId id="1055" r:id="rId29"/>
    <p:sldId id="971" r:id="rId30"/>
    <p:sldId id="1056" r:id="rId31"/>
    <p:sldId id="1042" r:id="rId32"/>
    <p:sldId id="1043" r:id="rId33"/>
    <p:sldId id="1044" r:id="rId34"/>
    <p:sldId id="1059" r:id="rId35"/>
    <p:sldId id="1045" r:id="rId36"/>
  </p:sldIdLst>
  <p:sldSz cx="9144000" cy="6858000" type="screen4x3"/>
  <p:notesSz cx="6858000" cy="91440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ctr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ctr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ctr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ctr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0033CC"/>
    <a:srgbClr val="00E4A8"/>
    <a:srgbClr val="9D4791"/>
    <a:srgbClr val="D113B6"/>
    <a:srgbClr val="FFCC00"/>
    <a:srgbClr val="99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067" autoAdjust="0"/>
    <p:restoredTop sz="83429" autoAdjust="0"/>
  </p:normalViewPr>
  <p:slideViewPr>
    <p:cSldViewPr>
      <p:cViewPr varScale="1">
        <p:scale>
          <a:sx n="77" d="100"/>
          <a:sy n="77" d="100"/>
        </p:scale>
        <p:origin x="-720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9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34" Type="http://schemas.openxmlformats.org/officeDocument/2006/relationships/slide" Target="slides/slide3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slide" Target="slides/slide30.xml"/><Relationship Id="rId38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slide" Target="slides/slide26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slide" Target="slides/slide29.xml"/><Relationship Id="rId37" Type="http://schemas.openxmlformats.org/officeDocument/2006/relationships/notesMaster" Target="notesMasters/notesMaster1.xml"/><Relationship Id="rId40" Type="http://schemas.openxmlformats.org/officeDocument/2006/relationships/theme" Target="theme/theme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slide" Target="slides/slide33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slide" Target="slides/slide28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slide" Target="slides/slide3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34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DA7FF295-1BE1-456D-92F8-CCF4E9F3D5FF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337622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C5466A1-A13B-4EDB-A255-DA9AE1A87273}" type="slidenum">
              <a:rPr lang="ar-SA"/>
              <a:pPr/>
              <a:t>1</a:t>
            </a:fld>
            <a:endParaRPr lang="en-US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98550" y="676275"/>
            <a:ext cx="4605338" cy="3454400"/>
          </a:xfrm>
          <a:ln/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96938" y="4356100"/>
            <a:ext cx="5083175" cy="4130675"/>
          </a:xfrm>
          <a:noFill/>
          <a:ln/>
        </p:spPr>
        <p:txBody>
          <a:bodyPr/>
          <a:lstStyle/>
          <a:p>
            <a:pPr eaLnBrk="1" hangingPunct="1"/>
            <a:r>
              <a:rPr lang="en-US" altLang="en-US" dirty="0" smtClean="0"/>
              <a:t>Give the handouts (course web page)</a:t>
            </a: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334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1334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smtClean="0"/>
              <a:t>Variance is R^2</a:t>
            </a:r>
          </a:p>
        </p:txBody>
      </p:sp>
      <p:sp>
        <p:nvSpPr>
          <p:cNvPr id="313348" name="Slide Number Placeholder 3"/>
          <p:cNvSpPr txBox="1">
            <a:spLocks noGrp="1"/>
          </p:cNvSpPr>
          <p:nvPr/>
        </p:nvSpPr>
        <p:spPr bwMode="auto">
          <a:xfrm>
            <a:off x="3885279" y="8683570"/>
            <a:ext cx="2971570" cy="458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4330" tIns="47165" rIns="94330" bIns="47165" anchor="b"/>
          <a:lstStyle/>
          <a:p>
            <a:pPr defTabSz="942975">
              <a:spcBef>
                <a:spcPct val="0"/>
              </a:spcBef>
              <a:buFontTx/>
              <a:buNone/>
            </a:pPr>
            <a:fld id="{A9BE4907-ED87-4B6D-9ACA-C981424C41D6}" type="slidenum">
              <a:rPr lang="en-US" sz="1200">
                <a:latin typeface="Arial" charset="0"/>
              </a:rPr>
              <a:pPr defTabSz="942975">
                <a:spcBef>
                  <a:spcPct val="0"/>
                </a:spcBef>
                <a:buFontTx/>
                <a:buNone/>
              </a:pPr>
              <a:t>30</a:t>
            </a:fld>
            <a:endParaRPr lang="en-US" sz="120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4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1744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smtClean="0"/>
              <a:t>Variance is R^2</a:t>
            </a:r>
          </a:p>
        </p:txBody>
      </p:sp>
      <p:sp>
        <p:nvSpPr>
          <p:cNvPr id="317444" name="Slide Number Placeholder 3"/>
          <p:cNvSpPr txBox="1">
            <a:spLocks noGrp="1"/>
          </p:cNvSpPr>
          <p:nvPr/>
        </p:nvSpPr>
        <p:spPr bwMode="auto">
          <a:xfrm>
            <a:off x="3885279" y="8683570"/>
            <a:ext cx="2971570" cy="458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4330" tIns="47165" rIns="94330" bIns="47165" anchor="b"/>
          <a:lstStyle/>
          <a:p>
            <a:pPr defTabSz="942975">
              <a:spcBef>
                <a:spcPct val="0"/>
              </a:spcBef>
              <a:buFontTx/>
              <a:buNone/>
            </a:pPr>
            <a:fld id="{AD6B61B3-650D-4710-B496-4F8A2D27BE0E}" type="slidenum">
              <a:rPr lang="en-US" sz="1200">
                <a:latin typeface="Arial" charset="0"/>
              </a:rPr>
              <a:pPr defTabSz="942975">
                <a:spcBef>
                  <a:spcPct val="0"/>
                </a:spcBef>
                <a:buFontTx/>
                <a:buNone/>
              </a:pPr>
              <a:t>31</a:t>
            </a:fld>
            <a:endParaRPr lang="en-US" sz="120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35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2358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smtClean="0"/>
              <a:t>Variance is R^2</a:t>
            </a:r>
          </a:p>
        </p:txBody>
      </p:sp>
      <p:sp>
        <p:nvSpPr>
          <p:cNvPr id="323588" name="Slide Number Placeholder 3"/>
          <p:cNvSpPr txBox="1">
            <a:spLocks noGrp="1"/>
          </p:cNvSpPr>
          <p:nvPr/>
        </p:nvSpPr>
        <p:spPr bwMode="auto">
          <a:xfrm>
            <a:off x="3885279" y="8683570"/>
            <a:ext cx="2971570" cy="458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4330" tIns="47165" rIns="94330" bIns="47165" anchor="b"/>
          <a:lstStyle/>
          <a:p>
            <a:pPr defTabSz="942975">
              <a:spcBef>
                <a:spcPct val="0"/>
              </a:spcBef>
              <a:buFontTx/>
              <a:buNone/>
            </a:pPr>
            <a:fld id="{72C2B3E6-07BF-4D53-8C20-EEE53FED7FFD}" type="slidenum">
              <a:rPr lang="en-US" sz="1200">
                <a:latin typeface="Arial" charset="0"/>
              </a:rPr>
              <a:pPr defTabSz="942975">
                <a:spcBef>
                  <a:spcPct val="0"/>
                </a:spcBef>
                <a:buFontTx/>
                <a:buNone/>
              </a:pPr>
              <a:t>33</a:t>
            </a:fld>
            <a:endParaRPr lang="en-US" sz="120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7388"/>
            <a:ext cx="4572000" cy="3429000"/>
          </a:xfrm>
          <a:ln/>
        </p:spPr>
      </p:sp>
      <p:sp>
        <p:nvSpPr>
          <p:cNvPr id="1044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6722" y="4343805"/>
            <a:ext cx="5484556" cy="4113588"/>
          </a:xfrm>
          <a:noFill/>
          <a:ln/>
        </p:spPr>
        <p:txBody>
          <a:bodyPr/>
          <a:lstStyle/>
          <a:p>
            <a:pPr algn="l" rtl="0"/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7388"/>
            <a:ext cx="4572000" cy="3429000"/>
          </a:xfrm>
          <a:ln/>
        </p:spPr>
      </p:sp>
      <p:sp>
        <p:nvSpPr>
          <p:cNvPr id="1044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6722" y="4343805"/>
            <a:ext cx="5484556" cy="4113588"/>
          </a:xfrm>
          <a:noFill/>
          <a:ln/>
        </p:spPr>
        <p:txBody>
          <a:bodyPr/>
          <a:lstStyle/>
          <a:p>
            <a:pPr algn="l" rtl="0"/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lnSpc>
                <a:spcPct val="90000"/>
              </a:lnSpc>
              <a:spcBef>
                <a:spcPct val="0"/>
              </a:spcBef>
            </a:pPr>
            <a:endParaRPr lang="en-US" smtClean="0"/>
          </a:p>
        </p:txBody>
      </p:sp>
      <p:sp>
        <p:nvSpPr>
          <p:cNvPr id="8499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/>
          <a:p>
            <a:fld id="{7C7A6A0D-1BC4-4349-9782-5F09701DC074}" type="slidenum">
              <a:rPr lang="en-US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7388"/>
            <a:ext cx="4572000" cy="3429000"/>
          </a:xfrm>
          <a:ln/>
        </p:spPr>
      </p:sp>
      <p:sp>
        <p:nvSpPr>
          <p:cNvPr id="1064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6722" y="4343805"/>
            <a:ext cx="5484556" cy="4113588"/>
          </a:xfrm>
          <a:noFill/>
          <a:ln/>
        </p:spPr>
        <p:txBody>
          <a:bodyPr/>
          <a:lstStyle/>
          <a:p>
            <a:pPr algn="l" rtl="0"/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7C83BB-F4A8-4E53-83DC-0061CCF93091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7388"/>
            <a:ext cx="4572000" cy="3429000"/>
          </a:xfrm>
          <a:ln/>
        </p:spPr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6722" y="4343805"/>
            <a:ext cx="5484556" cy="4113588"/>
          </a:xfrm>
          <a:noFill/>
          <a:ln/>
        </p:spPr>
        <p:txBody>
          <a:bodyPr/>
          <a:lstStyle/>
          <a:p>
            <a:pPr algn="l" rtl="0"/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7388"/>
            <a:ext cx="4572000" cy="3429000"/>
          </a:xfrm>
          <a:ln/>
        </p:spPr>
      </p:sp>
      <p:sp>
        <p:nvSpPr>
          <p:cNvPr id="159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6722" y="4343805"/>
            <a:ext cx="5484556" cy="4113588"/>
          </a:xfrm>
          <a:noFill/>
          <a:ln/>
        </p:spPr>
        <p:txBody>
          <a:bodyPr/>
          <a:lstStyle/>
          <a:p>
            <a:pPr algn="l" rtl="0"/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7388"/>
            <a:ext cx="4572000" cy="3429000"/>
          </a:xfrm>
          <a:ln/>
        </p:spPr>
      </p:sp>
      <p:sp>
        <p:nvSpPr>
          <p:cNvPr id="983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6722" y="4343805"/>
            <a:ext cx="5484556" cy="4113588"/>
          </a:xfrm>
          <a:noFill/>
          <a:ln/>
        </p:spPr>
        <p:txBody>
          <a:bodyPr/>
          <a:lstStyle/>
          <a:p>
            <a:pPr algn="l" rtl="0"/>
            <a:r>
              <a:rPr lang="en-US" smtClean="0"/>
              <a:t>Utility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3914D7-ACD6-42D8-B603-4D0721EE6B25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DE8E6A-1FC1-4001-B5C5-FF705BD63B45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FF053C-2382-4EDC-8D82-07069C224A4E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2A75DBC-2256-4A5A-8944-2E0F24522DE0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4FB6C8E-F3AF-4411-A49B-78CDED5C6A97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967446C-F505-4864-925A-2F0476DE2F6A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9AEF1A5-2346-4BD2-958A-2BB3177E1C08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064F9D5-9605-419E-B502-4AF57AA8ADF7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C56C0F2-A571-4843-A476-6C646B81CA3B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CEFC7F-91C1-4BDF-BC59-0959BE3D0BA1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25990A6-8790-4656-8B15-FFD1569E2E49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F5F77A-9AAE-4B90-8E8E-BE97902B798C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73391BB-2A6D-42AF-B357-45A0670C123B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8478D83-144D-423C-80C1-85F64E116E89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960399C-CD7B-4766-9DBE-F8E5F2831F4E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A9E4C5-65C8-4B02-A605-22B4942A347E}" type="slidenum">
              <a:rPr lang="ar-SA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8D1CD2-C578-431C-8702-9FCA309600B8}" type="slidenum">
              <a:rPr lang="ar-SA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C97727-6519-4BAD-9881-E8D13E07D9AD}" type="slidenum">
              <a:rPr lang="ar-SA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247399-8B0F-455F-A866-A5687A094882}" type="slidenum">
              <a:rPr lang="ar-SA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DB534E-4840-4CA2-BCB8-041A88F40D30}" type="slidenum">
              <a:rPr lang="ar-SA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C7B46C-3D7D-4898-A2FE-0D24517C32B0}" type="slidenum">
              <a:rPr lang="ar-SA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690270-183F-4EE5-BFC8-06452C338614}" type="slidenum">
              <a:rPr lang="ar-SA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182CB1-D1E4-4320-BABD-8553F41A8E13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47136A-796F-4B5E-BADC-89AAD838BA45}" type="slidenum">
              <a:rPr lang="ar-SA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065409-3B95-464A-89FF-3C123EC85FC0}" type="slidenum">
              <a:rPr lang="ar-SA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74796A-97A4-4BF3-8E9E-EAF46CDF1C0B}" type="slidenum">
              <a:rPr lang="ar-SA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0CF00D-DA46-43CA-9E6D-7A957AF7F815}" type="slidenum">
              <a:rPr lang="ar-SA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759AD2-22B2-455F-A8CF-28E9BA2625BB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23FA58-9C4B-4DA5-9AA9-23814AF87D5E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851DB3-0206-4050-A977-0FE7C6995366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87E61F-3EBF-4FF9-8670-2CAC06D48450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7E58D9-22F8-4DB4-86D6-2B8A18C7D8BD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23168D-9C6E-4C7B-827D-0DFFA3250A0E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57E6EE4A-BABD-453D-BE52-AF8E076E4B6B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0000"/>
          </a:solidFill>
          <a:latin typeface="Arial Narrow" pitchFamily="34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0000"/>
          </a:solidFill>
          <a:latin typeface="Arial Narrow" pitchFamily="34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0000"/>
          </a:solidFill>
          <a:latin typeface="Arial Narrow" pitchFamily="34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0000"/>
          </a:solidFill>
          <a:latin typeface="Arial Narrow" pitchFamily="34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FF0000"/>
          </a:solidFill>
          <a:latin typeface="Arial Narrow" pitchFamily="34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FF0000"/>
          </a:solidFill>
          <a:latin typeface="Arial Narrow" pitchFamily="34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FF0000"/>
          </a:solidFill>
          <a:latin typeface="Arial Narrow" pitchFamily="34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FF0000"/>
          </a:solidFill>
          <a:latin typeface="Arial Narrow" pitchFamily="34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pitchFamily="34" charset="0"/>
              </a:defRPr>
            </a:lvl1pPr>
          </a:lstStyle>
          <a:p>
            <a:pPr algn="l"/>
            <a:endParaRPr lang="en-US" smtClean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pitchFamily="34" charset="0"/>
              </a:defRPr>
            </a:lvl1pPr>
          </a:lstStyle>
          <a:p>
            <a:endParaRPr lang="en-US" smtClean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pitchFamily="34" charset="0"/>
              </a:defRPr>
            </a:lvl1pPr>
          </a:lstStyle>
          <a:p>
            <a:fld id="{0D2B8339-555A-4C95-AC18-6CC5B84E6ECD}" type="slidenum">
              <a:rPr lang="en-US" smtClean="0">
                <a:solidFill>
                  <a:srgbClr val="000000"/>
                </a:solidFill>
                <a:cs typeface="Arial" pitchFamily="34" charset="0"/>
              </a:rPr>
              <a:pPr/>
              <a:t>‹#›</a:t>
            </a:fld>
            <a:endParaRPr lang="en-US" smtClean="0">
              <a:solidFill>
                <a:srgbClr val="000000"/>
              </a:solidFill>
              <a:cs typeface="Arial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rgbClr val="FF0000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rgbClr val="FF0000"/>
          </a:solidFill>
          <a:latin typeface="Arial Narrow" pitchFamily="34" charset="0"/>
          <a:cs typeface="Arial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rgbClr val="FF0000"/>
          </a:solidFill>
          <a:latin typeface="Arial Narrow" pitchFamily="34" charset="0"/>
          <a:cs typeface="Arial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rgbClr val="FF0000"/>
          </a:solidFill>
          <a:latin typeface="Arial Narrow" pitchFamily="34" charset="0"/>
          <a:cs typeface="Arial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rgbClr val="FF0000"/>
          </a:solidFill>
          <a:latin typeface="Arial Narrow" pitchFamily="34" charset="0"/>
          <a:cs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FF0000"/>
          </a:solidFill>
          <a:latin typeface="Arial Narrow" pitchFamily="34" charset="0"/>
          <a:cs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FF0000"/>
          </a:solidFill>
          <a:latin typeface="Arial Narrow" pitchFamily="34" charset="0"/>
          <a:cs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FF0000"/>
          </a:solidFill>
          <a:latin typeface="Arial Narrow" pitchFamily="34" charset="0"/>
          <a:cs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FF0000"/>
          </a:solidFill>
          <a:latin typeface="Arial Narrow" pitchFamily="34" charset="0"/>
          <a:cs typeface="Arial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36602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buFontTx/>
              <a:buNone/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36602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buFontTx/>
              <a:buNone/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36602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FontTx/>
              <a:buNone/>
              <a:defRPr sz="1400">
                <a:latin typeface="Arial" charset="0"/>
              </a:defRPr>
            </a:lvl1pPr>
          </a:lstStyle>
          <a:p>
            <a:pPr>
              <a:defRPr/>
            </a:pPr>
            <a:fld id="{23EBD68D-E9DD-42A5-92E5-5AA8D8C3DD83}" type="slidenum">
              <a:rPr lang="ar-SA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3" r:id="rId1"/>
    <p:sldLayoutId id="2147483784" r:id="rId2"/>
    <p:sldLayoutId id="2147483785" r:id="rId3"/>
    <p:sldLayoutId id="2147483786" r:id="rId4"/>
    <p:sldLayoutId id="2147483787" r:id="rId5"/>
    <p:sldLayoutId id="2147483788" r:id="rId6"/>
    <p:sldLayoutId id="2147483789" r:id="rId7"/>
    <p:sldLayoutId id="2147483790" r:id="rId8"/>
    <p:sldLayoutId id="2147483791" r:id="rId9"/>
    <p:sldLayoutId id="2147483792" r:id="rId10"/>
    <p:sldLayoutId id="2147483793" r:id="rId11"/>
  </p:sldLayoutIdLst>
  <p:transition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0000"/>
          </a:solidFill>
          <a:latin typeface="Arial Narrow" pitchFamily="34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0000"/>
          </a:solidFill>
          <a:latin typeface="Arial Narrow" pitchFamily="34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0000"/>
          </a:solidFill>
          <a:latin typeface="Arial Narrow" pitchFamily="34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0000"/>
          </a:solidFill>
          <a:latin typeface="Arial Narrow" pitchFamily="34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FF0000"/>
          </a:solidFill>
          <a:latin typeface="Arial Narrow" pitchFamily="34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FF0000"/>
          </a:solidFill>
          <a:latin typeface="Arial Narrow" pitchFamily="34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FF0000"/>
          </a:solidFill>
          <a:latin typeface="Arial Narrow" pitchFamily="34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FF0000"/>
          </a:solidFill>
          <a:latin typeface="Arial Narrow" pitchFamily="34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13.xml"/><Relationship Id="rId1" Type="http://schemas.openxmlformats.org/officeDocument/2006/relationships/tags" Target="../tags/tag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13.xml"/><Relationship Id="rId1" Type="http://schemas.openxmlformats.org/officeDocument/2006/relationships/tags" Target="../tags/tag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8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8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4.xml"/><Relationship Id="rId1" Type="http://schemas.openxmlformats.org/officeDocument/2006/relationships/tags" Target="../tags/tag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Relationship Id="rId4" Type="http://schemas.openxmlformats.org/officeDocument/2006/relationships/image" Target="../media/image2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13.xml"/><Relationship Id="rId1" Type="http://schemas.openxmlformats.org/officeDocument/2006/relationships/tags" Target="../tags/tag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52400" y="685800"/>
            <a:ext cx="8763000" cy="1600200"/>
          </a:xfrm>
        </p:spPr>
        <p:txBody>
          <a:bodyPr/>
          <a:lstStyle/>
          <a:p>
            <a:pPr eaLnBrk="1" hangingPunct="1"/>
            <a:r>
              <a:rPr lang="en-US" altLang="he-IL" sz="4800" dirty="0" smtClean="0">
                <a:solidFill>
                  <a:schemeClr val="accent2"/>
                </a:solidFill>
              </a:rPr>
              <a:t>Foundations of Privacy</a:t>
            </a:r>
            <a:r>
              <a:rPr lang="en-US" altLang="he-IL" dirty="0" smtClean="0">
                <a:solidFill>
                  <a:schemeClr val="accent2"/>
                </a:solidFill>
              </a:rPr>
              <a:t/>
            </a:r>
            <a:br>
              <a:rPr lang="en-US" altLang="he-IL" dirty="0" smtClean="0">
                <a:solidFill>
                  <a:schemeClr val="accent2"/>
                </a:solidFill>
              </a:rPr>
            </a:br>
            <a:r>
              <a:rPr lang="en-US" altLang="he-IL" dirty="0" smtClean="0">
                <a:solidFill>
                  <a:schemeClr val="accent2"/>
                </a:solidFill>
              </a:rPr>
              <a:t/>
            </a:r>
            <a:br>
              <a:rPr lang="en-US" altLang="he-IL" dirty="0" smtClean="0">
                <a:solidFill>
                  <a:schemeClr val="accent2"/>
                </a:solidFill>
              </a:rPr>
            </a:br>
            <a:r>
              <a:rPr lang="en-US" altLang="he-IL" sz="4000" dirty="0" smtClean="0">
                <a:solidFill>
                  <a:schemeClr val="tx1"/>
                </a:solidFill>
              </a:rPr>
              <a:t>Lecture </a:t>
            </a:r>
            <a:r>
              <a:rPr lang="en-US" altLang="he-IL" sz="4000" dirty="0" smtClean="0">
                <a:solidFill>
                  <a:schemeClr val="tx1"/>
                </a:solidFill>
              </a:rPr>
              <a:t>5</a:t>
            </a:r>
            <a:r>
              <a:rPr lang="en-US" altLang="he-IL" sz="4000" dirty="0" smtClean="0">
                <a:solidFill>
                  <a:schemeClr val="tx1"/>
                </a:solidFill>
              </a:rPr>
              <a:t/>
            </a:r>
            <a:br>
              <a:rPr lang="en-US" altLang="he-IL" sz="4000" dirty="0" smtClean="0">
                <a:solidFill>
                  <a:schemeClr val="tx1"/>
                </a:solidFill>
              </a:rPr>
            </a:br>
            <a:endParaRPr lang="en-US" altLang="he-IL" sz="3600" dirty="0" smtClean="0">
              <a:solidFill>
                <a:schemeClr val="tx1"/>
              </a:solidFill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 altLang="en-US" dirty="0" smtClean="0"/>
          </a:p>
          <a:p>
            <a:pPr eaLnBrk="1" hangingPunct="1"/>
            <a:r>
              <a:rPr lang="en-US" altLang="he-IL" b="1" dirty="0" smtClean="0">
                <a:solidFill>
                  <a:srgbClr val="FF3300"/>
                </a:solidFill>
              </a:rPr>
              <a:t>Lecturer:</a:t>
            </a:r>
            <a:r>
              <a:rPr lang="en-US" altLang="he-IL" sz="4000" b="1" dirty="0" smtClean="0">
                <a:solidFill>
                  <a:srgbClr val="D60093"/>
                </a:solidFill>
              </a:rPr>
              <a:t> </a:t>
            </a:r>
            <a:r>
              <a:rPr lang="en-US" altLang="he-IL" b="1" dirty="0" err="1" smtClean="0">
                <a:solidFill>
                  <a:srgbClr val="FF3300"/>
                </a:solidFill>
              </a:rPr>
              <a:t>Moni</a:t>
            </a:r>
            <a:r>
              <a:rPr lang="en-US" altLang="he-IL" b="1" dirty="0" smtClean="0">
                <a:solidFill>
                  <a:srgbClr val="FF3300"/>
                </a:solidFill>
              </a:rPr>
              <a:t> Naor</a:t>
            </a:r>
          </a:p>
        </p:txBody>
      </p:sp>
      <p:pic>
        <p:nvPicPr>
          <p:cNvPr id="4100" name="Picture 4" descr="trtre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33800" y="3048000"/>
            <a:ext cx="1295400" cy="998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Bound on Achievable Privacy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Want to get bounds on the </a:t>
            </a:r>
          </a:p>
          <a:p>
            <a:r>
              <a:rPr lang="en-US" sz="3600" b="1" dirty="0" smtClean="0"/>
              <a:t>Accuracy</a:t>
            </a:r>
          </a:p>
          <a:p>
            <a:pPr lvl="1"/>
            <a:r>
              <a:rPr lang="en-US" dirty="0" smtClean="0"/>
              <a:t>The responses from the mechanism to all queries are assured to be within </a:t>
            </a:r>
            <a:r>
              <a:rPr lang="el-GR" b="1" dirty="0" smtClean="0">
                <a:solidFill>
                  <a:srgbClr val="0000FF"/>
                </a:solidFill>
              </a:rPr>
              <a:t>α</a:t>
            </a:r>
            <a:r>
              <a:rPr lang="en-US" b="1" dirty="0" smtClean="0">
                <a:solidFill>
                  <a:srgbClr val="0000FF"/>
                </a:solidFill>
              </a:rPr>
              <a:t> </a:t>
            </a:r>
            <a:r>
              <a:rPr lang="en-US" dirty="0" smtClean="0"/>
              <a:t> except with probability </a:t>
            </a:r>
            <a:r>
              <a:rPr lang="en-US" b="1" dirty="0">
                <a:solidFill>
                  <a:srgbClr val="0000FF"/>
                </a:solidFill>
                <a:sym typeface="Symbol"/>
              </a:rPr>
              <a:t></a:t>
            </a:r>
            <a:endParaRPr lang="en-US" b="1" dirty="0">
              <a:solidFill>
                <a:srgbClr val="0000FF"/>
              </a:solidFill>
            </a:endParaRPr>
          </a:p>
          <a:p>
            <a:r>
              <a:rPr lang="en-US" b="1" dirty="0" smtClean="0"/>
              <a:t>Number of queries </a:t>
            </a:r>
            <a:r>
              <a:rPr lang="en-US" dirty="0">
                <a:solidFill>
                  <a:srgbClr val="0033CC"/>
                </a:solidFill>
                <a:latin typeface="Comic Sans MS" pitchFamily="66" charset="0"/>
              </a:rPr>
              <a:t>t </a:t>
            </a:r>
            <a:r>
              <a:rPr lang="en-US" dirty="0" smtClean="0"/>
              <a:t>for which we can receive accurate answers</a:t>
            </a:r>
          </a:p>
          <a:p>
            <a:r>
              <a:rPr lang="en-US" dirty="0" smtClean="0"/>
              <a:t>The </a:t>
            </a:r>
            <a:r>
              <a:rPr lang="en-US" b="1" dirty="0" smtClean="0"/>
              <a:t>privacy parameter </a:t>
            </a:r>
            <a:r>
              <a:rPr lang="en-US" dirty="0" smtClean="0">
                <a:solidFill>
                  <a:srgbClr val="0000FF"/>
                </a:solidFill>
                <a:latin typeface="Comic Sans MS" pitchFamily="66" charset="0"/>
              </a:rPr>
              <a:t>ε</a:t>
            </a:r>
            <a:r>
              <a:rPr lang="en-US" b="1" dirty="0" smtClean="0">
                <a:solidFill>
                  <a:srgbClr val="0000FF"/>
                </a:solidFill>
                <a:latin typeface="Comic Sans MS" pitchFamily="66" charset="0"/>
              </a:rPr>
              <a:t> </a:t>
            </a:r>
            <a:r>
              <a:rPr lang="en-US" dirty="0" smtClean="0"/>
              <a:t>for which </a:t>
            </a:r>
            <a:r>
              <a:rPr lang="en-US" b="1" dirty="0" smtClean="0">
                <a:solidFill>
                  <a:srgbClr val="0000FF"/>
                </a:solidFill>
                <a:latin typeface="Comic Sans MS" pitchFamily="66" charset="0"/>
              </a:rPr>
              <a:t>ε </a:t>
            </a:r>
            <a:r>
              <a:rPr lang="en-US" b="1" dirty="0" smtClean="0"/>
              <a:t>differential privacy</a:t>
            </a:r>
            <a:r>
              <a:rPr lang="en-US" dirty="0" smtClean="0"/>
              <a:t> is achievable </a:t>
            </a:r>
          </a:p>
          <a:p>
            <a:pPr lvl="1"/>
            <a:r>
              <a:rPr lang="en-US" dirty="0" smtClean="0"/>
              <a:t>Or </a:t>
            </a:r>
            <a:r>
              <a:rPr lang="en-US" b="1" dirty="0" smtClean="0"/>
              <a:t>(</a:t>
            </a:r>
            <a:r>
              <a:rPr lang="en-US" b="1" dirty="0" smtClean="0">
                <a:solidFill>
                  <a:srgbClr val="0000FF"/>
                </a:solidFill>
                <a:latin typeface="Comic Sans MS" pitchFamily="66" charset="0"/>
              </a:rPr>
              <a:t>ε,</a:t>
            </a:r>
            <a:r>
              <a:rPr lang="en-US" b="1" dirty="0" smtClean="0">
                <a:solidFill>
                  <a:srgbClr val="0000FF"/>
                </a:solidFill>
                <a:latin typeface="Comic Sans MS" pitchFamily="66" charset="0"/>
                <a:sym typeface="Symbol"/>
              </a:rPr>
              <a:t></a:t>
            </a:r>
            <a:r>
              <a:rPr lang="en-US" b="1" dirty="0" smtClean="0">
                <a:solidFill>
                  <a:srgbClr val="0000FF"/>
                </a:solidFill>
                <a:latin typeface="Comic Sans MS" pitchFamily="66" charset="0"/>
              </a:rPr>
              <a:t>) </a:t>
            </a:r>
            <a:r>
              <a:rPr lang="en-US" b="1" dirty="0"/>
              <a:t>differential privacy </a:t>
            </a:r>
            <a:r>
              <a:rPr lang="en-US" dirty="0"/>
              <a:t>is achievable</a:t>
            </a:r>
            <a:r>
              <a:rPr lang="en-US" b="1" dirty="0" smtClean="0">
                <a:solidFill>
                  <a:srgbClr val="0000FF"/>
                </a:solidFill>
                <a:latin typeface="Comic Sans MS" pitchFamily="66" charset="0"/>
              </a:rPr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9025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Blatant Non Privacy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371600"/>
            <a:ext cx="8534400" cy="4525963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Mechanism</a:t>
            </a:r>
            <a:r>
              <a:rPr lang="en-US" dirty="0" smtClean="0">
                <a:latin typeface="Comic Sans MS" pitchFamily="66" charset="0"/>
              </a:rPr>
              <a:t> M </a:t>
            </a:r>
            <a:r>
              <a:rPr lang="en-US" dirty="0" smtClean="0"/>
              <a:t>is </a:t>
            </a:r>
            <a:r>
              <a:rPr lang="en-US" b="1" dirty="0" smtClean="0">
                <a:solidFill>
                  <a:srgbClr val="0033CC"/>
                </a:solidFill>
              </a:rPr>
              <a:t>Blatantly Non-Private </a:t>
            </a:r>
            <a:r>
              <a:rPr lang="en-US" dirty="0" smtClean="0"/>
              <a:t>if there is an adversary </a:t>
            </a:r>
            <a:r>
              <a:rPr lang="en-US" dirty="0" smtClean="0">
                <a:latin typeface="Comic Sans MS" pitchFamily="66" charset="0"/>
              </a:rPr>
              <a:t>A</a:t>
            </a:r>
            <a:r>
              <a:rPr lang="en-US" dirty="0" smtClean="0"/>
              <a:t> that </a:t>
            </a:r>
          </a:p>
          <a:p>
            <a:r>
              <a:rPr lang="en-US" dirty="0" smtClean="0"/>
              <a:t>On any database </a:t>
            </a:r>
            <a:r>
              <a:rPr lang="en-US" dirty="0" smtClean="0">
                <a:latin typeface="Comic Sans MS" pitchFamily="66" charset="0"/>
              </a:rPr>
              <a:t>D</a:t>
            </a:r>
            <a:r>
              <a:rPr lang="en-US" dirty="0" smtClean="0"/>
              <a:t> of size n can select queries and use the responses </a:t>
            </a:r>
            <a:r>
              <a:rPr lang="en-US" dirty="0" smtClean="0">
                <a:latin typeface="Comic Sans MS" pitchFamily="66" charset="0"/>
              </a:rPr>
              <a:t>M(D) </a:t>
            </a:r>
            <a:r>
              <a:rPr lang="en-US" dirty="0" smtClean="0"/>
              <a:t>to reconstruct </a:t>
            </a:r>
            <a:r>
              <a:rPr lang="en-US" dirty="0" smtClean="0">
                <a:latin typeface="Comic Sans MS" pitchFamily="66" charset="0"/>
              </a:rPr>
              <a:t>D’</a:t>
            </a:r>
            <a:r>
              <a:rPr lang="en-US" dirty="0" smtClean="0"/>
              <a:t> such that </a:t>
            </a:r>
          </a:p>
          <a:p>
            <a:pPr marL="0" indent="0" algn="ctr">
              <a:buNone/>
            </a:pPr>
            <a:r>
              <a:rPr lang="en-US" dirty="0" smtClean="0">
                <a:latin typeface="Comic Sans MS" pitchFamily="66" charset="0"/>
              </a:rPr>
              <a:t>||D-D’||</a:t>
            </a:r>
            <a:r>
              <a:rPr lang="en-US" baseline="-25000" dirty="0" smtClean="0">
                <a:latin typeface="Comic Sans MS"/>
              </a:rPr>
              <a:t>1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smtClean="0">
                <a:latin typeface="cmsy10"/>
              </a:rPr>
              <a:t>2</a:t>
            </a:r>
            <a:r>
              <a:rPr lang="en-US" dirty="0" smtClean="0">
                <a:latin typeface="Comic Sans MS" pitchFamily="66" charset="0"/>
              </a:rPr>
              <a:t> o(n)</a:t>
            </a:r>
            <a:endParaRPr lang="en-US" dirty="0"/>
          </a:p>
          <a:p>
            <a:pPr marL="400050" lvl="1" indent="0">
              <a:buNone/>
            </a:pPr>
            <a:r>
              <a:rPr lang="en-US" dirty="0" smtClean="0">
                <a:latin typeface="Comic Sans MS" pitchFamily="66" charset="0"/>
              </a:rPr>
              <a:t>D’ </a:t>
            </a:r>
            <a:r>
              <a:rPr lang="en-US" dirty="0" smtClean="0"/>
              <a:t>agrees with </a:t>
            </a:r>
            <a:r>
              <a:rPr lang="en-US" dirty="0" smtClean="0">
                <a:latin typeface="Comic Sans MS" pitchFamily="66" charset="0"/>
              </a:rPr>
              <a:t>D</a:t>
            </a:r>
            <a:r>
              <a:rPr lang="en-US" dirty="0" smtClean="0"/>
              <a:t> in all but </a:t>
            </a:r>
            <a:r>
              <a:rPr lang="en-US" dirty="0">
                <a:latin typeface="Comic Sans MS" pitchFamily="66" charset="0"/>
              </a:rPr>
              <a:t>o(n) </a:t>
            </a:r>
            <a:r>
              <a:rPr lang="en-US" dirty="0" smtClean="0"/>
              <a:t>of the entries. </a:t>
            </a:r>
          </a:p>
          <a:p>
            <a:pPr marL="400050" lvl="1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b="1" dirty="0" smtClean="0"/>
              <a:t>Claim</a:t>
            </a:r>
            <a:r>
              <a:rPr lang="en-US" dirty="0" smtClean="0"/>
              <a:t>: Blatant non privacy implies that </a:t>
            </a:r>
            <a:r>
              <a:rPr lang="en-US" dirty="0">
                <a:latin typeface="Comic Sans MS" pitchFamily="66" charset="0"/>
              </a:rPr>
              <a:t>M </a:t>
            </a:r>
            <a:r>
              <a:rPr lang="en-US" dirty="0"/>
              <a:t>is </a:t>
            </a:r>
            <a:r>
              <a:rPr lang="en-US" b="1" dirty="0" smtClean="0"/>
              <a:t>not</a:t>
            </a:r>
            <a:r>
              <a:rPr lang="en-US" dirty="0" smtClean="0"/>
              <a:t> </a:t>
            </a:r>
            <a:r>
              <a:rPr lang="en-US" b="1" dirty="0">
                <a:solidFill>
                  <a:srgbClr val="00B050"/>
                </a:solidFill>
                <a:latin typeface="Comic Sans MS" pitchFamily="66" charset="0"/>
                <a:sym typeface="Symbol" pitchFamily="18" charset="2"/>
              </a:rPr>
              <a:t>(,</a:t>
            </a:r>
            <a:r>
              <a:rPr lang="en-US" b="1" dirty="0">
                <a:solidFill>
                  <a:srgbClr val="FFC000"/>
                </a:solidFill>
                <a:latin typeface="Symbol" pitchFamily="18" charset="2"/>
                <a:sym typeface="Symbol" pitchFamily="18" charset="2"/>
              </a:rPr>
              <a:t> d</a:t>
            </a:r>
            <a:r>
              <a:rPr lang="en-US" b="1" dirty="0">
                <a:solidFill>
                  <a:srgbClr val="00B050"/>
                </a:solidFill>
                <a:latin typeface="Comic Sans MS" pitchFamily="66" charset="0"/>
                <a:sym typeface="Symbol" pitchFamily="18" charset="2"/>
              </a:rPr>
              <a:t>)</a:t>
            </a:r>
            <a:r>
              <a:rPr lang="en-US" dirty="0">
                <a:solidFill>
                  <a:srgbClr val="00B050"/>
                </a:solidFill>
                <a:latin typeface="Arial Narrow" pitchFamily="34" charset="0"/>
              </a:rPr>
              <a:t> </a:t>
            </a:r>
            <a:r>
              <a:rPr lang="en-US" dirty="0" smtClean="0">
                <a:solidFill>
                  <a:srgbClr val="00B050"/>
                </a:solidFill>
                <a:latin typeface="Arial Narrow" pitchFamily="34" charset="0"/>
              </a:rPr>
              <a:t>-</a:t>
            </a:r>
            <a:r>
              <a:rPr lang="en-US" dirty="0" smtClean="0"/>
              <a:t>DP for any constant </a:t>
            </a:r>
            <a:r>
              <a:rPr lang="en-US" b="1" dirty="0" smtClean="0">
                <a:solidFill>
                  <a:srgbClr val="00B050"/>
                </a:solidFill>
                <a:latin typeface="Comic Sans MS" pitchFamily="66" charset="0"/>
                <a:sym typeface="Symbol" pitchFamily="18" charset="2"/>
              </a:rPr>
              <a:t>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5157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813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Sanitization Can’t be Too Accurate </a:t>
            </a:r>
            <a:endParaRPr lang="en-US" dirty="0"/>
          </a:p>
        </p:txBody>
      </p:sp>
      <p:sp>
        <p:nvSpPr>
          <p:cNvPr id="688131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676400"/>
            <a:ext cx="8305800" cy="49530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3600" dirty="0" smtClean="0"/>
              <a:t>Usual counting queries</a:t>
            </a:r>
          </a:p>
          <a:p>
            <a:pPr lvl="1"/>
            <a:r>
              <a:rPr lang="en-US" sz="3200" dirty="0" smtClean="0"/>
              <a:t>Query: </a:t>
            </a:r>
            <a:r>
              <a:rPr lang="en-US" sz="3200" dirty="0" smtClean="0">
                <a:latin typeface="Comic Sans MS" pitchFamily="66" charset="0"/>
              </a:rPr>
              <a:t>q</a:t>
            </a:r>
            <a:r>
              <a:rPr lang="en-US" sz="3200" dirty="0" smtClean="0"/>
              <a:t> </a:t>
            </a:r>
            <a:r>
              <a:rPr lang="en-US" sz="3200" dirty="0" smtClean="0">
                <a:latin typeface="cmsy10"/>
              </a:rPr>
              <a:t>µ</a:t>
            </a:r>
            <a:r>
              <a:rPr lang="en-US" sz="3200" dirty="0" smtClean="0"/>
              <a:t> </a:t>
            </a:r>
            <a:r>
              <a:rPr lang="en-US" sz="3200" dirty="0" smtClean="0">
                <a:latin typeface="Comic Sans MS" pitchFamily="66" charset="0"/>
              </a:rPr>
              <a:t>[n]</a:t>
            </a:r>
          </a:p>
          <a:p>
            <a:pPr lvl="1"/>
            <a:r>
              <a:rPr lang="en-US" sz="3200" dirty="0" smtClean="0">
                <a:solidFill>
                  <a:schemeClr val="accent1"/>
                </a:solidFill>
              </a:rPr>
              <a:t> </a:t>
            </a:r>
            <a:r>
              <a:rPr lang="en-US" sz="3200" dirty="0" smtClean="0">
                <a:latin typeface="Symbol"/>
                <a:sym typeface="Symbol"/>
              </a:rPr>
              <a:t></a:t>
            </a:r>
            <a:r>
              <a:rPr lang="en-US" sz="3200" baseline="-25000" dirty="0" err="1" smtClean="0">
                <a:sym typeface="Symbol"/>
              </a:rPr>
              <a:t>i</a:t>
            </a:r>
            <a:r>
              <a:rPr lang="en-US" sz="3200" baseline="-25000" dirty="0" smtClean="0">
                <a:latin typeface="Symbol"/>
                <a:sym typeface="Symbol"/>
              </a:rPr>
              <a:t> </a:t>
            </a:r>
            <a:r>
              <a:rPr lang="en-US" sz="3200" baseline="-25000" dirty="0" smtClean="0">
                <a:latin typeface="cmsy10"/>
                <a:sym typeface="Symbol"/>
              </a:rPr>
              <a:t>2 </a:t>
            </a:r>
            <a:r>
              <a:rPr lang="en-US" sz="3200" baseline="-25000" dirty="0" smtClean="0">
                <a:latin typeface="Comic Sans MS" pitchFamily="66" charset="0"/>
                <a:sym typeface="Symbol"/>
              </a:rPr>
              <a:t>q</a:t>
            </a:r>
            <a:r>
              <a:rPr lang="en-US" sz="3200" dirty="0" smtClean="0">
                <a:latin typeface="Comic Sans MS" pitchFamily="66" charset="0"/>
              </a:rPr>
              <a:t> </a:t>
            </a:r>
            <a:r>
              <a:rPr lang="en-US" sz="3200" dirty="0" err="1" smtClean="0">
                <a:latin typeface="Comic Sans MS" pitchFamily="66" charset="0"/>
              </a:rPr>
              <a:t>d</a:t>
            </a:r>
            <a:r>
              <a:rPr lang="en-US" sz="3200" baseline="-25000" dirty="0" err="1" smtClean="0">
                <a:latin typeface="Comic Sans MS" pitchFamily="66" charset="0"/>
              </a:rPr>
              <a:t>i</a:t>
            </a:r>
            <a:r>
              <a:rPr lang="en-US" sz="3200" dirty="0" smtClean="0">
                <a:latin typeface="Comic Sans MS" pitchFamily="66" charset="0"/>
              </a:rPr>
              <a:t>    </a:t>
            </a:r>
            <a:r>
              <a:rPr lang="en-US" sz="3200" dirty="0" smtClean="0">
                <a:solidFill>
                  <a:srgbClr val="C00000"/>
                </a:solidFill>
              </a:rPr>
              <a:t>Response</a:t>
            </a:r>
            <a:r>
              <a:rPr lang="en-US" sz="3200" dirty="0" smtClean="0"/>
              <a:t> = Answer + noise</a:t>
            </a:r>
            <a:endParaRPr lang="en-US" dirty="0" smtClean="0">
              <a:solidFill>
                <a:schemeClr val="folHlink"/>
              </a:solidFill>
            </a:endParaRPr>
          </a:p>
          <a:p>
            <a:pPr>
              <a:buFont typeface="Wingdings" pitchFamily="2" charset="2"/>
              <a:buNone/>
            </a:pPr>
            <a:r>
              <a:rPr lang="en-US" b="1" dirty="0" smtClean="0">
                <a:solidFill>
                  <a:srgbClr val="0033CC"/>
                </a:solidFill>
              </a:rPr>
              <a:t>Blatant </a:t>
            </a:r>
            <a:r>
              <a:rPr lang="en-US" b="1" dirty="0">
                <a:solidFill>
                  <a:srgbClr val="0033CC"/>
                </a:solidFill>
              </a:rPr>
              <a:t>Non-Privacy:  Adversary Guesses 99% bits </a:t>
            </a:r>
          </a:p>
          <a:p>
            <a:pPr>
              <a:buFont typeface="Wingdings" pitchFamily="2" charset="2"/>
              <a:buNone/>
            </a:pPr>
            <a:endParaRPr lang="en-US" b="1" dirty="0" smtClean="0">
              <a:solidFill>
                <a:schemeClr val="tx2"/>
              </a:solidFill>
            </a:endParaRPr>
          </a:p>
          <a:p>
            <a:pPr>
              <a:buFont typeface="Wingdings" pitchFamily="2" charset="2"/>
              <a:buNone/>
            </a:pPr>
            <a:r>
              <a:rPr lang="en-US" b="1" dirty="0" smtClean="0">
                <a:solidFill>
                  <a:schemeClr val="tx2"/>
                </a:solidFill>
              </a:rPr>
              <a:t>Theorem</a:t>
            </a:r>
            <a:r>
              <a:rPr lang="en-US" dirty="0">
                <a:solidFill>
                  <a:schemeClr val="tx2"/>
                </a:solidFill>
              </a:rPr>
              <a:t>: If </a:t>
            </a:r>
            <a:r>
              <a:rPr lang="en-US" b="1" dirty="0">
                <a:solidFill>
                  <a:schemeClr val="tx2"/>
                </a:solidFill>
              </a:rPr>
              <a:t>all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smtClean="0">
                <a:solidFill>
                  <a:schemeClr val="tx2"/>
                </a:solidFill>
              </a:rPr>
              <a:t>responses are </a:t>
            </a:r>
            <a:r>
              <a:rPr lang="en-US" dirty="0">
                <a:solidFill>
                  <a:schemeClr val="tx2"/>
                </a:solidFill>
              </a:rPr>
              <a:t>within </a:t>
            </a:r>
            <a:r>
              <a:rPr lang="en-US" dirty="0" smtClean="0">
                <a:solidFill>
                  <a:schemeClr val="tx2"/>
                </a:solidFill>
                <a:latin typeface="Comic Sans MS" pitchFamily="66" charset="0"/>
              </a:rPr>
              <a:t>o(n) </a:t>
            </a:r>
            <a:r>
              <a:rPr lang="en-US" dirty="0">
                <a:solidFill>
                  <a:schemeClr val="tx2"/>
                </a:solidFill>
              </a:rPr>
              <a:t>of the true answer, then the algorithm is </a:t>
            </a:r>
            <a:r>
              <a:rPr lang="en-US" b="1" dirty="0">
                <a:solidFill>
                  <a:schemeClr val="tx2"/>
                </a:solidFill>
              </a:rPr>
              <a:t>blatantly non-private</a:t>
            </a:r>
            <a:r>
              <a:rPr lang="en-US" b="1" dirty="0" smtClean="0">
                <a:solidFill>
                  <a:schemeClr val="tx2"/>
                </a:solidFill>
              </a:rPr>
              <a:t>.</a:t>
            </a:r>
            <a:endParaRPr lang="en-US" dirty="0">
              <a:solidFill>
                <a:schemeClr val="tx2"/>
              </a:solidFill>
            </a:endParaRPr>
          </a:p>
          <a:p>
            <a:pPr>
              <a:buFont typeface="Wingdings" pitchFamily="2" charset="2"/>
              <a:buNone/>
            </a:pPr>
            <a:r>
              <a:rPr lang="en-US" b="1" dirty="0" smtClean="0">
                <a:solidFill>
                  <a:schemeClr val="tx2"/>
                </a:solidFill>
              </a:rPr>
              <a:t>But: </a:t>
            </a:r>
            <a:r>
              <a:rPr lang="en-US" b="1" dirty="0" smtClean="0">
                <a:solidFill>
                  <a:srgbClr val="7030A0"/>
                </a:solidFill>
              </a:rPr>
              <a:t>require exponential # of queries </a:t>
            </a:r>
            <a:r>
              <a:rPr lang="en-US" dirty="0" smtClean="0">
                <a:solidFill>
                  <a:schemeClr val="tx2"/>
                </a:solidFill>
              </a:rPr>
              <a:t>. 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EEBFF-5F8A-4561-8DA1-E1E6FFDC429A}" type="slidenum">
              <a:rPr lang="en-US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35665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81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81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81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198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Proof: Exponential Adversary</a:t>
            </a:r>
          </a:p>
        </p:txBody>
      </p:sp>
      <p:sp>
        <p:nvSpPr>
          <p:cNvPr id="68198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524000"/>
            <a:ext cx="8229600" cy="4525963"/>
          </a:xfrm>
        </p:spPr>
        <p:txBody>
          <a:bodyPr>
            <a:normAutofit lnSpcReduction="10000"/>
          </a:bodyPr>
          <a:lstStyle/>
          <a:p>
            <a:r>
              <a:rPr lang="en-US" sz="2800" dirty="0"/>
              <a:t>Focus on Column Containing Super Private </a:t>
            </a:r>
            <a:r>
              <a:rPr lang="en-US" sz="2800" dirty="0" smtClean="0"/>
              <a:t>Bit</a:t>
            </a:r>
          </a:p>
          <a:p>
            <a:endParaRPr lang="en-US" sz="2800" dirty="0" smtClean="0"/>
          </a:p>
          <a:p>
            <a:endParaRPr lang="en-US" sz="2800" dirty="0" smtClean="0"/>
          </a:p>
          <a:p>
            <a:endParaRPr lang="en-US" sz="2800" dirty="0" smtClean="0"/>
          </a:p>
          <a:p>
            <a:endParaRPr lang="en-US" sz="2800" dirty="0" smtClean="0"/>
          </a:p>
          <a:p>
            <a:endParaRPr lang="en-US" sz="2800" dirty="0" smtClean="0"/>
          </a:p>
          <a:p>
            <a:endParaRPr lang="en-US" sz="2800" dirty="0" smtClean="0"/>
          </a:p>
          <a:p>
            <a:endParaRPr lang="en-US" sz="2800" dirty="0" smtClean="0"/>
          </a:p>
          <a:p>
            <a:r>
              <a:rPr lang="en-US" sz="2800" dirty="0" smtClean="0"/>
              <a:t>Assume all answers are within error bound </a:t>
            </a:r>
            <a:r>
              <a:rPr lang="en-US" sz="2800" dirty="0" smtClean="0">
                <a:solidFill>
                  <a:srgbClr val="0033CC"/>
                </a:solidFill>
                <a:latin typeface="Comic Sans MS" pitchFamily="66" charset="0"/>
                <a:sym typeface="Symbol"/>
              </a:rPr>
              <a:t></a:t>
            </a:r>
            <a:r>
              <a:rPr lang="en-US" sz="2800" dirty="0" smtClean="0"/>
              <a:t>.  </a:t>
            </a:r>
            <a:endParaRPr lang="en-US" sz="2800" dirty="0"/>
          </a:p>
        </p:txBody>
      </p:sp>
      <p:sp>
        <p:nvSpPr>
          <p:cNvPr id="2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75F80-362A-480C-9061-8E49DCD112E8}" type="slidenum">
              <a:rPr lang="en-US"/>
              <a:pPr/>
              <a:t>13</a:t>
            </a:fld>
            <a:endParaRPr lang="en-US" dirty="0"/>
          </a:p>
        </p:txBody>
      </p:sp>
      <p:grpSp>
        <p:nvGrpSpPr>
          <p:cNvPr id="2" name="Group 17"/>
          <p:cNvGrpSpPr>
            <a:grpSpLocks/>
          </p:cNvGrpSpPr>
          <p:nvPr/>
        </p:nvGrpSpPr>
        <p:grpSpPr bwMode="auto">
          <a:xfrm>
            <a:off x="4000500" y="2016125"/>
            <a:ext cx="338138" cy="2606675"/>
            <a:chOff x="846" y="1810"/>
            <a:chExt cx="213" cy="1642"/>
          </a:xfrm>
        </p:grpSpPr>
        <p:grpSp>
          <p:nvGrpSpPr>
            <p:cNvPr id="3" name="Group 4"/>
            <p:cNvGrpSpPr>
              <a:grpSpLocks/>
            </p:cNvGrpSpPr>
            <p:nvPr/>
          </p:nvGrpSpPr>
          <p:grpSpPr bwMode="auto">
            <a:xfrm>
              <a:off x="846" y="1810"/>
              <a:ext cx="213" cy="1642"/>
              <a:chOff x="1677" y="1813"/>
              <a:chExt cx="213" cy="1642"/>
            </a:xfrm>
          </p:grpSpPr>
          <p:sp>
            <p:nvSpPr>
              <p:cNvPr id="681989" name="Line 5"/>
              <p:cNvSpPr>
                <a:spLocks noChangeShapeType="1"/>
              </p:cNvSpPr>
              <p:nvPr/>
            </p:nvSpPr>
            <p:spPr bwMode="auto">
              <a:xfrm>
                <a:off x="1677" y="1813"/>
                <a:ext cx="9" cy="1636"/>
              </a:xfrm>
              <a:prstGeom prst="line">
                <a:avLst/>
              </a:prstGeom>
              <a:noFill/>
              <a:ln w="25400">
                <a:solidFill>
                  <a:srgbClr val="FF3300"/>
                </a:solidFill>
                <a:round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endParaRPr lang="en-US">
                  <a:latin typeface="Comic Sans MS" pitchFamily="66" charset="0"/>
                </a:endParaRPr>
              </a:p>
            </p:txBody>
          </p:sp>
          <p:sp>
            <p:nvSpPr>
              <p:cNvPr id="681990" name="Line 6"/>
              <p:cNvSpPr>
                <a:spLocks noChangeShapeType="1"/>
              </p:cNvSpPr>
              <p:nvPr/>
            </p:nvSpPr>
            <p:spPr bwMode="auto">
              <a:xfrm>
                <a:off x="1881" y="1819"/>
                <a:ext cx="9" cy="1636"/>
              </a:xfrm>
              <a:prstGeom prst="line">
                <a:avLst/>
              </a:prstGeom>
              <a:noFill/>
              <a:ln w="25400">
                <a:solidFill>
                  <a:srgbClr val="FF3300"/>
                </a:solidFill>
                <a:round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endParaRPr lang="en-US">
                  <a:latin typeface="Comic Sans MS" pitchFamily="66" charset="0"/>
                </a:endParaRPr>
              </a:p>
            </p:txBody>
          </p:sp>
          <p:sp>
            <p:nvSpPr>
              <p:cNvPr id="681991" name="Line 7"/>
              <p:cNvSpPr>
                <a:spLocks noChangeShapeType="1"/>
              </p:cNvSpPr>
              <p:nvPr/>
            </p:nvSpPr>
            <p:spPr bwMode="auto">
              <a:xfrm flipH="1">
                <a:off x="1686" y="3446"/>
                <a:ext cx="195" cy="0"/>
              </a:xfrm>
              <a:prstGeom prst="line">
                <a:avLst/>
              </a:prstGeom>
              <a:noFill/>
              <a:ln w="25400">
                <a:solidFill>
                  <a:srgbClr val="FF3300"/>
                </a:solidFill>
                <a:round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endParaRPr lang="en-US">
                  <a:latin typeface="Comic Sans MS" pitchFamily="66" charset="0"/>
                </a:endParaRPr>
              </a:p>
            </p:txBody>
          </p:sp>
        </p:grpSp>
        <p:sp>
          <p:nvSpPr>
            <p:cNvPr id="681992" name="Line 8"/>
            <p:cNvSpPr>
              <a:spLocks noChangeShapeType="1"/>
            </p:cNvSpPr>
            <p:nvPr/>
          </p:nvSpPr>
          <p:spPr bwMode="auto">
            <a:xfrm flipH="1">
              <a:off x="852" y="1820"/>
              <a:ext cx="195" cy="0"/>
            </a:xfrm>
            <a:prstGeom prst="line">
              <a:avLst/>
            </a:prstGeom>
            <a:noFill/>
            <a:ln w="25400">
              <a:solidFill>
                <a:srgbClr val="FF3300"/>
              </a:solidFill>
              <a:round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endParaRPr lang="en-US">
                <a:latin typeface="Comic Sans MS" pitchFamily="66" charset="0"/>
              </a:endParaRPr>
            </a:p>
          </p:txBody>
        </p:sp>
        <p:sp>
          <p:nvSpPr>
            <p:cNvPr id="681993" name="Line 9"/>
            <p:cNvSpPr>
              <a:spLocks noChangeShapeType="1"/>
            </p:cNvSpPr>
            <p:nvPr/>
          </p:nvSpPr>
          <p:spPr bwMode="auto">
            <a:xfrm flipH="1">
              <a:off x="849" y="2042"/>
              <a:ext cx="195" cy="0"/>
            </a:xfrm>
            <a:prstGeom prst="line">
              <a:avLst/>
            </a:prstGeom>
            <a:noFill/>
            <a:ln w="25400">
              <a:solidFill>
                <a:srgbClr val="FF3300"/>
              </a:solidFill>
              <a:round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endParaRPr lang="en-US">
                <a:latin typeface="Comic Sans MS" pitchFamily="66" charset="0"/>
              </a:endParaRPr>
            </a:p>
          </p:txBody>
        </p:sp>
        <p:sp>
          <p:nvSpPr>
            <p:cNvPr id="681994" name="Line 10"/>
            <p:cNvSpPr>
              <a:spLocks noChangeShapeType="1"/>
            </p:cNvSpPr>
            <p:nvPr/>
          </p:nvSpPr>
          <p:spPr bwMode="auto">
            <a:xfrm flipH="1">
              <a:off x="855" y="2273"/>
              <a:ext cx="195" cy="0"/>
            </a:xfrm>
            <a:prstGeom prst="line">
              <a:avLst/>
            </a:prstGeom>
            <a:noFill/>
            <a:ln w="25400">
              <a:solidFill>
                <a:srgbClr val="FF3300"/>
              </a:solidFill>
              <a:round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endParaRPr lang="en-US">
                <a:latin typeface="Comic Sans MS" pitchFamily="66" charset="0"/>
              </a:endParaRPr>
            </a:p>
          </p:txBody>
        </p:sp>
        <p:sp>
          <p:nvSpPr>
            <p:cNvPr id="681995" name="Line 11"/>
            <p:cNvSpPr>
              <a:spLocks noChangeShapeType="1"/>
            </p:cNvSpPr>
            <p:nvPr/>
          </p:nvSpPr>
          <p:spPr bwMode="auto">
            <a:xfrm flipH="1">
              <a:off x="852" y="2486"/>
              <a:ext cx="195" cy="0"/>
            </a:xfrm>
            <a:prstGeom prst="line">
              <a:avLst/>
            </a:prstGeom>
            <a:noFill/>
            <a:ln w="25400">
              <a:solidFill>
                <a:srgbClr val="FF3300"/>
              </a:solidFill>
              <a:round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endParaRPr lang="en-US">
                <a:latin typeface="Comic Sans MS" pitchFamily="66" charset="0"/>
              </a:endParaRPr>
            </a:p>
          </p:txBody>
        </p:sp>
        <p:sp>
          <p:nvSpPr>
            <p:cNvPr id="681996" name="Line 12"/>
            <p:cNvSpPr>
              <a:spLocks noChangeShapeType="1"/>
            </p:cNvSpPr>
            <p:nvPr/>
          </p:nvSpPr>
          <p:spPr bwMode="auto">
            <a:xfrm flipH="1">
              <a:off x="858" y="2699"/>
              <a:ext cx="195" cy="0"/>
            </a:xfrm>
            <a:prstGeom prst="line">
              <a:avLst/>
            </a:prstGeom>
            <a:noFill/>
            <a:ln w="25400">
              <a:solidFill>
                <a:srgbClr val="FF3300"/>
              </a:solidFill>
              <a:round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endParaRPr lang="en-US">
                <a:latin typeface="Comic Sans MS" pitchFamily="66" charset="0"/>
              </a:endParaRPr>
            </a:p>
          </p:txBody>
        </p:sp>
        <p:sp>
          <p:nvSpPr>
            <p:cNvPr id="681997" name="Line 13"/>
            <p:cNvSpPr>
              <a:spLocks noChangeShapeType="1"/>
            </p:cNvSpPr>
            <p:nvPr/>
          </p:nvSpPr>
          <p:spPr bwMode="auto">
            <a:xfrm flipH="1">
              <a:off x="855" y="2930"/>
              <a:ext cx="195" cy="0"/>
            </a:xfrm>
            <a:prstGeom prst="line">
              <a:avLst/>
            </a:prstGeom>
            <a:noFill/>
            <a:ln w="25400">
              <a:solidFill>
                <a:srgbClr val="FF3300"/>
              </a:solidFill>
              <a:round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endParaRPr lang="en-US">
                <a:latin typeface="Comic Sans MS" pitchFamily="66" charset="0"/>
              </a:endParaRPr>
            </a:p>
          </p:txBody>
        </p:sp>
        <p:sp>
          <p:nvSpPr>
            <p:cNvPr id="681998" name="Line 14"/>
            <p:cNvSpPr>
              <a:spLocks noChangeShapeType="1"/>
            </p:cNvSpPr>
            <p:nvPr/>
          </p:nvSpPr>
          <p:spPr bwMode="auto">
            <a:xfrm flipH="1">
              <a:off x="861" y="3188"/>
              <a:ext cx="195" cy="0"/>
            </a:xfrm>
            <a:prstGeom prst="line">
              <a:avLst/>
            </a:prstGeom>
            <a:noFill/>
            <a:ln w="25400">
              <a:solidFill>
                <a:srgbClr val="FF3300"/>
              </a:solidFill>
              <a:round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endParaRPr lang="en-US">
                <a:latin typeface="Comic Sans MS" pitchFamily="66" charset="0"/>
              </a:endParaRPr>
            </a:p>
          </p:txBody>
        </p:sp>
      </p:grpSp>
      <p:sp>
        <p:nvSpPr>
          <p:cNvPr id="682002" name="Text Box 18"/>
          <p:cNvSpPr txBox="1">
            <a:spLocks noChangeArrowheads="1"/>
          </p:cNvSpPr>
          <p:nvPr/>
        </p:nvSpPr>
        <p:spPr bwMode="auto">
          <a:xfrm>
            <a:off x="5219901" y="2654300"/>
            <a:ext cx="2223687" cy="52322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800" dirty="0"/>
              <a:t>“</a:t>
            </a:r>
            <a:r>
              <a:rPr lang="en-US" sz="2800" dirty="0">
                <a:latin typeface="+mn-lt"/>
              </a:rPr>
              <a:t>The database</a:t>
            </a:r>
            <a:r>
              <a:rPr lang="en-US" sz="2800" dirty="0"/>
              <a:t>”</a:t>
            </a:r>
          </a:p>
        </p:txBody>
      </p:sp>
      <p:sp>
        <p:nvSpPr>
          <p:cNvPr id="682003" name="Text Box 19"/>
          <p:cNvSpPr txBox="1">
            <a:spLocks noChangeArrowheads="1"/>
          </p:cNvSpPr>
          <p:nvPr/>
        </p:nvSpPr>
        <p:spPr bwMode="auto">
          <a:xfrm>
            <a:off x="2989816" y="4708525"/>
            <a:ext cx="2877584" cy="5847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</a:rPr>
              <a:t>Vector</a:t>
            </a:r>
            <a:r>
              <a:rPr lang="en-US" sz="3200" dirty="0" smtClean="0">
                <a:solidFill>
                  <a:srgbClr val="00B050"/>
                </a:solidFill>
                <a:latin typeface="Comic Sans MS" pitchFamily="66" charset="0"/>
              </a:rPr>
              <a:t> d</a:t>
            </a:r>
            <a:r>
              <a:rPr lang="en-US" sz="3200" dirty="0">
                <a:latin typeface="cmsy10"/>
              </a:rPr>
              <a:t> </a:t>
            </a:r>
            <a:r>
              <a:rPr lang="en-US" sz="3200" dirty="0">
                <a:solidFill>
                  <a:srgbClr val="00B050"/>
                </a:solidFill>
                <a:latin typeface="cmsy10"/>
              </a:rPr>
              <a:t>2</a:t>
            </a:r>
            <a:r>
              <a:rPr lang="en-US" sz="3200" dirty="0">
                <a:solidFill>
                  <a:srgbClr val="00B050"/>
                </a:solidFill>
                <a:latin typeface="Comic Sans MS" pitchFamily="66" charset="0"/>
              </a:rPr>
              <a:t> {0,1}</a:t>
            </a:r>
            <a:r>
              <a:rPr lang="en-US" sz="3200" baseline="30000" dirty="0">
                <a:solidFill>
                  <a:srgbClr val="00B050"/>
                </a:solidFill>
                <a:latin typeface="Comic Sans MS" pitchFamily="66" charset="0"/>
              </a:rPr>
              <a:t>n</a:t>
            </a:r>
            <a:endParaRPr lang="en-US" sz="3200" dirty="0">
              <a:solidFill>
                <a:srgbClr val="00B050"/>
              </a:solidFill>
              <a:latin typeface="Comic Sans MS" pitchFamily="66" charset="0"/>
            </a:endParaRPr>
          </a:p>
        </p:txBody>
      </p:sp>
      <p:sp>
        <p:nvSpPr>
          <p:cNvPr id="682004" name="Text Box 20"/>
          <p:cNvSpPr txBox="1">
            <a:spLocks noChangeArrowheads="1"/>
          </p:cNvSpPr>
          <p:nvPr/>
        </p:nvSpPr>
        <p:spPr bwMode="auto">
          <a:xfrm>
            <a:off x="3968750" y="2700338"/>
            <a:ext cx="369888" cy="4572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400">
                <a:latin typeface="Comic Sans MS" pitchFamily="66" charset="0"/>
              </a:rPr>
              <a:t>0</a:t>
            </a:r>
          </a:p>
        </p:txBody>
      </p:sp>
      <p:sp>
        <p:nvSpPr>
          <p:cNvPr id="682007" name="Text Box 23"/>
          <p:cNvSpPr txBox="1">
            <a:spLocks noChangeArrowheads="1"/>
          </p:cNvSpPr>
          <p:nvPr/>
        </p:nvSpPr>
        <p:spPr bwMode="auto">
          <a:xfrm>
            <a:off x="4005263" y="3786188"/>
            <a:ext cx="320675" cy="4572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400">
                <a:latin typeface="Comic Sans MS" pitchFamily="66" charset="0"/>
              </a:rPr>
              <a:t>1</a:t>
            </a:r>
          </a:p>
        </p:txBody>
      </p:sp>
      <p:sp>
        <p:nvSpPr>
          <p:cNvPr id="682008" name="Text Box 24"/>
          <p:cNvSpPr txBox="1">
            <a:spLocks noChangeArrowheads="1"/>
          </p:cNvSpPr>
          <p:nvPr/>
        </p:nvSpPr>
        <p:spPr bwMode="auto">
          <a:xfrm>
            <a:off x="3983038" y="1993900"/>
            <a:ext cx="320675" cy="4572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400">
                <a:latin typeface="Comic Sans MS" pitchFamily="66" charset="0"/>
              </a:rPr>
              <a:t>1</a:t>
            </a:r>
          </a:p>
        </p:txBody>
      </p:sp>
      <p:sp>
        <p:nvSpPr>
          <p:cNvPr id="682009" name="Text Box 25"/>
          <p:cNvSpPr txBox="1">
            <a:spLocks noChangeArrowheads="1"/>
          </p:cNvSpPr>
          <p:nvPr/>
        </p:nvSpPr>
        <p:spPr bwMode="auto">
          <a:xfrm>
            <a:off x="3990975" y="4178300"/>
            <a:ext cx="320675" cy="4572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400">
                <a:latin typeface="Comic Sans MS" pitchFamily="66" charset="0"/>
              </a:rPr>
              <a:t>1</a:t>
            </a:r>
          </a:p>
        </p:txBody>
      </p:sp>
      <p:sp>
        <p:nvSpPr>
          <p:cNvPr id="682010" name="Text Box 26"/>
          <p:cNvSpPr txBox="1">
            <a:spLocks noChangeArrowheads="1"/>
          </p:cNvSpPr>
          <p:nvPr/>
        </p:nvSpPr>
        <p:spPr bwMode="auto">
          <a:xfrm>
            <a:off x="3997325" y="3024188"/>
            <a:ext cx="320675" cy="4572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400">
                <a:latin typeface="Comic Sans MS" pitchFamily="66" charset="0"/>
              </a:rPr>
              <a:t>1</a:t>
            </a:r>
          </a:p>
        </p:txBody>
      </p:sp>
      <p:sp>
        <p:nvSpPr>
          <p:cNvPr id="682011" name="Text Box 27"/>
          <p:cNvSpPr txBox="1">
            <a:spLocks noChangeArrowheads="1"/>
          </p:cNvSpPr>
          <p:nvPr/>
        </p:nvSpPr>
        <p:spPr bwMode="auto">
          <a:xfrm>
            <a:off x="3960813" y="2316163"/>
            <a:ext cx="369887" cy="4572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400">
                <a:latin typeface="Comic Sans MS" pitchFamily="66" charset="0"/>
              </a:rPr>
              <a:t>0</a:t>
            </a:r>
          </a:p>
        </p:txBody>
      </p:sp>
      <p:sp>
        <p:nvSpPr>
          <p:cNvPr id="682012" name="Text Box 28"/>
          <p:cNvSpPr txBox="1">
            <a:spLocks noChangeArrowheads="1"/>
          </p:cNvSpPr>
          <p:nvPr/>
        </p:nvSpPr>
        <p:spPr bwMode="auto">
          <a:xfrm>
            <a:off x="3997325" y="3381375"/>
            <a:ext cx="369888" cy="4572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400">
                <a:latin typeface="Comic Sans MS" pitchFamily="66" charset="0"/>
              </a:rPr>
              <a:t>0</a:t>
            </a:r>
          </a:p>
        </p:txBody>
      </p:sp>
      <p:sp>
        <p:nvSpPr>
          <p:cNvPr id="27" name="Rounded Rectangular Callout 26"/>
          <p:cNvSpPr/>
          <p:nvPr/>
        </p:nvSpPr>
        <p:spPr bwMode="auto">
          <a:xfrm>
            <a:off x="2590800" y="6019800"/>
            <a:ext cx="5257800" cy="533400"/>
          </a:xfrm>
          <a:prstGeom prst="wedgeRoundRectCallout">
            <a:avLst>
              <a:gd name="adj1" fmla="val 24137"/>
              <a:gd name="adj2" fmla="val -88080"/>
              <a:gd name="adj3" fmla="val 16667"/>
            </a:avLst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charset="0"/>
              </a:rPr>
              <a:t>Will show that </a:t>
            </a:r>
            <a:r>
              <a:rPr lang="en-US" dirty="0" smtClean="0">
                <a:solidFill>
                  <a:srgbClr val="0033CC"/>
                </a:solidFill>
                <a:latin typeface="Comic Sans MS" pitchFamily="66" charset="0"/>
                <a:sym typeface="Symbol"/>
              </a:rPr>
              <a:t>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charset="0"/>
              </a:rPr>
              <a:t> cannot be 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</a:rPr>
              <a:t>o(n)</a:t>
            </a:r>
          </a:p>
        </p:txBody>
      </p:sp>
    </p:spTree>
    <p:extLst>
      <p:ext uri="{BB962C8B-B14F-4D97-AF65-F5344CB8AC3E}">
        <p14:creationId xmlns:p14="http://schemas.microsoft.com/office/powerpoint/2010/main" val="15704911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Proof: Exponential </a:t>
            </a:r>
            <a:r>
              <a:rPr lang="en-US" dirty="0" smtClean="0"/>
              <a:t>Adversary for Blatant Non Privacy</a:t>
            </a:r>
            <a:endParaRPr lang="en-US" dirty="0"/>
          </a:p>
        </p:txBody>
      </p:sp>
      <p:sp>
        <p:nvSpPr>
          <p:cNvPr id="675843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371600"/>
            <a:ext cx="8483600" cy="5181600"/>
          </a:xfrm>
        </p:spPr>
        <p:txBody>
          <a:bodyPr>
            <a:normAutofit fontScale="92500" lnSpcReduction="20000"/>
          </a:bodyPr>
          <a:lstStyle/>
          <a:p>
            <a:r>
              <a:rPr lang="en-US" sz="3200" dirty="0"/>
              <a:t>Estimate #</a:t>
            </a:r>
            <a:r>
              <a:rPr lang="en-US" sz="3200" dirty="0">
                <a:latin typeface="Comic Sans MS" pitchFamily="66" charset="0"/>
              </a:rPr>
              <a:t>1</a:t>
            </a:r>
            <a:r>
              <a:rPr lang="en-US" sz="3200" dirty="0"/>
              <a:t>’s in </a:t>
            </a:r>
            <a:r>
              <a:rPr lang="en-US" sz="3200" b="1" dirty="0" smtClean="0"/>
              <a:t>all </a:t>
            </a:r>
            <a:r>
              <a:rPr lang="en-US" sz="3200" dirty="0" smtClean="0"/>
              <a:t>possible sets</a:t>
            </a:r>
            <a:endParaRPr lang="en-US" sz="3200" dirty="0"/>
          </a:p>
          <a:p>
            <a:pPr lvl="1"/>
            <a:r>
              <a:rPr lang="en-US" sz="2800" dirty="0"/>
              <a:t> </a:t>
            </a:r>
            <a:r>
              <a:rPr lang="en-US" sz="2800" dirty="0">
                <a:latin typeface="CMSY10" pitchFamily="34" charset="0"/>
              </a:rPr>
              <a:t>8</a:t>
            </a:r>
            <a:r>
              <a:rPr lang="en-US" sz="2800" dirty="0"/>
              <a:t> </a:t>
            </a:r>
            <a:r>
              <a:rPr lang="en-US" sz="2800" dirty="0">
                <a:latin typeface="Comic Sans MS" pitchFamily="66" charset="0"/>
              </a:rPr>
              <a:t>S</a:t>
            </a:r>
            <a:r>
              <a:rPr lang="en-US" sz="2800" dirty="0"/>
              <a:t> </a:t>
            </a:r>
            <a:r>
              <a:rPr lang="en-US" sz="2800" dirty="0">
                <a:latin typeface="CMSY10" pitchFamily="34" charset="0"/>
              </a:rPr>
              <a:t>µ</a:t>
            </a:r>
            <a:r>
              <a:rPr lang="en-US" sz="2800" dirty="0"/>
              <a:t> </a:t>
            </a:r>
            <a:r>
              <a:rPr lang="en-US" sz="2800" dirty="0">
                <a:latin typeface="Comic Sans MS" pitchFamily="66" charset="0"/>
              </a:rPr>
              <a:t>[n]</a:t>
            </a:r>
            <a:r>
              <a:rPr lang="en-US" sz="2800" dirty="0"/>
              <a:t>: </a:t>
            </a:r>
            <a:r>
              <a:rPr lang="en-US" sz="2800" dirty="0" smtClean="0">
                <a:latin typeface="Comic Sans MS" pitchFamily="66" charset="0"/>
              </a:rPr>
              <a:t>|</a:t>
            </a:r>
            <a:r>
              <a:rPr lang="en-US" sz="3500" dirty="0" smtClean="0">
                <a:latin typeface="Comic Sans MS" pitchFamily="66" charset="0"/>
              </a:rPr>
              <a:t>M</a:t>
            </a:r>
            <a:r>
              <a:rPr lang="en-US" sz="2800" dirty="0" smtClean="0">
                <a:latin typeface="Comic Sans MS" pitchFamily="66" charset="0"/>
              </a:rPr>
              <a:t>(S</a:t>
            </a:r>
            <a:r>
              <a:rPr lang="en-US" sz="2800" dirty="0">
                <a:latin typeface="Comic Sans MS" pitchFamily="66" charset="0"/>
              </a:rPr>
              <a:t>) – </a:t>
            </a:r>
            <a:r>
              <a:rPr lang="en-US" sz="2800" dirty="0">
                <a:latin typeface="Comic Sans MS" pitchFamily="66" charset="0"/>
                <a:sym typeface="Symbol" pitchFamily="18" charset="2"/>
              </a:rPr>
              <a:t></a:t>
            </a:r>
            <a:r>
              <a:rPr lang="en-US" sz="2800" baseline="-25000" dirty="0" err="1">
                <a:sym typeface="Symbol" pitchFamily="18" charset="2"/>
              </a:rPr>
              <a:t>i</a:t>
            </a:r>
            <a:r>
              <a:rPr lang="en-US" sz="2800" baseline="-25000" dirty="0">
                <a:sym typeface="Symbol" pitchFamily="18" charset="2"/>
              </a:rPr>
              <a:t> </a:t>
            </a:r>
            <a:r>
              <a:rPr lang="en-US" sz="2800" baseline="-25000" dirty="0">
                <a:latin typeface="CMSY10" pitchFamily="34" charset="0"/>
                <a:sym typeface="Symbol" pitchFamily="18" charset="2"/>
              </a:rPr>
              <a:t>2</a:t>
            </a:r>
            <a:r>
              <a:rPr lang="en-US" sz="2800" baseline="-25000" dirty="0">
                <a:sym typeface="Symbol" pitchFamily="18" charset="2"/>
              </a:rPr>
              <a:t> </a:t>
            </a:r>
            <a:r>
              <a:rPr lang="en-US" sz="2800" baseline="-25000" dirty="0">
                <a:latin typeface="Comic Sans MS" pitchFamily="66" charset="0"/>
                <a:sym typeface="Symbol" pitchFamily="18" charset="2"/>
              </a:rPr>
              <a:t>S</a:t>
            </a:r>
            <a:r>
              <a:rPr lang="en-US" sz="2800" dirty="0"/>
              <a:t> </a:t>
            </a:r>
            <a:r>
              <a:rPr lang="en-US" sz="2800" dirty="0">
                <a:latin typeface="Comic Sans MS" pitchFamily="66" charset="0"/>
              </a:rPr>
              <a:t>d</a:t>
            </a:r>
            <a:r>
              <a:rPr lang="en-US" sz="2800" baseline="-25000" dirty="0">
                <a:latin typeface="Comic Sans MS" pitchFamily="66" charset="0"/>
              </a:rPr>
              <a:t>i </a:t>
            </a:r>
            <a:r>
              <a:rPr lang="en-US" sz="2800" dirty="0">
                <a:latin typeface="Comic Sans MS" pitchFamily="66" charset="0"/>
              </a:rPr>
              <a:t>| ≤ </a:t>
            </a:r>
            <a:r>
              <a:rPr lang="en-US" dirty="0" smtClean="0">
                <a:solidFill>
                  <a:srgbClr val="0033CC"/>
                </a:solidFill>
                <a:latin typeface="Comic Sans MS" pitchFamily="66" charset="0"/>
                <a:sym typeface="Symbol"/>
              </a:rPr>
              <a:t></a:t>
            </a:r>
            <a:r>
              <a:rPr lang="en-US" sz="2800" dirty="0" smtClean="0">
                <a:latin typeface="Comic Sans MS" pitchFamily="66" charset="0"/>
              </a:rPr>
              <a:t>  </a:t>
            </a:r>
            <a:endParaRPr lang="en-US" sz="2800" dirty="0">
              <a:latin typeface="Comic Sans MS" pitchFamily="66" charset="0"/>
            </a:endParaRPr>
          </a:p>
          <a:p>
            <a:pPr lvl="1">
              <a:buNone/>
            </a:pPr>
            <a:endParaRPr lang="en-US" sz="2800" dirty="0"/>
          </a:p>
          <a:p>
            <a:r>
              <a:rPr lang="en-US" sz="3200" b="1" dirty="0"/>
              <a:t>Weed Out “Distant” DBs</a:t>
            </a:r>
          </a:p>
          <a:p>
            <a:pPr lvl="1"/>
            <a:r>
              <a:rPr lang="en-US" sz="2800" dirty="0"/>
              <a:t>For each possible </a:t>
            </a:r>
            <a:r>
              <a:rPr lang="en-US" sz="2800" b="1" dirty="0"/>
              <a:t>candidate</a:t>
            </a:r>
            <a:r>
              <a:rPr lang="en-US" sz="2800" dirty="0"/>
              <a:t> database </a:t>
            </a:r>
            <a:r>
              <a:rPr lang="en-US" sz="2800" dirty="0" smtClean="0">
                <a:latin typeface="Comic Sans MS" pitchFamily="66" charset="0"/>
              </a:rPr>
              <a:t>c </a:t>
            </a:r>
            <a:r>
              <a:rPr lang="en-US" sz="2800" dirty="0" smtClean="0">
                <a:latin typeface="cmsy10"/>
              </a:rPr>
              <a:t>2</a:t>
            </a:r>
            <a:r>
              <a:rPr lang="en-US" sz="2800" dirty="0" smtClean="0">
                <a:latin typeface="Comic Sans MS" pitchFamily="66" charset="0"/>
              </a:rPr>
              <a:t> {0,1}</a:t>
            </a:r>
            <a:r>
              <a:rPr lang="en-US" sz="2800" baseline="30000" dirty="0" smtClean="0">
                <a:latin typeface="Comic Sans MS" pitchFamily="66" charset="0"/>
              </a:rPr>
              <a:t>n</a:t>
            </a:r>
            <a:r>
              <a:rPr lang="en-US" sz="2800" dirty="0" smtClean="0"/>
              <a:t>:</a:t>
            </a:r>
            <a:endParaRPr lang="en-US" sz="2800" dirty="0"/>
          </a:p>
          <a:p>
            <a:pPr lvl="2">
              <a:buFont typeface="Wingdings" pitchFamily="2" charset="2"/>
              <a:buNone/>
            </a:pPr>
            <a:r>
              <a:rPr lang="en-US" sz="3200" dirty="0" smtClean="0"/>
              <a:t>If </a:t>
            </a:r>
            <a:r>
              <a:rPr lang="en-US" sz="3200" dirty="0"/>
              <a:t>for </a:t>
            </a:r>
            <a:r>
              <a:rPr lang="en-US" sz="3200" b="1" dirty="0"/>
              <a:t>any</a:t>
            </a:r>
            <a:r>
              <a:rPr lang="en-US" sz="3200" dirty="0"/>
              <a:t> </a:t>
            </a:r>
            <a:r>
              <a:rPr lang="en-US" sz="3200" dirty="0" smtClean="0">
                <a:latin typeface="Comic Sans MS" pitchFamily="66" charset="0"/>
              </a:rPr>
              <a:t>S</a:t>
            </a:r>
            <a:r>
              <a:rPr lang="en-US" sz="3200" dirty="0" smtClean="0"/>
              <a:t> </a:t>
            </a:r>
            <a:r>
              <a:rPr lang="en-US" sz="3200" dirty="0" smtClean="0">
                <a:latin typeface="CMSY10" pitchFamily="34" charset="0"/>
              </a:rPr>
              <a:t>µ</a:t>
            </a:r>
            <a:r>
              <a:rPr lang="en-US" sz="3200" dirty="0" smtClean="0"/>
              <a:t> </a:t>
            </a:r>
            <a:r>
              <a:rPr lang="en-US" sz="3200" dirty="0" smtClean="0">
                <a:latin typeface="Comic Sans MS" pitchFamily="66" charset="0"/>
              </a:rPr>
              <a:t>[n]</a:t>
            </a:r>
            <a:r>
              <a:rPr lang="en-US" sz="3200" dirty="0" smtClean="0"/>
              <a:t>: </a:t>
            </a:r>
          </a:p>
          <a:p>
            <a:pPr lvl="2">
              <a:buFont typeface="Wingdings" pitchFamily="2" charset="2"/>
              <a:buNone/>
            </a:pPr>
            <a:r>
              <a:rPr lang="en-US" sz="3200" dirty="0" smtClean="0"/>
              <a:t>|</a:t>
            </a:r>
            <a:r>
              <a:rPr lang="en-US" sz="3200" dirty="0">
                <a:latin typeface="Symbol" pitchFamily="18" charset="2"/>
                <a:sym typeface="Symbol" pitchFamily="18" charset="2"/>
              </a:rPr>
              <a:t></a:t>
            </a:r>
            <a:r>
              <a:rPr lang="en-US" sz="3200" baseline="-25000" dirty="0" err="1">
                <a:sym typeface="Symbol" pitchFamily="18" charset="2"/>
              </a:rPr>
              <a:t>i</a:t>
            </a:r>
            <a:r>
              <a:rPr lang="en-US" sz="3200" baseline="-25000" dirty="0">
                <a:sym typeface="Symbol" pitchFamily="18" charset="2"/>
              </a:rPr>
              <a:t> </a:t>
            </a:r>
            <a:r>
              <a:rPr lang="en-US" sz="3200" baseline="-25000" dirty="0">
                <a:latin typeface="CMSY10" pitchFamily="34" charset="0"/>
                <a:sym typeface="Symbol" pitchFamily="18" charset="2"/>
              </a:rPr>
              <a:t>2</a:t>
            </a:r>
            <a:r>
              <a:rPr lang="en-US" sz="3200" baseline="-25000" dirty="0">
                <a:sym typeface="Symbol" pitchFamily="18" charset="2"/>
              </a:rPr>
              <a:t> S</a:t>
            </a:r>
            <a:r>
              <a:rPr lang="en-US" sz="3200" dirty="0"/>
              <a:t> </a:t>
            </a:r>
            <a:r>
              <a:rPr lang="en-US" sz="3200" dirty="0">
                <a:latin typeface="Comic Sans MS" pitchFamily="66" charset="0"/>
              </a:rPr>
              <a:t>c</a:t>
            </a:r>
            <a:r>
              <a:rPr lang="en-US" sz="3200" baseline="-25000" dirty="0">
                <a:latin typeface="Comic Sans MS" pitchFamily="66" charset="0"/>
              </a:rPr>
              <a:t>i</a:t>
            </a:r>
            <a:r>
              <a:rPr lang="en-US" sz="3200" dirty="0">
                <a:latin typeface="Comic Sans MS" pitchFamily="66" charset="0"/>
              </a:rPr>
              <a:t> – </a:t>
            </a:r>
            <a:r>
              <a:rPr lang="en-US" sz="3500" dirty="0" smtClean="0">
                <a:latin typeface="Comic Sans MS" pitchFamily="66" charset="0"/>
              </a:rPr>
              <a:t>M</a:t>
            </a:r>
            <a:r>
              <a:rPr lang="en-US" sz="3200" dirty="0" smtClean="0">
                <a:latin typeface="Comic Sans MS" pitchFamily="66" charset="0"/>
              </a:rPr>
              <a:t>(S</a:t>
            </a:r>
            <a:r>
              <a:rPr lang="en-US" sz="3200" dirty="0">
                <a:latin typeface="Comic Sans MS" pitchFamily="66" charset="0"/>
              </a:rPr>
              <a:t>)| &gt; </a:t>
            </a:r>
            <a:r>
              <a:rPr lang="en-US" sz="3200" dirty="0" smtClean="0">
                <a:solidFill>
                  <a:srgbClr val="0033CC"/>
                </a:solidFill>
                <a:latin typeface="Comic Sans MS" pitchFamily="66" charset="0"/>
                <a:sym typeface="Symbol"/>
              </a:rPr>
              <a:t></a:t>
            </a:r>
            <a:r>
              <a:rPr lang="en-US" sz="3200" dirty="0" smtClean="0"/>
              <a:t>, </a:t>
            </a:r>
          </a:p>
          <a:p>
            <a:pPr lvl="2">
              <a:buFont typeface="Wingdings" pitchFamily="2" charset="2"/>
              <a:buNone/>
            </a:pPr>
            <a:r>
              <a:rPr lang="en-US" sz="3200" b="1" dirty="0" smtClean="0"/>
              <a:t>then </a:t>
            </a:r>
            <a:r>
              <a:rPr lang="en-US" sz="3200" b="1" dirty="0"/>
              <a:t>rule out </a:t>
            </a:r>
            <a:r>
              <a:rPr lang="en-US" sz="3200" dirty="0">
                <a:latin typeface="Comic Sans MS" pitchFamily="66" charset="0"/>
              </a:rPr>
              <a:t>c</a:t>
            </a:r>
            <a:r>
              <a:rPr lang="en-US" sz="3200" dirty="0" smtClean="0"/>
              <a:t>.</a:t>
            </a:r>
            <a:endParaRPr lang="en-US" sz="3200" dirty="0"/>
          </a:p>
          <a:p>
            <a:pPr lvl="1"/>
            <a:r>
              <a:rPr lang="en-US" sz="3600" dirty="0"/>
              <a:t>If </a:t>
            </a:r>
            <a:r>
              <a:rPr lang="en-US" sz="3600" dirty="0">
                <a:latin typeface="Comic Sans MS" pitchFamily="66" charset="0"/>
              </a:rPr>
              <a:t>c</a:t>
            </a:r>
            <a:r>
              <a:rPr lang="en-US" sz="3600" dirty="0"/>
              <a:t> </a:t>
            </a:r>
            <a:r>
              <a:rPr lang="en-US" sz="3600" b="1" dirty="0"/>
              <a:t>not </a:t>
            </a:r>
            <a:r>
              <a:rPr lang="en-US" sz="3600" dirty="0"/>
              <a:t>ruled out, halt and output </a:t>
            </a:r>
            <a:r>
              <a:rPr lang="en-US" sz="3600" dirty="0" smtClean="0">
                <a:latin typeface="Comic Sans MS" pitchFamily="66" charset="0"/>
              </a:rPr>
              <a:t>c</a:t>
            </a:r>
            <a:endParaRPr lang="en-US" sz="3600" dirty="0"/>
          </a:p>
          <a:p>
            <a:pPr lvl="1"/>
            <a:endParaRPr lang="en-US" sz="2800" dirty="0" smtClean="0"/>
          </a:p>
          <a:p>
            <a:pPr>
              <a:buNone/>
            </a:pPr>
            <a:r>
              <a:rPr lang="en-US" b="1" dirty="0" smtClean="0"/>
              <a:t>Claim</a:t>
            </a:r>
            <a:r>
              <a:rPr lang="en-US" dirty="0" smtClean="0"/>
              <a:t>: </a:t>
            </a:r>
            <a:r>
              <a:rPr lang="en-US" sz="3200" dirty="0" smtClean="0"/>
              <a:t>Real database </a:t>
            </a:r>
            <a:r>
              <a:rPr lang="en-US" dirty="0" smtClean="0">
                <a:latin typeface="Comic Sans MS" pitchFamily="66" charset="0"/>
              </a:rPr>
              <a:t>d </a:t>
            </a:r>
            <a:r>
              <a:rPr lang="en-US" sz="3200" dirty="0" smtClean="0"/>
              <a:t>won’t </a:t>
            </a:r>
            <a:r>
              <a:rPr lang="en-US" sz="3200" dirty="0"/>
              <a:t>be ruled </a:t>
            </a:r>
            <a:r>
              <a:rPr lang="en-US" sz="3200" dirty="0" smtClean="0"/>
              <a:t>out</a:t>
            </a:r>
            <a:endParaRPr lang="en-US" sz="32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1417EB-8332-4FD8-8271-6B98C448B99F}" type="slidenum">
              <a:rPr lang="en-US"/>
              <a:pPr/>
              <a:t>14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6096000" y="1828800"/>
            <a:ext cx="3048000" cy="63094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3500" dirty="0" smtClean="0">
                <a:latin typeface="Comic Sans MS" pitchFamily="66" charset="0"/>
              </a:rPr>
              <a:t>M</a:t>
            </a:r>
            <a:r>
              <a:rPr lang="en-US" dirty="0" smtClean="0">
                <a:latin typeface="Comic Sans MS" pitchFamily="66" charset="0"/>
              </a:rPr>
              <a:t>(S): </a:t>
            </a:r>
            <a:r>
              <a:rPr lang="en-US" dirty="0" smtClean="0">
                <a:latin typeface="+mn-lt"/>
              </a:rPr>
              <a:t>answer </a:t>
            </a:r>
            <a:r>
              <a:rPr lang="en-US" dirty="0" smtClean="0">
                <a:latin typeface="+mn-lt"/>
              </a:rPr>
              <a:t>on </a:t>
            </a:r>
            <a:r>
              <a:rPr lang="en-US" dirty="0" smtClean="0">
                <a:latin typeface="Comic Sans MS" pitchFamily="66" charset="0"/>
              </a:rPr>
              <a:t>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81691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4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891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/>
              <a:t>Proof: Exponential Adversary</a:t>
            </a:r>
          </a:p>
        </p:txBody>
      </p:sp>
      <p:sp>
        <p:nvSpPr>
          <p:cNvPr id="67891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r>
              <a:rPr lang="en-US" b="1" dirty="0" smtClean="0"/>
              <a:t>Assume</a:t>
            </a:r>
            <a:r>
              <a:rPr lang="en-US" dirty="0" smtClean="0"/>
              <a:t>:  </a:t>
            </a:r>
            <a:r>
              <a:rPr lang="en-US" sz="3200" b="1" dirty="0" smtClean="0">
                <a:latin typeface="CMSY10" pitchFamily="34" charset="0"/>
              </a:rPr>
              <a:t>8</a:t>
            </a:r>
            <a:r>
              <a:rPr lang="en-US" sz="3200" dirty="0" smtClean="0"/>
              <a:t> </a:t>
            </a:r>
            <a:r>
              <a:rPr lang="en-US" dirty="0" smtClean="0">
                <a:latin typeface="Comic Sans MS" pitchFamily="66" charset="0"/>
              </a:rPr>
              <a:t>S</a:t>
            </a:r>
            <a:r>
              <a:rPr lang="en-US" dirty="0" smtClean="0"/>
              <a:t> </a:t>
            </a:r>
            <a:r>
              <a:rPr lang="en-US" dirty="0" smtClean="0">
                <a:latin typeface="CMSY10" pitchFamily="34" charset="0"/>
              </a:rPr>
              <a:t>µ</a:t>
            </a:r>
            <a:r>
              <a:rPr lang="en-US" dirty="0" smtClean="0"/>
              <a:t> </a:t>
            </a:r>
            <a:r>
              <a:rPr lang="en-US" dirty="0" smtClean="0">
                <a:latin typeface="Comic Sans MS" pitchFamily="66" charset="0"/>
              </a:rPr>
              <a:t>[n]</a:t>
            </a:r>
            <a:r>
              <a:rPr lang="en-US" dirty="0" smtClean="0"/>
              <a:t>: </a:t>
            </a:r>
            <a:r>
              <a:rPr lang="en-US" dirty="0" smtClean="0">
                <a:latin typeface="Comic Sans MS" pitchFamily="66" charset="0"/>
              </a:rPr>
              <a:t>|M(S</a:t>
            </a:r>
            <a:r>
              <a:rPr lang="en-US" dirty="0" smtClean="0">
                <a:latin typeface="Comic Sans MS" pitchFamily="66" charset="0"/>
              </a:rPr>
              <a:t>) – </a:t>
            </a:r>
            <a:r>
              <a:rPr lang="en-US" dirty="0" smtClean="0">
                <a:latin typeface="Comic Sans MS" pitchFamily="66" charset="0"/>
                <a:sym typeface="Symbol" pitchFamily="18" charset="2"/>
              </a:rPr>
              <a:t></a:t>
            </a:r>
            <a:r>
              <a:rPr lang="en-US" baseline="-25000" dirty="0" err="1" smtClean="0">
                <a:sym typeface="Symbol" pitchFamily="18" charset="2"/>
              </a:rPr>
              <a:t>i</a:t>
            </a:r>
            <a:r>
              <a:rPr lang="en-US" baseline="-25000" dirty="0" smtClean="0">
                <a:sym typeface="Symbol" pitchFamily="18" charset="2"/>
              </a:rPr>
              <a:t> </a:t>
            </a:r>
            <a:r>
              <a:rPr lang="en-US" baseline="-25000" dirty="0" smtClean="0">
                <a:latin typeface="CMSY10" pitchFamily="34" charset="0"/>
                <a:sym typeface="Symbol" pitchFamily="18" charset="2"/>
              </a:rPr>
              <a:t>2</a:t>
            </a:r>
            <a:r>
              <a:rPr lang="en-US" baseline="-25000" dirty="0" smtClean="0">
                <a:latin typeface="Comic Sans MS" pitchFamily="66" charset="0"/>
                <a:sym typeface="Symbol" pitchFamily="18" charset="2"/>
              </a:rPr>
              <a:t>S</a:t>
            </a:r>
            <a:r>
              <a:rPr lang="en-US" dirty="0" smtClean="0"/>
              <a:t> </a:t>
            </a:r>
            <a:r>
              <a:rPr lang="en-US" dirty="0" smtClean="0">
                <a:latin typeface="Comic Sans MS" pitchFamily="66" charset="0"/>
              </a:rPr>
              <a:t>d</a:t>
            </a:r>
            <a:r>
              <a:rPr lang="en-US" baseline="-25000" dirty="0" smtClean="0">
                <a:latin typeface="Comic Sans MS" pitchFamily="66" charset="0"/>
              </a:rPr>
              <a:t>i </a:t>
            </a:r>
            <a:r>
              <a:rPr lang="en-US" dirty="0" smtClean="0">
                <a:latin typeface="Comic Sans MS" pitchFamily="66" charset="0"/>
              </a:rPr>
              <a:t>| ≤ </a:t>
            </a:r>
            <a:r>
              <a:rPr lang="en-US" dirty="0" smtClean="0">
                <a:solidFill>
                  <a:srgbClr val="0033CC"/>
                </a:solidFill>
                <a:latin typeface="Comic Sans MS" pitchFamily="66" charset="0"/>
                <a:sym typeface="Symbol"/>
              </a:rPr>
              <a:t></a:t>
            </a:r>
            <a:r>
              <a:rPr lang="en-US" dirty="0" smtClean="0">
                <a:latin typeface="Comic Sans MS" pitchFamily="66" charset="0"/>
              </a:rPr>
              <a:t> </a:t>
            </a:r>
            <a:endParaRPr lang="en-US" sz="3200" dirty="0" smtClean="0"/>
          </a:p>
          <a:p>
            <a:pPr marL="0" indent="0">
              <a:buNone/>
            </a:pPr>
            <a:r>
              <a:rPr lang="en-US" sz="3200" b="1" dirty="0" smtClean="0"/>
              <a:t>Claim</a:t>
            </a:r>
            <a:r>
              <a:rPr lang="en-US" sz="3200" dirty="0"/>
              <a:t>: </a:t>
            </a:r>
            <a:r>
              <a:rPr lang="en-US" sz="3200" dirty="0" smtClean="0"/>
              <a:t>For </a:t>
            </a:r>
            <a:r>
              <a:rPr lang="en-US" sz="3200" dirty="0" smtClean="0">
                <a:latin typeface="Comic Sans MS" pitchFamily="66" charset="0"/>
              </a:rPr>
              <a:t>c</a:t>
            </a:r>
            <a:r>
              <a:rPr lang="en-US" sz="3200" dirty="0" smtClean="0"/>
              <a:t> that has not been ruled out</a:t>
            </a:r>
          </a:p>
          <a:p>
            <a:pPr algn="ctr">
              <a:buNone/>
            </a:pPr>
            <a:r>
              <a:rPr lang="en-US" sz="3200" b="1" dirty="0" smtClean="0"/>
              <a:t>Hamming </a:t>
            </a:r>
            <a:r>
              <a:rPr lang="en-US" sz="3200" b="1" dirty="0"/>
              <a:t>distance </a:t>
            </a:r>
            <a:r>
              <a:rPr lang="en-US" sz="3200" dirty="0">
                <a:latin typeface="Comic Sans MS" pitchFamily="66" charset="0"/>
              </a:rPr>
              <a:t>(</a:t>
            </a:r>
            <a:r>
              <a:rPr lang="en-US" sz="3200" dirty="0" err="1">
                <a:latin typeface="Comic Sans MS" pitchFamily="66" charset="0"/>
              </a:rPr>
              <a:t>c,d</a:t>
            </a:r>
            <a:r>
              <a:rPr lang="en-US" sz="3200" dirty="0">
                <a:latin typeface="Comic Sans MS" pitchFamily="66" charset="0"/>
              </a:rPr>
              <a:t>)  ≤ </a:t>
            </a:r>
            <a:r>
              <a:rPr lang="en-US" sz="3200" dirty="0" smtClean="0">
                <a:latin typeface="Comic Sans MS" pitchFamily="66" charset="0"/>
              </a:rPr>
              <a:t>2</a:t>
            </a:r>
            <a:r>
              <a:rPr lang="en-US" dirty="0" smtClean="0">
                <a:solidFill>
                  <a:srgbClr val="0033CC"/>
                </a:solidFill>
                <a:latin typeface="Comic Sans MS" pitchFamily="66" charset="0"/>
                <a:sym typeface="Symbol"/>
              </a:rPr>
              <a:t></a:t>
            </a:r>
            <a:r>
              <a:rPr lang="en-US" sz="3200" dirty="0" smtClean="0">
                <a:latin typeface="Comic Sans MS" pitchFamily="66" charset="0"/>
              </a:rPr>
              <a:t> </a:t>
            </a:r>
            <a:endParaRPr lang="en-US" sz="3200" dirty="0">
              <a:latin typeface="Comic Sans MS" pitchFamily="66" charset="0"/>
            </a:endParaRPr>
          </a:p>
          <a:p>
            <a:pPr lvl="1"/>
            <a:endParaRPr lang="en-US" dirty="0"/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1522107" y="3124200"/>
            <a:ext cx="338137" cy="2971800"/>
            <a:chOff x="1677" y="1813"/>
            <a:chExt cx="213" cy="1642"/>
          </a:xfrm>
        </p:grpSpPr>
        <p:sp>
          <p:nvSpPr>
            <p:cNvPr id="678917" name="Line 5"/>
            <p:cNvSpPr>
              <a:spLocks noChangeShapeType="1"/>
            </p:cNvSpPr>
            <p:nvPr/>
          </p:nvSpPr>
          <p:spPr bwMode="auto">
            <a:xfrm>
              <a:off x="1677" y="1813"/>
              <a:ext cx="9" cy="1636"/>
            </a:xfrm>
            <a:prstGeom prst="line">
              <a:avLst/>
            </a:prstGeom>
            <a:noFill/>
            <a:ln w="25400">
              <a:solidFill>
                <a:srgbClr val="FF3300"/>
              </a:solidFill>
              <a:round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endParaRPr lang="en-US">
                <a:latin typeface="Comic Sans MS" pitchFamily="66" charset="0"/>
              </a:endParaRPr>
            </a:p>
          </p:txBody>
        </p:sp>
        <p:sp>
          <p:nvSpPr>
            <p:cNvPr id="678918" name="Line 6"/>
            <p:cNvSpPr>
              <a:spLocks noChangeShapeType="1"/>
            </p:cNvSpPr>
            <p:nvPr/>
          </p:nvSpPr>
          <p:spPr bwMode="auto">
            <a:xfrm>
              <a:off x="1881" y="1819"/>
              <a:ext cx="9" cy="1636"/>
            </a:xfrm>
            <a:prstGeom prst="line">
              <a:avLst/>
            </a:prstGeom>
            <a:noFill/>
            <a:ln w="25400">
              <a:solidFill>
                <a:srgbClr val="FF3300"/>
              </a:solidFill>
              <a:round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endParaRPr lang="en-US">
                <a:latin typeface="Comic Sans MS" pitchFamily="66" charset="0"/>
              </a:endParaRPr>
            </a:p>
          </p:txBody>
        </p:sp>
        <p:sp>
          <p:nvSpPr>
            <p:cNvPr id="678919" name="Line 7"/>
            <p:cNvSpPr>
              <a:spLocks noChangeShapeType="1"/>
            </p:cNvSpPr>
            <p:nvPr/>
          </p:nvSpPr>
          <p:spPr bwMode="auto">
            <a:xfrm flipH="1">
              <a:off x="1686" y="3446"/>
              <a:ext cx="195" cy="0"/>
            </a:xfrm>
            <a:prstGeom prst="line">
              <a:avLst/>
            </a:prstGeom>
            <a:noFill/>
            <a:ln w="25400">
              <a:solidFill>
                <a:srgbClr val="FF3300"/>
              </a:solidFill>
              <a:round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endParaRPr lang="en-US">
                <a:latin typeface="Comic Sans MS" pitchFamily="66" charset="0"/>
              </a:endParaRPr>
            </a:p>
          </p:txBody>
        </p:sp>
      </p:grpSp>
      <p:sp>
        <p:nvSpPr>
          <p:cNvPr id="678920" name="Line 8"/>
          <p:cNvSpPr>
            <a:spLocks noChangeShapeType="1"/>
          </p:cNvSpPr>
          <p:nvPr/>
        </p:nvSpPr>
        <p:spPr bwMode="auto">
          <a:xfrm flipH="1">
            <a:off x="1560207" y="4539342"/>
            <a:ext cx="309562" cy="0"/>
          </a:xfrm>
          <a:prstGeom prst="line">
            <a:avLst/>
          </a:prstGeom>
          <a:noFill/>
          <a:ln w="25400">
            <a:solidFill>
              <a:srgbClr val="FF3300"/>
            </a:solidFill>
            <a:round/>
            <a:headEnd/>
            <a:tailEnd/>
          </a:ln>
          <a:effectLst/>
        </p:spPr>
        <p:txBody>
          <a:bodyPr>
            <a:spAutoFit/>
          </a:bodyPr>
          <a:lstStyle/>
          <a:p>
            <a:endParaRPr lang="en-US">
              <a:latin typeface="Comic Sans MS" pitchFamily="66" charset="0"/>
            </a:endParaRPr>
          </a:p>
        </p:txBody>
      </p:sp>
      <p:sp>
        <p:nvSpPr>
          <p:cNvPr id="678921" name="Line 9"/>
          <p:cNvSpPr>
            <a:spLocks noChangeShapeType="1"/>
          </p:cNvSpPr>
          <p:nvPr/>
        </p:nvSpPr>
        <p:spPr bwMode="auto">
          <a:xfrm flipH="1">
            <a:off x="1526869" y="3124200"/>
            <a:ext cx="304800" cy="0"/>
          </a:xfrm>
          <a:prstGeom prst="line">
            <a:avLst/>
          </a:prstGeom>
          <a:noFill/>
          <a:ln w="25400">
            <a:solidFill>
              <a:srgbClr val="FF3300"/>
            </a:solidFill>
            <a:round/>
            <a:headEnd/>
            <a:tailEnd/>
          </a:ln>
          <a:effectLst/>
        </p:spPr>
        <p:txBody>
          <a:bodyPr wrap="square">
            <a:spAutoFit/>
          </a:bodyPr>
          <a:lstStyle/>
          <a:p>
            <a:endParaRPr lang="en-US">
              <a:latin typeface="Comic Sans MS" pitchFamily="66" charset="0"/>
            </a:endParaRPr>
          </a:p>
        </p:txBody>
      </p:sp>
      <p:grpSp>
        <p:nvGrpSpPr>
          <p:cNvPr id="3" name="Group 10"/>
          <p:cNvGrpSpPr>
            <a:grpSpLocks/>
          </p:cNvGrpSpPr>
          <p:nvPr/>
        </p:nvGrpSpPr>
        <p:grpSpPr bwMode="auto">
          <a:xfrm>
            <a:off x="840256" y="3124201"/>
            <a:ext cx="364959" cy="2971800"/>
            <a:chOff x="1677" y="1813"/>
            <a:chExt cx="213" cy="1642"/>
          </a:xfrm>
        </p:grpSpPr>
        <p:sp>
          <p:nvSpPr>
            <p:cNvPr id="678923" name="Line 11"/>
            <p:cNvSpPr>
              <a:spLocks noChangeShapeType="1"/>
            </p:cNvSpPr>
            <p:nvPr/>
          </p:nvSpPr>
          <p:spPr bwMode="auto">
            <a:xfrm>
              <a:off x="1677" y="1813"/>
              <a:ext cx="9" cy="163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endParaRPr lang="en-US">
                <a:latin typeface="Comic Sans MS" pitchFamily="66" charset="0"/>
              </a:endParaRPr>
            </a:p>
          </p:txBody>
        </p:sp>
        <p:sp>
          <p:nvSpPr>
            <p:cNvPr id="678924" name="Line 12"/>
            <p:cNvSpPr>
              <a:spLocks noChangeShapeType="1"/>
            </p:cNvSpPr>
            <p:nvPr/>
          </p:nvSpPr>
          <p:spPr bwMode="auto">
            <a:xfrm>
              <a:off x="1881" y="1819"/>
              <a:ext cx="9" cy="163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endParaRPr lang="en-US">
                <a:latin typeface="Comic Sans MS" pitchFamily="66" charset="0"/>
              </a:endParaRPr>
            </a:p>
          </p:txBody>
        </p:sp>
        <p:sp>
          <p:nvSpPr>
            <p:cNvPr id="678925" name="Line 13"/>
            <p:cNvSpPr>
              <a:spLocks noChangeShapeType="1"/>
            </p:cNvSpPr>
            <p:nvPr/>
          </p:nvSpPr>
          <p:spPr bwMode="auto">
            <a:xfrm flipH="1">
              <a:off x="1686" y="3446"/>
              <a:ext cx="195" cy="0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endParaRPr lang="en-US">
                <a:latin typeface="Comic Sans MS" pitchFamily="66" charset="0"/>
              </a:endParaRPr>
            </a:p>
          </p:txBody>
        </p:sp>
      </p:grpSp>
      <p:sp>
        <p:nvSpPr>
          <p:cNvPr id="678926" name="Line 14"/>
          <p:cNvSpPr>
            <a:spLocks noChangeShapeType="1"/>
          </p:cNvSpPr>
          <p:nvPr/>
        </p:nvSpPr>
        <p:spPr bwMode="auto">
          <a:xfrm flipH="1" flipV="1">
            <a:off x="849781" y="4541838"/>
            <a:ext cx="355434" cy="10546"/>
          </a:xfrm>
          <a:prstGeom prst="line">
            <a:avLst/>
          </a:prstGeom>
          <a:noFill/>
          <a:ln w="25400">
            <a:solidFill>
              <a:srgbClr val="FF3300"/>
            </a:solidFill>
            <a:round/>
            <a:headEnd/>
            <a:tailEnd/>
          </a:ln>
          <a:effectLst/>
        </p:spPr>
        <p:txBody>
          <a:bodyPr wrap="square">
            <a:spAutoFit/>
          </a:bodyPr>
          <a:lstStyle/>
          <a:p>
            <a:endParaRPr lang="en-US">
              <a:latin typeface="Comic Sans MS" pitchFamily="66" charset="0"/>
            </a:endParaRPr>
          </a:p>
        </p:txBody>
      </p:sp>
      <p:sp>
        <p:nvSpPr>
          <p:cNvPr id="678927" name="Line 15"/>
          <p:cNvSpPr>
            <a:spLocks noChangeShapeType="1"/>
          </p:cNvSpPr>
          <p:nvPr/>
        </p:nvSpPr>
        <p:spPr bwMode="auto">
          <a:xfrm flipH="1" flipV="1">
            <a:off x="849781" y="3124200"/>
            <a:ext cx="340012" cy="10860"/>
          </a:xfrm>
          <a:prstGeom prst="line">
            <a:avLst/>
          </a:prstGeom>
          <a:noFill/>
          <a:ln w="25400">
            <a:solidFill>
              <a:srgbClr val="FF3300"/>
            </a:solidFill>
            <a:round/>
            <a:headEnd/>
            <a:tailEnd/>
          </a:ln>
          <a:effectLst/>
        </p:spPr>
        <p:txBody>
          <a:bodyPr wrap="square">
            <a:spAutoFit/>
          </a:bodyPr>
          <a:lstStyle/>
          <a:p>
            <a:endParaRPr lang="en-US">
              <a:latin typeface="Comic Sans MS" pitchFamily="66" charset="0"/>
            </a:endParaRPr>
          </a:p>
        </p:txBody>
      </p:sp>
      <p:sp>
        <p:nvSpPr>
          <p:cNvPr id="678928" name="Text Box 16"/>
          <p:cNvSpPr txBox="1">
            <a:spLocks noChangeArrowheads="1"/>
          </p:cNvSpPr>
          <p:nvPr/>
        </p:nvSpPr>
        <p:spPr bwMode="auto">
          <a:xfrm>
            <a:off x="795281" y="3679825"/>
            <a:ext cx="404277" cy="52322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>
                <a:latin typeface="Comic Sans MS" pitchFamily="66" charset="0"/>
              </a:rPr>
              <a:t>0</a:t>
            </a:r>
          </a:p>
        </p:txBody>
      </p:sp>
      <p:sp>
        <p:nvSpPr>
          <p:cNvPr id="678930" name="Text Box 18"/>
          <p:cNvSpPr txBox="1">
            <a:spLocks noChangeArrowheads="1"/>
          </p:cNvSpPr>
          <p:nvPr/>
        </p:nvSpPr>
        <p:spPr bwMode="auto">
          <a:xfrm>
            <a:off x="843979" y="5068888"/>
            <a:ext cx="346569" cy="52322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>
                <a:latin typeface="Comic Sans MS" pitchFamily="66" charset="0"/>
              </a:rPr>
              <a:t>1</a:t>
            </a:r>
          </a:p>
        </p:txBody>
      </p:sp>
      <p:sp>
        <p:nvSpPr>
          <p:cNvPr id="678931" name="Text Box 19"/>
          <p:cNvSpPr txBox="1">
            <a:spLocks noChangeArrowheads="1"/>
          </p:cNvSpPr>
          <p:nvPr/>
        </p:nvSpPr>
        <p:spPr bwMode="auto">
          <a:xfrm>
            <a:off x="1502016" y="5267980"/>
            <a:ext cx="346569" cy="52322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dirty="0">
                <a:latin typeface="Comic Sans MS" pitchFamily="66" charset="0"/>
              </a:rPr>
              <a:t>1</a:t>
            </a:r>
          </a:p>
        </p:txBody>
      </p:sp>
      <p:sp>
        <p:nvSpPr>
          <p:cNvPr id="678932" name="Text Box 20"/>
          <p:cNvSpPr txBox="1">
            <a:spLocks noChangeArrowheads="1"/>
          </p:cNvSpPr>
          <p:nvPr/>
        </p:nvSpPr>
        <p:spPr bwMode="auto">
          <a:xfrm>
            <a:off x="157956" y="3663950"/>
            <a:ext cx="556564" cy="52322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800" dirty="0">
                <a:solidFill>
                  <a:srgbClr val="00B050"/>
                </a:solidFill>
              </a:rPr>
              <a:t>S</a:t>
            </a:r>
            <a:r>
              <a:rPr lang="en-US" sz="2800" baseline="-25000" dirty="0">
                <a:solidFill>
                  <a:srgbClr val="00B050"/>
                </a:solidFill>
              </a:rPr>
              <a:t>0</a:t>
            </a:r>
          </a:p>
        </p:txBody>
      </p:sp>
      <p:sp>
        <p:nvSpPr>
          <p:cNvPr id="678933" name="Text Box 21"/>
          <p:cNvSpPr txBox="1">
            <a:spLocks noChangeArrowheads="1"/>
          </p:cNvSpPr>
          <p:nvPr/>
        </p:nvSpPr>
        <p:spPr bwMode="auto">
          <a:xfrm>
            <a:off x="152400" y="4963180"/>
            <a:ext cx="556564" cy="52322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800" dirty="0">
                <a:solidFill>
                  <a:srgbClr val="9D4791"/>
                </a:solidFill>
                <a:latin typeface="Comic Sans MS" pitchFamily="66" charset="0"/>
              </a:rPr>
              <a:t>S</a:t>
            </a:r>
            <a:r>
              <a:rPr lang="en-US" sz="2800" baseline="-25000" dirty="0">
                <a:solidFill>
                  <a:srgbClr val="9D4791"/>
                </a:solidFill>
                <a:latin typeface="Comic Sans MS" pitchFamily="66" charset="0"/>
              </a:rPr>
              <a:t>1</a:t>
            </a:r>
          </a:p>
        </p:txBody>
      </p:sp>
      <p:sp>
        <p:nvSpPr>
          <p:cNvPr id="678935" name="Text Box 23"/>
          <p:cNvSpPr txBox="1">
            <a:spLocks noChangeArrowheads="1"/>
          </p:cNvSpPr>
          <p:nvPr/>
        </p:nvSpPr>
        <p:spPr bwMode="auto">
          <a:xfrm>
            <a:off x="780100" y="6044625"/>
            <a:ext cx="425116" cy="5847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 dirty="0" smtClean="0">
                <a:solidFill>
                  <a:srgbClr val="00B050"/>
                </a:solidFill>
                <a:latin typeface="Comic Sans MS" pitchFamily="66" charset="0"/>
              </a:rPr>
              <a:t>d</a:t>
            </a:r>
            <a:endParaRPr lang="en-US" sz="3200" dirty="0">
              <a:solidFill>
                <a:srgbClr val="00B050"/>
              </a:solidFill>
              <a:latin typeface="Comic Sans MS" pitchFamily="66" charset="0"/>
            </a:endParaRPr>
          </a:p>
        </p:txBody>
      </p:sp>
      <p:sp>
        <p:nvSpPr>
          <p:cNvPr id="678936" name="Text Box 24"/>
          <p:cNvSpPr txBox="1">
            <a:spLocks noChangeArrowheads="1"/>
          </p:cNvSpPr>
          <p:nvPr/>
        </p:nvSpPr>
        <p:spPr bwMode="auto">
          <a:xfrm>
            <a:off x="1447800" y="6029980"/>
            <a:ext cx="396263" cy="5847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 dirty="0" smtClean="0">
                <a:solidFill>
                  <a:srgbClr val="00B050"/>
                </a:solidFill>
                <a:latin typeface="Comic Sans MS" pitchFamily="66" charset="0"/>
              </a:rPr>
              <a:t>c</a:t>
            </a:r>
            <a:endParaRPr lang="en-US" sz="3200" dirty="0">
              <a:solidFill>
                <a:srgbClr val="00B050"/>
              </a:solidFill>
              <a:latin typeface="Comic Sans MS" pitchFamily="66" charset="0"/>
            </a:endParaRPr>
          </a:p>
        </p:txBody>
      </p:sp>
      <p:sp>
        <p:nvSpPr>
          <p:cNvPr id="25" name="Text Box 17"/>
          <p:cNvSpPr txBox="1">
            <a:spLocks noChangeArrowheads="1"/>
          </p:cNvSpPr>
          <p:nvPr/>
        </p:nvSpPr>
        <p:spPr bwMode="auto">
          <a:xfrm>
            <a:off x="1518684" y="3799114"/>
            <a:ext cx="346569" cy="52322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dirty="0" smtClean="0">
                <a:latin typeface="Comic Sans MS" pitchFamily="66" charset="0"/>
              </a:rPr>
              <a:t>1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26" name="Text Box 17"/>
          <p:cNvSpPr txBox="1">
            <a:spLocks noChangeArrowheads="1"/>
          </p:cNvSpPr>
          <p:nvPr/>
        </p:nvSpPr>
        <p:spPr bwMode="auto">
          <a:xfrm>
            <a:off x="1495277" y="3048000"/>
            <a:ext cx="404277" cy="52322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dirty="0">
                <a:latin typeface="Comic Sans MS" pitchFamily="66" charset="0"/>
              </a:rPr>
              <a:t>0</a:t>
            </a:r>
          </a:p>
        </p:txBody>
      </p:sp>
      <p:sp>
        <p:nvSpPr>
          <p:cNvPr id="27" name="Text Box 17"/>
          <p:cNvSpPr txBox="1">
            <a:spLocks noChangeArrowheads="1"/>
          </p:cNvSpPr>
          <p:nvPr/>
        </p:nvSpPr>
        <p:spPr bwMode="auto">
          <a:xfrm>
            <a:off x="1464430" y="4505980"/>
            <a:ext cx="404277" cy="52322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dirty="0">
                <a:latin typeface="Comic Sans MS" pitchFamily="66" charset="0"/>
              </a:rPr>
              <a:t>0</a:t>
            </a:r>
          </a:p>
        </p:txBody>
      </p:sp>
      <p:sp>
        <p:nvSpPr>
          <p:cNvPr id="28" name="Text Box 17"/>
          <p:cNvSpPr txBox="1">
            <a:spLocks noChangeArrowheads="1"/>
          </p:cNvSpPr>
          <p:nvPr/>
        </p:nvSpPr>
        <p:spPr bwMode="auto">
          <a:xfrm>
            <a:off x="1524130" y="4114800"/>
            <a:ext cx="346570" cy="52322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dirty="0">
                <a:latin typeface="Comic Sans MS" pitchFamily="66" charset="0"/>
              </a:rPr>
              <a:t>1</a:t>
            </a:r>
          </a:p>
        </p:txBody>
      </p:sp>
      <p:sp>
        <p:nvSpPr>
          <p:cNvPr id="29" name="Text Box 17"/>
          <p:cNvSpPr txBox="1">
            <a:spLocks noChangeArrowheads="1"/>
          </p:cNvSpPr>
          <p:nvPr/>
        </p:nvSpPr>
        <p:spPr bwMode="auto">
          <a:xfrm>
            <a:off x="1524131" y="3429000"/>
            <a:ext cx="346569" cy="52322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dirty="0" smtClean="0">
                <a:latin typeface="Comic Sans MS" pitchFamily="66" charset="0"/>
              </a:rPr>
              <a:t>1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30" name="Text Box 17"/>
          <p:cNvSpPr txBox="1">
            <a:spLocks noChangeArrowheads="1"/>
          </p:cNvSpPr>
          <p:nvPr/>
        </p:nvSpPr>
        <p:spPr bwMode="auto">
          <a:xfrm>
            <a:off x="1469962" y="4845905"/>
            <a:ext cx="404278" cy="52322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dirty="0" smtClean="0">
                <a:latin typeface="Comic Sans MS" pitchFamily="66" charset="0"/>
              </a:rPr>
              <a:t>0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31" name="Text Box 17"/>
          <p:cNvSpPr txBox="1">
            <a:spLocks noChangeArrowheads="1"/>
          </p:cNvSpPr>
          <p:nvPr/>
        </p:nvSpPr>
        <p:spPr bwMode="auto">
          <a:xfrm>
            <a:off x="1498816" y="5648980"/>
            <a:ext cx="346570" cy="52322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dirty="0">
                <a:latin typeface="Comic Sans MS" pitchFamily="66" charset="0"/>
              </a:rPr>
              <a:t>1</a:t>
            </a:r>
          </a:p>
        </p:txBody>
      </p:sp>
      <p:sp>
        <p:nvSpPr>
          <p:cNvPr id="33" name="Right Brace 32"/>
          <p:cNvSpPr/>
          <p:nvPr/>
        </p:nvSpPr>
        <p:spPr bwMode="auto">
          <a:xfrm>
            <a:off x="1953437" y="3571220"/>
            <a:ext cx="190500" cy="975891"/>
          </a:xfrm>
          <a:prstGeom prst="rightBrace">
            <a:avLst>
              <a:gd name="adj1" fmla="val 0"/>
              <a:gd name="adj2" fmla="val 50000"/>
            </a:avLst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2895600" y="4191000"/>
            <a:ext cx="2057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  <a:latin typeface="Comic Sans MS" pitchFamily="66" charset="0"/>
              </a:rPr>
              <a:t>≤ </a:t>
            </a:r>
            <a:r>
              <a:rPr lang="en-US" dirty="0" smtClean="0">
                <a:solidFill>
                  <a:srgbClr val="C00000"/>
                </a:solidFill>
                <a:latin typeface="Comic Sans MS" pitchFamily="66" charset="0"/>
              </a:rPr>
              <a:t>4</a:t>
            </a:r>
            <a:r>
              <a:rPr lang="en-US" dirty="0" smtClean="0">
                <a:solidFill>
                  <a:srgbClr val="C00000"/>
                </a:solidFill>
                <a:latin typeface="Comic Sans MS" pitchFamily="66" charset="0"/>
                <a:sym typeface="Symbol"/>
              </a:rPr>
              <a:t>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678934" name="Text Box 22"/>
          <p:cNvSpPr txBox="1">
            <a:spLocks noChangeArrowheads="1"/>
          </p:cNvSpPr>
          <p:nvPr/>
        </p:nvSpPr>
        <p:spPr bwMode="auto">
          <a:xfrm>
            <a:off x="3124200" y="3352800"/>
            <a:ext cx="6141425" cy="2246769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dirty="0" smtClean="0">
                <a:latin typeface="Comic Sans MS" pitchFamily="66" charset="0"/>
              </a:rPr>
              <a:t>|M(</a:t>
            </a:r>
            <a:r>
              <a:rPr lang="en-US" sz="2800" dirty="0" smtClean="0">
                <a:solidFill>
                  <a:srgbClr val="00B050"/>
                </a:solidFill>
                <a:latin typeface="Comic Sans MS" pitchFamily="66" charset="0"/>
              </a:rPr>
              <a:t>S</a:t>
            </a:r>
            <a:r>
              <a:rPr lang="en-US" sz="2800" baseline="-25000" dirty="0" smtClean="0">
                <a:solidFill>
                  <a:srgbClr val="00B050"/>
                </a:solidFill>
                <a:latin typeface="Comic Sans MS" pitchFamily="66" charset="0"/>
              </a:rPr>
              <a:t>0</a:t>
            </a:r>
            <a:r>
              <a:rPr lang="en-US" sz="2800" dirty="0" smtClean="0">
                <a:latin typeface="Comic Sans MS" pitchFamily="66" charset="0"/>
              </a:rPr>
              <a:t>)</a:t>
            </a:r>
            <a:r>
              <a:rPr lang="en-US" sz="2800" dirty="0" smtClean="0"/>
              <a:t> - </a:t>
            </a:r>
            <a:r>
              <a:rPr lang="en-US" sz="2800" dirty="0" smtClean="0">
                <a:latin typeface="Symbol" pitchFamily="18" charset="2"/>
                <a:sym typeface="Symbol" pitchFamily="18" charset="2"/>
              </a:rPr>
              <a:t></a:t>
            </a:r>
            <a:r>
              <a:rPr lang="en-US" sz="2800" baseline="-25000" dirty="0" err="1" smtClean="0">
                <a:latin typeface="Comic Sans MS" pitchFamily="66" charset="0"/>
                <a:sym typeface="Symbol" pitchFamily="18" charset="2"/>
              </a:rPr>
              <a:t>i</a:t>
            </a:r>
            <a:r>
              <a:rPr lang="en-US" sz="2800" baseline="-25000" dirty="0" smtClean="0">
                <a:sym typeface="Symbol" pitchFamily="18" charset="2"/>
              </a:rPr>
              <a:t> </a:t>
            </a:r>
            <a:r>
              <a:rPr lang="en-US" sz="2800" baseline="-25000" dirty="0" smtClean="0">
                <a:latin typeface="CMSY10" pitchFamily="34" charset="0"/>
                <a:sym typeface="Symbol" pitchFamily="18" charset="2"/>
              </a:rPr>
              <a:t>2</a:t>
            </a:r>
            <a:r>
              <a:rPr lang="en-US" sz="2800" baseline="-25000" dirty="0" smtClean="0">
                <a:solidFill>
                  <a:srgbClr val="00B050"/>
                </a:solidFill>
                <a:latin typeface="Comic Sans MS" pitchFamily="66" charset="0"/>
                <a:sym typeface="Symbol" pitchFamily="18" charset="2"/>
              </a:rPr>
              <a:t>S</a:t>
            </a:r>
            <a:r>
              <a:rPr lang="en-US" sz="2800" baseline="-50000" dirty="0" smtClean="0">
                <a:solidFill>
                  <a:srgbClr val="92D050"/>
                </a:solidFill>
                <a:latin typeface="Comic Sans MS" pitchFamily="66" charset="0"/>
                <a:sym typeface="Symbol" pitchFamily="18" charset="2"/>
              </a:rPr>
              <a:t>0</a:t>
            </a:r>
            <a:r>
              <a:rPr lang="en-US" sz="2800" dirty="0" smtClean="0"/>
              <a:t> </a:t>
            </a:r>
            <a:r>
              <a:rPr lang="en-US" sz="2800" dirty="0" smtClean="0">
                <a:latin typeface="Comic Sans MS" pitchFamily="66" charset="0"/>
              </a:rPr>
              <a:t>c</a:t>
            </a:r>
            <a:r>
              <a:rPr lang="en-US" sz="2800" baseline="-25000" dirty="0" smtClean="0">
                <a:latin typeface="Comic Sans MS" pitchFamily="66" charset="0"/>
              </a:rPr>
              <a:t>i</a:t>
            </a:r>
            <a:r>
              <a:rPr lang="en-US" sz="2800" dirty="0" smtClean="0">
                <a:latin typeface="Comic Sans MS" pitchFamily="66" charset="0"/>
              </a:rPr>
              <a:t> | ≤ </a:t>
            </a:r>
            <a:r>
              <a:rPr lang="en-US" dirty="0" smtClean="0">
                <a:solidFill>
                  <a:srgbClr val="0033CC"/>
                </a:solidFill>
                <a:latin typeface="Comic Sans MS" pitchFamily="66" charset="0"/>
                <a:sym typeface="Symbol"/>
              </a:rPr>
              <a:t></a:t>
            </a:r>
            <a:r>
              <a:rPr lang="en-US" sz="2800" dirty="0" smtClean="0">
                <a:latin typeface="Comic Sans MS" pitchFamily="66" charset="0"/>
              </a:rPr>
              <a:t> </a:t>
            </a:r>
            <a:r>
              <a:rPr lang="en-US" sz="2800" dirty="0" smtClean="0">
                <a:latin typeface="+mn-lt"/>
              </a:rPr>
              <a:t>(</a:t>
            </a:r>
            <a:r>
              <a:rPr lang="en-US" dirty="0" smtClean="0">
                <a:latin typeface="Comic Sans MS" pitchFamily="66" charset="0"/>
              </a:rPr>
              <a:t>c</a:t>
            </a:r>
            <a:r>
              <a:rPr lang="en-US" sz="2800" dirty="0" smtClean="0">
                <a:latin typeface="+mn-lt"/>
              </a:rPr>
              <a:t> not ruled out)</a:t>
            </a:r>
          </a:p>
          <a:p>
            <a:endParaRPr lang="en-US" dirty="0" smtClean="0"/>
          </a:p>
          <a:p>
            <a:pPr algn="l"/>
            <a:endParaRPr lang="en-US" dirty="0" smtClean="0">
              <a:solidFill>
                <a:srgbClr val="0033CC"/>
              </a:solidFill>
            </a:endParaRPr>
          </a:p>
          <a:p>
            <a:endParaRPr lang="en-US" sz="2800" dirty="0" smtClean="0"/>
          </a:p>
          <a:p>
            <a:r>
              <a:rPr lang="en-US" dirty="0" smtClean="0">
                <a:latin typeface="Comic Sans MS" pitchFamily="66" charset="0"/>
              </a:rPr>
              <a:t>|M(</a:t>
            </a:r>
            <a:r>
              <a:rPr lang="en-US" dirty="0" smtClean="0">
                <a:solidFill>
                  <a:srgbClr val="9D4791"/>
                </a:solidFill>
                <a:latin typeface="Comic Sans MS" pitchFamily="66" charset="0"/>
              </a:rPr>
              <a:t>S</a:t>
            </a:r>
            <a:r>
              <a:rPr lang="en-US" baseline="-25000" dirty="0" smtClean="0">
                <a:solidFill>
                  <a:srgbClr val="9D4791"/>
                </a:solidFill>
                <a:latin typeface="Comic Sans MS" pitchFamily="66" charset="0"/>
              </a:rPr>
              <a:t>1</a:t>
            </a:r>
            <a:r>
              <a:rPr lang="en-US" dirty="0" smtClean="0">
                <a:latin typeface="Comic Sans MS" pitchFamily="66" charset="0"/>
              </a:rPr>
              <a:t>) - </a:t>
            </a:r>
            <a:r>
              <a:rPr lang="en-US" sz="2800" dirty="0" smtClean="0">
                <a:latin typeface="Symbol" pitchFamily="18" charset="2"/>
                <a:sym typeface="Symbol" pitchFamily="18" charset="2"/>
              </a:rPr>
              <a:t></a:t>
            </a:r>
            <a:r>
              <a:rPr lang="en-US" sz="2800" baseline="-25000" dirty="0" err="1" smtClean="0">
                <a:sym typeface="Symbol" pitchFamily="18" charset="2"/>
              </a:rPr>
              <a:t>i</a:t>
            </a:r>
            <a:r>
              <a:rPr lang="en-US" sz="2800" baseline="-25000" dirty="0" smtClean="0">
                <a:sym typeface="Symbol" pitchFamily="18" charset="2"/>
              </a:rPr>
              <a:t> </a:t>
            </a:r>
            <a:r>
              <a:rPr lang="en-US" sz="2800" baseline="-25000" dirty="0" smtClean="0">
                <a:latin typeface="CMSY10" pitchFamily="34" charset="0"/>
                <a:sym typeface="Symbol" pitchFamily="18" charset="2"/>
              </a:rPr>
              <a:t>2</a:t>
            </a:r>
            <a:r>
              <a:rPr lang="en-US" baseline="-25000" dirty="0" smtClean="0">
                <a:solidFill>
                  <a:srgbClr val="9D4791"/>
                </a:solidFill>
                <a:latin typeface="Comic Sans MS" pitchFamily="66" charset="0"/>
                <a:sym typeface="Symbol" pitchFamily="18" charset="2"/>
              </a:rPr>
              <a:t>S</a:t>
            </a:r>
            <a:r>
              <a:rPr lang="en-US" baseline="-50000" dirty="0" smtClean="0">
                <a:solidFill>
                  <a:srgbClr val="9D4791"/>
                </a:solidFill>
                <a:latin typeface="Comic Sans MS" pitchFamily="66" charset="0"/>
                <a:sym typeface="Symbol" pitchFamily="18" charset="2"/>
              </a:rPr>
              <a:t>1</a:t>
            </a:r>
            <a:r>
              <a:rPr lang="en-US" sz="2800" dirty="0" smtClean="0"/>
              <a:t> </a:t>
            </a:r>
            <a:r>
              <a:rPr lang="en-US" dirty="0" smtClean="0">
                <a:latin typeface="Comic Sans MS" pitchFamily="66" charset="0"/>
              </a:rPr>
              <a:t>c</a:t>
            </a:r>
            <a:r>
              <a:rPr lang="en-US" baseline="-25000" dirty="0" smtClean="0">
                <a:latin typeface="Comic Sans MS" pitchFamily="66" charset="0"/>
              </a:rPr>
              <a:t>i</a:t>
            </a:r>
            <a:r>
              <a:rPr lang="en-US" dirty="0" smtClean="0">
                <a:latin typeface="Comic Sans MS" pitchFamily="66" charset="0"/>
              </a:rPr>
              <a:t> | ≤ </a:t>
            </a:r>
            <a:r>
              <a:rPr lang="en-US" dirty="0" smtClean="0">
                <a:solidFill>
                  <a:srgbClr val="0033CC"/>
                </a:solidFill>
                <a:latin typeface="Comic Sans MS" pitchFamily="66" charset="0"/>
                <a:sym typeface="Symbol"/>
              </a:rPr>
              <a:t>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sz="2800" dirty="0" smtClean="0">
                <a:latin typeface="+mn-lt"/>
              </a:rPr>
              <a:t>(</a:t>
            </a:r>
            <a:r>
              <a:rPr lang="en-US" dirty="0" smtClean="0">
                <a:latin typeface="Comic Sans MS" pitchFamily="66" charset="0"/>
              </a:rPr>
              <a:t>c</a:t>
            </a:r>
            <a:r>
              <a:rPr lang="en-US" sz="2800" dirty="0" smtClean="0">
                <a:latin typeface="+mn-lt"/>
              </a:rPr>
              <a:t> not ruled out)</a:t>
            </a:r>
          </a:p>
        </p:txBody>
      </p:sp>
      <p:sp>
        <p:nvSpPr>
          <p:cNvPr id="35" name="Right Brace 34"/>
          <p:cNvSpPr/>
          <p:nvPr/>
        </p:nvSpPr>
        <p:spPr bwMode="auto">
          <a:xfrm>
            <a:off x="2971800" y="3571220"/>
            <a:ext cx="381000" cy="1762780"/>
          </a:xfrm>
          <a:prstGeom prst="rightBrace">
            <a:avLst>
              <a:gd name="adj1" fmla="val 0"/>
              <a:gd name="adj2" fmla="val 50000"/>
            </a:avLst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1600200" y="4724400"/>
            <a:ext cx="2057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  <a:latin typeface="Comic Sans MS" pitchFamily="66" charset="0"/>
              </a:rPr>
              <a:t>≤ 2</a:t>
            </a:r>
            <a:r>
              <a:rPr lang="en-US" dirty="0" smtClean="0">
                <a:solidFill>
                  <a:srgbClr val="C00000"/>
                </a:solidFill>
                <a:latin typeface="Comic Sans MS" pitchFamily="66" charset="0"/>
                <a:sym typeface="Symbol"/>
              </a:rPr>
              <a:t>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1600200" y="3820180"/>
            <a:ext cx="2057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  <a:latin typeface="Comic Sans MS" pitchFamily="66" charset="0"/>
              </a:rPr>
              <a:t>≤ 2</a:t>
            </a:r>
            <a:r>
              <a:rPr lang="en-US" dirty="0" smtClean="0">
                <a:solidFill>
                  <a:srgbClr val="C00000"/>
                </a:solidFill>
                <a:latin typeface="Comic Sans MS" pitchFamily="66" charset="0"/>
                <a:sym typeface="Symbol"/>
              </a:rPr>
              <a:t>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38" name="Right Brace 37"/>
          <p:cNvSpPr/>
          <p:nvPr/>
        </p:nvSpPr>
        <p:spPr bwMode="auto">
          <a:xfrm>
            <a:off x="1943100" y="4662909"/>
            <a:ext cx="190500" cy="605071"/>
          </a:xfrm>
          <a:prstGeom prst="rightBrace">
            <a:avLst>
              <a:gd name="adj1" fmla="val 0"/>
              <a:gd name="adj2" fmla="val 50000"/>
            </a:avLst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220813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89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893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 animBg="1"/>
      <p:bldP spid="34" grpId="0"/>
      <p:bldP spid="35" grpId="0" animBg="1"/>
      <p:bldP spid="36" grpId="0"/>
      <p:bldP spid="37" grpId="0"/>
      <p:bldP spid="38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Impossibility of Exponential Queries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The result means </a:t>
            </a:r>
            <a:r>
              <a:rPr lang="en-US" dirty="0" smtClean="0"/>
              <a:t>that </a:t>
            </a:r>
            <a:r>
              <a:rPr lang="en-US" dirty="0"/>
              <a:t>we cannot sanitize the data and publish a data structure so that </a:t>
            </a:r>
          </a:p>
          <a:p>
            <a:r>
              <a:rPr lang="en-US" dirty="0"/>
              <a:t>for </a:t>
            </a:r>
            <a:r>
              <a:rPr lang="en-US" b="1" dirty="0"/>
              <a:t>all queries </a:t>
            </a:r>
            <a:r>
              <a:rPr lang="en-US" dirty="0"/>
              <a:t>the answer can be deduced correctly to </a:t>
            </a:r>
            <a:r>
              <a:rPr lang="en-US" dirty="0" smtClean="0"/>
              <a:t>within </a:t>
            </a:r>
            <a:r>
              <a:rPr lang="en-US" dirty="0">
                <a:sym typeface="Symbol"/>
              </a:rPr>
              <a:t>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>
                <a:latin typeface="cmsy10"/>
              </a:rPr>
              <a:t>2</a:t>
            </a:r>
            <a:r>
              <a:rPr lang="en-US" dirty="0">
                <a:latin typeface="Comic Sans MS" pitchFamily="66" charset="0"/>
              </a:rPr>
              <a:t> o(n) 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4648200" y="5257800"/>
            <a:ext cx="2133600" cy="1225550"/>
          </a:xfrm>
          <a:prstGeom prst="rect">
            <a:avLst/>
          </a:prstGeom>
          <a:solidFill>
            <a:schemeClr val="bg1"/>
          </a:solidFill>
          <a:ln w="38100" algn="ctr">
            <a:solidFill>
              <a:srgbClr val="0000FF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l">
              <a:spcBef>
                <a:spcPct val="50000"/>
              </a:spcBef>
              <a:buFontTx/>
              <a:buNone/>
            </a:pPr>
            <a:r>
              <a:rPr lang="en-US" sz="2400">
                <a:latin typeface="Comic Sans MS" pitchFamily="66" charset="0"/>
              </a:rPr>
              <a:t>query 1,</a:t>
            </a:r>
            <a:br>
              <a:rPr lang="en-US" sz="2400">
                <a:latin typeface="Comic Sans MS" pitchFamily="66" charset="0"/>
              </a:rPr>
            </a:br>
            <a:r>
              <a:rPr lang="en-US" sz="2400">
                <a:latin typeface="Comic Sans MS" pitchFamily="66" charset="0"/>
              </a:rPr>
              <a:t>query 2,</a:t>
            </a:r>
            <a:br>
              <a:rPr lang="en-US" sz="2400">
                <a:latin typeface="Comic Sans MS" pitchFamily="66" charset="0"/>
              </a:rPr>
            </a:br>
            <a:r>
              <a:rPr lang="en-US" sz="2400">
                <a:latin typeface="Comic Sans MS" pitchFamily="66" charset="0"/>
              </a:rPr>
              <a:t>. . .</a:t>
            </a:r>
          </a:p>
        </p:txBody>
      </p:sp>
      <p:grpSp>
        <p:nvGrpSpPr>
          <p:cNvPr id="5" name="Group 43"/>
          <p:cNvGrpSpPr>
            <a:grpSpLocks/>
          </p:cNvGrpSpPr>
          <p:nvPr/>
        </p:nvGrpSpPr>
        <p:grpSpPr bwMode="auto">
          <a:xfrm>
            <a:off x="6172200" y="4572000"/>
            <a:ext cx="1295400" cy="1066800"/>
            <a:chOff x="3648" y="960"/>
            <a:chExt cx="816" cy="672"/>
          </a:xfrm>
        </p:grpSpPr>
        <p:grpSp>
          <p:nvGrpSpPr>
            <p:cNvPr id="6" name="Group 44"/>
            <p:cNvGrpSpPr>
              <a:grpSpLocks/>
            </p:cNvGrpSpPr>
            <p:nvPr/>
          </p:nvGrpSpPr>
          <p:grpSpPr bwMode="auto">
            <a:xfrm>
              <a:off x="3648" y="1248"/>
              <a:ext cx="816" cy="384"/>
              <a:chOff x="3648" y="1248"/>
              <a:chExt cx="816" cy="384"/>
            </a:xfrm>
          </p:grpSpPr>
          <p:sp>
            <p:nvSpPr>
              <p:cNvPr id="11" name="Oval 45"/>
              <p:cNvSpPr>
                <a:spLocks noChangeArrowheads="1"/>
              </p:cNvSpPr>
              <p:nvPr/>
            </p:nvSpPr>
            <p:spPr bwMode="auto">
              <a:xfrm>
                <a:off x="3648" y="1440"/>
                <a:ext cx="816" cy="192"/>
              </a:xfrm>
              <a:prstGeom prst="ellipse">
                <a:avLst/>
              </a:prstGeom>
              <a:solidFill>
                <a:srgbClr val="FFFF00"/>
              </a:solidFill>
              <a:ln w="25400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2" name="Oval 46"/>
              <p:cNvSpPr>
                <a:spLocks noChangeArrowheads="1"/>
              </p:cNvSpPr>
              <p:nvPr/>
            </p:nvSpPr>
            <p:spPr bwMode="auto">
              <a:xfrm>
                <a:off x="3648" y="1344"/>
                <a:ext cx="816" cy="192"/>
              </a:xfrm>
              <a:prstGeom prst="ellipse">
                <a:avLst/>
              </a:prstGeom>
              <a:solidFill>
                <a:srgbClr val="FFFF00"/>
              </a:solidFill>
              <a:ln w="25400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3" name="Oval 47"/>
              <p:cNvSpPr>
                <a:spLocks noChangeArrowheads="1"/>
              </p:cNvSpPr>
              <p:nvPr/>
            </p:nvSpPr>
            <p:spPr bwMode="auto">
              <a:xfrm>
                <a:off x="3648" y="1248"/>
                <a:ext cx="816" cy="192"/>
              </a:xfrm>
              <a:prstGeom prst="ellipse">
                <a:avLst/>
              </a:prstGeom>
              <a:solidFill>
                <a:srgbClr val="FFFF00"/>
              </a:solidFill>
              <a:ln w="25400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</p:grpSp>
        <p:grpSp>
          <p:nvGrpSpPr>
            <p:cNvPr id="7" name="Group 48"/>
            <p:cNvGrpSpPr>
              <a:grpSpLocks/>
            </p:cNvGrpSpPr>
            <p:nvPr/>
          </p:nvGrpSpPr>
          <p:grpSpPr bwMode="auto">
            <a:xfrm>
              <a:off x="3648" y="960"/>
              <a:ext cx="816" cy="384"/>
              <a:chOff x="3648" y="1248"/>
              <a:chExt cx="816" cy="384"/>
            </a:xfrm>
          </p:grpSpPr>
          <p:sp>
            <p:nvSpPr>
              <p:cNvPr id="8" name="Oval 49"/>
              <p:cNvSpPr>
                <a:spLocks noChangeArrowheads="1"/>
              </p:cNvSpPr>
              <p:nvPr/>
            </p:nvSpPr>
            <p:spPr bwMode="auto">
              <a:xfrm>
                <a:off x="3648" y="1440"/>
                <a:ext cx="816" cy="192"/>
              </a:xfrm>
              <a:prstGeom prst="ellipse">
                <a:avLst/>
              </a:prstGeom>
              <a:solidFill>
                <a:srgbClr val="FFFF00"/>
              </a:solidFill>
              <a:ln w="25400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9" name="Oval 50"/>
              <p:cNvSpPr>
                <a:spLocks noChangeArrowheads="1"/>
              </p:cNvSpPr>
              <p:nvPr/>
            </p:nvSpPr>
            <p:spPr bwMode="auto">
              <a:xfrm>
                <a:off x="3648" y="1344"/>
                <a:ext cx="816" cy="192"/>
              </a:xfrm>
              <a:prstGeom prst="ellipse">
                <a:avLst/>
              </a:prstGeom>
              <a:solidFill>
                <a:srgbClr val="FFFF00"/>
              </a:solidFill>
              <a:ln w="25400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0" name="Oval 51"/>
              <p:cNvSpPr>
                <a:spLocks noChangeArrowheads="1"/>
              </p:cNvSpPr>
              <p:nvPr/>
            </p:nvSpPr>
            <p:spPr bwMode="auto">
              <a:xfrm>
                <a:off x="3648" y="1248"/>
                <a:ext cx="816" cy="192"/>
              </a:xfrm>
              <a:prstGeom prst="ellipse">
                <a:avLst/>
              </a:prstGeom>
              <a:solidFill>
                <a:srgbClr val="FFFF00"/>
              </a:solidFill>
              <a:ln w="25400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</p:grpSp>
      </p:grpSp>
      <p:sp>
        <p:nvSpPr>
          <p:cNvPr id="14" name="Line 40"/>
          <p:cNvSpPr>
            <a:spLocks noChangeShapeType="1"/>
          </p:cNvSpPr>
          <p:nvPr/>
        </p:nvSpPr>
        <p:spPr bwMode="auto">
          <a:xfrm>
            <a:off x="4495800" y="3886200"/>
            <a:ext cx="0" cy="2362200"/>
          </a:xfrm>
          <a:prstGeom prst="line">
            <a:avLst/>
          </a:prstGeom>
          <a:noFill/>
          <a:ln w="57150">
            <a:solidFill>
              <a:schemeClr val="folHlink"/>
            </a:solidFill>
            <a:prstDash val="sysDot"/>
            <a:round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grpSp>
        <p:nvGrpSpPr>
          <p:cNvPr id="15" name="Group 3"/>
          <p:cNvGrpSpPr>
            <a:grpSpLocks/>
          </p:cNvGrpSpPr>
          <p:nvPr/>
        </p:nvGrpSpPr>
        <p:grpSpPr bwMode="auto">
          <a:xfrm>
            <a:off x="990600" y="4167187"/>
            <a:ext cx="1905000" cy="1649413"/>
            <a:chOff x="1152" y="945"/>
            <a:chExt cx="1200" cy="1039"/>
          </a:xfrm>
        </p:grpSpPr>
        <p:grpSp>
          <p:nvGrpSpPr>
            <p:cNvPr id="16" name="Group 4"/>
            <p:cNvGrpSpPr>
              <a:grpSpLocks/>
            </p:cNvGrpSpPr>
            <p:nvPr/>
          </p:nvGrpSpPr>
          <p:grpSpPr bwMode="auto">
            <a:xfrm>
              <a:off x="1152" y="1329"/>
              <a:ext cx="1200" cy="655"/>
              <a:chOff x="1152" y="897"/>
              <a:chExt cx="1200" cy="655"/>
            </a:xfrm>
          </p:grpSpPr>
          <p:grpSp>
            <p:nvGrpSpPr>
              <p:cNvPr id="28" name="Group 5"/>
              <p:cNvGrpSpPr>
                <a:grpSpLocks/>
              </p:cNvGrpSpPr>
              <p:nvPr/>
            </p:nvGrpSpPr>
            <p:grpSpPr bwMode="auto">
              <a:xfrm>
                <a:off x="1152" y="1089"/>
                <a:ext cx="1200" cy="463"/>
                <a:chOff x="1152" y="1089"/>
                <a:chExt cx="1200" cy="463"/>
              </a:xfrm>
            </p:grpSpPr>
            <p:sp>
              <p:nvSpPr>
                <p:cNvPr id="34" name="Oval 6"/>
                <p:cNvSpPr>
                  <a:spLocks noChangeArrowheads="1"/>
                </p:cNvSpPr>
                <p:nvPr/>
              </p:nvSpPr>
              <p:spPr bwMode="auto">
                <a:xfrm>
                  <a:off x="1152" y="1233"/>
                  <a:ext cx="1200" cy="319"/>
                </a:xfrm>
                <a:prstGeom prst="ellipse">
                  <a:avLst/>
                </a:prstGeom>
                <a:solidFill>
                  <a:srgbClr val="FF0000"/>
                </a:solidFill>
                <a:ln w="254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l">
                    <a:spcBef>
                      <a:spcPct val="0"/>
                    </a:spcBef>
                    <a:buFontTx/>
                    <a:buNone/>
                  </a:pPr>
                  <a:endParaRPr lang="en-US" sz="1800">
                    <a:latin typeface="Georgia" pitchFamily="18" charset="0"/>
                  </a:endParaRPr>
                </a:p>
              </p:txBody>
            </p:sp>
            <p:sp>
              <p:nvSpPr>
                <p:cNvPr id="35" name="Oval 7"/>
                <p:cNvSpPr>
                  <a:spLocks noChangeArrowheads="1"/>
                </p:cNvSpPr>
                <p:nvPr/>
              </p:nvSpPr>
              <p:spPr bwMode="auto">
                <a:xfrm>
                  <a:off x="1152" y="1185"/>
                  <a:ext cx="1200" cy="319"/>
                </a:xfrm>
                <a:prstGeom prst="ellipse">
                  <a:avLst/>
                </a:prstGeom>
                <a:solidFill>
                  <a:srgbClr val="FF0000"/>
                </a:solidFill>
                <a:ln w="254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l">
                    <a:spcBef>
                      <a:spcPct val="0"/>
                    </a:spcBef>
                    <a:buFontTx/>
                    <a:buNone/>
                  </a:pPr>
                  <a:endParaRPr lang="en-US" sz="1800">
                    <a:latin typeface="Georgia" pitchFamily="18" charset="0"/>
                  </a:endParaRPr>
                </a:p>
              </p:txBody>
            </p:sp>
            <p:sp>
              <p:nvSpPr>
                <p:cNvPr id="36" name="Oval 8"/>
                <p:cNvSpPr>
                  <a:spLocks noChangeArrowheads="1"/>
                </p:cNvSpPr>
                <p:nvPr/>
              </p:nvSpPr>
              <p:spPr bwMode="auto">
                <a:xfrm>
                  <a:off x="1152" y="1137"/>
                  <a:ext cx="1200" cy="319"/>
                </a:xfrm>
                <a:prstGeom prst="ellipse">
                  <a:avLst/>
                </a:prstGeom>
                <a:solidFill>
                  <a:srgbClr val="FF0000"/>
                </a:solidFill>
                <a:ln w="254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l">
                    <a:spcBef>
                      <a:spcPct val="0"/>
                    </a:spcBef>
                    <a:buFontTx/>
                    <a:buNone/>
                  </a:pPr>
                  <a:endParaRPr lang="en-US" sz="1800">
                    <a:latin typeface="Georgia" pitchFamily="18" charset="0"/>
                  </a:endParaRPr>
                </a:p>
              </p:txBody>
            </p:sp>
            <p:sp>
              <p:nvSpPr>
                <p:cNvPr id="37" name="Oval 9"/>
                <p:cNvSpPr>
                  <a:spLocks noChangeArrowheads="1"/>
                </p:cNvSpPr>
                <p:nvPr/>
              </p:nvSpPr>
              <p:spPr bwMode="auto">
                <a:xfrm>
                  <a:off x="1152" y="1089"/>
                  <a:ext cx="1200" cy="319"/>
                </a:xfrm>
                <a:prstGeom prst="ellipse">
                  <a:avLst/>
                </a:prstGeom>
                <a:solidFill>
                  <a:srgbClr val="FF0000"/>
                </a:solidFill>
                <a:ln w="254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l">
                    <a:spcBef>
                      <a:spcPct val="0"/>
                    </a:spcBef>
                    <a:buFontTx/>
                    <a:buNone/>
                  </a:pPr>
                  <a:endParaRPr lang="en-US" sz="1800">
                    <a:latin typeface="Georgia" pitchFamily="18" charset="0"/>
                  </a:endParaRPr>
                </a:p>
              </p:txBody>
            </p:sp>
          </p:grpSp>
          <p:grpSp>
            <p:nvGrpSpPr>
              <p:cNvPr id="29" name="Group 10"/>
              <p:cNvGrpSpPr>
                <a:grpSpLocks/>
              </p:cNvGrpSpPr>
              <p:nvPr/>
            </p:nvGrpSpPr>
            <p:grpSpPr bwMode="auto">
              <a:xfrm>
                <a:off x="1152" y="897"/>
                <a:ext cx="1200" cy="463"/>
                <a:chOff x="1152" y="1089"/>
                <a:chExt cx="1200" cy="463"/>
              </a:xfrm>
            </p:grpSpPr>
            <p:sp>
              <p:nvSpPr>
                <p:cNvPr id="30" name="Oval 11"/>
                <p:cNvSpPr>
                  <a:spLocks noChangeArrowheads="1"/>
                </p:cNvSpPr>
                <p:nvPr/>
              </p:nvSpPr>
              <p:spPr bwMode="auto">
                <a:xfrm>
                  <a:off x="1152" y="1233"/>
                  <a:ext cx="1200" cy="319"/>
                </a:xfrm>
                <a:prstGeom prst="ellipse">
                  <a:avLst/>
                </a:prstGeom>
                <a:solidFill>
                  <a:srgbClr val="FF0000"/>
                </a:solidFill>
                <a:ln w="254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l">
                    <a:spcBef>
                      <a:spcPct val="0"/>
                    </a:spcBef>
                    <a:buFontTx/>
                    <a:buNone/>
                  </a:pPr>
                  <a:endParaRPr lang="en-US" sz="1800">
                    <a:latin typeface="Georgia" pitchFamily="18" charset="0"/>
                  </a:endParaRPr>
                </a:p>
              </p:txBody>
            </p:sp>
            <p:sp>
              <p:nvSpPr>
                <p:cNvPr id="31" name="Oval 12"/>
                <p:cNvSpPr>
                  <a:spLocks noChangeArrowheads="1"/>
                </p:cNvSpPr>
                <p:nvPr/>
              </p:nvSpPr>
              <p:spPr bwMode="auto">
                <a:xfrm>
                  <a:off x="1152" y="1185"/>
                  <a:ext cx="1200" cy="319"/>
                </a:xfrm>
                <a:prstGeom prst="ellipse">
                  <a:avLst/>
                </a:prstGeom>
                <a:solidFill>
                  <a:srgbClr val="FF0000"/>
                </a:solidFill>
                <a:ln w="254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l">
                    <a:spcBef>
                      <a:spcPct val="0"/>
                    </a:spcBef>
                    <a:buFontTx/>
                    <a:buNone/>
                  </a:pPr>
                  <a:endParaRPr lang="en-US" sz="1800">
                    <a:latin typeface="Georgia" pitchFamily="18" charset="0"/>
                  </a:endParaRPr>
                </a:p>
              </p:txBody>
            </p:sp>
            <p:sp>
              <p:nvSpPr>
                <p:cNvPr id="32" name="Oval 13"/>
                <p:cNvSpPr>
                  <a:spLocks noChangeArrowheads="1"/>
                </p:cNvSpPr>
                <p:nvPr/>
              </p:nvSpPr>
              <p:spPr bwMode="auto">
                <a:xfrm>
                  <a:off x="1152" y="1137"/>
                  <a:ext cx="1200" cy="319"/>
                </a:xfrm>
                <a:prstGeom prst="ellipse">
                  <a:avLst/>
                </a:prstGeom>
                <a:solidFill>
                  <a:srgbClr val="FF0000"/>
                </a:solidFill>
                <a:ln w="254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l">
                    <a:spcBef>
                      <a:spcPct val="0"/>
                    </a:spcBef>
                    <a:buFontTx/>
                    <a:buNone/>
                  </a:pPr>
                  <a:endParaRPr lang="en-US" sz="1800">
                    <a:latin typeface="Georgia" pitchFamily="18" charset="0"/>
                  </a:endParaRPr>
                </a:p>
              </p:txBody>
            </p:sp>
            <p:sp>
              <p:nvSpPr>
                <p:cNvPr id="33" name="Oval 14"/>
                <p:cNvSpPr>
                  <a:spLocks noChangeArrowheads="1"/>
                </p:cNvSpPr>
                <p:nvPr/>
              </p:nvSpPr>
              <p:spPr bwMode="auto">
                <a:xfrm>
                  <a:off x="1152" y="1089"/>
                  <a:ext cx="1200" cy="319"/>
                </a:xfrm>
                <a:prstGeom prst="ellipse">
                  <a:avLst/>
                </a:prstGeom>
                <a:solidFill>
                  <a:srgbClr val="FF0000"/>
                </a:solidFill>
                <a:ln w="254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l">
                    <a:spcBef>
                      <a:spcPct val="0"/>
                    </a:spcBef>
                    <a:buFontTx/>
                    <a:buNone/>
                  </a:pPr>
                  <a:endParaRPr lang="en-US" sz="1800">
                    <a:latin typeface="Georgia" pitchFamily="18" charset="0"/>
                  </a:endParaRPr>
                </a:p>
              </p:txBody>
            </p:sp>
          </p:grpSp>
        </p:grpSp>
        <p:grpSp>
          <p:nvGrpSpPr>
            <p:cNvPr id="17" name="Group 15"/>
            <p:cNvGrpSpPr>
              <a:grpSpLocks/>
            </p:cNvGrpSpPr>
            <p:nvPr/>
          </p:nvGrpSpPr>
          <p:grpSpPr bwMode="auto">
            <a:xfrm>
              <a:off x="1152" y="945"/>
              <a:ext cx="1200" cy="655"/>
              <a:chOff x="1152" y="897"/>
              <a:chExt cx="1200" cy="655"/>
            </a:xfrm>
          </p:grpSpPr>
          <p:grpSp>
            <p:nvGrpSpPr>
              <p:cNvPr id="18" name="Group 16"/>
              <p:cNvGrpSpPr>
                <a:grpSpLocks/>
              </p:cNvGrpSpPr>
              <p:nvPr/>
            </p:nvGrpSpPr>
            <p:grpSpPr bwMode="auto">
              <a:xfrm>
                <a:off x="1152" y="1089"/>
                <a:ext cx="1200" cy="463"/>
                <a:chOff x="1152" y="1089"/>
                <a:chExt cx="1200" cy="463"/>
              </a:xfrm>
            </p:grpSpPr>
            <p:sp>
              <p:nvSpPr>
                <p:cNvPr id="24" name="Oval 17"/>
                <p:cNvSpPr>
                  <a:spLocks noChangeArrowheads="1"/>
                </p:cNvSpPr>
                <p:nvPr/>
              </p:nvSpPr>
              <p:spPr bwMode="auto">
                <a:xfrm>
                  <a:off x="1152" y="1233"/>
                  <a:ext cx="1200" cy="319"/>
                </a:xfrm>
                <a:prstGeom prst="ellipse">
                  <a:avLst/>
                </a:prstGeom>
                <a:solidFill>
                  <a:srgbClr val="FF0000"/>
                </a:solidFill>
                <a:ln w="254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l">
                    <a:spcBef>
                      <a:spcPct val="0"/>
                    </a:spcBef>
                    <a:buFontTx/>
                    <a:buNone/>
                  </a:pPr>
                  <a:endParaRPr lang="en-US" sz="1800">
                    <a:latin typeface="Georgia" pitchFamily="18" charset="0"/>
                  </a:endParaRPr>
                </a:p>
              </p:txBody>
            </p:sp>
            <p:sp>
              <p:nvSpPr>
                <p:cNvPr id="25" name="Oval 18"/>
                <p:cNvSpPr>
                  <a:spLocks noChangeArrowheads="1"/>
                </p:cNvSpPr>
                <p:nvPr/>
              </p:nvSpPr>
              <p:spPr bwMode="auto">
                <a:xfrm>
                  <a:off x="1152" y="1185"/>
                  <a:ext cx="1200" cy="319"/>
                </a:xfrm>
                <a:prstGeom prst="ellipse">
                  <a:avLst/>
                </a:prstGeom>
                <a:solidFill>
                  <a:srgbClr val="FF0000"/>
                </a:solidFill>
                <a:ln w="254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l">
                    <a:spcBef>
                      <a:spcPct val="0"/>
                    </a:spcBef>
                    <a:buFontTx/>
                    <a:buNone/>
                  </a:pPr>
                  <a:endParaRPr lang="en-US" sz="1800">
                    <a:latin typeface="Georgia" pitchFamily="18" charset="0"/>
                  </a:endParaRPr>
                </a:p>
              </p:txBody>
            </p:sp>
            <p:sp>
              <p:nvSpPr>
                <p:cNvPr id="26" name="Oval 19"/>
                <p:cNvSpPr>
                  <a:spLocks noChangeArrowheads="1"/>
                </p:cNvSpPr>
                <p:nvPr/>
              </p:nvSpPr>
              <p:spPr bwMode="auto">
                <a:xfrm>
                  <a:off x="1152" y="1137"/>
                  <a:ext cx="1200" cy="319"/>
                </a:xfrm>
                <a:prstGeom prst="ellipse">
                  <a:avLst/>
                </a:prstGeom>
                <a:solidFill>
                  <a:srgbClr val="FF0000"/>
                </a:solidFill>
                <a:ln w="254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l">
                    <a:spcBef>
                      <a:spcPct val="0"/>
                    </a:spcBef>
                    <a:buFontTx/>
                    <a:buNone/>
                  </a:pPr>
                  <a:endParaRPr lang="en-US" sz="1800">
                    <a:latin typeface="Georgia" pitchFamily="18" charset="0"/>
                  </a:endParaRPr>
                </a:p>
              </p:txBody>
            </p:sp>
            <p:sp>
              <p:nvSpPr>
                <p:cNvPr id="27" name="Oval 20"/>
                <p:cNvSpPr>
                  <a:spLocks noChangeArrowheads="1"/>
                </p:cNvSpPr>
                <p:nvPr/>
              </p:nvSpPr>
              <p:spPr bwMode="auto">
                <a:xfrm>
                  <a:off x="1152" y="1089"/>
                  <a:ext cx="1200" cy="319"/>
                </a:xfrm>
                <a:prstGeom prst="ellipse">
                  <a:avLst/>
                </a:prstGeom>
                <a:solidFill>
                  <a:srgbClr val="FF0000"/>
                </a:solidFill>
                <a:ln w="254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l">
                    <a:spcBef>
                      <a:spcPct val="0"/>
                    </a:spcBef>
                    <a:buFontTx/>
                    <a:buNone/>
                  </a:pPr>
                  <a:endParaRPr lang="en-US" sz="1800">
                    <a:latin typeface="Georgia" pitchFamily="18" charset="0"/>
                  </a:endParaRPr>
                </a:p>
              </p:txBody>
            </p:sp>
          </p:grpSp>
          <p:grpSp>
            <p:nvGrpSpPr>
              <p:cNvPr id="19" name="Group 21"/>
              <p:cNvGrpSpPr>
                <a:grpSpLocks/>
              </p:cNvGrpSpPr>
              <p:nvPr/>
            </p:nvGrpSpPr>
            <p:grpSpPr bwMode="auto">
              <a:xfrm>
                <a:off x="1152" y="897"/>
                <a:ext cx="1200" cy="463"/>
                <a:chOff x="1152" y="1089"/>
                <a:chExt cx="1200" cy="463"/>
              </a:xfrm>
            </p:grpSpPr>
            <p:sp>
              <p:nvSpPr>
                <p:cNvPr id="20" name="Oval 22"/>
                <p:cNvSpPr>
                  <a:spLocks noChangeArrowheads="1"/>
                </p:cNvSpPr>
                <p:nvPr/>
              </p:nvSpPr>
              <p:spPr bwMode="auto">
                <a:xfrm>
                  <a:off x="1152" y="1233"/>
                  <a:ext cx="1200" cy="319"/>
                </a:xfrm>
                <a:prstGeom prst="ellipse">
                  <a:avLst/>
                </a:prstGeom>
                <a:solidFill>
                  <a:srgbClr val="FF0000"/>
                </a:solidFill>
                <a:ln w="254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l">
                    <a:spcBef>
                      <a:spcPct val="0"/>
                    </a:spcBef>
                    <a:buFontTx/>
                    <a:buNone/>
                  </a:pPr>
                  <a:endParaRPr lang="en-US" sz="1800">
                    <a:latin typeface="Georgia" pitchFamily="18" charset="0"/>
                  </a:endParaRPr>
                </a:p>
              </p:txBody>
            </p:sp>
            <p:sp>
              <p:nvSpPr>
                <p:cNvPr id="21" name="Oval 23"/>
                <p:cNvSpPr>
                  <a:spLocks noChangeArrowheads="1"/>
                </p:cNvSpPr>
                <p:nvPr/>
              </p:nvSpPr>
              <p:spPr bwMode="auto">
                <a:xfrm>
                  <a:off x="1152" y="1185"/>
                  <a:ext cx="1200" cy="319"/>
                </a:xfrm>
                <a:prstGeom prst="ellipse">
                  <a:avLst/>
                </a:prstGeom>
                <a:solidFill>
                  <a:srgbClr val="FF0000"/>
                </a:solidFill>
                <a:ln w="254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l">
                    <a:spcBef>
                      <a:spcPct val="0"/>
                    </a:spcBef>
                    <a:buFontTx/>
                    <a:buNone/>
                  </a:pPr>
                  <a:endParaRPr lang="en-US" sz="1800">
                    <a:latin typeface="Georgia" pitchFamily="18" charset="0"/>
                  </a:endParaRPr>
                </a:p>
              </p:txBody>
            </p:sp>
            <p:sp>
              <p:nvSpPr>
                <p:cNvPr id="22" name="Oval 24"/>
                <p:cNvSpPr>
                  <a:spLocks noChangeArrowheads="1"/>
                </p:cNvSpPr>
                <p:nvPr/>
              </p:nvSpPr>
              <p:spPr bwMode="auto">
                <a:xfrm>
                  <a:off x="1152" y="1137"/>
                  <a:ext cx="1200" cy="319"/>
                </a:xfrm>
                <a:prstGeom prst="ellipse">
                  <a:avLst/>
                </a:prstGeom>
                <a:solidFill>
                  <a:srgbClr val="FF0000"/>
                </a:solidFill>
                <a:ln w="254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l">
                    <a:spcBef>
                      <a:spcPct val="0"/>
                    </a:spcBef>
                    <a:buFontTx/>
                    <a:buNone/>
                  </a:pPr>
                  <a:endParaRPr lang="en-US" sz="1800">
                    <a:latin typeface="Georgia" pitchFamily="18" charset="0"/>
                  </a:endParaRPr>
                </a:p>
              </p:txBody>
            </p:sp>
            <p:sp>
              <p:nvSpPr>
                <p:cNvPr id="23" name="Oval 25"/>
                <p:cNvSpPr>
                  <a:spLocks noChangeArrowheads="1"/>
                </p:cNvSpPr>
                <p:nvPr/>
              </p:nvSpPr>
              <p:spPr bwMode="auto">
                <a:xfrm>
                  <a:off x="1152" y="1089"/>
                  <a:ext cx="1200" cy="319"/>
                </a:xfrm>
                <a:prstGeom prst="ellipse">
                  <a:avLst/>
                </a:prstGeom>
                <a:solidFill>
                  <a:srgbClr val="FF0000"/>
                </a:solidFill>
                <a:ln w="254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l">
                    <a:spcBef>
                      <a:spcPct val="0"/>
                    </a:spcBef>
                    <a:buFontTx/>
                    <a:buNone/>
                  </a:pPr>
                  <a:endParaRPr lang="en-US" sz="1800">
                    <a:latin typeface="Georgia" pitchFamily="18" charset="0"/>
                  </a:endParaRPr>
                </a:p>
              </p:txBody>
            </p:sp>
          </p:grpSp>
        </p:grpSp>
      </p:grpSp>
      <p:sp>
        <p:nvSpPr>
          <p:cNvPr id="38" name="Text Box 26"/>
          <p:cNvSpPr txBox="1">
            <a:spLocks noChangeArrowheads="1"/>
          </p:cNvSpPr>
          <p:nvPr/>
        </p:nvSpPr>
        <p:spPr bwMode="auto">
          <a:xfrm>
            <a:off x="1299419" y="6248400"/>
            <a:ext cx="1269899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0"/>
              </a:spcBef>
              <a:buFontTx/>
              <a:buNone/>
            </a:pPr>
            <a:r>
              <a:rPr lang="en-US" sz="2400" dirty="0">
                <a:latin typeface="+mn-lt"/>
              </a:rPr>
              <a:t>Database</a:t>
            </a:r>
          </a:p>
        </p:txBody>
      </p:sp>
      <p:sp>
        <p:nvSpPr>
          <p:cNvPr id="39" name="Line 43"/>
          <p:cNvSpPr>
            <a:spLocks noChangeShapeType="1"/>
          </p:cNvSpPr>
          <p:nvPr/>
        </p:nvSpPr>
        <p:spPr bwMode="auto">
          <a:xfrm>
            <a:off x="5181600" y="5029200"/>
            <a:ext cx="990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spAutoFit/>
          </a:bodyPr>
          <a:lstStyle/>
          <a:p>
            <a:endParaRPr lang="en-US"/>
          </a:p>
        </p:txBody>
      </p:sp>
      <p:grpSp>
        <p:nvGrpSpPr>
          <p:cNvPr id="40" name="Group 33"/>
          <p:cNvGrpSpPr>
            <a:grpSpLocks/>
          </p:cNvGrpSpPr>
          <p:nvPr/>
        </p:nvGrpSpPr>
        <p:grpSpPr bwMode="auto">
          <a:xfrm>
            <a:off x="5740400" y="3962400"/>
            <a:ext cx="3556000" cy="1917700"/>
            <a:chOff x="-1208" y="1536"/>
            <a:chExt cx="2240" cy="1208"/>
          </a:xfrm>
        </p:grpSpPr>
        <p:sp>
          <p:nvSpPr>
            <p:cNvPr id="41" name="Freeform 34"/>
            <p:cNvSpPr>
              <a:spLocks/>
            </p:cNvSpPr>
            <p:nvPr/>
          </p:nvSpPr>
          <p:spPr bwMode="auto">
            <a:xfrm>
              <a:off x="-1208" y="1536"/>
              <a:ext cx="1856" cy="1208"/>
            </a:xfrm>
            <a:custGeom>
              <a:avLst/>
              <a:gdLst>
                <a:gd name="T0" fmla="*/ 440 w 1856"/>
                <a:gd name="T1" fmla="*/ 1056 h 1208"/>
                <a:gd name="T2" fmla="*/ 248 w 1856"/>
                <a:gd name="T3" fmla="*/ 912 h 1208"/>
                <a:gd name="T4" fmla="*/ 296 w 1856"/>
                <a:gd name="T5" fmla="*/ 624 h 1208"/>
                <a:gd name="T6" fmla="*/ 8 w 1856"/>
                <a:gd name="T7" fmla="*/ 432 h 1208"/>
                <a:gd name="T8" fmla="*/ 344 w 1856"/>
                <a:gd name="T9" fmla="*/ 48 h 1208"/>
                <a:gd name="T10" fmla="*/ 584 w 1856"/>
                <a:gd name="T11" fmla="*/ 144 h 1208"/>
                <a:gd name="T12" fmla="*/ 920 w 1856"/>
                <a:gd name="T13" fmla="*/ 96 h 1208"/>
                <a:gd name="T14" fmla="*/ 1304 w 1856"/>
                <a:gd name="T15" fmla="*/ 96 h 1208"/>
                <a:gd name="T16" fmla="*/ 1448 w 1856"/>
                <a:gd name="T17" fmla="*/ 432 h 1208"/>
                <a:gd name="T18" fmla="*/ 1640 w 1856"/>
                <a:gd name="T19" fmla="*/ 288 h 1208"/>
                <a:gd name="T20" fmla="*/ 1832 w 1856"/>
                <a:gd name="T21" fmla="*/ 816 h 1208"/>
                <a:gd name="T22" fmla="*/ 1496 w 1856"/>
                <a:gd name="T23" fmla="*/ 768 h 1208"/>
                <a:gd name="T24" fmla="*/ 1496 w 1856"/>
                <a:gd name="T25" fmla="*/ 1152 h 1208"/>
                <a:gd name="T26" fmla="*/ 440 w 1856"/>
                <a:gd name="T27" fmla="*/ 1056 h 1208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1856"/>
                <a:gd name="T43" fmla="*/ 0 h 1208"/>
                <a:gd name="T44" fmla="*/ 1856 w 1856"/>
                <a:gd name="T45" fmla="*/ 1208 h 1208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1856" h="1208">
                  <a:moveTo>
                    <a:pt x="440" y="1056"/>
                  </a:moveTo>
                  <a:cubicBezTo>
                    <a:pt x="232" y="1016"/>
                    <a:pt x="272" y="984"/>
                    <a:pt x="248" y="912"/>
                  </a:cubicBezTo>
                  <a:cubicBezTo>
                    <a:pt x="224" y="840"/>
                    <a:pt x="336" y="704"/>
                    <a:pt x="296" y="624"/>
                  </a:cubicBezTo>
                  <a:cubicBezTo>
                    <a:pt x="256" y="544"/>
                    <a:pt x="0" y="528"/>
                    <a:pt x="8" y="432"/>
                  </a:cubicBezTo>
                  <a:cubicBezTo>
                    <a:pt x="16" y="336"/>
                    <a:pt x="248" y="96"/>
                    <a:pt x="344" y="48"/>
                  </a:cubicBezTo>
                  <a:cubicBezTo>
                    <a:pt x="440" y="0"/>
                    <a:pt x="488" y="136"/>
                    <a:pt x="584" y="144"/>
                  </a:cubicBezTo>
                  <a:cubicBezTo>
                    <a:pt x="680" y="152"/>
                    <a:pt x="800" y="104"/>
                    <a:pt x="920" y="96"/>
                  </a:cubicBezTo>
                  <a:cubicBezTo>
                    <a:pt x="1040" y="88"/>
                    <a:pt x="1216" y="40"/>
                    <a:pt x="1304" y="96"/>
                  </a:cubicBezTo>
                  <a:cubicBezTo>
                    <a:pt x="1392" y="152"/>
                    <a:pt x="1392" y="400"/>
                    <a:pt x="1448" y="432"/>
                  </a:cubicBezTo>
                  <a:cubicBezTo>
                    <a:pt x="1504" y="464"/>
                    <a:pt x="1576" y="224"/>
                    <a:pt x="1640" y="288"/>
                  </a:cubicBezTo>
                  <a:cubicBezTo>
                    <a:pt x="1704" y="352"/>
                    <a:pt x="1856" y="736"/>
                    <a:pt x="1832" y="816"/>
                  </a:cubicBezTo>
                  <a:cubicBezTo>
                    <a:pt x="1808" y="896"/>
                    <a:pt x="1552" y="712"/>
                    <a:pt x="1496" y="768"/>
                  </a:cubicBezTo>
                  <a:cubicBezTo>
                    <a:pt x="1440" y="824"/>
                    <a:pt x="1672" y="1096"/>
                    <a:pt x="1496" y="1152"/>
                  </a:cubicBezTo>
                  <a:cubicBezTo>
                    <a:pt x="1320" y="1208"/>
                    <a:pt x="648" y="1096"/>
                    <a:pt x="440" y="1056"/>
                  </a:cubicBezTo>
                  <a:close/>
                </a:path>
              </a:pathLst>
            </a:custGeom>
            <a:solidFill>
              <a:srgbClr val="FFFF00"/>
            </a:solidFill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" name="Text Box 35"/>
            <p:cNvSpPr txBox="1">
              <a:spLocks noChangeArrowheads="1"/>
            </p:cNvSpPr>
            <p:nvPr/>
          </p:nvSpPr>
          <p:spPr bwMode="auto">
            <a:xfrm>
              <a:off x="-1032" y="1680"/>
              <a:ext cx="1680" cy="36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marL="342900" indent="-342900" algn="l">
                <a:spcBef>
                  <a:spcPct val="50000"/>
                </a:spcBef>
                <a:buFontTx/>
                <a:buNone/>
              </a:pPr>
              <a:r>
                <a:rPr lang="en-US">
                  <a:latin typeface="Comic Sans MS" pitchFamily="66" charset="0"/>
                </a:rPr>
                <a:t>answer 1</a:t>
              </a:r>
            </a:p>
          </p:txBody>
        </p:sp>
        <p:sp>
          <p:nvSpPr>
            <p:cNvPr id="43" name="Text Box 36"/>
            <p:cNvSpPr txBox="1">
              <a:spLocks noChangeArrowheads="1"/>
            </p:cNvSpPr>
            <p:nvPr/>
          </p:nvSpPr>
          <p:spPr bwMode="auto">
            <a:xfrm>
              <a:off x="-648" y="1920"/>
              <a:ext cx="1680" cy="36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marL="342900" indent="-342900" algn="l">
                <a:spcBef>
                  <a:spcPct val="50000"/>
                </a:spcBef>
                <a:buFontTx/>
                <a:buNone/>
              </a:pPr>
              <a:r>
                <a:rPr lang="en-US">
                  <a:latin typeface="Comic Sans MS" pitchFamily="66" charset="0"/>
                </a:rPr>
                <a:t>answer 3</a:t>
              </a:r>
            </a:p>
          </p:txBody>
        </p:sp>
        <p:sp>
          <p:nvSpPr>
            <p:cNvPr id="44" name="Text Box 37"/>
            <p:cNvSpPr txBox="1">
              <a:spLocks noChangeArrowheads="1"/>
            </p:cNvSpPr>
            <p:nvPr/>
          </p:nvSpPr>
          <p:spPr bwMode="auto">
            <a:xfrm>
              <a:off x="-936" y="2208"/>
              <a:ext cx="1680" cy="36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marL="342900" indent="-342900" algn="l">
                <a:spcBef>
                  <a:spcPct val="50000"/>
                </a:spcBef>
                <a:buFontTx/>
                <a:buNone/>
              </a:pPr>
              <a:r>
                <a:rPr lang="en-US">
                  <a:latin typeface="Comic Sans MS" pitchFamily="66" charset="0"/>
                </a:rPr>
                <a:t>answer 2</a:t>
              </a:r>
            </a:p>
          </p:txBody>
        </p:sp>
      </p:grpSp>
      <p:grpSp>
        <p:nvGrpSpPr>
          <p:cNvPr id="45" name="Group 38"/>
          <p:cNvGrpSpPr>
            <a:grpSpLocks/>
          </p:cNvGrpSpPr>
          <p:nvPr/>
        </p:nvGrpSpPr>
        <p:grpSpPr bwMode="auto">
          <a:xfrm>
            <a:off x="6477000" y="5562600"/>
            <a:ext cx="1219200" cy="1143000"/>
            <a:chOff x="4896" y="1296"/>
            <a:chExt cx="768" cy="720"/>
          </a:xfrm>
        </p:grpSpPr>
        <p:sp>
          <p:nvSpPr>
            <p:cNvPr id="46" name="Oval 39"/>
            <p:cNvSpPr>
              <a:spLocks noChangeArrowheads="1"/>
            </p:cNvSpPr>
            <p:nvPr/>
          </p:nvSpPr>
          <p:spPr bwMode="auto">
            <a:xfrm>
              <a:off x="4896" y="1296"/>
              <a:ext cx="768" cy="720"/>
            </a:xfrm>
            <a:prstGeom prst="ellipse">
              <a:avLst/>
            </a:prstGeom>
            <a:solidFill>
              <a:schemeClr val="folHlink"/>
            </a:solidFill>
            <a:ln w="25400">
              <a:noFill/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7" name="Text Box 40"/>
            <p:cNvSpPr txBox="1">
              <a:spLocks noChangeArrowheads="1"/>
            </p:cNvSpPr>
            <p:nvPr/>
          </p:nvSpPr>
          <p:spPr bwMode="auto">
            <a:xfrm>
              <a:off x="5136" y="1440"/>
              <a:ext cx="261" cy="365"/>
            </a:xfrm>
            <a:prstGeom prst="rect">
              <a:avLst/>
            </a:prstGeom>
            <a:solidFill>
              <a:schemeClr val="folHlink"/>
            </a:solidFill>
            <a:ln w="254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b="1">
                  <a:latin typeface="Comic Sans MS" pitchFamily="66" charset="0"/>
                </a:rPr>
                <a:t>?</a:t>
              </a:r>
            </a:p>
          </p:txBody>
        </p:sp>
      </p:grpSp>
      <p:sp>
        <p:nvSpPr>
          <p:cNvPr id="48" name="Rectangle 41"/>
          <p:cNvSpPr>
            <a:spLocks noChangeArrowheads="1"/>
          </p:cNvSpPr>
          <p:nvPr/>
        </p:nvSpPr>
        <p:spPr bwMode="auto">
          <a:xfrm>
            <a:off x="3810000" y="4648200"/>
            <a:ext cx="1371600" cy="762000"/>
          </a:xfrm>
          <a:prstGeom prst="rect">
            <a:avLst/>
          </a:prstGeom>
          <a:solidFill>
            <a:schemeClr val="accent1"/>
          </a:solidFill>
          <a:ln w="38100" algn="ctr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marL="342900" indent="-342900" algn="ctr">
              <a:buFontTx/>
              <a:buNone/>
            </a:pPr>
            <a:r>
              <a:rPr lang="en-US" sz="2800" dirty="0" smtClean="0">
                <a:latin typeface="+mn-lt"/>
              </a:rPr>
              <a:t>Sanitizer</a:t>
            </a:r>
            <a:endParaRPr lang="en-US" sz="2800" dirty="0"/>
          </a:p>
        </p:txBody>
      </p:sp>
      <p:sp>
        <p:nvSpPr>
          <p:cNvPr id="49" name="Line 42"/>
          <p:cNvSpPr>
            <a:spLocks noChangeShapeType="1"/>
          </p:cNvSpPr>
          <p:nvPr/>
        </p:nvSpPr>
        <p:spPr bwMode="auto">
          <a:xfrm>
            <a:off x="2971800" y="5029200"/>
            <a:ext cx="762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50" name="Multiply 49"/>
          <p:cNvSpPr/>
          <p:nvPr/>
        </p:nvSpPr>
        <p:spPr>
          <a:xfrm>
            <a:off x="228600" y="3657600"/>
            <a:ext cx="8458200" cy="3048000"/>
          </a:xfrm>
          <a:prstGeom prst="mathMultiply">
            <a:avLst/>
          </a:prstGeom>
          <a:solidFill>
            <a:schemeClr val="bg2">
              <a:lumMod val="60000"/>
              <a:lumOff val="40000"/>
            </a:schemeClr>
          </a:solidFill>
          <a:ln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TextBox 50"/>
          <p:cNvSpPr txBox="1"/>
          <p:nvPr/>
        </p:nvSpPr>
        <p:spPr>
          <a:xfrm>
            <a:off x="1638300" y="4634333"/>
            <a:ext cx="6057900" cy="1077218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 algn="l"/>
            <a:r>
              <a:rPr lang="en-US" sz="3200" dirty="0" smtClean="0">
                <a:latin typeface="+mn-lt"/>
              </a:rPr>
              <a:t>On the other hand: we will see that we can get accuracy up to </a:t>
            </a:r>
            <a:r>
              <a:rPr lang="en-US" sz="3200" dirty="0" smtClean="0">
                <a:latin typeface="Comic Sans MS" pitchFamily="66" charset="0"/>
              </a:rPr>
              <a:t>log |Q|</a:t>
            </a:r>
            <a:endParaRPr lang="en-US" sz="3200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13466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" grpId="0" animBg="1"/>
      <p:bldP spid="51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can we do </a:t>
            </a:r>
            <a:r>
              <a:rPr lang="en-US" b="1" dirty="0" smtClean="0"/>
              <a:t>efficiently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219200"/>
            <a:ext cx="8534400" cy="4525963"/>
          </a:xfrm>
        </p:spPr>
        <p:txBody>
          <a:bodyPr/>
          <a:lstStyle/>
          <a:p>
            <a:pPr>
              <a:buNone/>
            </a:pPr>
            <a:r>
              <a:rPr lang="en-US" dirty="0" smtClean="0">
                <a:solidFill>
                  <a:schemeClr val="tx2"/>
                </a:solidFill>
              </a:rPr>
              <a:t>Allowed </a:t>
            </a:r>
            <a:r>
              <a:rPr lang="en-US" b="1" dirty="0">
                <a:solidFill>
                  <a:schemeClr val="tx2"/>
                </a:solidFill>
              </a:rPr>
              <a:t>“too” much power to the adversary</a:t>
            </a:r>
          </a:p>
          <a:p>
            <a:r>
              <a:rPr lang="en-US" sz="2800" dirty="0">
                <a:solidFill>
                  <a:schemeClr val="tx2"/>
                </a:solidFill>
              </a:rPr>
              <a:t>Number of </a:t>
            </a:r>
            <a:r>
              <a:rPr lang="en-US" sz="2800" dirty="0" smtClean="0">
                <a:solidFill>
                  <a:schemeClr val="tx2"/>
                </a:solidFill>
              </a:rPr>
              <a:t>queries: exponential</a:t>
            </a:r>
            <a:endParaRPr lang="en-US" sz="2800" dirty="0">
              <a:solidFill>
                <a:schemeClr val="tx2"/>
              </a:solidFill>
            </a:endParaRPr>
          </a:p>
          <a:p>
            <a:r>
              <a:rPr lang="en-US" sz="2800" dirty="0" smtClean="0">
                <a:solidFill>
                  <a:schemeClr val="tx2"/>
                </a:solidFill>
              </a:rPr>
              <a:t>Computation: exponential</a:t>
            </a:r>
            <a:endParaRPr lang="en-US" sz="2800" dirty="0">
              <a:solidFill>
                <a:schemeClr val="tx2"/>
              </a:solidFill>
            </a:endParaRPr>
          </a:p>
          <a:p>
            <a:r>
              <a:rPr lang="en-US" sz="2800" dirty="0">
                <a:solidFill>
                  <a:schemeClr val="tx2"/>
                </a:solidFill>
              </a:rPr>
              <a:t>On the other hand: lack of </a:t>
            </a:r>
            <a:r>
              <a:rPr lang="en-US" sz="2800" b="1" dirty="0">
                <a:solidFill>
                  <a:schemeClr val="tx2"/>
                </a:solidFill>
              </a:rPr>
              <a:t>wild errors</a:t>
            </a:r>
            <a:r>
              <a:rPr lang="en-US" sz="2800" dirty="0">
                <a:solidFill>
                  <a:schemeClr val="tx2"/>
                </a:solidFill>
              </a:rPr>
              <a:t> in the responses</a:t>
            </a:r>
          </a:p>
          <a:p>
            <a:pPr>
              <a:buNone/>
            </a:pPr>
            <a:endParaRPr lang="en-US" b="1" dirty="0" smtClean="0">
              <a:solidFill>
                <a:schemeClr val="tx2"/>
              </a:solidFill>
            </a:endParaRPr>
          </a:p>
          <a:p>
            <a:pPr>
              <a:buNone/>
            </a:pPr>
            <a:r>
              <a:rPr lang="en-US" b="1" dirty="0" smtClean="0">
                <a:solidFill>
                  <a:schemeClr val="tx2"/>
                </a:solidFill>
              </a:rPr>
              <a:t>Theorem</a:t>
            </a:r>
            <a:r>
              <a:rPr lang="en-US" dirty="0">
                <a:solidFill>
                  <a:schemeClr val="tx2"/>
                </a:solidFill>
              </a:rPr>
              <a:t>: For any sanitization algorithm:</a:t>
            </a:r>
          </a:p>
          <a:p>
            <a:pPr lvl="1">
              <a:buNone/>
            </a:pPr>
            <a:r>
              <a:rPr lang="en-US" dirty="0">
                <a:solidFill>
                  <a:schemeClr val="tx2"/>
                </a:solidFill>
              </a:rPr>
              <a:t> If </a:t>
            </a:r>
            <a:r>
              <a:rPr lang="en-US" b="1" dirty="0">
                <a:solidFill>
                  <a:schemeClr val="tx2"/>
                </a:solidFill>
              </a:rPr>
              <a:t>all</a:t>
            </a:r>
            <a:r>
              <a:rPr lang="en-US" dirty="0">
                <a:solidFill>
                  <a:schemeClr val="tx2"/>
                </a:solidFill>
              </a:rPr>
              <a:t> responses are within </a:t>
            </a:r>
            <a:r>
              <a:rPr lang="en-US" dirty="0">
                <a:solidFill>
                  <a:schemeClr val="tx2"/>
                </a:solidFill>
                <a:latin typeface="Comic Sans MS" pitchFamily="66" charset="0"/>
              </a:rPr>
              <a:t>o(√n) </a:t>
            </a:r>
            <a:r>
              <a:rPr lang="en-US" dirty="0">
                <a:solidFill>
                  <a:schemeClr val="tx2"/>
                </a:solidFill>
              </a:rPr>
              <a:t>of the true answer, then it is blatantly non-private </a:t>
            </a:r>
            <a:r>
              <a:rPr lang="en-US" b="1" dirty="0">
                <a:solidFill>
                  <a:schemeClr val="tx2"/>
                </a:solidFill>
              </a:rPr>
              <a:t>even against a polynomial time adversary</a:t>
            </a:r>
            <a:r>
              <a:rPr lang="en-US" dirty="0">
                <a:solidFill>
                  <a:schemeClr val="tx2"/>
                </a:solidFill>
              </a:rPr>
              <a:t> making </a:t>
            </a:r>
            <a:r>
              <a:rPr lang="en-US" dirty="0">
                <a:solidFill>
                  <a:schemeClr val="tx2"/>
                </a:solidFill>
                <a:latin typeface="Comic Sans MS" pitchFamily="66" charset="0"/>
              </a:rPr>
              <a:t>O(n log</a:t>
            </a:r>
            <a:r>
              <a:rPr lang="en-US" baseline="30000" dirty="0">
                <a:latin typeface="Comic Sans MS" pitchFamily="66" charset="0"/>
              </a:rPr>
              <a:t>2</a:t>
            </a:r>
            <a:r>
              <a:rPr lang="en-US" dirty="0">
                <a:solidFill>
                  <a:schemeClr val="tx2"/>
                </a:solidFill>
                <a:latin typeface="Comic Sans MS" pitchFamily="66" charset="0"/>
              </a:rPr>
              <a:t> n) </a:t>
            </a:r>
            <a:r>
              <a:rPr lang="en-US" dirty="0">
                <a:solidFill>
                  <a:srgbClr val="0033CC"/>
                </a:solidFill>
              </a:rPr>
              <a:t>random</a:t>
            </a:r>
            <a:r>
              <a:rPr lang="en-US" dirty="0">
                <a:solidFill>
                  <a:schemeClr val="tx2"/>
                </a:solidFill>
              </a:rPr>
              <a:t> queries. </a:t>
            </a:r>
          </a:p>
          <a:p>
            <a:pPr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4641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The </a:t>
            </a:r>
            <a:r>
              <a:rPr lang="en-US" dirty="0" smtClean="0"/>
              <a:t>Model</a:t>
            </a:r>
            <a:endParaRPr lang="en-US" dirty="0" smtClean="0"/>
          </a:p>
        </p:txBody>
      </p:sp>
      <p:sp>
        <p:nvSpPr>
          <p:cNvPr id="6150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As before: database </a:t>
            </a:r>
            <a:r>
              <a:rPr lang="en-US" dirty="0" smtClean="0">
                <a:solidFill>
                  <a:srgbClr val="FF0000"/>
                </a:solidFill>
                <a:latin typeface="Comic Sans MS" pitchFamily="66" charset="0"/>
              </a:rPr>
              <a:t>d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smtClean="0"/>
              <a:t>is a bit string of length </a:t>
            </a:r>
            <a:r>
              <a:rPr lang="en-US" dirty="0" smtClean="0">
                <a:solidFill>
                  <a:srgbClr val="0033CC"/>
                </a:solidFill>
                <a:latin typeface="Comic Sans MS" pitchFamily="66" charset="0"/>
              </a:rPr>
              <a:t>n</a:t>
            </a:r>
            <a:r>
              <a:rPr lang="en-US" dirty="0" smtClean="0"/>
              <a:t>. </a:t>
            </a:r>
          </a:p>
          <a:p>
            <a:pPr eaLnBrk="1" hangingPunct="1"/>
            <a:endParaRPr lang="en-US" dirty="0" smtClean="0"/>
          </a:p>
          <a:p>
            <a:pPr eaLnBrk="1" hangingPunct="1"/>
            <a:r>
              <a:rPr lang="en-US" b="1" dirty="0" smtClean="0"/>
              <a:t>Counting queries</a:t>
            </a:r>
            <a:r>
              <a:rPr lang="en-US" dirty="0" smtClean="0"/>
              <a:t>:</a:t>
            </a:r>
            <a:endParaRPr lang="en-US" dirty="0" smtClean="0"/>
          </a:p>
          <a:p>
            <a:pPr lvl="1" eaLnBrk="1" hangingPunct="1"/>
            <a:r>
              <a:rPr lang="en-US" dirty="0" smtClean="0"/>
              <a:t>A query is a subset </a:t>
            </a:r>
            <a:r>
              <a:rPr lang="en-US" dirty="0" smtClean="0">
                <a:solidFill>
                  <a:srgbClr val="0033CC"/>
                </a:solidFill>
                <a:latin typeface="Comic Sans MS" pitchFamily="66" charset="0"/>
              </a:rPr>
              <a:t>q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smtClean="0">
                <a:latin typeface="CMSY10" pitchFamily="34" charset="0"/>
              </a:rPr>
              <a:t>µ</a:t>
            </a:r>
            <a:r>
              <a:rPr lang="en-US" dirty="0" smtClean="0">
                <a:sym typeface="Mathematica1"/>
              </a:rPr>
              <a:t> </a:t>
            </a:r>
            <a:r>
              <a:rPr lang="en-US" dirty="0" smtClean="0">
                <a:solidFill>
                  <a:srgbClr val="0033CC"/>
                </a:solidFill>
                <a:latin typeface="Comic Sans MS" pitchFamily="66" charset="0"/>
                <a:sym typeface="Mathematica1"/>
              </a:rPr>
              <a:t>{1, …, n}</a:t>
            </a:r>
          </a:p>
          <a:p>
            <a:pPr lvl="1" eaLnBrk="1" hangingPunct="1"/>
            <a:r>
              <a:rPr lang="en-US" dirty="0" smtClean="0">
                <a:sym typeface="Mathematica1"/>
              </a:rPr>
              <a:t>The (exact) answer is </a:t>
            </a:r>
            <a:r>
              <a:rPr lang="en-US" dirty="0" err="1" smtClean="0">
                <a:solidFill>
                  <a:schemeClr val="accent2"/>
                </a:solidFill>
                <a:latin typeface="Comic Sans MS" pitchFamily="66" charset="0"/>
                <a:sym typeface="Mathematica1"/>
              </a:rPr>
              <a:t>a</a:t>
            </a:r>
            <a:r>
              <a:rPr lang="en-US" baseline="-25000" dirty="0" err="1" smtClean="0">
                <a:solidFill>
                  <a:schemeClr val="accent2"/>
                </a:solidFill>
                <a:latin typeface="Comic Sans MS" pitchFamily="66" charset="0"/>
                <a:sym typeface="Mathematica1"/>
              </a:rPr>
              <a:t>q</a:t>
            </a:r>
            <a:r>
              <a:rPr lang="en-US" i="1" dirty="0" smtClean="0">
                <a:sym typeface="Mathematica1"/>
              </a:rPr>
              <a:t> </a:t>
            </a:r>
            <a:r>
              <a:rPr lang="en-US" i="1" dirty="0" smtClean="0">
                <a:latin typeface="Comic Sans MS" pitchFamily="66" charset="0"/>
                <a:sym typeface="Mathematica1"/>
              </a:rPr>
              <a:t>= </a:t>
            </a:r>
            <a:r>
              <a:rPr lang="en-US" dirty="0" smtClean="0">
                <a:latin typeface="Comic Sans MS" pitchFamily="66" charset="0"/>
                <a:sym typeface="Symbol" pitchFamily="18" charset="2"/>
              </a:rPr>
              <a:t></a:t>
            </a:r>
            <a:r>
              <a:rPr lang="en-US" baseline="-25000" dirty="0" err="1" smtClean="0">
                <a:latin typeface="Comic Sans MS" pitchFamily="66" charset="0"/>
                <a:sym typeface="Symbol" pitchFamily="18" charset="2"/>
              </a:rPr>
              <a:t>i</a:t>
            </a:r>
            <a:r>
              <a:rPr lang="en-US" i="1" baseline="-25000" dirty="0" smtClean="0">
                <a:sym typeface="Mathematica1"/>
              </a:rPr>
              <a:t> </a:t>
            </a:r>
            <a:r>
              <a:rPr lang="en-US" baseline="-25000" dirty="0" smtClean="0">
                <a:latin typeface="CMSY10" pitchFamily="34" charset="0"/>
                <a:sym typeface="Symbol" pitchFamily="18" charset="2"/>
              </a:rPr>
              <a:t>2</a:t>
            </a:r>
            <a:r>
              <a:rPr lang="en-US" baseline="-25000" dirty="0" smtClean="0">
                <a:solidFill>
                  <a:srgbClr val="0033CC"/>
                </a:solidFill>
                <a:latin typeface="Comic Sans MS" pitchFamily="66" charset="0"/>
                <a:sym typeface="Symbol" pitchFamily="18" charset="2"/>
              </a:rPr>
              <a:t>q</a:t>
            </a:r>
            <a:r>
              <a:rPr lang="en-US" dirty="0" smtClean="0">
                <a:latin typeface="Comic Sans MS" pitchFamily="66" charset="0"/>
                <a:sym typeface="Mathematica1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Comic Sans MS" pitchFamily="66" charset="0"/>
                <a:sym typeface="Mathematica1"/>
              </a:rPr>
              <a:t>d</a:t>
            </a:r>
            <a:r>
              <a:rPr lang="en-US" baseline="-25000" dirty="0" err="1" smtClean="0">
                <a:solidFill>
                  <a:schemeClr val="accent2"/>
                </a:solidFill>
                <a:latin typeface="Comic Sans MS" pitchFamily="66" charset="0"/>
                <a:sym typeface="Mathematica1"/>
              </a:rPr>
              <a:t>i</a:t>
            </a:r>
            <a:endParaRPr lang="en-US" baseline="-25000" dirty="0" smtClean="0">
              <a:solidFill>
                <a:schemeClr val="accent2"/>
              </a:solidFill>
              <a:latin typeface="Comic Sans MS" pitchFamily="66" charset="0"/>
              <a:sym typeface="Mathematica1"/>
            </a:endParaRPr>
          </a:p>
          <a:p>
            <a:pPr eaLnBrk="1" hangingPunct="1"/>
            <a:r>
              <a:rPr lang="en-US" dirty="0" smtClean="0">
                <a:solidFill>
                  <a:srgbClr val="0033CC"/>
                </a:solidFill>
                <a:latin typeface="Comic Sans MS" pitchFamily="66" charset="0"/>
                <a:sym typeface="Symbol"/>
              </a:rPr>
              <a:t></a:t>
            </a:r>
            <a:r>
              <a:rPr lang="en-US" dirty="0" smtClean="0">
                <a:sym typeface="Mathematica3" pitchFamily="2" charset="2"/>
              </a:rPr>
              <a:t>-perturbation </a:t>
            </a:r>
          </a:p>
          <a:p>
            <a:pPr lvl="1" eaLnBrk="1" hangingPunct="1"/>
            <a:r>
              <a:rPr lang="en-US" dirty="0" smtClean="0">
                <a:sym typeface="Mathematica3" pitchFamily="2" charset="2"/>
              </a:rPr>
              <a:t>for an answer: </a:t>
            </a:r>
            <a:r>
              <a:rPr lang="en-US" dirty="0" err="1" smtClean="0">
                <a:solidFill>
                  <a:schemeClr val="accent2"/>
                </a:solidFill>
                <a:latin typeface="Comic Sans MS" pitchFamily="66" charset="0"/>
                <a:sym typeface="Mathematica1"/>
              </a:rPr>
              <a:t>a</a:t>
            </a:r>
            <a:r>
              <a:rPr lang="en-US" baseline="-25000" dirty="0" err="1" smtClean="0">
                <a:solidFill>
                  <a:schemeClr val="accent2"/>
                </a:solidFill>
                <a:latin typeface="Comic Sans MS" pitchFamily="66" charset="0"/>
                <a:sym typeface="Mathematica1"/>
              </a:rPr>
              <a:t>q</a:t>
            </a:r>
            <a:r>
              <a:rPr lang="en-US" baseline="-25000" dirty="0" smtClean="0">
                <a:solidFill>
                  <a:schemeClr val="accent2"/>
                </a:solidFill>
                <a:latin typeface="Comic Sans MS" pitchFamily="66" charset="0"/>
                <a:sym typeface="Mathematica1"/>
              </a:rPr>
              <a:t> </a:t>
            </a:r>
            <a:r>
              <a:rPr lang="en-US" dirty="0" smtClean="0">
                <a:latin typeface="Comic Sans MS" pitchFamily="66" charset="0"/>
                <a:sym typeface="Mathematica1"/>
              </a:rPr>
              <a:t>±</a:t>
            </a:r>
            <a:r>
              <a:rPr lang="en-US" baseline="-25000" dirty="0" smtClean="0">
                <a:latin typeface="Comic Sans MS" pitchFamily="66" charset="0"/>
                <a:sym typeface="Mathematica1"/>
              </a:rPr>
              <a:t> </a:t>
            </a:r>
            <a:r>
              <a:rPr lang="en-US" dirty="0" smtClean="0">
                <a:solidFill>
                  <a:srgbClr val="0033CC"/>
                </a:solidFill>
                <a:latin typeface="Comic Sans MS" pitchFamily="66" charset="0"/>
                <a:sym typeface="Symbol"/>
              </a:rPr>
              <a:t></a:t>
            </a:r>
            <a:endParaRPr lang="en-US" dirty="0" smtClean="0">
              <a:latin typeface="Comic Sans MS" pitchFamily="66" charset="0"/>
              <a:sym typeface="Mathematica3" pitchFamily="2" charset="2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Slide </a:t>
            </a:r>
            <a:fld id="{B6A0D4B1-6802-45AB-85BD-31DF1BE5A70A}" type="slidenum">
              <a:rPr lang="he-IL" altLang="en-US"/>
              <a:pPr>
                <a:defRPr/>
              </a:pPr>
              <a:t>18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22818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1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6200"/>
            <a:ext cx="8458200" cy="1143000"/>
          </a:xfrm>
        </p:spPr>
        <p:txBody>
          <a:bodyPr/>
          <a:lstStyle/>
          <a:p>
            <a:pPr eaLnBrk="1" hangingPunct="1"/>
            <a:r>
              <a:rPr lang="en-US" sz="4000" dirty="0" smtClean="0"/>
              <a:t>What If We </a:t>
            </a:r>
            <a:r>
              <a:rPr lang="en-US" sz="4000" dirty="0"/>
              <a:t>H</a:t>
            </a:r>
            <a:r>
              <a:rPr lang="en-US" sz="4000" dirty="0" smtClean="0"/>
              <a:t>ad Exact </a:t>
            </a:r>
            <a:r>
              <a:rPr lang="en-US" sz="4000" dirty="0"/>
              <a:t>A</a:t>
            </a:r>
            <a:r>
              <a:rPr lang="en-US" sz="4000" dirty="0" smtClean="0"/>
              <a:t>nswers? </a:t>
            </a:r>
            <a:endParaRPr lang="el-GR" sz="4000" dirty="0" smtClean="0"/>
          </a:p>
        </p:txBody>
      </p:sp>
      <p:sp>
        <p:nvSpPr>
          <p:cNvPr id="9222" name="Rectangle 3"/>
          <p:cNvSpPr>
            <a:spLocks noGrp="1" noChangeArrowheads="1"/>
          </p:cNvSpPr>
          <p:nvPr>
            <p:ph idx="1"/>
          </p:nvPr>
        </p:nvSpPr>
        <p:spPr>
          <a:xfrm>
            <a:off x="76200" y="1189037"/>
            <a:ext cx="8839200" cy="5440363"/>
          </a:xfrm>
        </p:spPr>
        <p:txBody>
          <a:bodyPr/>
          <a:lstStyle/>
          <a:p>
            <a:pPr eaLnBrk="1" hangingPunct="1"/>
            <a:r>
              <a:rPr lang="en-US" dirty="0" smtClean="0"/>
              <a:t>Consider a </a:t>
            </a:r>
            <a:r>
              <a:rPr lang="en-US" dirty="0" smtClean="0"/>
              <a:t>mechanism  </a:t>
            </a:r>
            <a:r>
              <a:rPr lang="en-US" dirty="0" smtClean="0">
                <a:solidFill>
                  <a:srgbClr val="0033CC"/>
                </a:solidFill>
                <a:latin typeface="Comic Sans MS" pitchFamily="66" charset="0"/>
                <a:sym typeface="Symbol"/>
              </a:rPr>
              <a:t>0</a:t>
            </a:r>
            <a:r>
              <a:rPr lang="en-US" dirty="0" smtClean="0">
                <a:sym typeface="Mathematica3" pitchFamily="2" charset="2"/>
              </a:rPr>
              <a:t>-perturbations </a:t>
            </a:r>
            <a:endParaRPr lang="en-US" dirty="0">
              <a:sym typeface="Mathematica3" pitchFamily="2" charset="2"/>
            </a:endParaRPr>
          </a:p>
          <a:p>
            <a:pPr lvl="1" eaLnBrk="1" hangingPunct="1"/>
            <a:r>
              <a:rPr lang="en-US" dirty="0" smtClean="0">
                <a:sym typeface="Mathematica1"/>
              </a:rPr>
              <a:t>Receive the exact </a:t>
            </a:r>
            <a:r>
              <a:rPr lang="en-US" dirty="0">
                <a:sym typeface="Mathematica1"/>
              </a:rPr>
              <a:t>answer </a:t>
            </a:r>
            <a:r>
              <a:rPr lang="en-US" dirty="0" smtClean="0">
                <a:sym typeface="Mathematica1"/>
              </a:rPr>
              <a:t> </a:t>
            </a:r>
            <a:r>
              <a:rPr lang="en-US" dirty="0" err="1">
                <a:solidFill>
                  <a:schemeClr val="accent2"/>
                </a:solidFill>
                <a:latin typeface="Comic Sans MS" pitchFamily="66" charset="0"/>
                <a:sym typeface="Mathematica1"/>
              </a:rPr>
              <a:t>a</a:t>
            </a:r>
            <a:r>
              <a:rPr lang="en-US" baseline="-25000" dirty="0" err="1">
                <a:solidFill>
                  <a:schemeClr val="accent2"/>
                </a:solidFill>
                <a:latin typeface="Comic Sans MS" pitchFamily="66" charset="0"/>
                <a:sym typeface="Mathematica1"/>
              </a:rPr>
              <a:t>q</a:t>
            </a:r>
            <a:r>
              <a:rPr lang="en-US" i="1" dirty="0">
                <a:sym typeface="Mathematica1"/>
              </a:rPr>
              <a:t> </a:t>
            </a:r>
            <a:r>
              <a:rPr lang="en-US" i="1" dirty="0">
                <a:latin typeface="Comic Sans MS" pitchFamily="66" charset="0"/>
                <a:sym typeface="Mathematica1"/>
              </a:rPr>
              <a:t>= </a:t>
            </a:r>
            <a:r>
              <a:rPr lang="en-US" dirty="0">
                <a:latin typeface="Comic Sans MS" pitchFamily="66" charset="0"/>
                <a:sym typeface="Symbol" pitchFamily="18" charset="2"/>
              </a:rPr>
              <a:t></a:t>
            </a:r>
            <a:r>
              <a:rPr lang="en-US" baseline="-25000" dirty="0" err="1">
                <a:latin typeface="Comic Sans MS" pitchFamily="66" charset="0"/>
                <a:sym typeface="Symbol" pitchFamily="18" charset="2"/>
              </a:rPr>
              <a:t>i</a:t>
            </a:r>
            <a:r>
              <a:rPr lang="en-US" i="1" baseline="-25000" dirty="0">
                <a:sym typeface="Mathematica1"/>
              </a:rPr>
              <a:t> </a:t>
            </a:r>
            <a:r>
              <a:rPr lang="en-US" baseline="-25000" dirty="0">
                <a:latin typeface="CMSY10" pitchFamily="34" charset="0"/>
                <a:sym typeface="Symbol" pitchFamily="18" charset="2"/>
              </a:rPr>
              <a:t>2</a:t>
            </a:r>
            <a:r>
              <a:rPr lang="en-US" baseline="-25000" dirty="0">
                <a:solidFill>
                  <a:srgbClr val="0033CC"/>
                </a:solidFill>
                <a:latin typeface="Comic Sans MS" pitchFamily="66" charset="0"/>
                <a:sym typeface="Symbol" pitchFamily="18" charset="2"/>
              </a:rPr>
              <a:t>q</a:t>
            </a:r>
            <a:r>
              <a:rPr lang="en-US" dirty="0">
                <a:latin typeface="Comic Sans MS" pitchFamily="66" charset="0"/>
                <a:sym typeface="Mathematica1"/>
              </a:rPr>
              <a:t> </a:t>
            </a:r>
            <a:r>
              <a:rPr lang="en-US" dirty="0">
                <a:solidFill>
                  <a:srgbClr val="FF0000"/>
                </a:solidFill>
                <a:latin typeface="Comic Sans MS" pitchFamily="66" charset="0"/>
                <a:sym typeface="Mathematica1"/>
              </a:rPr>
              <a:t>d</a:t>
            </a:r>
            <a:r>
              <a:rPr lang="en-US" baseline="-25000" dirty="0">
                <a:solidFill>
                  <a:schemeClr val="accent2"/>
                </a:solidFill>
                <a:latin typeface="Comic Sans MS" pitchFamily="66" charset="0"/>
                <a:sym typeface="Mathematica1"/>
              </a:rPr>
              <a:t>i</a:t>
            </a:r>
          </a:p>
          <a:p>
            <a:pPr eaLnBrk="1" hangingPunct="1">
              <a:buNone/>
            </a:pPr>
            <a:r>
              <a:rPr lang="en-US" dirty="0" smtClean="0"/>
              <a:t>Then with </a:t>
            </a:r>
            <a:r>
              <a:rPr lang="en-US" dirty="0" smtClean="0">
                <a:latin typeface="Comic Sans MS" pitchFamily="66" charset="0"/>
              </a:rPr>
              <a:t>n </a:t>
            </a:r>
            <a:r>
              <a:rPr lang="en-US" dirty="0" smtClean="0"/>
              <a:t>linearly independent queries</a:t>
            </a:r>
          </a:p>
          <a:p>
            <a:pPr lvl="1">
              <a:buNone/>
            </a:pPr>
            <a:r>
              <a:rPr lang="en-US" dirty="0" smtClean="0"/>
              <a:t> – over the reals </a:t>
            </a:r>
          </a:p>
          <a:p>
            <a:pPr>
              <a:buNone/>
            </a:pPr>
            <a:r>
              <a:rPr lang="en-US" dirty="0" smtClean="0"/>
              <a:t>we could reconstruct </a:t>
            </a:r>
            <a:r>
              <a:rPr lang="en-US" dirty="0" smtClean="0">
                <a:solidFill>
                  <a:srgbClr val="FF0000"/>
                </a:solidFill>
                <a:latin typeface="Comic Sans MS" pitchFamily="66" charset="0"/>
                <a:sym typeface="Mathematica1"/>
              </a:rPr>
              <a:t>d </a:t>
            </a:r>
            <a:r>
              <a:rPr lang="en-US" dirty="0" smtClean="0">
                <a:sym typeface="Mathematica1"/>
              </a:rPr>
              <a:t>p</a:t>
            </a:r>
            <a:r>
              <a:rPr lang="en-US" dirty="0" smtClean="0"/>
              <a:t>recisely: </a:t>
            </a:r>
            <a:endParaRPr lang="en-US" dirty="0" smtClean="0"/>
          </a:p>
          <a:p>
            <a:pPr marL="342900" lvl="1" indent="-342900">
              <a:buFontTx/>
              <a:buChar char="•"/>
            </a:pPr>
            <a:r>
              <a:rPr lang="en-US" dirty="0" smtClean="0"/>
              <a:t>Obtain </a:t>
            </a:r>
            <a:r>
              <a:rPr lang="en-US" dirty="0">
                <a:latin typeface="Comic Sans MS" pitchFamily="66" charset="0"/>
              </a:rPr>
              <a:t>n </a:t>
            </a:r>
            <a:r>
              <a:rPr lang="en-US" dirty="0"/>
              <a:t>linearly </a:t>
            </a:r>
            <a:r>
              <a:rPr lang="en-US" dirty="0" smtClean="0"/>
              <a:t>equations </a:t>
            </a:r>
            <a:r>
              <a:rPr lang="en-US" dirty="0" err="1">
                <a:solidFill>
                  <a:schemeClr val="accent2"/>
                </a:solidFill>
                <a:latin typeface="Comic Sans MS" pitchFamily="66" charset="0"/>
                <a:sym typeface="Mathematica1"/>
              </a:rPr>
              <a:t>a</a:t>
            </a:r>
            <a:r>
              <a:rPr lang="en-US" baseline="-25000" dirty="0" err="1">
                <a:solidFill>
                  <a:schemeClr val="accent2"/>
                </a:solidFill>
                <a:latin typeface="Comic Sans MS" pitchFamily="66" charset="0"/>
                <a:sym typeface="Mathematica1"/>
              </a:rPr>
              <a:t>q</a:t>
            </a:r>
            <a:r>
              <a:rPr lang="en-US" i="1" dirty="0">
                <a:sym typeface="Mathematica1"/>
              </a:rPr>
              <a:t> </a:t>
            </a:r>
            <a:r>
              <a:rPr lang="en-US" i="1" dirty="0">
                <a:latin typeface="Comic Sans MS" pitchFamily="66" charset="0"/>
                <a:sym typeface="Mathematica1"/>
              </a:rPr>
              <a:t>= </a:t>
            </a:r>
            <a:r>
              <a:rPr lang="en-US" dirty="0">
                <a:latin typeface="Comic Sans MS" pitchFamily="66" charset="0"/>
                <a:sym typeface="Symbol" pitchFamily="18" charset="2"/>
              </a:rPr>
              <a:t></a:t>
            </a:r>
            <a:r>
              <a:rPr lang="en-US" baseline="-25000" dirty="0" err="1">
                <a:latin typeface="Comic Sans MS" pitchFamily="66" charset="0"/>
                <a:sym typeface="Symbol" pitchFamily="18" charset="2"/>
              </a:rPr>
              <a:t>i</a:t>
            </a:r>
            <a:r>
              <a:rPr lang="en-US" i="1" baseline="-25000" dirty="0">
                <a:sym typeface="Mathematica1"/>
              </a:rPr>
              <a:t> </a:t>
            </a:r>
            <a:r>
              <a:rPr lang="en-US" baseline="-25000" dirty="0">
                <a:latin typeface="CMSY10" pitchFamily="34" charset="0"/>
                <a:sym typeface="Symbol" pitchFamily="18" charset="2"/>
              </a:rPr>
              <a:t>2</a:t>
            </a:r>
            <a:r>
              <a:rPr lang="en-US" baseline="-25000" dirty="0">
                <a:solidFill>
                  <a:srgbClr val="0033CC"/>
                </a:solidFill>
                <a:latin typeface="Comic Sans MS" pitchFamily="66" charset="0"/>
                <a:sym typeface="Symbol" pitchFamily="18" charset="2"/>
              </a:rPr>
              <a:t>q</a:t>
            </a:r>
            <a:r>
              <a:rPr lang="en-US" dirty="0">
                <a:latin typeface="Comic Sans MS" pitchFamily="66" charset="0"/>
                <a:sym typeface="Mathematica1"/>
              </a:rPr>
              <a:t> </a:t>
            </a:r>
            <a:r>
              <a:rPr lang="en-US" dirty="0" smtClean="0">
                <a:solidFill>
                  <a:srgbClr val="FF0000"/>
                </a:solidFill>
                <a:latin typeface="Comic Sans MS" pitchFamily="66" charset="0"/>
                <a:sym typeface="Mathematica1"/>
              </a:rPr>
              <a:t>c</a:t>
            </a:r>
            <a:r>
              <a:rPr lang="en-US" baseline="-25000" dirty="0" smtClean="0">
                <a:solidFill>
                  <a:schemeClr val="accent2"/>
                </a:solidFill>
                <a:latin typeface="Comic Sans MS" pitchFamily="66" charset="0"/>
                <a:sym typeface="Mathematica1"/>
              </a:rPr>
              <a:t>i</a:t>
            </a:r>
            <a:r>
              <a:rPr lang="en-US" dirty="0" smtClean="0">
                <a:solidFill>
                  <a:schemeClr val="accent2"/>
                </a:solidFill>
                <a:latin typeface="Comic Sans MS" pitchFamily="66" charset="0"/>
                <a:sym typeface="Mathematica1"/>
              </a:rPr>
              <a:t> </a:t>
            </a:r>
            <a:r>
              <a:rPr lang="en-US" dirty="0" smtClean="0"/>
              <a:t>and solve uniquely</a:t>
            </a:r>
            <a:endParaRPr lang="en-US" dirty="0" smtClean="0">
              <a:solidFill>
                <a:schemeClr val="tx2"/>
              </a:solidFill>
              <a:latin typeface="Comic Sans MS" pitchFamily="66" charset="0"/>
            </a:endParaRPr>
          </a:p>
          <a:p>
            <a:pPr marL="0" indent="0" eaLnBrk="1" hangingPunct="1">
              <a:buNone/>
            </a:pPr>
            <a:r>
              <a:rPr lang="en-US" dirty="0" smtClean="0"/>
              <a:t>When we have </a:t>
            </a:r>
            <a:r>
              <a:rPr lang="en-US" dirty="0" smtClean="0">
                <a:solidFill>
                  <a:srgbClr val="0033CC"/>
                </a:solidFill>
                <a:latin typeface="Comic Sans MS" pitchFamily="66" charset="0"/>
                <a:sym typeface="Symbol"/>
              </a:rPr>
              <a:t></a:t>
            </a:r>
            <a:r>
              <a:rPr lang="en-US" dirty="0" smtClean="0">
                <a:sym typeface="Mathematica3" pitchFamily="2" charset="2"/>
              </a:rPr>
              <a:t>-</a:t>
            </a:r>
            <a:r>
              <a:rPr lang="en-US" dirty="0">
                <a:sym typeface="Mathematica3" pitchFamily="2" charset="2"/>
              </a:rPr>
              <a:t>perturbations </a:t>
            </a:r>
            <a:r>
              <a:rPr lang="en-US" dirty="0" smtClean="0"/>
              <a:t>: get an </a:t>
            </a:r>
            <a:r>
              <a:rPr lang="en-US" b="1" dirty="0" smtClean="0"/>
              <a:t>inequality </a:t>
            </a:r>
          </a:p>
          <a:p>
            <a:pPr eaLnBrk="1" hangingPunct="1"/>
            <a:r>
              <a:rPr lang="en-US" dirty="0" err="1">
                <a:solidFill>
                  <a:schemeClr val="tx2"/>
                </a:solidFill>
                <a:latin typeface="Comic Sans MS" pitchFamily="66" charset="0"/>
              </a:rPr>
              <a:t>a</a:t>
            </a:r>
            <a:r>
              <a:rPr lang="en-US" baseline="-25000" dirty="0" err="1">
                <a:solidFill>
                  <a:schemeClr val="tx2"/>
                </a:solidFill>
                <a:latin typeface="Comic Sans MS" pitchFamily="66" charset="0"/>
              </a:rPr>
              <a:t>j</a:t>
            </a:r>
            <a:r>
              <a:rPr lang="en-US" baseline="-25000" dirty="0">
                <a:latin typeface="Comic Sans MS" pitchFamily="66" charset="0"/>
              </a:rPr>
              <a:t> </a:t>
            </a:r>
            <a:r>
              <a:rPr lang="en-US" dirty="0">
                <a:latin typeface="Comic Sans MS" pitchFamily="66" charset="0"/>
              </a:rPr>
              <a:t>- </a:t>
            </a:r>
            <a:r>
              <a:rPr lang="en-US" dirty="0">
                <a:solidFill>
                  <a:srgbClr val="0033CC"/>
                </a:solidFill>
                <a:latin typeface="Comic Sans MS" pitchFamily="66" charset="0"/>
                <a:sym typeface="Symbol"/>
              </a:rPr>
              <a:t></a:t>
            </a:r>
            <a:r>
              <a:rPr lang="en-US" dirty="0">
                <a:latin typeface="Comic Sans MS" pitchFamily="66" charset="0"/>
                <a:sym typeface="Mathematica3" pitchFamily="2" charset="2"/>
              </a:rPr>
              <a:t> </a:t>
            </a:r>
            <a:r>
              <a:rPr lang="en-US" dirty="0">
                <a:sym typeface="Mathematica3" pitchFamily="2" charset="2"/>
              </a:rPr>
              <a:t>≤ </a:t>
            </a:r>
            <a:r>
              <a:rPr lang="en-US" dirty="0">
                <a:latin typeface="Symbol" pitchFamily="18" charset="2"/>
                <a:sym typeface="Symbol" pitchFamily="18" charset="2"/>
              </a:rPr>
              <a:t></a:t>
            </a:r>
            <a:r>
              <a:rPr lang="en-US" baseline="-25000" dirty="0" err="1">
                <a:latin typeface="Comic Sans MS" pitchFamily="66" charset="0"/>
                <a:sym typeface="Symbol" pitchFamily="18" charset="2"/>
              </a:rPr>
              <a:t>i</a:t>
            </a:r>
            <a:r>
              <a:rPr lang="en-US" i="1" baseline="-25000" dirty="0">
                <a:sym typeface="Mathematica1"/>
              </a:rPr>
              <a:t> </a:t>
            </a:r>
            <a:r>
              <a:rPr lang="en-US" baseline="-25000" dirty="0">
                <a:latin typeface="CMSY10" pitchFamily="34" charset="0"/>
                <a:sym typeface="Symbol" pitchFamily="18" charset="2"/>
              </a:rPr>
              <a:t>2</a:t>
            </a:r>
            <a:r>
              <a:rPr lang="en-US" baseline="-25000" dirty="0">
                <a:solidFill>
                  <a:srgbClr val="0033CC"/>
                </a:solidFill>
                <a:latin typeface="Comic Sans MS" pitchFamily="66" charset="0"/>
                <a:sym typeface="Symbol" pitchFamily="18" charset="2"/>
              </a:rPr>
              <a:t>q</a:t>
            </a:r>
            <a:r>
              <a:rPr lang="en-US" dirty="0">
                <a:latin typeface="Comic Sans MS" pitchFamily="66" charset="0"/>
                <a:sym typeface="Mathematica1"/>
              </a:rPr>
              <a:t> </a:t>
            </a:r>
            <a:r>
              <a:rPr lang="en-US" dirty="0">
                <a:solidFill>
                  <a:srgbClr val="0066FF"/>
                </a:solidFill>
                <a:latin typeface="Comic Sans MS" pitchFamily="66" charset="0"/>
                <a:sym typeface="Mathematica1"/>
              </a:rPr>
              <a:t>c</a:t>
            </a:r>
            <a:r>
              <a:rPr lang="en-US" baseline="-25000" dirty="0">
                <a:solidFill>
                  <a:schemeClr val="tx2"/>
                </a:solidFill>
                <a:latin typeface="Comic Sans MS" pitchFamily="66" charset="0"/>
                <a:sym typeface="Mathematica1"/>
              </a:rPr>
              <a:t>i</a:t>
            </a:r>
            <a:r>
              <a:rPr lang="en-US" dirty="0">
                <a:latin typeface="Comic Sans MS" pitchFamily="66" charset="0"/>
                <a:sym typeface="Mathematica1"/>
              </a:rPr>
              <a:t> ≤ </a:t>
            </a:r>
            <a:r>
              <a:rPr lang="en-US" dirty="0" err="1">
                <a:solidFill>
                  <a:schemeClr val="tx2"/>
                </a:solidFill>
                <a:latin typeface="Comic Sans MS" pitchFamily="66" charset="0"/>
                <a:sym typeface="Mathematica1"/>
              </a:rPr>
              <a:t>a</a:t>
            </a:r>
            <a:r>
              <a:rPr lang="en-US" baseline="-25000" dirty="0" err="1">
                <a:solidFill>
                  <a:schemeClr val="tx2"/>
                </a:solidFill>
                <a:latin typeface="Comic Sans MS" pitchFamily="66" charset="0"/>
                <a:sym typeface="Mathematica1"/>
              </a:rPr>
              <a:t>j</a:t>
            </a:r>
            <a:r>
              <a:rPr lang="en-US" dirty="0">
                <a:solidFill>
                  <a:schemeClr val="tx2"/>
                </a:solidFill>
                <a:latin typeface="Comic Sans MS" pitchFamily="66" charset="0"/>
                <a:sym typeface="Mathematica1"/>
              </a:rPr>
              <a:t> </a:t>
            </a:r>
            <a:r>
              <a:rPr lang="en-US" dirty="0">
                <a:sym typeface="Mathematica1"/>
              </a:rPr>
              <a:t>+</a:t>
            </a:r>
            <a:r>
              <a:rPr lang="en-US" dirty="0">
                <a:solidFill>
                  <a:schemeClr val="hlink"/>
                </a:solidFill>
                <a:sym typeface="Symbol"/>
              </a:rPr>
              <a:t> </a:t>
            </a:r>
            <a:r>
              <a:rPr lang="en-US" dirty="0">
                <a:solidFill>
                  <a:srgbClr val="0033CC"/>
                </a:solidFill>
                <a:latin typeface="Comic Sans MS" pitchFamily="66" charset="0"/>
                <a:sym typeface="Symbol"/>
              </a:rPr>
              <a:t></a:t>
            </a:r>
            <a:r>
              <a:rPr lang="en-US" dirty="0">
                <a:solidFill>
                  <a:schemeClr val="hlink"/>
                </a:solidFill>
                <a:sym typeface="Symbol"/>
              </a:rPr>
              <a:t> </a:t>
            </a:r>
            <a:endParaRPr lang="en-US" dirty="0" smtClean="0">
              <a:solidFill>
                <a:schemeClr val="hlink"/>
              </a:solidFill>
              <a:sym typeface="Symbol"/>
            </a:endParaRPr>
          </a:p>
          <a:p>
            <a:pPr marL="0" indent="0" eaLnBrk="1" hangingPunct="1">
              <a:buNone/>
            </a:pPr>
            <a:endParaRPr lang="en-US" b="1" dirty="0" smtClean="0"/>
          </a:p>
          <a:p>
            <a:pPr marL="0" indent="0" eaLnBrk="1" hangingPunct="1">
              <a:buNone/>
            </a:pPr>
            <a:r>
              <a:rPr lang="en-US" b="1" dirty="0" smtClean="0"/>
              <a:t>Idea: use linear programming</a:t>
            </a:r>
            <a:endParaRPr lang="en-US" dirty="0" smtClean="0"/>
          </a:p>
        </p:txBody>
      </p:sp>
      <p:sp>
        <p:nvSpPr>
          <p:cNvPr id="4" name="Rounded Rectangular Callout 3"/>
          <p:cNvSpPr/>
          <p:nvPr/>
        </p:nvSpPr>
        <p:spPr bwMode="auto">
          <a:xfrm>
            <a:off x="6477000" y="2971800"/>
            <a:ext cx="2133600" cy="838200"/>
          </a:xfrm>
          <a:prstGeom prst="wedgeRoundRectCallout">
            <a:avLst>
              <a:gd name="adj1" fmla="val -102444"/>
              <a:gd name="adj2" fmla="val 75768"/>
              <a:gd name="adj3" fmla="val 16667"/>
            </a:avLst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charset="0"/>
              </a:rPr>
              <a:t>A solution 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charset="0"/>
              </a:rPr>
              <a:t>must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  <a:cs typeface="Arial" charset="0"/>
            </a:endParaRPr>
          </a:p>
          <a:p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charset="0"/>
              </a:rPr>
              <a:t> exist: </a:t>
            </a:r>
            <a:r>
              <a:rPr lang="en-US" dirty="0" smtClean="0">
                <a:solidFill>
                  <a:srgbClr val="FF0000"/>
                </a:solidFill>
                <a:latin typeface="Comic Sans MS" pitchFamily="66" charset="0"/>
                <a:sym typeface="Mathematica3" pitchFamily="2" charset="2"/>
              </a:rPr>
              <a:t>d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charset="0"/>
              </a:rPr>
              <a:t> itself</a:t>
            </a:r>
          </a:p>
        </p:txBody>
      </p:sp>
    </p:spTree>
    <p:extLst>
      <p:ext uri="{BB962C8B-B14F-4D97-AF65-F5344CB8AC3E}">
        <p14:creationId xmlns:p14="http://schemas.microsoft.com/office/powerpoint/2010/main" val="18443799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Desirable Properties from a sanitization mechanism</a:t>
            </a: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304800" y="1646238"/>
            <a:ext cx="8458200" cy="4525962"/>
          </a:xfrm>
        </p:spPr>
        <p:txBody>
          <a:bodyPr/>
          <a:lstStyle/>
          <a:p>
            <a:r>
              <a:rPr lang="en-US" b="1" dirty="0" err="1" smtClean="0"/>
              <a:t>Composability</a:t>
            </a:r>
            <a:endParaRPr lang="en-US" b="1" dirty="0" smtClean="0"/>
          </a:p>
          <a:p>
            <a:pPr lvl="1"/>
            <a:r>
              <a:rPr lang="en-US" dirty="0" smtClean="0"/>
              <a:t>Applying the sanitization several time yields a </a:t>
            </a:r>
            <a:r>
              <a:rPr lang="en-US" b="1" dirty="0" smtClean="0"/>
              <a:t>graceful degradation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Will see: </a:t>
            </a:r>
            <a:r>
              <a:rPr lang="en-US" dirty="0" smtClean="0">
                <a:latin typeface="Comic Sans MS" pitchFamily="66" charset="0"/>
              </a:rPr>
              <a:t>t</a:t>
            </a:r>
            <a:r>
              <a:rPr lang="en-US" dirty="0" smtClean="0"/>
              <a:t> </a:t>
            </a:r>
            <a:r>
              <a:rPr lang="en-US" dirty="0" smtClean="0"/>
              <a:t>releases , each </a:t>
            </a:r>
            <a:r>
              <a:rPr lang="en-US" dirty="0" smtClean="0">
                <a:latin typeface="Comic Sans MS" pitchFamily="66" charset="0"/>
                <a:sym typeface="Symbol"/>
              </a:rPr>
              <a:t></a:t>
            </a:r>
            <a:r>
              <a:rPr lang="en-US" dirty="0" smtClean="0">
                <a:latin typeface="Comic Sans MS" pitchFamily="66" charset="0"/>
              </a:rPr>
              <a:t>-DP</a:t>
            </a:r>
            <a:r>
              <a:rPr lang="en-US" dirty="0" smtClean="0"/>
              <a:t>, are </a:t>
            </a:r>
            <a:r>
              <a:rPr lang="en-US" dirty="0" smtClean="0">
                <a:latin typeface="Comic Sans MS" pitchFamily="66" charset="0"/>
              </a:rPr>
              <a:t>t</a:t>
            </a:r>
            <a:r>
              <a:rPr lang="en-US" dirty="0" smtClean="0">
                <a:latin typeface="cmsy10"/>
              </a:rPr>
              <a:t>¢</a:t>
            </a:r>
            <a:r>
              <a:rPr lang="en-US" dirty="0" smtClean="0">
                <a:latin typeface="Comic Sans MS" pitchFamily="66" charset="0"/>
                <a:sym typeface="Symbol"/>
              </a:rPr>
              <a:t></a:t>
            </a:r>
            <a:r>
              <a:rPr lang="en-US" dirty="0" smtClean="0">
                <a:latin typeface="Comic Sans MS" pitchFamily="66" charset="0"/>
              </a:rPr>
              <a:t> -</a:t>
            </a:r>
            <a:r>
              <a:rPr lang="en-US" dirty="0" smtClean="0"/>
              <a:t>DP</a:t>
            </a:r>
          </a:p>
          <a:p>
            <a:pPr lvl="1"/>
            <a:r>
              <a:rPr lang="en-US" dirty="0" smtClean="0"/>
              <a:t>Next class: </a:t>
            </a:r>
            <a:r>
              <a:rPr lang="en-US" dirty="0" smtClean="0">
                <a:latin typeface="Comic Sans MS" pitchFamily="66" charset="0"/>
              </a:rPr>
              <a:t>(</a:t>
            </a:r>
            <a:r>
              <a:rPr lang="en-US" dirty="0" smtClean="0">
                <a:latin typeface="Comic Sans MS" pitchFamily="66" charset="0"/>
                <a:sym typeface="Symbol"/>
              </a:rPr>
              <a:t>√</a:t>
            </a:r>
            <a:r>
              <a:rPr lang="en-US" dirty="0" smtClean="0">
                <a:latin typeface="Comic Sans MS" pitchFamily="66" charset="0"/>
              </a:rPr>
              <a:t>t</a:t>
            </a:r>
            <a:r>
              <a:rPr lang="en-US" dirty="0" smtClean="0">
                <a:latin typeface="Comic Sans MS" pitchFamily="66" charset="0"/>
                <a:sym typeface="Symbol"/>
              </a:rPr>
              <a:t>+t</a:t>
            </a:r>
            <a:r>
              <a:rPr lang="en-US" dirty="0">
                <a:latin typeface="Comic Sans MS" pitchFamily="66" charset="0"/>
                <a:sym typeface="Symbol"/>
              </a:rPr>
              <a:t> </a:t>
            </a:r>
            <a:r>
              <a:rPr lang="en-US" dirty="0" smtClean="0">
                <a:latin typeface="Comic Sans MS" pitchFamily="66" charset="0"/>
                <a:sym typeface="Symbol"/>
              </a:rPr>
              <a:t></a:t>
            </a:r>
            <a:r>
              <a:rPr lang="en-US" baseline="30000" dirty="0" smtClean="0">
                <a:latin typeface="Comic Sans MS"/>
                <a:sym typeface="Symbol"/>
              </a:rPr>
              <a:t>2</a:t>
            </a:r>
            <a:r>
              <a:rPr lang="en-US" dirty="0" smtClean="0">
                <a:latin typeface="Comic Sans MS" pitchFamily="66" charset="0"/>
              </a:rPr>
              <a:t>,</a:t>
            </a:r>
            <a:r>
              <a:rPr lang="en-US" dirty="0" smtClean="0">
                <a:latin typeface="Comic Sans MS" pitchFamily="66" charset="0"/>
                <a:sym typeface="Symbol"/>
              </a:rPr>
              <a:t></a:t>
            </a:r>
            <a:r>
              <a:rPr lang="en-US" dirty="0" smtClean="0">
                <a:latin typeface="Comic Sans MS" pitchFamily="66" charset="0"/>
              </a:rPr>
              <a:t>)-</a:t>
            </a:r>
            <a:r>
              <a:rPr lang="en-US" dirty="0" smtClean="0"/>
              <a:t>DP (roughly)</a:t>
            </a:r>
            <a:endParaRPr lang="en-US" dirty="0" smtClean="0"/>
          </a:p>
          <a:p>
            <a:r>
              <a:rPr lang="en-US" dirty="0" smtClean="0"/>
              <a:t>Robustness to </a:t>
            </a:r>
            <a:r>
              <a:rPr lang="en-US" b="1" dirty="0" smtClean="0"/>
              <a:t>side </a:t>
            </a:r>
            <a:r>
              <a:rPr lang="en-US" b="1" dirty="0" smtClean="0"/>
              <a:t>information</a:t>
            </a:r>
            <a:endParaRPr lang="en-US" b="1" dirty="0" smtClean="0"/>
          </a:p>
          <a:p>
            <a:pPr lvl="1"/>
            <a:r>
              <a:rPr lang="en-US" dirty="0" smtClean="0"/>
              <a:t>No need to specify </a:t>
            </a:r>
            <a:r>
              <a:rPr lang="en-US" b="1" dirty="0" smtClean="0"/>
              <a:t>exactly </a:t>
            </a:r>
            <a:r>
              <a:rPr lang="en-US" dirty="0" smtClean="0"/>
              <a:t>what the adversary </a:t>
            </a:r>
            <a:r>
              <a:rPr lang="en-US" dirty="0" smtClean="0"/>
              <a:t>knows: </a:t>
            </a:r>
          </a:p>
          <a:p>
            <a:pPr lvl="1"/>
            <a:r>
              <a:rPr lang="en-US" dirty="0" smtClean="0"/>
              <a:t>knows everything except one row</a:t>
            </a:r>
          </a:p>
          <a:p>
            <a:pPr marL="457200" lvl="1" indent="0">
              <a:buNone/>
            </a:pPr>
            <a:endParaRPr lang="en-US" dirty="0" smtClean="0"/>
          </a:p>
          <a:p>
            <a:pPr lvl="1"/>
            <a:endParaRPr lang="en-US" dirty="0" smtClean="0"/>
          </a:p>
        </p:txBody>
      </p:sp>
      <p:sp>
        <p:nvSpPr>
          <p:cNvPr id="29" name="TextBox 28"/>
          <p:cNvSpPr txBox="1">
            <a:spLocks noChangeArrowheads="1"/>
          </p:cNvSpPr>
          <p:nvPr/>
        </p:nvSpPr>
        <p:spPr bwMode="auto">
          <a:xfrm>
            <a:off x="465438" y="6052810"/>
            <a:ext cx="7620000" cy="523220"/>
          </a:xfrm>
          <a:prstGeom prst="rect">
            <a:avLst/>
          </a:prstGeom>
          <a:solidFill>
            <a:srgbClr val="FFC0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buFontTx/>
              <a:buNone/>
            </a:pPr>
            <a:r>
              <a:rPr lang="en-US" dirty="0">
                <a:latin typeface="+mn-lt"/>
              </a:rPr>
              <a:t>Differential Privacy: satisfies both…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1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458200" cy="1143000"/>
          </a:xfrm>
        </p:spPr>
        <p:txBody>
          <a:bodyPr/>
          <a:lstStyle/>
          <a:p>
            <a:pPr eaLnBrk="1" hangingPunct="1"/>
            <a:r>
              <a:rPr lang="en-US" sz="4000" dirty="0" smtClean="0"/>
              <a:t>Privacy requires </a:t>
            </a:r>
            <a:r>
              <a:rPr lang="el-GR" sz="3200" dirty="0" smtClean="0">
                <a:latin typeface="Comic Sans MS" pitchFamily="66" charset="0"/>
              </a:rPr>
              <a:t>Ω</a:t>
            </a:r>
            <a:r>
              <a:rPr lang="en-US" sz="3200" dirty="0" smtClean="0">
                <a:latin typeface="Comic Sans MS" pitchFamily="66" charset="0"/>
              </a:rPr>
              <a:t>(√n)</a:t>
            </a:r>
            <a:r>
              <a:rPr lang="en-US" sz="4000" dirty="0" smtClean="0"/>
              <a:t> perturbation</a:t>
            </a:r>
            <a:endParaRPr lang="el-GR" sz="4000" dirty="0" smtClean="0"/>
          </a:p>
        </p:txBody>
      </p:sp>
      <p:sp>
        <p:nvSpPr>
          <p:cNvPr id="9222" name="Rectangle 3"/>
          <p:cNvSpPr>
            <a:spLocks noGrp="1" noChangeArrowheads="1"/>
          </p:cNvSpPr>
          <p:nvPr>
            <p:ph idx="1"/>
          </p:nvPr>
        </p:nvSpPr>
        <p:spPr>
          <a:xfrm>
            <a:off x="76200" y="1524000"/>
            <a:ext cx="8839200" cy="5440363"/>
          </a:xfrm>
        </p:spPr>
        <p:txBody>
          <a:bodyPr/>
          <a:lstStyle/>
          <a:p>
            <a:pPr eaLnBrk="1" hangingPunct="1">
              <a:buNone/>
            </a:pPr>
            <a:r>
              <a:rPr lang="en-US" dirty="0" smtClean="0"/>
              <a:t>Consider a database with </a:t>
            </a:r>
            <a:r>
              <a:rPr lang="en-US" dirty="0" smtClean="0">
                <a:latin typeface="Comic Sans MS" pitchFamily="66" charset="0"/>
              </a:rPr>
              <a:t>o(√n) </a:t>
            </a:r>
            <a:r>
              <a:rPr lang="en-US" dirty="0" smtClean="0"/>
              <a:t>perturbation</a:t>
            </a:r>
          </a:p>
          <a:p>
            <a:pPr eaLnBrk="1" hangingPunct="1"/>
            <a:r>
              <a:rPr lang="en-US" dirty="0" smtClean="0"/>
              <a:t>Adversary makes </a:t>
            </a:r>
            <a:r>
              <a:rPr lang="en-US" dirty="0" smtClean="0">
                <a:solidFill>
                  <a:srgbClr val="0070C0"/>
                </a:solidFill>
                <a:latin typeface="Comic Sans MS" pitchFamily="66" charset="0"/>
              </a:rPr>
              <a:t>t = n log</a:t>
            </a:r>
            <a:r>
              <a:rPr lang="en-US" baseline="30000" dirty="0" smtClean="0">
                <a:solidFill>
                  <a:srgbClr val="0070C0"/>
                </a:solidFill>
                <a:latin typeface="Comic Sans MS" pitchFamily="66" charset="0"/>
              </a:rPr>
              <a:t>2 </a:t>
            </a:r>
            <a:r>
              <a:rPr lang="en-US" dirty="0" smtClean="0">
                <a:solidFill>
                  <a:srgbClr val="0070C0"/>
                </a:solidFill>
                <a:latin typeface="Comic Sans MS" pitchFamily="66" charset="0"/>
              </a:rPr>
              <a:t>n </a:t>
            </a:r>
            <a:r>
              <a:rPr lang="en-US" b="1" dirty="0" smtClean="0"/>
              <a:t>random</a:t>
            </a:r>
            <a:r>
              <a:rPr lang="en-US" dirty="0" smtClean="0"/>
              <a:t> queries </a:t>
            </a:r>
            <a:r>
              <a:rPr lang="en-US" dirty="0" err="1" smtClean="0">
                <a:solidFill>
                  <a:schemeClr val="tx2"/>
                </a:solidFill>
                <a:latin typeface="Comic Sans MS" pitchFamily="66" charset="0"/>
              </a:rPr>
              <a:t>q</a:t>
            </a:r>
            <a:r>
              <a:rPr lang="en-US" baseline="-25000" dirty="0" err="1" smtClean="0">
                <a:solidFill>
                  <a:schemeClr val="tx2"/>
                </a:solidFill>
                <a:latin typeface="Comic Sans MS" pitchFamily="66" charset="0"/>
              </a:rPr>
              <a:t>j</a:t>
            </a:r>
            <a:r>
              <a:rPr lang="en-US" dirty="0" smtClean="0"/>
              <a:t>, getting </a:t>
            </a:r>
            <a:r>
              <a:rPr lang="en-US" b="1" dirty="0" smtClean="0"/>
              <a:t>noisy</a:t>
            </a:r>
            <a:r>
              <a:rPr lang="en-US" dirty="0" smtClean="0"/>
              <a:t> </a:t>
            </a:r>
            <a:r>
              <a:rPr lang="en-US" dirty="0" smtClean="0">
                <a:solidFill>
                  <a:schemeClr val="tx2"/>
                </a:solidFill>
                <a:cs typeface="+mj-cs"/>
              </a:rPr>
              <a:t>answers</a:t>
            </a:r>
            <a:r>
              <a:rPr lang="en-US" dirty="0" smtClean="0">
                <a:solidFill>
                  <a:schemeClr val="tx2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chemeClr val="tx2"/>
                </a:solidFill>
                <a:latin typeface="Comic Sans MS" pitchFamily="66" charset="0"/>
              </a:rPr>
              <a:t>a</a:t>
            </a:r>
            <a:r>
              <a:rPr lang="en-US" baseline="-25000" dirty="0" err="1" smtClean="0">
                <a:solidFill>
                  <a:schemeClr val="tx2"/>
                </a:solidFill>
                <a:latin typeface="Comic Sans MS" pitchFamily="66" charset="0"/>
              </a:rPr>
              <a:t>j</a:t>
            </a:r>
            <a:endParaRPr lang="en-US" dirty="0" smtClean="0">
              <a:solidFill>
                <a:schemeClr val="tx2"/>
              </a:solidFill>
              <a:latin typeface="Comic Sans MS" pitchFamily="66" charset="0"/>
            </a:endParaRPr>
          </a:p>
          <a:p>
            <a:pPr eaLnBrk="1" hangingPunct="1"/>
            <a:r>
              <a:rPr lang="en-US" b="1" dirty="0" smtClean="0"/>
              <a:t>Privacy violating Algorithm</a:t>
            </a:r>
            <a:r>
              <a:rPr lang="en-US" dirty="0" smtClean="0"/>
              <a:t>:</a:t>
            </a:r>
          </a:p>
          <a:p>
            <a:pPr lvl="1" eaLnBrk="1" hangingPunct="1">
              <a:buNone/>
            </a:pPr>
            <a:r>
              <a:rPr lang="en-US" dirty="0" smtClean="0"/>
              <a:t> Construct database </a:t>
            </a:r>
            <a:r>
              <a:rPr lang="en-US" dirty="0" smtClean="0">
                <a:solidFill>
                  <a:srgbClr val="0066FF"/>
                </a:solidFill>
                <a:latin typeface="Comic Sans MS" pitchFamily="66" charset="0"/>
              </a:rPr>
              <a:t>c</a:t>
            </a:r>
            <a:r>
              <a:rPr lang="en-US" dirty="0" smtClean="0">
                <a:latin typeface="Comic Sans MS" pitchFamily="66" charset="0"/>
              </a:rPr>
              <a:t> = {</a:t>
            </a:r>
            <a:r>
              <a:rPr lang="en-US" dirty="0" err="1" smtClean="0">
                <a:solidFill>
                  <a:srgbClr val="0066FF"/>
                </a:solidFill>
                <a:latin typeface="Comic Sans MS" pitchFamily="66" charset="0"/>
              </a:rPr>
              <a:t>c</a:t>
            </a:r>
            <a:r>
              <a:rPr lang="en-US" baseline="-25000" dirty="0" err="1" smtClean="0">
                <a:solidFill>
                  <a:schemeClr val="tx2"/>
                </a:solidFill>
                <a:latin typeface="Comic Sans MS" pitchFamily="66" charset="0"/>
              </a:rPr>
              <a:t>i</a:t>
            </a:r>
            <a:r>
              <a:rPr lang="en-US" dirty="0" smtClean="0">
                <a:latin typeface="Comic Sans MS" pitchFamily="66" charset="0"/>
              </a:rPr>
              <a:t>}</a:t>
            </a:r>
            <a:r>
              <a:rPr lang="en-US" baseline="-25000" dirty="0" smtClean="0">
                <a:latin typeface="Comic Sans MS" pitchFamily="66" charset="0"/>
              </a:rPr>
              <a:t>1 ≤ </a:t>
            </a:r>
            <a:r>
              <a:rPr lang="en-US" baseline="-25000" dirty="0" err="1" smtClean="0">
                <a:solidFill>
                  <a:schemeClr val="tx2"/>
                </a:solidFill>
                <a:latin typeface="Comic Sans MS" pitchFamily="66" charset="0"/>
              </a:rPr>
              <a:t>i</a:t>
            </a:r>
            <a:r>
              <a:rPr lang="en-US" baseline="-25000" dirty="0" smtClean="0">
                <a:latin typeface="Comic Sans MS" pitchFamily="66" charset="0"/>
              </a:rPr>
              <a:t> ≤ </a:t>
            </a:r>
            <a:r>
              <a:rPr lang="en-US" baseline="-25000" dirty="0" smtClean="0">
                <a:solidFill>
                  <a:srgbClr val="0033CC"/>
                </a:solidFill>
                <a:latin typeface="Comic Sans MS" pitchFamily="66" charset="0"/>
              </a:rPr>
              <a:t>n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smtClean="0"/>
              <a:t>by solving Linear Program: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dirty="0" smtClean="0"/>
              <a:t>			</a:t>
            </a:r>
            <a:r>
              <a:rPr lang="en-US" dirty="0" smtClean="0">
                <a:latin typeface="Comic Sans MS" pitchFamily="66" charset="0"/>
              </a:rPr>
              <a:t>0 ≤ </a:t>
            </a:r>
            <a:r>
              <a:rPr lang="en-US" dirty="0" err="1" smtClean="0">
                <a:solidFill>
                  <a:srgbClr val="0066FF"/>
                </a:solidFill>
                <a:latin typeface="Comic Sans MS" pitchFamily="66" charset="0"/>
              </a:rPr>
              <a:t>c</a:t>
            </a:r>
            <a:r>
              <a:rPr lang="en-US" baseline="-25000" dirty="0" err="1" smtClean="0">
                <a:solidFill>
                  <a:schemeClr val="tx2"/>
                </a:solidFill>
                <a:latin typeface="Comic Sans MS" pitchFamily="66" charset="0"/>
              </a:rPr>
              <a:t>i</a:t>
            </a:r>
            <a:r>
              <a:rPr lang="en-US" dirty="0" smtClean="0">
                <a:latin typeface="Comic Sans MS" pitchFamily="66" charset="0"/>
              </a:rPr>
              <a:t> ≤ 1</a:t>
            </a:r>
            <a:r>
              <a:rPr lang="en-US" dirty="0" smtClean="0"/>
              <a:t>		for </a:t>
            </a:r>
            <a:r>
              <a:rPr lang="en-US" dirty="0" smtClean="0">
                <a:latin typeface="Comic Sans MS" pitchFamily="66" charset="0"/>
              </a:rPr>
              <a:t>1 ≤ </a:t>
            </a:r>
            <a:r>
              <a:rPr lang="en-US" dirty="0" err="1" smtClean="0">
                <a:solidFill>
                  <a:schemeClr val="tx2"/>
                </a:solidFill>
                <a:latin typeface="Comic Sans MS" pitchFamily="66" charset="0"/>
              </a:rPr>
              <a:t>i</a:t>
            </a:r>
            <a:r>
              <a:rPr lang="en-US" dirty="0" smtClean="0">
                <a:latin typeface="Comic Sans MS" pitchFamily="66" charset="0"/>
              </a:rPr>
              <a:t> ≤ </a:t>
            </a:r>
            <a:r>
              <a:rPr lang="en-US" dirty="0" smtClean="0">
                <a:solidFill>
                  <a:srgbClr val="0033CC"/>
                </a:solidFill>
                <a:latin typeface="Comic Sans MS" pitchFamily="66" charset="0"/>
              </a:rPr>
              <a:t>n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i="1" dirty="0" smtClean="0"/>
              <a:t>	</a:t>
            </a:r>
            <a:r>
              <a:rPr lang="en-US" dirty="0" err="1" smtClean="0">
                <a:solidFill>
                  <a:schemeClr val="tx2"/>
                </a:solidFill>
                <a:latin typeface="Comic Sans MS" pitchFamily="66" charset="0"/>
              </a:rPr>
              <a:t>a</a:t>
            </a:r>
            <a:r>
              <a:rPr lang="en-US" baseline="-25000" dirty="0" err="1" smtClean="0">
                <a:solidFill>
                  <a:schemeClr val="tx2"/>
                </a:solidFill>
                <a:latin typeface="Comic Sans MS" pitchFamily="66" charset="0"/>
              </a:rPr>
              <a:t>j</a:t>
            </a:r>
            <a:r>
              <a:rPr lang="en-US" baseline="-25000" dirty="0" smtClean="0">
                <a:latin typeface="Comic Sans MS" pitchFamily="66" charset="0"/>
              </a:rPr>
              <a:t> </a:t>
            </a:r>
            <a:r>
              <a:rPr lang="en-US" dirty="0" smtClean="0">
                <a:latin typeface="Comic Sans MS" pitchFamily="66" charset="0"/>
              </a:rPr>
              <a:t>- </a:t>
            </a:r>
            <a:r>
              <a:rPr lang="en-US" dirty="0" smtClean="0">
                <a:solidFill>
                  <a:srgbClr val="0033CC"/>
                </a:solidFill>
                <a:latin typeface="Comic Sans MS" pitchFamily="66" charset="0"/>
                <a:sym typeface="Symbol"/>
              </a:rPr>
              <a:t></a:t>
            </a:r>
            <a:r>
              <a:rPr lang="en-US" dirty="0" smtClean="0">
                <a:latin typeface="Comic Sans MS" pitchFamily="66" charset="0"/>
                <a:sym typeface="Mathematica3" pitchFamily="2" charset="2"/>
              </a:rPr>
              <a:t> </a:t>
            </a:r>
            <a:r>
              <a:rPr lang="en-US" dirty="0" smtClean="0">
                <a:sym typeface="Mathematica3" pitchFamily="2" charset="2"/>
              </a:rPr>
              <a:t>≤ </a:t>
            </a:r>
            <a:r>
              <a:rPr lang="en-US" dirty="0" smtClean="0">
                <a:latin typeface="Symbol" pitchFamily="18" charset="2"/>
                <a:sym typeface="Symbol" pitchFamily="18" charset="2"/>
              </a:rPr>
              <a:t></a:t>
            </a:r>
            <a:r>
              <a:rPr lang="en-US" baseline="-25000" dirty="0" err="1" smtClean="0">
                <a:latin typeface="Comic Sans MS" pitchFamily="66" charset="0"/>
                <a:sym typeface="Symbol" pitchFamily="18" charset="2"/>
              </a:rPr>
              <a:t>i</a:t>
            </a:r>
            <a:r>
              <a:rPr lang="en-US" i="1" baseline="-25000" dirty="0" smtClean="0">
                <a:sym typeface="Mathematica1"/>
              </a:rPr>
              <a:t> </a:t>
            </a:r>
            <a:r>
              <a:rPr lang="en-US" baseline="-25000" dirty="0" smtClean="0">
                <a:latin typeface="CMSY10" pitchFamily="34" charset="0"/>
                <a:sym typeface="Symbol" pitchFamily="18" charset="2"/>
              </a:rPr>
              <a:t>2</a:t>
            </a:r>
            <a:r>
              <a:rPr lang="en-US" baseline="-25000" dirty="0" smtClean="0">
                <a:solidFill>
                  <a:srgbClr val="0033CC"/>
                </a:solidFill>
                <a:latin typeface="Comic Sans MS" pitchFamily="66" charset="0"/>
                <a:sym typeface="Symbol" pitchFamily="18" charset="2"/>
              </a:rPr>
              <a:t>q</a:t>
            </a:r>
            <a:r>
              <a:rPr lang="en-US" dirty="0" smtClean="0">
                <a:latin typeface="Comic Sans MS" pitchFamily="66" charset="0"/>
                <a:sym typeface="Mathematica1"/>
              </a:rPr>
              <a:t> </a:t>
            </a:r>
            <a:r>
              <a:rPr lang="en-US" dirty="0" err="1" smtClean="0">
                <a:solidFill>
                  <a:srgbClr val="0066FF"/>
                </a:solidFill>
                <a:latin typeface="Comic Sans MS" pitchFamily="66" charset="0"/>
                <a:sym typeface="Mathematica1"/>
              </a:rPr>
              <a:t>c</a:t>
            </a:r>
            <a:r>
              <a:rPr lang="en-US" baseline="-25000" dirty="0" err="1" smtClean="0">
                <a:solidFill>
                  <a:schemeClr val="tx2"/>
                </a:solidFill>
                <a:latin typeface="Comic Sans MS" pitchFamily="66" charset="0"/>
                <a:sym typeface="Mathematica1"/>
              </a:rPr>
              <a:t>i</a:t>
            </a:r>
            <a:r>
              <a:rPr lang="en-US" dirty="0" smtClean="0">
                <a:latin typeface="Comic Sans MS" pitchFamily="66" charset="0"/>
                <a:sym typeface="Mathematica1"/>
              </a:rPr>
              <a:t> ≤ </a:t>
            </a:r>
            <a:r>
              <a:rPr lang="en-US" dirty="0" err="1" smtClean="0">
                <a:solidFill>
                  <a:schemeClr val="tx2"/>
                </a:solidFill>
                <a:latin typeface="Comic Sans MS" pitchFamily="66" charset="0"/>
                <a:sym typeface="Mathematica1"/>
              </a:rPr>
              <a:t>a</a:t>
            </a:r>
            <a:r>
              <a:rPr lang="en-US" baseline="-25000" dirty="0" err="1" smtClean="0">
                <a:solidFill>
                  <a:schemeClr val="tx2"/>
                </a:solidFill>
                <a:latin typeface="Comic Sans MS" pitchFamily="66" charset="0"/>
                <a:sym typeface="Mathematica1"/>
              </a:rPr>
              <a:t>j</a:t>
            </a:r>
            <a:r>
              <a:rPr lang="en-US" dirty="0" smtClean="0">
                <a:solidFill>
                  <a:schemeClr val="tx2"/>
                </a:solidFill>
                <a:latin typeface="Comic Sans MS" pitchFamily="66" charset="0"/>
                <a:sym typeface="Mathematica1"/>
              </a:rPr>
              <a:t> </a:t>
            </a:r>
            <a:r>
              <a:rPr lang="en-US" dirty="0" smtClean="0">
                <a:sym typeface="Mathematica1"/>
              </a:rPr>
              <a:t>+</a:t>
            </a:r>
            <a:r>
              <a:rPr lang="en-US" dirty="0" smtClean="0">
                <a:solidFill>
                  <a:schemeClr val="hlink"/>
                </a:solidFill>
                <a:sym typeface="Symbol"/>
              </a:rPr>
              <a:t> </a:t>
            </a:r>
            <a:r>
              <a:rPr lang="en-US" dirty="0" smtClean="0">
                <a:solidFill>
                  <a:srgbClr val="0033CC"/>
                </a:solidFill>
                <a:latin typeface="Comic Sans MS" pitchFamily="66" charset="0"/>
                <a:sym typeface="Symbol"/>
              </a:rPr>
              <a:t></a:t>
            </a:r>
            <a:r>
              <a:rPr lang="en-US" dirty="0" smtClean="0">
                <a:solidFill>
                  <a:schemeClr val="hlink"/>
                </a:solidFill>
                <a:sym typeface="Symbol"/>
              </a:rPr>
              <a:t> </a:t>
            </a:r>
            <a:r>
              <a:rPr lang="en-US" dirty="0" smtClean="0">
                <a:sym typeface="Mathematica3" pitchFamily="2" charset="2"/>
              </a:rPr>
              <a:t>	for </a:t>
            </a:r>
            <a:r>
              <a:rPr lang="en-US" dirty="0" smtClean="0">
                <a:latin typeface="Comic Sans MS" pitchFamily="66" charset="0"/>
              </a:rPr>
              <a:t>1 ≤ </a:t>
            </a:r>
            <a:r>
              <a:rPr lang="en-US" dirty="0" smtClean="0">
                <a:solidFill>
                  <a:schemeClr val="tx2"/>
                </a:solidFill>
                <a:latin typeface="Comic Sans MS" pitchFamily="66" charset="0"/>
              </a:rPr>
              <a:t>j</a:t>
            </a:r>
            <a:r>
              <a:rPr lang="en-US" dirty="0" smtClean="0">
                <a:latin typeface="Comic Sans MS" pitchFamily="66" charset="0"/>
              </a:rPr>
              <a:t> ≤ t </a:t>
            </a:r>
          </a:p>
          <a:p>
            <a:r>
              <a:rPr lang="en-US" b="1" dirty="0" smtClean="0"/>
              <a:t>Round</a:t>
            </a:r>
            <a:r>
              <a:rPr lang="en-US" dirty="0" smtClean="0"/>
              <a:t> the solution:</a:t>
            </a:r>
          </a:p>
          <a:p>
            <a:pPr lvl="1"/>
            <a:r>
              <a:rPr lang="en-US" dirty="0" smtClean="0"/>
              <a:t> if </a:t>
            </a:r>
            <a:r>
              <a:rPr lang="en-US" dirty="0" err="1" smtClean="0">
                <a:solidFill>
                  <a:srgbClr val="0066FF"/>
                </a:solidFill>
                <a:latin typeface="Comic Sans MS" pitchFamily="66" charset="0"/>
              </a:rPr>
              <a:t>c</a:t>
            </a:r>
            <a:r>
              <a:rPr lang="en-US" baseline="-25000" dirty="0" err="1" smtClean="0">
                <a:solidFill>
                  <a:schemeClr val="tx2"/>
                </a:solidFill>
                <a:latin typeface="Comic Sans MS" pitchFamily="66" charset="0"/>
              </a:rPr>
              <a:t>i</a:t>
            </a:r>
            <a:r>
              <a:rPr lang="en-US" sz="1400" dirty="0" smtClean="0">
                <a:latin typeface="Comic Sans MS" pitchFamily="66" charset="0"/>
              </a:rPr>
              <a:t> </a:t>
            </a:r>
            <a:r>
              <a:rPr lang="en-US" dirty="0" smtClean="0">
                <a:latin typeface="Comic Sans MS" pitchFamily="66" charset="0"/>
              </a:rPr>
              <a:t>&gt; 1/2 </a:t>
            </a:r>
            <a:r>
              <a:rPr lang="en-US" dirty="0" smtClean="0"/>
              <a:t>set to </a:t>
            </a:r>
            <a:r>
              <a:rPr lang="en-US" dirty="0" smtClean="0">
                <a:latin typeface="Comic Sans MS" pitchFamily="66" charset="0"/>
              </a:rPr>
              <a:t>1 </a:t>
            </a:r>
            <a:r>
              <a:rPr lang="en-US" dirty="0" smtClean="0"/>
              <a:t>and to </a:t>
            </a:r>
            <a:r>
              <a:rPr lang="en-US" dirty="0" smtClean="0">
                <a:latin typeface="Comic Sans MS" pitchFamily="66" charset="0"/>
              </a:rPr>
              <a:t>0 </a:t>
            </a:r>
            <a:r>
              <a:rPr lang="en-US" dirty="0" smtClean="0"/>
              <a:t>otherwise</a:t>
            </a:r>
          </a:p>
        </p:txBody>
      </p:sp>
      <p:sp>
        <p:nvSpPr>
          <p:cNvPr id="4" name="Rounded Rectangular Callout 3"/>
          <p:cNvSpPr/>
          <p:nvPr/>
        </p:nvSpPr>
        <p:spPr bwMode="auto">
          <a:xfrm>
            <a:off x="6858000" y="2743200"/>
            <a:ext cx="2133600" cy="838200"/>
          </a:xfrm>
          <a:prstGeom prst="wedgeRoundRectCallout">
            <a:avLst>
              <a:gd name="adj1" fmla="val -102444"/>
              <a:gd name="adj2" fmla="val 75768"/>
              <a:gd name="adj3" fmla="val 16667"/>
            </a:avLst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charset="0"/>
              </a:rPr>
              <a:t>A solution 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charset="0"/>
              </a:rPr>
              <a:t>must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  <a:cs typeface="Arial" charset="0"/>
            </a:endParaRPr>
          </a:p>
          <a:p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charset="0"/>
              </a:rPr>
              <a:t> exist: </a:t>
            </a:r>
            <a:r>
              <a:rPr lang="en-US" dirty="0" smtClean="0">
                <a:solidFill>
                  <a:srgbClr val="FF0000"/>
                </a:solidFill>
                <a:latin typeface="Comic Sans MS" pitchFamily="66" charset="0"/>
                <a:sym typeface="Mathematica3" pitchFamily="2" charset="2"/>
              </a:rPr>
              <a:t>d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charset="0"/>
              </a:rPr>
              <a:t> itself</a:t>
            </a:r>
          </a:p>
        </p:txBody>
      </p:sp>
      <p:sp>
        <p:nvSpPr>
          <p:cNvPr id="5" name="Rounded Rectangular Callout 4"/>
          <p:cNvSpPr/>
          <p:nvPr/>
        </p:nvSpPr>
        <p:spPr bwMode="auto">
          <a:xfrm>
            <a:off x="609600" y="1219200"/>
            <a:ext cx="8534400" cy="1524000"/>
          </a:xfrm>
          <a:prstGeom prst="wedgeRoundRectCallout">
            <a:avLst>
              <a:gd name="adj1" fmla="val -14173"/>
              <a:gd name="adj2" fmla="val 126554"/>
              <a:gd name="adj3" fmla="val 16667"/>
            </a:avLst>
          </a:prstGeom>
          <a:solidFill>
            <a:srgbClr val="FFC000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342900" lvl="0" indent="-342900" algn="l">
              <a:spcBef>
                <a:spcPct val="20000"/>
              </a:spcBef>
            </a:pPr>
            <a:r>
              <a:rPr lang="en-US" sz="3200" kern="0" dirty="0" smtClean="0">
                <a:solidFill>
                  <a:srgbClr val="000000"/>
                </a:solidFill>
                <a:latin typeface="Arial Narrow"/>
                <a:cs typeface="Arial"/>
              </a:rPr>
              <a:t>For every query </a:t>
            </a:r>
            <a:r>
              <a:rPr lang="en-US" sz="3200" kern="0" dirty="0" err="1" smtClean="0">
                <a:solidFill>
                  <a:srgbClr val="000000"/>
                </a:solidFill>
                <a:latin typeface="Comic Sans MS" pitchFamily="66" charset="0"/>
                <a:cs typeface="Arial"/>
              </a:rPr>
              <a:t>q</a:t>
            </a:r>
            <a:r>
              <a:rPr lang="en-US" sz="3200" kern="0" baseline="-25000" dirty="0" err="1" smtClean="0">
                <a:solidFill>
                  <a:srgbClr val="000000"/>
                </a:solidFill>
                <a:latin typeface="Comic Sans MS" pitchFamily="66" charset="0"/>
                <a:cs typeface="Arial"/>
              </a:rPr>
              <a:t>j</a:t>
            </a:r>
            <a:r>
              <a:rPr lang="en-US" sz="3200" kern="0" dirty="0" smtClean="0">
                <a:solidFill>
                  <a:srgbClr val="000000"/>
                </a:solidFill>
                <a:latin typeface="Arial Narrow"/>
                <a:cs typeface="Arial"/>
              </a:rPr>
              <a:t>: its answer according to </a:t>
            </a:r>
            <a:r>
              <a:rPr lang="en-US" sz="3200" kern="0" dirty="0" smtClean="0">
                <a:solidFill>
                  <a:srgbClr val="0066FF"/>
                </a:solidFill>
                <a:latin typeface="Comic Sans MS" pitchFamily="66" charset="0"/>
                <a:cs typeface="Arial"/>
              </a:rPr>
              <a:t>c</a:t>
            </a:r>
            <a:r>
              <a:rPr lang="en-US" sz="3200" kern="0" dirty="0" smtClean="0">
                <a:solidFill>
                  <a:srgbClr val="000000"/>
                </a:solidFill>
                <a:latin typeface="Arial Narrow"/>
                <a:cs typeface="Arial"/>
              </a:rPr>
              <a:t> is </a:t>
            </a:r>
          </a:p>
          <a:p>
            <a:pPr marL="342900" lvl="0" indent="-342900" algn="l">
              <a:spcBef>
                <a:spcPct val="20000"/>
              </a:spcBef>
            </a:pPr>
            <a:r>
              <a:rPr lang="en-US" sz="3200" kern="0" dirty="0" smtClean="0">
                <a:solidFill>
                  <a:srgbClr val="000000"/>
                </a:solidFill>
                <a:latin typeface="Arial Narrow"/>
                <a:cs typeface="Arial"/>
              </a:rPr>
              <a:t>at most </a:t>
            </a:r>
            <a:r>
              <a:rPr lang="en-US" sz="3200" kern="0" dirty="0" smtClean="0">
                <a:solidFill>
                  <a:srgbClr val="000000"/>
                </a:solidFill>
                <a:latin typeface="Comic Sans MS" pitchFamily="66" charset="0"/>
                <a:cs typeface="Arial"/>
                <a:sym typeface="Mathematica3" pitchFamily="2" charset="2"/>
              </a:rPr>
              <a:t>2</a:t>
            </a:r>
            <a:r>
              <a:rPr lang="en-US" sz="3200" kern="0" dirty="0" smtClean="0">
                <a:solidFill>
                  <a:srgbClr val="0033CC"/>
                </a:solidFill>
                <a:latin typeface="Comic Sans MS" pitchFamily="66" charset="0"/>
                <a:cs typeface="Arial"/>
                <a:sym typeface="Symbol"/>
              </a:rPr>
              <a:t></a:t>
            </a:r>
            <a:r>
              <a:rPr lang="en-US" sz="3200" kern="0" dirty="0" smtClean="0">
                <a:solidFill>
                  <a:srgbClr val="000000"/>
                </a:solidFill>
                <a:latin typeface="Arial Narrow"/>
                <a:cs typeface="Arial"/>
                <a:sym typeface="Mathematica3" pitchFamily="2" charset="2"/>
              </a:rPr>
              <a:t> far from its (real) answer in </a:t>
            </a:r>
            <a:r>
              <a:rPr lang="en-US" sz="3200" kern="0" dirty="0" smtClean="0">
                <a:solidFill>
                  <a:srgbClr val="FF0000"/>
                </a:solidFill>
                <a:latin typeface="Comic Sans MS" pitchFamily="66" charset="0"/>
                <a:cs typeface="Arial"/>
                <a:sym typeface="Mathematica3" pitchFamily="2" charset="2"/>
              </a:rPr>
              <a:t>d</a:t>
            </a:r>
            <a:r>
              <a:rPr lang="en-US" sz="3200" kern="0" dirty="0" smtClean="0">
                <a:solidFill>
                  <a:srgbClr val="000000"/>
                </a:solidFill>
                <a:latin typeface="Arial Narrow"/>
                <a:cs typeface="Arial"/>
                <a:sym typeface="Mathematica3" pitchFamily="2" charset="2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5377862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Bad solutions to LP do not survive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295400"/>
            <a:ext cx="8991600" cy="4525963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A query </a:t>
            </a:r>
            <a:r>
              <a:rPr lang="en-US" dirty="0">
                <a:solidFill>
                  <a:srgbClr val="0033CC"/>
                </a:solidFill>
                <a:latin typeface="Comic Sans MS" pitchFamily="66" charset="0"/>
              </a:rPr>
              <a:t>q </a:t>
            </a:r>
            <a:r>
              <a:rPr lang="en-US" b="1" dirty="0" smtClean="0"/>
              <a:t>disqualifies</a:t>
            </a:r>
            <a:r>
              <a:rPr lang="en-US" dirty="0" smtClean="0"/>
              <a:t> </a:t>
            </a:r>
            <a:r>
              <a:rPr lang="en-US" dirty="0" smtClean="0"/>
              <a:t>a potential database </a:t>
            </a:r>
            <a:r>
              <a:rPr lang="en-US" dirty="0" smtClean="0">
                <a:solidFill>
                  <a:srgbClr val="0066FF"/>
                </a:solidFill>
                <a:latin typeface="Comic Sans MS" pitchFamily="66" charset="0"/>
                <a:sym typeface="Mathematica1"/>
              </a:rPr>
              <a:t>c </a:t>
            </a:r>
            <a:r>
              <a:rPr lang="en-US" dirty="0" smtClean="0">
                <a:solidFill>
                  <a:srgbClr val="0066FF"/>
                </a:solidFill>
                <a:latin typeface="cmsy10"/>
                <a:sym typeface="Mathematica1"/>
              </a:rPr>
              <a:t>2</a:t>
            </a:r>
            <a:r>
              <a:rPr lang="en-US" dirty="0" smtClean="0">
                <a:solidFill>
                  <a:srgbClr val="0066FF"/>
                </a:solidFill>
                <a:latin typeface="Comic Sans MS" pitchFamily="66" charset="0"/>
                <a:sym typeface="Mathematica1"/>
              </a:rPr>
              <a:t> [0,1]</a:t>
            </a:r>
            <a:r>
              <a:rPr lang="en-US" baseline="30000" dirty="0" smtClean="0">
                <a:solidFill>
                  <a:srgbClr val="0066FF"/>
                </a:solidFill>
                <a:latin typeface="Comic Sans MS" pitchFamily="66" charset="0"/>
                <a:sym typeface="Mathematica1"/>
              </a:rPr>
              <a:t>n</a:t>
            </a:r>
            <a:r>
              <a:rPr lang="en-US" dirty="0" smtClean="0"/>
              <a:t> </a:t>
            </a:r>
            <a:r>
              <a:rPr lang="en-US" dirty="0" smtClean="0"/>
              <a:t>if its answer </a:t>
            </a:r>
            <a:r>
              <a:rPr lang="en-US" dirty="0" smtClean="0"/>
              <a:t>on </a:t>
            </a:r>
            <a:r>
              <a:rPr lang="en-US" dirty="0">
                <a:solidFill>
                  <a:srgbClr val="0033CC"/>
                </a:solidFill>
                <a:latin typeface="Comic Sans MS" pitchFamily="66" charset="0"/>
              </a:rPr>
              <a:t>q </a:t>
            </a:r>
            <a:r>
              <a:rPr lang="en-US" dirty="0" smtClean="0"/>
              <a:t>is </a:t>
            </a:r>
            <a:r>
              <a:rPr lang="en-US" dirty="0" smtClean="0"/>
              <a:t>more than </a:t>
            </a:r>
            <a:r>
              <a:rPr lang="en-US" dirty="0" smtClean="0">
                <a:latin typeface="Comic Sans MS" pitchFamily="66" charset="0"/>
                <a:sym typeface="Mathematica3" pitchFamily="2" charset="2"/>
              </a:rPr>
              <a:t>2</a:t>
            </a:r>
            <a:r>
              <a:rPr lang="en-US" dirty="0" smtClean="0">
                <a:solidFill>
                  <a:srgbClr val="0033CC"/>
                </a:solidFill>
                <a:latin typeface="Comic Sans MS" pitchFamily="66" charset="0"/>
                <a:sym typeface="Symbol"/>
              </a:rPr>
              <a:t></a:t>
            </a:r>
            <a:r>
              <a:rPr lang="en-US" dirty="0" smtClean="0">
                <a:latin typeface="Comic Sans MS" pitchFamily="66" charset="0"/>
                <a:sym typeface="Mathematica3" pitchFamily="2" charset="2"/>
              </a:rPr>
              <a:t> </a:t>
            </a:r>
            <a:r>
              <a:rPr lang="en-US" dirty="0" smtClean="0">
                <a:sym typeface="Mathematica3" pitchFamily="2" charset="2"/>
              </a:rPr>
              <a:t>far answer </a:t>
            </a:r>
            <a:r>
              <a:rPr lang="en-US" dirty="0" smtClean="0">
                <a:sym typeface="Mathematica3" pitchFamily="2" charset="2"/>
              </a:rPr>
              <a:t>in </a:t>
            </a:r>
            <a:r>
              <a:rPr lang="en-US" dirty="0" smtClean="0">
                <a:solidFill>
                  <a:srgbClr val="FF0000"/>
                </a:solidFill>
                <a:latin typeface="Comic Sans MS" pitchFamily="66" charset="0"/>
                <a:sym typeface="Mathematica3" pitchFamily="2" charset="2"/>
              </a:rPr>
              <a:t>d</a:t>
            </a:r>
            <a:r>
              <a:rPr lang="en-US" dirty="0" smtClean="0">
                <a:sym typeface="Mathematica3" pitchFamily="2" charset="2"/>
              </a:rPr>
              <a:t>: </a:t>
            </a:r>
          </a:p>
          <a:p>
            <a:pPr marL="0" indent="0" algn="ctr">
              <a:buNone/>
            </a:pPr>
            <a:r>
              <a:rPr lang="en-US" dirty="0" smtClean="0">
                <a:latin typeface="Comic Sans MS" pitchFamily="66" charset="0"/>
                <a:sym typeface="Mathematica3" pitchFamily="2" charset="2"/>
              </a:rPr>
              <a:t>|</a:t>
            </a:r>
            <a:r>
              <a:rPr lang="en-US" dirty="0" smtClean="0">
                <a:latin typeface="Symbol" pitchFamily="18" charset="2"/>
                <a:sym typeface="Symbol" pitchFamily="18" charset="2"/>
              </a:rPr>
              <a:t></a:t>
            </a:r>
            <a:r>
              <a:rPr lang="en-US" baseline="-25000" dirty="0" err="1">
                <a:latin typeface="Comic Sans MS" pitchFamily="66" charset="0"/>
                <a:sym typeface="Symbol" pitchFamily="18" charset="2"/>
              </a:rPr>
              <a:t>i</a:t>
            </a:r>
            <a:r>
              <a:rPr lang="en-US" i="1" baseline="-25000" dirty="0">
                <a:sym typeface="Mathematica1"/>
              </a:rPr>
              <a:t> </a:t>
            </a:r>
            <a:r>
              <a:rPr lang="en-US" baseline="-25000" dirty="0">
                <a:latin typeface="CMSY10" pitchFamily="34" charset="0"/>
                <a:sym typeface="Symbol" pitchFamily="18" charset="2"/>
              </a:rPr>
              <a:t>2</a:t>
            </a:r>
            <a:r>
              <a:rPr lang="en-US" baseline="-25000" dirty="0">
                <a:solidFill>
                  <a:srgbClr val="0033CC"/>
                </a:solidFill>
                <a:latin typeface="Comic Sans MS" pitchFamily="66" charset="0"/>
                <a:sym typeface="Symbol" pitchFamily="18" charset="2"/>
              </a:rPr>
              <a:t>q</a:t>
            </a:r>
            <a:r>
              <a:rPr lang="en-US" dirty="0">
                <a:latin typeface="Comic Sans MS" pitchFamily="66" charset="0"/>
                <a:sym typeface="Mathematica1"/>
              </a:rPr>
              <a:t> </a:t>
            </a:r>
            <a:r>
              <a:rPr lang="en-US" dirty="0">
                <a:solidFill>
                  <a:srgbClr val="0066FF"/>
                </a:solidFill>
                <a:latin typeface="Comic Sans MS" pitchFamily="66" charset="0"/>
                <a:sym typeface="Mathematica1"/>
              </a:rPr>
              <a:t>c</a:t>
            </a:r>
            <a:r>
              <a:rPr lang="en-US" baseline="-25000" dirty="0">
                <a:solidFill>
                  <a:schemeClr val="tx2"/>
                </a:solidFill>
                <a:latin typeface="Comic Sans MS" pitchFamily="66" charset="0"/>
                <a:sym typeface="Mathematica1"/>
              </a:rPr>
              <a:t>i</a:t>
            </a:r>
            <a:r>
              <a:rPr lang="en-US" dirty="0">
                <a:latin typeface="Comic Sans MS" pitchFamily="66" charset="0"/>
                <a:sym typeface="Mathematica1"/>
              </a:rPr>
              <a:t> </a:t>
            </a:r>
            <a:r>
              <a:rPr lang="en-US" dirty="0" smtClean="0">
                <a:latin typeface="Comic Sans MS" pitchFamily="66" charset="0"/>
                <a:sym typeface="Mathematica1"/>
              </a:rPr>
              <a:t>-</a:t>
            </a:r>
            <a:r>
              <a:rPr lang="en-US" dirty="0" smtClean="0">
                <a:latin typeface="Symbol" pitchFamily="18" charset="2"/>
                <a:sym typeface="Symbol" pitchFamily="18" charset="2"/>
              </a:rPr>
              <a:t></a:t>
            </a:r>
            <a:r>
              <a:rPr lang="en-US" baseline="-25000" dirty="0" err="1">
                <a:latin typeface="Comic Sans MS" pitchFamily="66" charset="0"/>
                <a:sym typeface="Symbol" pitchFamily="18" charset="2"/>
              </a:rPr>
              <a:t>i</a:t>
            </a:r>
            <a:r>
              <a:rPr lang="en-US" i="1" baseline="-25000" dirty="0">
                <a:sym typeface="Mathematica1"/>
              </a:rPr>
              <a:t> </a:t>
            </a:r>
            <a:r>
              <a:rPr lang="en-US" baseline="-25000" dirty="0">
                <a:latin typeface="CMSY10" pitchFamily="34" charset="0"/>
                <a:sym typeface="Symbol" pitchFamily="18" charset="2"/>
              </a:rPr>
              <a:t>2</a:t>
            </a:r>
            <a:r>
              <a:rPr lang="en-US" baseline="-25000" dirty="0">
                <a:solidFill>
                  <a:srgbClr val="0033CC"/>
                </a:solidFill>
                <a:latin typeface="Comic Sans MS" pitchFamily="66" charset="0"/>
                <a:sym typeface="Symbol" pitchFamily="18" charset="2"/>
              </a:rPr>
              <a:t>q</a:t>
            </a:r>
            <a:r>
              <a:rPr lang="en-US" dirty="0">
                <a:latin typeface="Comic Sans MS" pitchFamily="66" charset="0"/>
                <a:sym typeface="Mathematica1"/>
              </a:rPr>
              <a:t> </a:t>
            </a:r>
            <a:r>
              <a:rPr lang="en-US" dirty="0" smtClean="0">
                <a:solidFill>
                  <a:srgbClr val="FF0000"/>
                </a:solidFill>
                <a:latin typeface="Comic Sans MS" pitchFamily="66" charset="0"/>
                <a:sym typeface="Mathematica1"/>
              </a:rPr>
              <a:t>d</a:t>
            </a:r>
            <a:r>
              <a:rPr lang="en-US" baseline="-25000" dirty="0" smtClean="0">
                <a:solidFill>
                  <a:srgbClr val="FF0000"/>
                </a:solidFill>
                <a:latin typeface="Comic Sans MS" pitchFamily="66" charset="0"/>
                <a:sym typeface="Mathematica1"/>
              </a:rPr>
              <a:t>i</a:t>
            </a:r>
            <a:r>
              <a:rPr lang="en-US" dirty="0" smtClean="0">
                <a:latin typeface="Comic Sans MS" pitchFamily="66" charset="0"/>
                <a:sym typeface="Mathematica3" pitchFamily="2" charset="2"/>
              </a:rPr>
              <a:t>| &gt; </a:t>
            </a:r>
            <a:r>
              <a:rPr lang="en-US" dirty="0">
                <a:latin typeface="Comic Sans MS" pitchFamily="66" charset="0"/>
                <a:sym typeface="Mathematica3" pitchFamily="2" charset="2"/>
              </a:rPr>
              <a:t>2</a:t>
            </a:r>
            <a:r>
              <a:rPr lang="en-US" dirty="0">
                <a:solidFill>
                  <a:srgbClr val="0033CC"/>
                </a:solidFill>
                <a:latin typeface="Comic Sans MS" pitchFamily="66" charset="0"/>
                <a:sym typeface="Symbol"/>
              </a:rPr>
              <a:t></a:t>
            </a:r>
            <a:endParaRPr lang="en-US" dirty="0" smtClean="0"/>
          </a:p>
          <a:p>
            <a:r>
              <a:rPr lang="en-US" dirty="0" smtClean="0"/>
              <a:t>Idea: show that for a database </a:t>
            </a:r>
            <a:r>
              <a:rPr lang="en-US" dirty="0" smtClean="0">
                <a:latin typeface="Comic Sans MS" pitchFamily="66" charset="0"/>
              </a:rPr>
              <a:t>c </a:t>
            </a:r>
            <a:r>
              <a:rPr lang="en-US" dirty="0" smtClean="0"/>
              <a:t>that is </a:t>
            </a:r>
            <a:r>
              <a:rPr lang="en-US" b="1" dirty="0" smtClean="0"/>
              <a:t>far away </a:t>
            </a:r>
            <a:r>
              <a:rPr lang="en-US" dirty="0" smtClean="0"/>
              <a:t>from </a:t>
            </a:r>
            <a:r>
              <a:rPr lang="en-US" dirty="0" smtClean="0">
                <a:solidFill>
                  <a:srgbClr val="FF0000"/>
                </a:solidFill>
                <a:latin typeface="Comic Sans MS" pitchFamily="66" charset="0"/>
                <a:sym typeface="Mathematica3" pitchFamily="2" charset="2"/>
              </a:rPr>
              <a:t>d</a:t>
            </a:r>
            <a:r>
              <a:rPr lang="en-US" dirty="0" smtClean="0"/>
              <a:t> a random query </a:t>
            </a:r>
            <a:r>
              <a:rPr lang="en-US" b="1" dirty="0" smtClean="0"/>
              <a:t>disqualifies</a:t>
            </a:r>
            <a:r>
              <a:rPr lang="en-US" dirty="0" smtClean="0"/>
              <a:t> </a:t>
            </a:r>
            <a:r>
              <a:rPr lang="en-US" dirty="0" smtClean="0">
                <a:latin typeface="Comic Sans MS" pitchFamily="66" charset="0"/>
              </a:rPr>
              <a:t>c </a:t>
            </a:r>
            <a:r>
              <a:rPr lang="en-US" dirty="0" smtClean="0"/>
              <a:t>with some </a:t>
            </a:r>
            <a:r>
              <a:rPr lang="en-US" b="1" dirty="0" smtClean="0"/>
              <a:t>constant probability </a:t>
            </a:r>
            <a:r>
              <a:rPr lang="en-US" b="1" dirty="0" smtClean="0">
                <a:solidFill>
                  <a:schemeClr val="tx2"/>
                </a:solidFill>
                <a:sym typeface="Symbol" pitchFamily="18" charset="2"/>
              </a:rPr>
              <a:t></a:t>
            </a:r>
            <a:r>
              <a:rPr lang="en-US" dirty="0" smtClean="0"/>
              <a:t>  </a:t>
            </a:r>
          </a:p>
          <a:p>
            <a:r>
              <a:rPr lang="en-US" dirty="0" smtClean="0"/>
              <a:t>Want to use the </a:t>
            </a:r>
            <a:r>
              <a:rPr lang="en-US" b="1" dirty="0" smtClean="0"/>
              <a:t>Union Bound</a:t>
            </a:r>
            <a:r>
              <a:rPr lang="en-US" dirty="0" smtClean="0"/>
              <a:t>: all far away solutions are disqualified </a:t>
            </a:r>
            <a:r>
              <a:rPr lang="en-US" dirty="0" err="1" smtClean="0"/>
              <a:t>w.p</a:t>
            </a:r>
            <a:r>
              <a:rPr lang="en-US" dirty="0" smtClean="0"/>
              <a:t>. at least  </a:t>
            </a:r>
            <a:r>
              <a:rPr lang="en-US" dirty="0" smtClean="0">
                <a:latin typeface="Comic Sans MS" pitchFamily="66" charset="0"/>
              </a:rPr>
              <a:t>1 – </a:t>
            </a:r>
            <a:r>
              <a:rPr lang="en-US" dirty="0" err="1" smtClean="0">
                <a:solidFill>
                  <a:srgbClr val="0070C0"/>
                </a:solidFill>
                <a:latin typeface="Comic Sans MS" pitchFamily="66" charset="0"/>
              </a:rPr>
              <a:t>n</a:t>
            </a:r>
            <a:r>
              <a:rPr lang="en-US" baseline="30000" dirty="0" err="1" smtClean="0">
                <a:solidFill>
                  <a:srgbClr val="0070C0"/>
                </a:solidFill>
                <a:latin typeface="Comic Sans MS" pitchFamily="66" charset="0"/>
              </a:rPr>
              <a:t>n</a:t>
            </a:r>
            <a:r>
              <a:rPr lang="en-US" dirty="0" smtClean="0">
                <a:latin typeface="Comic Sans MS" pitchFamily="66" charset="0"/>
              </a:rPr>
              <a:t>(1 - </a:t>
            </a:r>
            <a:r>
              <a:rPr lang="en-US" dirty="0" smtClean="0">
                <a:solidFill>
                  <a:schemeClr val="tx2"/>
                </a:solidFill>
                <a:latin typeface="Comic Sans MS" pitchFamily="66" charset="0"/>
                <a:sym typeface="Symbol" pitchFamily="18" charset="2"/>
              </a:rPr>
              <a:t></a:t>
            </a:r>
            <a:r>
              <a:rPr lang="en-US" dirty="0" smtClean="0">
                <a:latin typeface="Comic Sans MS" pitchFamily="66" charset="0"/>
                <a:sym typeface="Symbol" pitchFamily="18" charset="2"/>
              </a:rPr>
              <a:t>)</a:t>
            </a:r>
            <a:r>
              <a:rPr lang="en-US" baseline="30000" dirty="0" smtClean="0">
                <a:latin typeface="Comic Sans MS" pitchFamily="66" charset="0"/>
                <a:sym typeface="Symbol" pitchFamily="18" charset="2"/>
              </a:rPr>
              <a:t>t</a:t>
            </a:r>
            <a:r>
              <a:rPr lang="en-US" dirty="0" smtClean="0">
                <a:latin typeface="Comic Sans MS" pitchFamily="66" charset="0"/>
                <a:sym typeface="Symbol" pitchFamily="18" charset="2"/>
              </a:rPr>
              <a:t> = 1–neg(</a:t>
            </a:r>
            <a:r>
              <a:rPr lang="en-US" dirty="0" smtClean="0">
                <a:solidFill>
                  <a:srgbClr val="0033CC"/>
                </a:solidFill>
                <a:latin typeface="Comic Sans MS" pitchFamily="66" charset="0"/>
                <a:sym typeface="Symbol" pitchFamily="18" charset="2"/>
              </a:rPr>
              <a:t>n</a:t>
            </a:r>
            <a:r>
              <a:rPr lang="en-US" dirty="0" smtClean="0">
                <a:latin typeface="Comic Sans MS" pitchFamily="66" charset="0"/>
                <a:sym typeface="Symbol" pitchFamily="18" charset="2"/>
              </a:rPr>
              <a:t>)</a:t>
            </a:r>
            <a:endParaRPr lang="en-US" dirty="0" smtClean="0">
              <a:latin typeface="Comic Sans MS" pitchFamily="66" charset="0"/>
            </a:endParaRPr>
          </a:p>
          <a:p>
            <a:pPr>
              <a:buNone/>
            </a:pPr>
            <a:endParaRPr lang="en-US" dirty="0"/>
          </a:p>
        </p:txBody>
      </p:sp>
      <p:sp>
        <p:nvSpPr>
          <p:cNvPr id="4" name="Oval 3"/>
          <p:cNvSpPr/>
          <p:nvPr/>
        </p:nvSpPr>
        <p:spPr bwMode="auto">
          <a:xfrm rot="16200000">
            <a:off x="876300" y="5448300"/>
            <a:ext cx="914400" cy="1600200"/>
          </a:xfrm>
          <a:prstGeom prst="ellipse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6" name="Straight Connector 5"/>
          <p:cNvCxnSpPr/>
          <p:nvPr/>
        </p:nvCxnSpPr>
        <p:spPr bwMode="auto">
          <a:xfrm rot="16200000" flipV="1">
            <a:off x="1028700" y="5905500"/>
            <a:ext cx="838200" cy="609600"/>
          </a:xfrm>
          <a:prstGeom prst="line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7" name="TextBox 6"/>
          <p:cNvSpPr txBox="1"/>
          <p:nvPr/>
        </p:nvSpPr>
        <p:spPr>
          <a:xfrm>
            <a:off x="2743200" y="5751493"/>
            <a:ext cx="5867400" cy="954107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algn="l"/>
            <a:r>
              <a:rPr lang="en-US" dirty="0" smtClean="0">
                <a:latin typeface="+mn-lt"/>
              </a:rPr>
              <a:t>How do we limit the solution space?</a:t>
            </a:r>
          </a:p>
          <a:p>
            <a:pPr algn="l"/>
            <a:r>
              <a:rPr lang="en-US" dirty="0" smtClean="0">
                <a:latin typeface="+mn-lt"/>
              </a:rPr>
              <a:t>Round each </a:t>
            </a:r>
            <a:r>
              <a:rPr lang="en-US" dirty="0" smtClean="0">
                <a:latin typeface="+mn-lt"/>
              </a:rPr>
              <a:t> </a:t>
            </a:r>
            <a:r>
              <a:rPr lang="en-US" dirty="0" smtClean="0">
                <a:latin typeface="+mn-lt"/>
              </a:rPr>
              <a:t>value to closest </a:t>
            </a:r>
            <a:r>
              <a:rPr lang="en-US" dirty="0" smtClean="0">
                <a:latin typeface="Comic Sans MS" pitchFamily="66" charset="0"/>
              </a:rPr>
              <a:t>1/n</a:t>
            </a:r>
            <a:r>
              <a:rPr lang="en-US" dirty="0" smtClean="0">
                <a:latin typeface="+mn-lt"/>
              </a:rPr>
              <a:t> </a:t>
            </a:r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0604491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7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5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74638"/>
            <a:ext cx="8229600" cy="1143000"/>
          </a:xfrm>
        </p:spPr>
        <p:txBody>
          <a:bodyPr/>
          <a:lstStyle/>
          <a:p>
            <a:pPr eaLnBrk="1" hangingPunct="1"/>
            <a:r>
              <a:rPr lang="en-US" sz="3800" dirty="0" smtClean="0"/>
              <a:t>	</a:t>
            </a:r>
            <a:r>
              <a:rPr lang="en-US" sz="4000" dirty="0" smtClean="0"/>
              <a:t>Privacy requires </a:t>
            </a:r>
            <a:r>
              <a:rPr lang="el-GR" sz="3200" dirty="0" smtClean="0">
                <a:latin typeface="Comic Sans MS" pitchFamily="66" charset="0"/>
              </a:rPr>
              <a:t>Ω</a:t>
            </a:r>
            <a:r>
              <a:rPr lang="en-US" sz="3200" dirty="0" smtClean="0">
                <a:latin typeface="Comic Sans MS" pitchFamily="66" charset="0"/>
              </a:rPr>
              <a:t>(√n)</a:t>
            </a:r>
            <a:r>
              <a:rPr lang="en-US" sz="4000" dirty="0" smtClean="0"/>
              <a:t> perturbation</a:t>
            </a:r>
            <a:endParaRPr lang="en-US" sz="3800" dirty="0" smtClean="0"/>
          </a:p>
        </p:txBody>
      </p:sp>
      <p:sp>
        <p:nvSpPr>
          <p:cNvPr id="10246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1260475"/>
            <a:ext cx="8686800" cy="4530725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A query </a:t>
            </a:r>
            <a:r>
              <a:rPr lang="en-US" dirty="0">
                <a:solidFill>
                  <a:srgbClr val="0033CC"/>
                </a:solidFill>
                <a:latin typeface="Comic Sans MS" pitchFamily="66" charset="0"/>
              </a:rPr>
              <a:t>q </a:t>
            </a:r>
            <a:r>
              <a:rPr lang="en-US" b="1" dirty="0"/>
              <a:t>disqualifies</a:t>
            </a:r>
            <a:r>
              <a:rPr lang="en-US" dirty="0"/>
              <a:t> a potential database </a:t>
            </a:r>
            <a:r>
              <a:rPr lang="en-US" dirty="0" smtClean="0">
                <a:solidFill>
                  <a:srgbClr val="0066FF"/>
                </a:solidFill>
                <a:latin typeface="Comic Sans MS" pitchFamily="66" charset="0"/>
                <a:sym typeface="Mathematica1"/>
              </a:rPr>
              <a:t>c </a:t>
            </a:r>
            <a:r>
              <a:rPr lang="en-US" dirty="0" smtClean="0">
                <a:solidFill>
                  <a:srgbClr val="0066FF"/>
                </a:solidFill>
                <a:latin typeface="cmsy10"/>
                <a:sym typeface="Mathematica1"/>
              </a:rPr>
              <a:t>2</a:t>
            </a:r>
            <a:r>
              <a:rPr lang="en-US" dirty="0" smtClean="0">
                <a:solidFill>
                  <a:srgbClr val="0066FF"/>
                </a:solidFill>
                <a:latin typeface="Comic Sans MS" pitchFamily="66" charset="0"/>
                <a:sym typeface="Mathematica1"/>
              </a:rPr>
              <a:t> </a:t>
            </a:r>
            <a:r>
              <a:rPr lang="en-US" dirty="0">
                <a:solidFill>
                  <a:srgbClr val="0066FF"/>
                </a:solidFill>
                <a:latin typeface="Comic Sans MS" pitchFamily="66" charset="0"/>
                <a:sym typeface="Mathematica1"/>
              </a:rPr>
              <a:t>[0,1]</a:t>
            </a:r>
            <a:r>
              <a:rPr lang="en-US" baseline="30000" dirty="0">
                <a:solidFill>
                  <a:srgbClr val="0066FF"/>
                </a:solidFill>
                <a:latin typeface="Comic Sans MS" pitchFamily="66" charset="0"/>
                <a:sym typeface="Mathematica1"/>
              </a:rPr>
              <a:t>n</a:t>
            </a:r>
            <a:r>
              <a:rPr lang="en-US" dirty="0"/>
              <a:t> if its answer on </a:t>
            </a:r>
            <a:r>
              <a:rPr lang="en-US" dirty="0">
                <a:solidFill>
                  <a:srgbClr val="0033CC"/>
                </a:solidFill>
                <a:latin typeface="Comic Sans MS" pitchFamily="66" charset="0"/>
              </a:rPr>
              <a:t>q </a:t>
            </a:r>
            <a:r>
              <a:rPr lang="en-US" dirty="0"/>
              <a:t>is more than </a:t>
            </a:r>
            <a:r>
              <a:rPr lang="en-US" dirty="0">
                <a:latin typeface="Comic Sans MS" pitchFamily="66" charset="0"/>
                <a:sym typeface="Mathematica3" pitchFamily="2" charset="2"/>
              </a:rPr>
              <a:t>2</a:t>
            </a:r>
            <a:r>
              <a:rPr lang="en-US" dirty="0">
                <a:solidFill>
                  <a:srgbClr val="0033CC"/>
                </a:solidFill>
                <a:latin typeface="Comic Sans MS" pitchFamily="66" charset="0"/>
                <a:sym typeface="Symbol"/>
              </a:rPr>
              <a:t></a:t>
            </a:r>
            <a:r>
              <a:rPr lang="en-US" dirty="0">
                <a:latin typeface="Comic Sans MS" pitchFamily="66" charset="0"/>
                <a:sym typeface="Mathematica3" pitchFamily="2" charset="2"/>
              </a:rPr>
              <a:t> </a:t>
            </a:r>
            <a:r>
              <a:rPr lang="en-US" dirty="0">
                <a:sym typeface="Mathematica3" pitchFamily="2" charset="2"/>
              </a:rPr>
              <a:t>far answer in </a:t>
            </a:r>
            <a:r>
              <a:rPr lang="en-US" dirty="0">
                <a:solidFill>
                  <a:srgbClr val="FF0000"/>
                </a:solidFill>
                <a:latin typeface="Comic Sans MS" pitchFamily="66" charset="0"/>
                <a:sym typeface="Mathematica3" pitchFamily="2" charset="2"/>
              </a:rPr>
              <a:t>d</a:t>
            </a:r>
            <a:r>
              <a:rPr lang="en-US" dirty="0">
                <a:sym typeface="Mathematica3" pitchFamily="2" charset="2"/>
              </a:rPr>
              <a:t>: </a:t>
            </a:r>
          </a:p>
          <a:p>
            <a:pPr eaLnBrk="1" hangingPunct="1">
              <a:buNone/>
            </a:pPr>
            <a:r>
              <a:rPr lang="en-US" b="1" dirty="0" smtClean="0"/>
              <a:t>Lemma</a:t>
            </a:r>
            <a:r>
              <a:rPr lang="en-US" dirty="0" smtClean="0"/>
              <a:t>: if </a:t>
            </a:r>
            <a:r>
              <a:rPr lang="en-US" dirty="0" smtClean="0">
                <a:latin typeface="Comic Sans MS" pitchFamily="66" charset="0"/>
              </a:rPr>
              <a:t>c</a:t>
            </a:r>
            <a:r>
              <a:rPr lang="en-US" dirty="0" smtClean="0"/>
              <a:t> is</a:t>
            </a:r>
            <a:r>
              <a:rPr lang="en-US" dirty="0" smtClean="0"/>
              <a:t> </a:t>
            </a:r>
            <a:r>
              <a:rPr lang="en-US" b="1" dirty="0" smtClean="0"/>
              <a:t>far away </a:t>
            </a:r>
            <a:r>
              <a:rPr lang="en-US" dirty="0" smtClean="0"/>
              <a:t>from </a:t>
            </a:r>
            <a:r>
              <a:rPr lang="en-US" dirty="0" smtClean="0">
                <a:solidFill>
                  <a:srgbClr val="FF0000"/>
                </a:solidFill>
                <a:latin typeface="Comic Sans MS" pitchFamily="66" charset="0"/>
                <a:sym typeface="Mathematica3" pitchFamily="2" charset="2"/>
              </a:rPr>
              <a:t>d</a:t>
            </a:r>
            <a:r>
              <a:rPr lang="en-US" dirty="0" smtClean="0"/>
              <a:t>, then </a:t>
            </a:r>
            <a:r>
              <a:rPr lang="en-US" dirty="0"/>
              <a:t>a random query </a:t>
            </a:r>
            <a:r>
              <a:rPr lang="en-US" dirty="0" smtClean="0"/>
              <a:t>disqualifies </a:t>
            </a:r>
            <a:r>
              <a:rPr lang="en-US" dirty="0">
                <a:latin typeface="Comic Sans MS" pitchFamily="66" charset="0"/>
              </a:rPr>
              <a:t>c </a:t>
            </a:r>
            <a:r>
              <a:rPr lang="en-US" b="1" dirty="0" smtClean="0"/>
              <a:t>with </a:t>
            </a:r>
            <a:r>
              <a:rPr lang="en-US" b="1" dirty="0" smtClean="0"/>
              <a:t>some constant probability </a:t>
            </a:r>
            <a:r>
              <a:rPr lang="en-US" b="1" dirty="0" smtClean="0">
                <a:solidFill>
                  <a:schemeClr val="tx2"/>
                </a:solidFill>
                <a:sym typeface="Symbol" pitchFamily="18" charset="2"/>
              </a:rPr>
              <a:t></a:t>
            </a:r>
            <a:endParaRPr lang="en-US" b="1" i="1" dirty="0" smtClean="0"/>
          </a:p>
          <a:p>
            <a:pPr eaLnBrk="1" hangingPunct="1"/>
            <a:r>
              <a:rPr lang="en-US" dirty="0" smtClean="0"/>
              <a:t>If </a:t>
            </a:r>
            <a:r>
              <a:rPr lang="en-US" dirty="0" err="1" smtClean="0">
                <a:latin typeface="Comic Sans MS" pitchFamily="66" charset="0"/>
              </a:rPr>
              <a:t>Prob</a:t>
            </a:r>
            <a:r>
              <a:rPr lang="en-US" baseline="-25000" dirty="0" err="1" smtClean="0">
                <a:latin typeface="Comic Sans MS"/>
              </a:rPr>
              <a:t>i</a:t>
            </a:r>
            <a:r>
              <a:rPr lang="en-US" baseline="-25000" dirty="0" smtClean="0">
                <a:latin typeface="Comic Sans MS"/>
              </a:rPr>
              <a:t> </a:t>
            </a:r>
            <a:r>
              <a:rPr lang="en-US" baseline="-25000" dirty="0" smtClean="0">
                <a:latin typeface="cmsy10"/>
              </a:rPr>
              <a:t>2</a:t>
            </a:r>
            <a:r>
              <a:rPr lang="en-US" baseline="-25000" dirty="0" smtClean="0">
                <a:latin typeface="Comic Sans MS"/>
              </a:rPr>
              <a:t> [n]</a:t>
            </a:r>
            <a:r>
              <a:rPr lang="en-US" dirty="0" smtClean="0">
                <a:latin typeface="Comic Sans MS" pitchFamily="66" charset="0"/>
              </a:rPr>
              <a:t> [|d</a:t>
            </a:r>
            <a:r>
              <a:rPr lang="en-US" baseline="-25000" dirty="0" smtClean="0">
                <a:latin typeface="Comic Sans MS" pitchFamily="66" charset="0"/>
              </a:rPr>
              <a:t>i</a:t>
            </a:r>
            <a:r>
              <a:rPr lang="en-US" dirty="0" smtClean="0">
                <a:latin typeface="Comic Sans MS" pitchFamily="66" charset="0"/>
              </a:rPr>
              <a:t>-c</a:t>
            </a:r>
            <a:r>
              <a:rPr lang="en-US" baseline="-25000" dirty="0" smtClean="0">
                <a:latin typeface="Comic Sans MS" pitchFamily="66" charset="0"/>
              </a:rPr>
              <a:t>i</a:t>
            </a:r>
            <a:r>
              <a:rPr lang="en-US" dirty="0" smtClean="0">
                <a:latin typeface="Comic Sans MS" pitchFamily="66" charset="0"/>
              </a:rPr>
              <a:t>| </a:t>
            </a:r>
            <a:r>
              <a:rPr lang="en-US" dirty="0" smtClean="0">
                <a:latin typeface="cmsy10"/>
              </a:rPr>
              <a:t>¸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smtClean="0">
                <a:latin typeface="Comic Sans MS" pitchFamily="66" charset="0"/>
              </a:rPr>
              <a:t>1/3] </a:t>
            </a:r>
            <a:r>
              <a:rPr lang="en-US" dirty="0" smtClean="0">
                <a:latin typeface="Comic Sans MS" pitchFamily="66" charset="0"/>
              </a:rPr>
              <a:t>&gt; </a:t>
            </a:r>
            <a:r>
              <a:rPr lang="en-US" dirty="0">
                <a:solidFill>
                  <a:srgbClr val="0033CC"/>
                </a:solidFill>
                <a:latin typeface="Comic Sans MS" pitchFamily="66" charset="0"/>
                <a:sym typeface="Symbol"/>
              </a:rPr>
              <a:t>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smtClean="0"/>
              <a:t>, </a:t>
            </a:r>
          </a:p>
          <a:p>
            <a:pPr marL="400050" lvl="1" indent="0">
              <a:buNone/>
            </a:pPr>
            <a:r>
              <a:rPr lang="en-US" sz="3200" dirty="0" smtClean="0"/>
              <a:t>then there is a </a:t>
            </a:r>
            <a:r>
              <a:rPr lang="en-US" sz="3200" dirty="0">
                <a:solidFill>
                  <a:schemeClr val="tx2"/>
                </a:solidFill>
                <a:sym typeface="Symbol" pitchFamily="18" charset="2"/>
              </a:rPr>
              <a:t></a:t>
            </a:r>
            <a:r>
              <a:rPr lang="en-US" sz="3200" b="1" dirty="0">
                <a:solidFill>
                  <a:schemeClr val="tx2"/>
                </a:solidFill>
                <a:sym typeface="Symbol" pitchFamily="18" charset="2"/>
              </a:rPr>
              <a:t> </a:t>
            </a:r>
            <a:r>
              <a:rPr lang="en-US" sz="3200" dirty="0" smtClean="0"/>
              <a:t>&gt;0 such that </a:t>
            </a:r>
          </a:p>
          <a:p>
            <a:pPr marL="0" indent="0" algn="ctr" eaLnBrk="1" hangingPunct="1">
              <a:buNone/>
            </a:pPr>
            <a:r>
              <a:rPr lang="en-US" dirty="0" err="1" smtClean="0">
                <a:latin typeface="Comic Sans MS" pitchFamily="66" charset="0"/>
              </a:rPr>
              <a:t>Prob</a:t>
            </a:r>
            <a:r>
              <a:rPr lang="en-US" baseline="-25000" dirty="0" err="1" smtClean="0">
                <a:latin typeface="Comic Sans MS"/>
              </a:rPr>
              <a:t>q</a:t>
            </a:r>
            <a:r>
              <a:rPr lang="en-US" baseline="-25000" dirty="0" smtClean="0">
                <a:latin typeface="Comic Sans MS"/>
              </a:rPr>
              <a:t> </a:t>
            </a:r>
            <a:r>
              <a:rPr lang="en-US" baseline="-25000" dirty="0" smtClean="0">
                <a:latin typeface="cmsy10"/>
              </a:rPr>
              <a:t>2</a:t>
            </a:r>
            <a:r>
              <a:rPr lang="en-US" baseline="-25000" dirty="0" smtClean="0">
                <a:latin typeface="Comic Sans MS"/>
              </a:rPr>
              <a:t> {0,1}</a:t>
            </a:r>
            <a:r>
              <a:rPr lang="en-US" baseline="15000" dirty="0" smtClean="0">
                <a:latin typeface="Comic Sans MS"/>
              </a:rPr>
              <a:t>[n]</a:t>
            </a:r>
            <a:r>
              <a:rPr lang="en-US" dirty="0" smtClean="0">
                <a:latin typeface="Comic Sans MS" pitchFamily="66" charset="0"/>
              </a:rPr>
              <a:t> [|</a:t>
            </a:r>
            <a:r>
              <a:rPr lang="en-US" dirty="0" smtClean="0">
                <a:latin typeface="Symbol" pitchFamily="18" charset="2"/>
                <a:sym typeface="Symbol" pitchFamily="18" charset="2"/>
              </a:rPr>
              <a:t></a:t>
            </a:r>
            <a:r>
              <a:rPr lang="en-US" baseline="-25000" dirty="0" err="1">
                <a:latin typeface="Comic Sans MS" pitchFamily="66" charset="0"/>
                <a:sym typeface="Symbol" pitchFamily="18" charset="2"/>
              </a:rPr>
              <a:t>i</a:t>
            </a:r>
            <a:r>
              <a:rPr lang="en-US" i="1" baseline="-25000" dirty="0">
                <a:sym typeface="Mathematica1"/>
              </a:rPr>
              <a:t> </a:t>
            </a:r>
            <a:r>
              <a:rPr lang="en-US" baseline="-25000" dirty="0">
                <a:latin typeface="CMSY10" pitchFamily="34" charset="0"/>
                <a:sym typeface="Symbol" pitchFamily="18" charset="2"/>
              </a:rPr>
              <a:t>2</a:t>
            </a:r>
            <a:r>
              <a:rPr lang="en-US" baseline="-25000" dirty="0">
                <a:solidFill>
                  <a:srgbClr val="0033CC"/>
                </a:solidFill>
                <a:latin typeface="Comic Sans MS" pitchFamily="66" charset="0"/>
                <a:sym typeface="Symbol" pitchFamily="18" charset="2"/>
              </a:rPr>
              <a:t>q</a:t>
            </a:r>
            <a:r>
              <a:rPr lang="en-US" dirty="0">
                <a:latin typeface="Comic Sans MS" pitchFamily="66" charset="0"/>
                <a:sym typeface="Mathematica1"/>
              </a:rPr>
              <a:t> </a:t>
            </a:r>
            <a:r>
              <a:rPr lang="en-US" dirty="0" smtClean="0">
                <a:latin typeface="Comic Sans MS" pitchFamily="66" charset="0"/>
                <a:sym typeface="Mathematica1"/>
              </a:rPr>
              <a:t>(</a:t>
            </a:r>
            <a:r>
              <a:rPr lang="en-US" dirty="0" smtClean="0">
                <a:solidFill>
                  <a:srgbClr val="0066FF"/>
                </a:solidFill>
                <a:latin typeface="Comic Sans MS" pitchFamily="66" charset="0"/>
                <a:sym typeface="Mathematica1"/>
              </a:rPr>
              <a:t>c</a:t>
            </a:r>
            <a:r>
              <a:rPr lang="en-US" baseline="-25000" dirty="0" smtClean="0">
                <a:solidFill>
                  <a:schemeClr val="tx2"/>
                </a:solidFill>
                <a:latin typeface="Comic Sans MS" pitchFamily="66" charset="0"/>
                <a:sym typeface="Mathematica1"/>
              </a:rPr>
              <a:t>i</a:t>
            </a:r>
            <a:r>
              <a:rPr lang="en-US" dirty="0" smtClean="0">
                <a:latin typeface="Comic Sans MS" pitchFamily="66" charset="0"/>
                <a:sym typeface="Mathematica1"/>
              </a:rPr>
              <a:t> – </a:t>
            </a:r>
            <a:r>
              <a:rPr lang="en-US" dirty="0" smtClean="0">
                <a:solidFill>
                  <a:srgbClr val="FF0000"/>
                </a:solidFill>
                <a:latin typeface="Comic Sans MS" pitchFamily="66" charset="0"/>
                <a:sym typeface="Mathematica1"/>
              </a:rPr>
              <a:t>d</a:t>
            </a:r>
            <a:r>
              <a:rPr lang="en-US" baseline="-25000" dirty="0" smtClean="0">
                <a:solidFill>
                  <a:srgbClr val="FF0000"/>
                </a:solidFill>
                <a:latin typeface="Comic Sans MS" pitchFamily="66" charset="0"/>
                <a:sym typeface="Mathematica1"/>
              </a:rPr>
              <a:t>i</a:t>
            </a:r>
            <a:r>
              <a:rPr lang="en-US" dirty="0" smtClean="0">
                <a:latin typeface="Comic Sans MS" pitchFamily="66" charset="0"/>
              </a:rPr>
              <a:t>)|</a:t>
            </a:r>
            <a:r>
              <a:rPr lang="en-US" dirty="0" smtClean="0">
                <a:latin typeface="cmsy10"/>
              </a:rPr>
              <a:t>¸</a:t>
            </a:r>
            <a:r>
              <a:rPr lang="en-US" dirty="0" smtClean="0">
                <a:latin typeface="Comic Sans MS" pitchFamily="66" charset="0"/>
              </a:rPr>
              <a:t> 2</a:t>
            </a:r>
            <a:r>
              <a:rPr lang="en-US" dirty="0" smtClean="0">
                <a:solidFill>
                  <a:srgbClr val="0033CC"/>
                </a:solidFill>
                <a:latin typeface="Comic Sans MS" pitchFamily="66" charset="0"/>
                <a:sym typeface="Symbol"/>
              </a:rPr>
              <a:t></a:t>
            </a:r>
            <a:r>
              <a:rPr lang="en-US" dirty="0" smtClean="0">
                <a:latin typeface="Comic Sans MS" pitchFamily="66" charset="0"/>
                <a:sym typeface="Symbol"/>
              </a:rPr>
              <a:t>+1</a:t>
            </a:r>
            <a:r>
              <a:rPr lang="en-US" dirty="0" smtClean="0">
                <a:latin typeface="Comic Sans MS" pitchFamily="66" charset="0"/>
              </a:rPr>
              <a:t>] </a:t>
            </a:r>
            <a:r>
              <a:rPr lang="en-US" dirty="0">
                <a:latin typeface="Comic Sans MS" pitchFamily="66" charset="0"/>
              </a:rPr>
              <a:t>&gt; </a:t>
            </a:r>
            <a:r>
              <a:rPr lang="en-US" dirty="0" smtClean="0">
                <a:solidFill>
                  <a:schemeClr val="tx2"/>
                </a:solidFill>
                <a:sym typeface="Symbol" pitchFamily="18" charset="2"/>
              </a:rPr>
              <a:t></a:t>
            </a:r>
            <a:endParaRPr lang="en-US" dirty="0" smtClean="0">
              <a:latin typeface="Comic Sans MS" pitchFamily="66" charset="0"/>
            </a:endParaRPr>
          </a:p>
          <a:p>
            <a:pPr eaLnBrk="1" hangingPunct="1"/>
            <a:endParaRPr lang="en-US" dirty="0" smtClean="0"/>
          </a:p>
        </p:txBody>
      </p:sp>
      <p:sp>
        <p:nvSpPr>
          <p:cNvPr id="2" name="TextBox 1"/>
          <p:cNvSpPr txBox="1"/>
          <p:nvPr/>
        </p:nvSpPr>
        <p:spPr>
          <a:xfrm>
            <a:off x="1219200" y="5943600"/>
            <a:ext cx="4572000" cy="523220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+mn-lt"/>
              </a:rPr>
              <a:t>Proof uses Azuma’s inequality</a:t>
            </a:r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1227687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5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74638"/>
            <a:ext cx="8229600" cy="1143000"/>
          </a:xfrm>
        </p:spPr>
        <p:txBody>
          <a:bodyPr/>
          <a:lstStyle/>
          <a:p>
            <a:pPr eaLnBrk="1" hangingPunct="1"/>
            <a:r>
              <a:rPr lang="en-US" sz="3800" dirty="0" smtClean="0"/>
              <a:t>	</a:t>
            </a:r>
            <a:r>
              <a:rPr lang="en-US" sz="4000" dirty="0" smtClean="0"/>
              <a:t>Privacy requires </a:t>
            </a:r>
            <a:r>
              <a:rPr lang="el-GR" sz="3200" dirty="0" smtClean="0">
                <a:latin typeface="Comic Sans MS" pitchFamily="66" charset="0"/>
              </a:rPr>
              <a:t>Ω</a:t>
            </a:r>
            <a:r>
              <a:rPr lang="en-US" sz="3200" dirty="0" smtClean="0">
                <a:latin typeface="Comic Sans MS" pitchFamily="66" charset="0"/>
              </a:rPr>
              <a:t>(√n)</a:t>
            </a:r>
            <a:r>
              <a:rPr lang="en-US" sz="4000" dirty="0" smtClean="0"/>
              <a:t> perturbation</a:t>
            </a:r>
            <a:endParaRPr lang="en-US" sz="3800" dirty="0" smtClean="0"/>
          </a:p>
        </p:txBody>
      </p:sp>
      <p:sp>
        <p:nvSpPr>
          <p:cNvPr id="10246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1260475"/>
            <a:ext cx="8686800" cy="4530725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Can </a:t>
            </a:r>
            <a:r>
              <a:rPr lang="en-US" b="1" dirty="0" smtClean="0"/>
              <a:t>discretize</a:t>
            </a:r>
            <a:r>
              <a:rPr lang="en-US" dirty="0" smtClean="0"/>
              <a:t> all potential databases </a:t>
            </a:r>
            <a:r>
              <a:rPr lang="en-US" dirty="0" smtClean="0">
                <a:solidFill>
                  <a:srgbClr val="0066FF"/>
                </a:solidFill>
                <a:latin typeface="Comic Sans MS" pitchFamily="66" charset="0"/>
                <a:sym typeface="Mathematica1"/>
              </a:rPr>
              <a:t>c </a:t>
            </a:r>
            <a:r>
              <a:rPr lang="en-US" dirty="0" smtClean="0">
                <a:solidFill>
                  <a:srgbClr val="0066FF"/>
                </a:solidFill>
                <a:latin typeface="cmsy10"/>
                <a:sym typeface="Mathematica1"/>
              </a:rPr>
              <a:t>2</a:t>
            </a:r>
            <a:r>
              <a:rPr lang="en-US" dirty="0" smtClean="0">
                <a:solidFill>
                  <a:srgbClr val="0066FF"/>
                </a:solidFill>
                <a:latin typeface="Comic Sans MS" pitchFamily="66" charset="0"/>
                <a:sym typeface="Mathematica1"/>
              </a:rPr>
              <a:t> </a:t>
            </a:r>
            <a:r>
              <a:rPr lang="en-US" dirty="0">
                <a:solidFill>
                  <a:srgbClr val="0066FF"/>
                </a:solidFill>
                <a:latin typeface="Comic Sans MS" pitchFamily="66" charset="0"/>
                <a:sym typeface="Mathematica1"/>
              </a:rPr>
              <a:t>[0,1]</a:t>
            </a:r>
            <a:r>
              <a:rPr lang="en-US" baseline="30000" dirty="0">
                <a:solidFill>
                  <a:srgbClr val="0066FF"/>
                </a:solidFill>
                <a:latin typeface="Comic Sans MS" pitchFamily="66" charset="0"/>
                <a:sym typeface="Mathematica1"/>
              </a:rPr>
              <a:t>n</a:t>
            </a:r>
            <a:r>
              <a:rPr lang="en-US" dirty="0"/>
              <a:t> </a:t>
            </a:r>
            <a:r>
              <a:rPr lang="en-US" dirty="0" smtClean="0"/>
              <a:t>: </a:t>
            </a:r>
          </a:p>
          <a:p>
            <a:pPr marL="0" indent="0">
              <a:buNone/>
            </a:pPr>
            <a:r>
              <a:rPr lang="en-US" dirty="0" smtClean="0"/>
              <a:t>Suppose we round each entry </a:t>
            </a:r>
            <a:r>
              <a:rPr lang="en-US" dirty="0" smtClean="0">
                <a:latin typeface="Comic Sans MS" pitchFamily="66" charset="0"/>
              </a:rPr>
              <a:t>c</a:t>
            </a:r>
            <a:r>
              <a:rPr lang="en-US" baseline="-25000" dirty="0" smtClean="0">
                <a:latin typeface="Comic Sans MS" pitchFamily="66" charset="0"/>
              </a:rPr>
              <a:t>i </a:t>
            </a:r>
            <a:r>
              <a:rPr lang="en-US" dirty="0" smtClean="0"/>
              <a:t>to closest fraction with denominator </a:t>
            </a:r>
            <a:r>
              <a:rPr lang="en-US" dirty="0" smtClean="0">
                <a:latin typeface="Comic Sans MS" pitchFamily="66" charset="0"/>
              </a:rPr>
              <a:t>n: </a:t>
            </a:r>
          </a:p>
          <a:p>
            <a:pPr marL="0" indent="0" algn="ctr">
              <a:buNone/>
            </a:pPr>
            <a:r>
              <a:rPr lang="en-US" dirty="0" smtClean="0">
                <a:latin typeface="Comic Sans MS" pitchFamily="66" charset="0"/>
              </a:rPr>
              <a:t>|c</a:t>
            </a:r>
            <a:r>
              <a:rPr lang="en-US" baseline="-25000" dirty="0" smtClean="0">
                <a:latin typeface="Comic Sans MS"/>
              </a:rPr>
              <a:t>i</a:t>
            </a:r>
            <a:r>
              <a:rPr lang="en-US" dirty="0" smtClean="0">
                <a:latin typeface="Comic Sans MS" pitchFamily="66" charset="0"/>
              </a:rPr>
              <a:t> – </a:t>
            </a:r>
            <a:r>
              <a:rPr lang="en-US" dirty="0" err="1" smtClean="0">
                <a:latin typeface="Comic Sans MS" pitchFamily="66" charset="0"/>
              </a:rPr>
              <a:t>w</a:t>
            </a:r>
            <a:r>
              <a:rPr lang="en-US" baseline="-25000" dirty="0" err="1" smtClean="0">
                <a:latin typeface="Comic Sans MS" pitchFamily="66" charset="0"/>
              </a:rPr>
              <a:t>i</a:t>
            </a:r>
            <a:r>
              <a:rPr lang="en-US" dirty="0" smtClean="0">
                <a:latin typeface="Comic Sans MS" pitchFamily="66" charset="0"/>
              </a:rPr>
              <a:t>/n| </a:t>
            </a:r>
            <a:r>
              <a:rPr lang="en-US" dirty="0" smtClean="0">
                <a:latin typeface="cmsy10"/>
              </a:rPr>
              <a:t>·</a:t>
            </a:r>
            <a:r>
              <a:rPr lang="en-US" dirty="0" smtClean="0">
                <a:latin typeface="Comic Sans MS" pitchFamily="66" charset="0"/>
              </a:rPr>
              <a:t> 1/n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The response on </a:t>
            </a:r>
            <a:r>
              <a:rPr lang="en-US" dirty="0" smtClean="0">
                <a:solidFill>
                  <a:srgbClr val="0033CC"/>
                </a:solidFill>
                <a:latin typeface="Comic Sans MS" pitchFamily="66" charset="0"/>
              </a:rPr>
              <a:t>q </a:t>
            </a:r>
            <a:r>
              <a:rPr lang="en-US" dirty="0" smtClean="0"/>
              <a:t>change by at most </a:t>
            </a:r>
            <a:r>
              <a:rPr lang="en-US" dirty="0" smtClean="0">
                <a:latin typeface="Comic Sans MS" pitchFamily="66" charset="0"/>
              </a:rPr>
              <a:t>1. </a:t>
            </a:r>
          </a:p>
          <a:p>
            <a:r>
              <a:rPr lang="en-US" dirty="0" smtClean="0"/>
              <a:t>If we disqualify all `discrete’ databases then we also effectively eliminate all </a:t>
            </a:r>
            <a:r>
              <a:rPr lang="en-US" dirty="0">
                <a:solidFill>
                  <a:srgbClr val="0066FF"/>
                </a:solidFill>
                <a:latin typeface="Comic Sans MS" pitchFamily="66" charset="0"/>
                <a:sym typeface="Mathematica1"/>
              </a:rPr>
              <a:t>c </a:t>
            </a:r>
            <a:r>
              <a:rPr lang="en-US" dirty="0">
                <a:solidFill>
                  <a:srgbClr val="0066FF"/>
                </a:solidFill>
                <a:latin typeface="cmsy10"/>
                <a:sym typeface="Mathematica1"/>
              </a:rPr>
              <a:t>2</a:t>
            </a:r>
            <a:r>
              <a:rPr lang="en-US" dirty="0">
                <a:solidFill>
                  <a:srgbClr val="0066FF"/>
                </a:solidFill>
                <a:latin typeface="Comic Sans MS" pitchFamily="66" charset="0"/>
                <a:sym typeface="Mathematica1"/>
              </a:rPr>
              <a:t> [0,1]</a:t>
            </a:r>
            <a:r>
              <a:rPr lang="en-US" baseline="30000" dirty="0">
                <a:solidFill>
                  <a:srgbClr val="0066FF"/>
                </a:solidFill>
                <a:latin typeface="Comic Sans MS" pitchFamily="66" charset="0"/>
                <a:sym typeface="Mathematica1"/>
              </a:rPr>
              <a:t>n</a:t>
            </a:r>
            <a:r>
              <a:rPr lang="en-US" dirty="0"/>
              <a:t> </a:t>
            </a:r>
            <a:endParaRPr lang="en-US" dirty="0" smtClean="0"/>
          </a:p>
          <a:p>
            <a:r>
              <a:rPr lang="en-US" dirty="0" smtClean="0"/>
              <a:t>There are </a:t>
            </a:r>
            <a:r>
              <a:rPr lang="en-US" dirty="0" err="1" smtClean="0">
                <a:latin typeface="Comic Sans MS" pitchFamily="66" charset="0"/>
              </a:rPr>
              <a:t>n</a:t>
            </a:r>
            <a:r>
              <a:rPr lang="en-US" baseline="30000" dirty="0" err="1" smtClean="0">
                <a:latin typeface="Comic Sans MS"/>
              </a:rPr>
              <a:t>n</a:t>
            </a:r>
            <a:r>
              <a:rPr lang="en-US" dirty="0" smtClean="0"/>
              <a:t> `discrete’ databases</a:t>
            </a:r>
          </a:p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303969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5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74638"/>
            <a:ext cx="8229600" cy="1143000"/>
          </a:xfrm>
        </p:spPr>
        <p:txBody>
          <a:bodyPr/>
          <a:lstStyle/>
          <a:p>
            <a:pPr eaLnBrk="1" hangingPunct="1"/>
            <a:r>
              <a:rPr lang="en-US" sz="3800" dirty="0" smtClean="0"/>
              <a:t>	</a:t>
            </a:r>
            <a:r>
              <a:rPr lang="en-US" sz="4000" dirty="0" smtClean="0"/>
              <a:t>Privacy requires </a:t>
            </a:r>
            <a:r>
              <a:rPr lang="el-GR" sz="3200" dirty="0" smtClean="0">
                <a:latin typeface="Comic Sans MS" pitchFamily="66" charset="0"/>
              </a:rPr>
              <a:t>Ω</a:t>
            </a:r>
            <a:r>
              <a:rPr lang="en-US" sz="3200" dirty="0" smtClean="0">
                <a:latin typeface="Comic Sans MS" pitchFamily="66" charset="0"/>
              </a:rPr>
              <a:t>(√n)</a:t>
            </a:r>
            <a:r>
              <a:rPr lang="en-US" sz="4000" dirty="0" smtClean="0"/>
              <a:t> perturbation</a:t>
            </a:r>
            <a:endParaRPr lang="en-US" sz="3800" dirty="0" smtClean="0"/>
          </a:p>
        </p:txBody>
      </p:sp>
      <p:sp>
        <p:nvSpPr>
          <p:cNvPr id="10246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1260475"/>
            <a:ext cx="8686800" cy="4530725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A query </a:t>
            </a:r>
            <a:r>
              <a:rPr lang="en-US" dirty="0">
                <a:solidFill>
                  <a:srgbClr val="0033CC"/>
                </a:solidFill>
                <a:latin typeface="Comic Sans MS" pitchFamily="66" charset="0"/>
              </a:rPr>
              <a:t>q </a:t>
            </a:r>
            <a:r>
              <a:rPr lang="en-US" b="1" dirty="0"/>
              <a:t>disqualifies</a:t>
            </a:r>
            <a:r>
              <a:rPr lang="en-US" dirty="0"/>
              <a:t> a potential database </a:t>
            </a:r>
            <a:r>
              <a:rPr lang="en-US" dirty="0" smtClean="0">
                <a:solidFill>
                  <a:srgbClr val="0066FF"/>
                </a:solidFill>
                <a:latin typeface="Comic Sans MS" pitchFamily="66" charset="0"/>
                <a:sym typeface="Mathematica1"/>
              </a:rPr>
              <a:t>c </a:t>
            </a:r>
            <a:r>
              <a:rPr lang="en-US" dirty="0" smtClean="0">
                <a:solidFill>
                  <a:srgbClr val="0066FF"/>
                </a:solidFill>
                <a:latin typeface="cmsy10"/>
                <a:sym typeface="Mathematica1"/>
              </a:rPr>
              <a:t>2</a:t>
            </a:r>
            <a:r>
              <a:rPr lang="en-US" dirty="0" smtClean="0">
                <a:solidFill>
                  <a:srgbClr val="0066FF"/>
                </a:solidFill>
                <a:latin typeface="Comic Sans MS" pitchFamily="66" charset="0"/>
                <a:sym typeface="Mathematica1"/>
              </a:rPr>
              <a:t> </a:t>
            </a:r>
            <a:r>
              <a:rPr lang="en-US" dirty="0">
                <a:solidFill>
                  <a:srgbClr val="0066FF"/>
                </a:solidFill>
                <a:latin typeface="Comic Sans MS" pitchFamily="66" charset="0"/>
                <a:sym typeface="Mathematica1"/>
              </a:rPr>
              <a:t>[0,1]</a:t>
            </a:r>
            <a:r>
              <a:rPr lang="en-US" baseline="30000" dirty="0">
                <a:solidFill>
                  <a:srgbClr val="0066FF"/>
                </a:solidFill>
                <a:latin typeface="Comic Sans MS" pitchFamily="66" charset="0"/>
                <a:sym typeface="Mathematica1"/>
              </a:rPr>
              <a:t>n</a:t>
            </a:r>
            <a:r>
              <a:rPr lang="en-US" dirty="0"/>
              <a:t> if its answer on </a:t>
            </a:r>
            <a:r>
              <a:rPr lang="en-US" dirty="0">
                <a:solidFill>
                  <a:srgbClr val="0033CC"/>
                </a:solidFill>
                <a:latin typeface="Comic Sans MS" pitchFamily="66" charset="0"/>
              </a:rPr>
              <a:t>q </a:t>
            </a:r>
            <a:r>
              <a:rPr lang="en-US" dirty="0"/>
              <a:t>is more than </a:t>
            </a:r>
            <a:r>
              <a:rPr lang="en-US" dirty="0">
                <a:latin typeface="Comic Sans MS" pitchFamily="66" charset="0"/>
                <a:sym typeface="Mathematica3" pitchFamily="2" charset="2"/>
              </a:rPr>
              <a:t>2</a:t>
            </a:r>
            <a:r>
              <a:rPr lang="en-US" dirty="0">
                <a:solidFill>
                  <a:srgbClr val="0033CC"/>
                </a:solidFill>
                <a:latin typeface="Comic Sans MS" pitchFamily="66" charset="0"/>
                <a:sym typeface="Symbol"/>
              </a:rPr>
              <a:t></a:t>
            </a:r>
            <a:r>
              <a:rPr lang="en-US" dirty="0">
                <a:latin typeface="Comic Sans MS" pitchFamily="66" charset="0"/>
                <a:sym typeface="Mathematica3" pitchFamily="2" charset="2"/>
              </a:rPr>
              <a:t> </a:t>
            </a:r>
            <a:r>
              <a:rPr lang="en-US" dirty="0">
                <a:sym typeface="Mathematica3" pitchFamily="2" charset="2"/>
              </a:rPr>
              <a:t>far answer in </a:t>
            </a:r>
            <a:r>
              <a:rPr lang="en-US" dirty="0">
                <a:solidFill>
                  <a:srgbClr val="FF0000"/>
                </a:solidFill>
                <a:latin typeface="Comic Sans MS" pitchFamily="66" charset="0"/>
                <a:sym typeface="Mathematica3" pitchFamily="2" charset="2"/>
              </a:rPr>
              <a:t>d</a:t>
            </a:r>
            <a:r>
              <a:rPr lang="en-US" dirty="0">
                <a:sym typeface="Mathematica3" pitchFamily="2" charset="2"/>
              </a:rPr>
              <a:t>: </a:t>
            </a:r>
          </a:p>
          <a:p>
            <a:pPr eaLnBrk="1" hangingPunct="1">
              <a:buNone/>
            </a:pPr>
            <a:r>
              <a:rPr lang="en-US" b="1" dirty="0" err="1" smtClean="0"/>
              <a:t>Claim</a:t>
            </a:r>
            <a:r>
              <a:rPr lang="en-US" dirty="0" err="1" smtClean="0"/>
              <a:t>:if</a:t>
            </a:r>
            <a:r>
              <a:rPr lang="en-US" dirty="0" smtClean="0"/>
              <a:t> </a:t>
            </a:r>
            <a:r>
              <a:rPr lang="en-US" dirty="0" smtClean="0">
                <a:latin typeface="Comic Sans MS" pitchFamily="66" charset="0"/>
              </a:rPr>
              <a:t>c</a:t>
            </a:r>
            <a:r>
              <a:rPr lang="en-US" dirty="0" smtClean="0"/>
              <a:t> is</a:t>
            </a:r>
            <a:r>
              <a:rPr lang="en-US" dirty="0" smtClean="0"/>
              <a:t> </a:t>
            </a:r>
            <a:r>
              <a:rPr lang="en-US" b="1" dirty="0" smtClean="0"/>
              <a:t>far away </a:t>
            </a:r>
            <a:r>
              <a:rPr lang="en-US" dirty="0" smtClean="0"/>
              <a:t>from </a:t>
            </a:r>
            <a:r>
              <a:rPr lang="en-US" dirty="0" smtClean="0">
                <a:solidFill>
                  <a:srgbClr val="FF0000"/>
                </a:solidFill>
                <a:latin typeface="Comic Sans MS" pitchFamily="66" charset="0"/>
                <a:sym typeface="Mathematica3" pitchFamily="2" charset="2"/>
              </a:rPr>
              <a:t>d</a:t>
            </a:r>
            <a:r>
              <a:rPr lang="en-US" dirty="0" smtClean="0"/>
              <a:t>, then </a:t>
            </a:r>
            <a:r>
              <a:rPr lang="en-US" dirty="0"/>
              <a:t>a random query </a:t>
            </a:r>
            <a:r>
              <a:rPr lang="en-US" dirty="0" smtClean="0"/>
              <a:t>disqualifies </a:t>
            </a:r>
            <a:r>
              <a:rPr lang="en-US" dirty="0">
                <a:latin typeface="Comic Sans MS" pitchFamily="66" charset="0"/>
              </a:rPr>
              <a:t>c </a:t>
            </a:r>
            <a:r>
              <a:rPr lang="en-US" b="1" dirty="0" smtClean="0"/>
              <a:t>with </a:t>
            </a:r>
            <a:r>
              <a:rPr lang="en-US" b="1" dirty="0" smtClean="0"/>
              <a:t>some constant probability </a:t>
            </a:r>
            <a:r>
              <a:rPr lang="en-US" b="1" dirty="0" smtClean="0">
                <a:solidFill>
                  <a:schemeClr val="tx2"/>
                </a:solidFill>
                <a:sym typeface="Symbol" pitchFamily="18" charset="2"/>
              </a:rPr>
              <a:t></a:t>
            </a:r>
            <a:endParaRPr lang="en-US" b="1" i="1" dirty="0" smtClean="0"/>
          </a:p>
          <a:p>
            <a:pPr eaLnBrk="1" hangingPunct="1"/>
            <a:r>
              <a:rPr lang="en-US" dirty="0" smtClean="0"/>
              <a:t>Therefore: </a:t>
            </a:r>
            <a:r>
              <a:rPr lang="en-US" dirty="0" smtClean="0">
                <a:solidFill>
                  <a:srgbClr val="0070C0"/>
                </a:solidFill>
                <a:latin typeface="Comic Sans MS" pitchFamily="66" charset="0"/>
              </a:rPr>
              <a:t>t = n log</a:t>
            </a:r>
            <a:r>
              <a:rPr lang="en-US" baseline="30000" dirty="0" smtClean="0">
                <a:solidFill>
                  <a:srgbClr val="0070C0"/>
                </a:solidFill>
                <a:latin typeface="Comic Sans MS" pitchFamily="66" charset="0"/>
              </a:rPr>
              <a:t>2 </a:t>
            </a:r>
            <a:r>
              <a:rPr lang="en-US" dirty="0" smtClean="0">
                <a:solidFill>
                  <a:srgbClr val="0070C0"/>
                </a:solidFill>
                <a:latin typeface="Comic Sans MS" pitchFamily="66" charset="0"/>
              </a:rPr>
              <a:t>n </a:t>
            </a:r>
            <a:r>
              <a:rPr lang="en-US" dirty="0" smtClean="0"/>
              <a:t>queries leave a negligible probability for each far </a:t>
            </a:r>
            <a:r>
              <a:rPr lang="en-US" dirty="0" smtClean="0"/>
              <a:t>away reconstruction</a:t>
            </a:r>
            <a:r>
              <a:rPr lang="en-US" dirty="0" smtClean="0"/>
              <a:t>.</a:t>
            </a:r>
          </a:p>
          <a:p>
            <a:pPr eaLnBrk="1" hangingPunct="1"/>
            <a:r>
              <a:rPr lang="en-US" b="1" dirty="0" smtClean="0"/>
              <a:t>Union bound</a:t>
            </a:r>
            <a:r>
              <a:rPr lang="en-US" dirty="0" smtClean="0"/>
              <a:t>: all far away suggestions are disqualified </a:t>
            </a:r>
            <a:r>
              <a:rPr lang="en-US" dirty="0" err="1" smtClean="0"/>
              <a:t>w.p</a:t>
            </a:r>
            <a:r>
              <a:rPr lang="en-US" dirty="0" smtClean="0"/>
              <a:t>. at least  </a:t>
            </a:r>
            <a:r>
              <a:rPr lang="en-US" dirty="0" smtClean="0">
                <a:latin typeface="Comic Sans MS" pitchFamily="66" charset="0"/>
              </a:rPr>
              <a:t>1 – </a:t>
            </a:r>
            <a:r>
              <a:rPr lang="en-US" dirty="0" err="1" smtClean="0">
                <a:solidFill>
                  <a:srgbClr val="0070C0"/>
                </a:solidFill>
                <a:latin typeface="Comic Sans MS" pitchFamily="66" charset="0"/>
              </a:rPr>
              <a:t>n</a:t>
            </a:r>
            <a:r>
              <a:rPr lang="en-US" baseline="30000" dirty="0" err="1" smtClean="0">
                <a:solidFill>
                  <a:srgbClr val="0070C0"/>
                </a:solidFill>
                <a:latin typeface="Comic Sans MS" pitchFamily="66" charset="0"/>
              </a:rPr>
              <a:t>n</a:t>
            </a:r>
            <a:r>
              <a:rPr lang="en-US" dirty="0" smtClean="0">
                <a:latin typeface="Comic Sans MS" pitchFamily="66" charset="0"/>
              </a:rPr>
              <a:t>(1 - </a:t>
            </a:r>
            <a:r>
              <a:rPr lang="en-US" dirty="0" smtClean="0">
                <a:solidFill>
                  <a:schemeClr val="tx2"/>
                </a:solidFill>
                <a:latin typeface="Comic Sans MS" pitchFamily="66" charset="0"/>
                <a:sym typeface="Symbol" pitchFamily="18" charset="2"/>
              </a:rPr>
              <a:t></a:t>
            </a:r>
            <a:r>
              <a:rPr lang="en-US" dirty="0" smtClean="0">
                <a:latin typeface="Comic Sans MS" pitchFamily="66" charset="0"/>
                <a:sym typeface="Symbol" pitchFamily="18" charset="2"/>
              </a:rPr>
              <a:t>)</a:t>
            </a:r>
            <a:r>
              <a:rPr lang="en-US" baseline="30000" dirty="0" smtClean="0">
                <a:latin typeface="Comic Sans MS" pitchFamily="66" charset="0"/>
                <a:sym typeface="Symbol" pitchFamily="18" charset="2"/>
              </a:rPr>
              <a:t>t</a:t>
            </a:r>
            <a:r>
              <a:rPr lang="en-US" dirty="0" smtClean="0">
                <a:latin typeface="Comic Sans MS" pitchFamily="66" charset="0"/>
                <a:sym typeface="Symbol" pitchFamily="18" charset="2"/>
              </a:rPr>
              <a:t> = 1 – </a:t>
            </a:r>
            <a:r>
              <a:rPr lang="en-US" dirty="0" err="1" smtClean="0">
                <a:latin typeface="Comic Sans MS" pitchFamily="66" charset="0"/>
                <a:sym typeface="Symbol" pitchFamily="18" charset="2"/>
              </a:rPr>
              <a:t>neg</a:t>
            </a:r>
            <a:r>
              <a:rPr lang="en-US" dirty="0" smtClean="0">
                <a:latin typeface="Comic Sans MS" pitchFamily="66" charset="0"/>
                <a:sym typeface="Symbol" pitchFamily="18" charset="2"/>
              </a:rPr>
              <a:t>(</a:t>
            </a:r>
            <a:r>
              <a:rPr lang="en-US" dirty="0" smtClean="0">
                <a:solidFill>
                  <a:srgbClr val="0033CC"/>
                </a:solidFill>
                <a:latin typeface="Comic Sans MS" pitchFamily="66" charset="0"/>
                <a:sym typeface="Symbol" pitchFamily="18" charset="2"/>
              </a:rPr>
              <a:t>n</a:t>
            </a:r>
            <a:r>
              <a:rPr lang="en-US" dirty="0" smtClean="0">
                <a:latin typeface="Comic Sans MS" pitchFamily="66" charset="0"/>
                <a:sym typeface="Symbol" pitchFamily="18" charset="2"/>
              </a:rPr>
              <a:t>)</a:t>
            </a:r>
            <a:endParaRPr lang="en-US" dirty="0" smtClean="0">
              <a:latin typeface="Comic Sans MS" pitchFamily="66" charset="0"/>
            </a:endParaRPr>
          </a:p>
          <a:p>
            <a:pPr eaLnBrk="1" hangingPunct="1"/>
            <a:endParaRPr lang="en-US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533400" y="6248400"/>
            <a:ext cx="6781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C00000"/>
                </a:solidFill>
                <a:latin typeface="+mn-lt"/>
              </a:rPr>
              <a:t>Can apply union bound by </a:t>
            </a:r>
            <a:r>
              <a:rPr lang="en-US" sz="3200" dirty="0" err="1" smtClean="0">
                <a:solidFill>
                  <a:srgbClr val="C00000"/>
                </a:solidFill>
                <a:latin typeface="+mn-lt"/>
              </a:rPr>
              <a:t>discretization</a:t>
            </a:r>
            <a:endParaRPr lang="en-US" sz="3200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5" name="Rounded Rectangular Callout 4"/>
          <p:cNvSpPr/>
          <p:nvPr/>
        </p:nvSpPr>
        <p:spPr bwMode="auto">
          <a:xfrm>
            <a:off x="1066800" y="4267200"/>
            <a:ext cx="4876800" cy="609600"/>
          </a:xfrm>
          <a:prstGeom prst="wedgeRoundRectCallout">
            <a:avLst>
              <a:gd name="adj1" fmla="val 2731"/>
              <a:gd name="adj2" fmla="val 66554"/>
              <a:gd name="adj3" fmla="val 16667"/>
            </a:avLst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charset="0"/>
              </a:rPr>
              <a:t>Count number of  entries far from 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</a:rPr>
              <a:t>d</a:t>
            </a:r>
          </a:p>
        </p:txBody>
      </p:sp>
    </p:spTree>
    <p:extLst>
      <p:ext uri="{BB962C8B-B14F-4D97-AF65-F5344CB8AC3E}">
        <p14:creationId xmlns:p14="http://schemas.microsoft.com/office/powerpoint/2010/main" val="24689145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Review and Conclusion</a:t>
            </a:r>
          </a:p>
        </p:txBody>
      </p:sp>
      <p:sp>
        <p:nvSpPr>
          <p:cNvPr id="11270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3124200"/>
          </a:xfrm>
        </p:spPr>
        <p:txBody>
          <a:bodyPr/>
          <a:lstStyle/>
          <a:p>
            <a:pPr eaLnBrk="1" hangingPunct="1"/>
            <a:r>
              <a:rPr lang="en-US" dirty="0" smtClean="0"/>
              <a:t>When the perturbation is </a:t>
            </a:r>
            <a:r>
              <a:rPr lang="en-US" dirty="0" smtClean="0">
                <a:latin typeface="Comic Sans MS" pitchFamily="66" charset="0"/>
              </a:rPr>
              <a:t>o(√</a:t>
            </a:r>
            <a:r>
              <a:rPr lang="en-US" dirty="0" smtClean="0">
                <a:solidFill>
                  <a:srgbClr val="0070C0"/>
                </a:solidFill>
                <a:latin typeface="Comic Sans MS" pitchFamily="66" charset="0"/>
              </a:rPr>
              <a:t>n</a:t>
            </a:r>
            <a:r>
              <a:rPr lang="en-US" dirty="0" smtClean="0">
                <a:latin typeface="Comic Sans MS" pitchFamily="66" charset="0"/>
              </a:rPr>
              <a:t>)</a:t>
            </a:r>
            <a:r>
              <a:rPr lang="en-US" dirty="0" smtClean="0"/>
              <a:t>, choosing </a:t>
            </a:r>
            <a:r>
              <a:rPr lang="en-US" dirty="0" smtClean="0">
                <a:latin typeface="Comic Sans MS" pitchFamily="66" charset="0"/>
              </a:rPr>
              <a:t>Õ(</a:t>
            </a:r>
            <a:r>
              <a:rPr lang="en-US" dirty="0" smtClean="0">
                <a:solidFill>
                  <a:srgbClr val="0070C0"/>
                </a:solidFill>
                <a:latin typeface="Comic Sans MS" pitchFamily="66" charset="0"/>
              </a:rPr>
              <a:t>n</a:t>
            </a:r>
            <a:r>
              <a:rPr lang="en-US" dirty="0" smtClean="0">
                <a:latin typeface="Comic Sans MS" pitchFamily="66" charset="0"/>
              </a:rPr>
              <a:t>) </a:t>
            </a:r>
            <a:r>
              <a:rPr lang="en-US" dirty="0" smtClean="0"/>
              <a:t>random queries gives enough information to efficiently reconstruct an </a:t>
            </a:r>
            <a:r>
              <a:rPr lang="en-US" dirty="0" smtClean="0">
                <a:latin typeface="Comic Sans MS" pitchFamily="66" charset="0"/>
              </a:rPr>
              <a:t>o(</a:t>
            </a:r>
            <a:r>
              <a:rPr lang="en-US" dirty="0" smtClean="0">
                <a:solidFill>
                  <a:srgbClr val="0070C0"/>
                </a:solidFill>
                <a:latin typeface="Comic Sans MS" pitchFamily="66" charset="0"/>
              </a:rPr>
              <a:t>n</a:t>
            </a:r>
            <a:r>
              <a:rPr lang="en-US" dirty="0" smtClean="0">
                <a:latin typeface="Comic Sans MS" pitchFamily="66" charset="0"/>
              </a:rPr>
              <a:t>)</a:t>
            </a:r>
            <a:r>
              <a:rPr lang="en-US" dirty="0" smtClean="0"/>
              <a:t>-close db.</a:t>
            </a:r>
          </a:p>
          <a:p>
            <a:pPr eaLnBrk="1" hangingPunct="1"/>
            <a:endParaRPr lang="en-US" dirty="0" smtClean="0"/>
          </a:p>
          <a:p>
            <a:pPr eaLnBrk="1" hangingPunct="1"/>
            <a:r>
              <a:rPr lang="en-US" dirty="0" smtClean="0"/>
              <a:t>Database reconstructed using Linear programming – polynomial time.</a:t>
            </a:r>
          </a:p>
          <a:p>
            <a:pPr eaLnBrk="1" hangingPunct="1"/>
            <a:endParaRPr lang="en-US" dirty="0" smtClean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Slide </a:t>
            </a:r>
            <a:fld id="{C26445B1-8EB4-496D-83A0-679818E81C81}" type="slidenum">
              <a:rPr lang="he-IL" altLang="en-US"/>
              <a:pPr>
                <a:defRPr/>
              </a:pPr>
              <a:t>25</a:t>
            </a:fld>
            <a:endParaRPr lang="en-US" altLang="en-US"/>
          </a:p>
        </p:txBody>
      </p:sp>
      <p:sp>
        <p:nvSpPr>
          <p:cNvPr id="20484" name="Text Box 4"/>
          <p:cNvSpPr txBox="1">
            <a:spLocks noChangeArrowheads="1"/>
          </p:cNvSpPr>
          <p:nvPr/>
        </p:nvSpPr>
        <p:spPr bwMode="auto">
          <a:xfrm>
            <a:off x="1066800" y="4925777"/>
            <a:ext cx="7010400" cy="1040285"/>
          </a:xfrm>
          <a:prstGeom prst="rect">
            <a:avLst/>
          </a:prstGeom>
          <a:solidFill>
            <a:srgbClr val="FFC00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l" rtl="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None/>
            </a:pPr>
            <a:r>
              <a:rPr lang="en-US" sz="2800" b="1" dirty="0">
                <a:latin typeface="Comic Sans MS" pitchFamily="66" charset="0"/>
              </a:rPr>
              <a:t>o(√</a:t>
            </a:r>
            <a:r>
              <a:rPr lang="en-US" sz="2800" b="1" dirty="0">
                <a:solidFill>
                  <a:schemeClr val="hlink"/>
                </a:solidFill>
                <a:latin typeface="Comic Sans MS" pitchFamily="66" charset="0"/>
              </a:rPr>
              <a:t>n</a:t>
            </a:r>
            <a:r>
              <a:rPr lang="en-US" sz="2800" b="1" dirty="0">
                <a:latin typeface="Comic Sans MS" pitchFamily="66" charset="0"/>
              </a:rPr>
              <a:t>)</a:t>
            </a:r>
            <a:r>
              <a:rPr lang="en-US" sz="2800" b="1" dirty="0"/>
              <a:t> </a:t>
            </a:r>
            <a:r>
              <a:rPr lang="en-US" sz="2800" b="1" dirty="0">
                <a:latin typeface="+mn-lt"/>
              </a:rPr>
              <a:t>databases are </a:t>
            </a:r>
            <a:r>
              <a:rPr lang="en-US" sz="2800" b="1" dirty="0" smtClean="0">
                <a:latin typeface="+mn-lt"/>
              </a:rPr>
              <a:t>Blatantly Non-Private</a:t>
            </a:r>
            <a:r>
              <a:rPr lang="en-US" sz="2800" b="1" dirty="0" smtClean="0"/>
              <a:t>.</a:t>
            </a:r>
          </a:p>
          <a:p>
            <a:pPr lvl="1" algn="l">
              <a:spcBef>
                <a:spcPct val="20000"/>
              </a:spcBef>
              <a:buClr>
                <a:schemeClr val="accent1"/>
              </a:buClr>
              <a:buSzPct val="65000"/>
            </a:pPr>
            <a:r>
              <a:rPr lang="en-US" b="1" dirty="0" smtClean="0">
                <a:latin typeface="Comic Sans MS" pitchFamily="66" charset="0"/>
              </a:rPr>
              <a:t>poly(</a:t>
            </a:r>
            <a:r>
              <a:rPr lang="en-US" b="1" dirty="0" smtClean="0">
                <a:solidFill>
                  <a:schemeClr val="hlink"/>
                </a:solidFill>
                <a:latin typeface="Comic Sans MS" pitchFamily="66" charset="0"/>
              </a:rPr>
              <a:t>n</a:t>
            </a:r>
            <a:r>
              <a:rPr lang="en-US" b="1" dirty="0" smtClean="0">
                <a:latin typeface="Comic Sans MS" pitchFamily="66" charset="0"/>
              </a:rPr>
              <a:t>)</a:t>
            </a:r>
            <a:r>
              <a:rPr lang="en-US" b="1" dirty="0" smtClean="0"/>
              <a:t> time </a:t>
            </a:r>
            <a:r>
              <a:rPr lang="en-US" b="1" dirty="0" err="1" smtClean="0">
                <a:latin typeface="+mn-lt"/>
              </a:rPr>
              <a:t>reconstructable</a:t>
            </a:r>
            <a:r>
              <a:rPr lang="en-US" b="1" dirty="0" smtClean="0"/>
              <a:t> 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1823072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04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04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04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04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04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4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Composition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447800"/>
            <a:ext cx="8763000" cy="52578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Suppose we are going to apply a DP mechanism </a:t>
            </a:r>
            <a:r>
              <a:rPr lang="en-US" dirty="0" smtClean="0">
                <a:latin typeface="Comic Sans MS" pitchFamily="66" charset="0"/>
              </a:rPr>
              <a:t>t</a:t>
            </a:r>
            <a:r>
              <a:rPr lang="en-US" dirty="0" smtClean="0"/>
              <a:t> times.</a:t>
            </a:r>
          </a:p>
          <a:p>
            <a:pPr lvl="1"/>
            <a:r>
              <a:rPr lang="en-US" dirty="0" smtClean="0"/>
              <a:t>Perhaps on different databases </a:t>
            </a:r>
          </a:p>
          <a:p>
            <a:pPr marL="0" indent="0">
              <a:buNone/>
            </a:pPr>
            <a:r>
              <a:rPr lang="en-US" dirty="0" smtClean="0"/>
              <a:t>Want to argue that result is differentially private</a:t>
            </a:r>
          </a:p>
          <a:p>
            <a:r>
              <a:rPr lang="en-US" dirty="0" smtClean="0"/>
              <a:t>A value </a:t>
            </a:r>
            <a:r>
              <a:rPr lang="en-US" dirty="0" smtClean="0">
                <a:latin typeface="Comic Sans MS" pitchFamily="66" charset="0"/>
              </a:rPr>
              <a:t>b</a:t>
            </a:r>
            <a:r>
              <a:rPr lang="en-US" dirty="0" smtClean="0"/>
              <a:t> </a:t>
            </a:r>
            <a:r>
              <a:rPr lang="en-US" dirty="0" smtClean="0">
                <a:latin typeface="cmsy10"/>
              </a:rPr>
              <a:t>2</a:t>
            </a:r>
            <a:r>
              <a:rPr lang="en-US" dirty="0" smtClean="0"/>
              <a:t> </a:t>
            </a:r>
            <a:r>
              <a:rPr lang="en-US" dirty="0" smtClean="0">
                <a:latin typeface="Comic Sans MS" pitchFamily="66" charset="0"/>
              </a:rPr>
              <a:t>{0,1} </a:t>
            </a:r>
            <a:r>
              <a:rPr lang="en-US" dirty="0" smtClean="0"/>
              <a:t>is chosen </a:t>
            </a:r>
          </a:p>
          <a:p>
            <a:r>
              <a:rPr lang="en-US" dirty="0" smtClean="0"/>
              <a:t>In each of the </a:t>
            </a:r>
            <a:r>
              <a:rPr lang="en-US" dirty="0">
                <a:latin typeface="Comic Sans MS" pitchFamily="66" charset="0"/>
              </a:rPr>
              <a:t>t </a:t>
            </a:r>
            <a:r>
              <a:rPr lang="en-US" dirty="0" smtClean="0"/>
              <a:t>rounds adversary </a:t>
            </a:r>
            <a:r>
              <a:rPr lang="en-US" dirty="0" smtClean="0">
                <a:latin typeface="Comic Sans MS" pitchFamily="66" charset="0"/>
              </a:rPr>
              <a:t>A</a:t>
            </a:r>
            <a:r>
              <a:rPr lang="en-US" dirty="0" smtClean="0"/>
              <a:t> picks two adjacent databases </a:t>
            </a:r>
            <a:r>
              <a:rPr lang="en-US" dirty="0" smtClean="0">
                <a:latin typeface="Comic Sans MS" pitchFamily="66" charset="0"/>
              </a:rPr>
              <a:t>D</a:t>
            </a:r>
            <a:r>
              <a:rPr lang="en-US" baseline="-25000" dirty="0" smtClean="0">
                <a:latin typeface="Comic Sans MS" pitchFamily="66" charset="0"/>
              </a:rPr>
              <a:t>0</a:t>
            </a:r>
            <a:r>
              <a:rPr lang="en-US" baseline="30000" dirty="0" smtClean="0">
                <a:latin typeface="Comic Sans MS"/>
              </a:rPr>
              <a:t>i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smtClean="0"/>
              <a:t>and </a:t>
            </a:r>
            <a:r>
              <a:rPr lang="en-US" dirty="0" smtClean="0">
                <a:latin typeface="Comic Sans MS" pitchFamily="66" charset="0"/>
              </a:rPr>
              <a:t>D</a:t>
            </a:r>
            <a:r>
              <a:rPr lang="en-US" baseline="-25000" dirty="0" smtClean="0">
                <a:latin typeface="Comic Sans MS" pitchFamily="66" charset="0"/>
              </a:rPr>
              <a:t>1</a:t>
            </a:r>
            <a:r>
              <a:rPr lang="en-US" baseline="30000" dirty="0" smtClean="0">
                <a:latin typeface="Comic Sans MS"/>
              </a:rPr>
              <a:t>i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smtClean="0"/>
              <a:t>and receives result </a:t>
            </a:r>
            <a:r>
              <a:rPr lang="en-US" dirty="0" err="1" smtClean="0">
                <a:latin typeface="Comic Sans MS" pitchFamily="66" charset="0"/>
              </a:rPr>
              <a:t>z</a:t>
            </a:r>
            <a:r>
              <a:rPr lang="en-US" baseline="-25000" dirty="0" err="1" smtClean="0">
                <a:latin typeface="Comic Sans MS"/>
              </a:rPr>
              <a:t>i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smtClean="0"/>
              <a:t>of an </a:t>
            </a:r>
            <a:r>
              <a:rPr lang="en-US" dirty="0" smtClean="0">
                <a:sym typeface="Symbol"/>
              </a:rPr>
              <a:t></a:t>
            </a:r>
            <a:r>
              <a:rPr lang="en-US" dirty="0" smtClean="0"/>
              <a:t>-DP mechanism </a:t>
            </a:r>
            <a:r>
              <a:rPr lang="en-US" dirty="0" err="1" smtClean="0">
                <a:latin typeface="Comic Sans MS" pitchFamily="66" charset="0"/>
              </a:rPr>
              <a:t>M</a:t>
            </a:r>
            <a:r>
              <a:rPr lang="en-US" baseline="-25000" dirty="0" err="1" smtClean="0">
                <a:latin typeface="Comic Sans MS" pitchFamily="66" charset="0"/>
              </a:rPr>
              <a:t>i</a:t>
            </a:r>
            <a:r>
              <a:rPr lang="en-US" dirty="0" smtClean="0"/>
              <a:t> on </a:t>
            </a:r>
            <a:r>
              <a:rPr lang="en-US" dirty="0" err="1" smtClean="0">
                <a:latin typeface="Comic Sans MS" pitchFamily="66" charset="0"/>
              </a:rPr>
              <a:t>D</a:t>
            </a:r>
            <a:r>
              <a:rPr lang="en-US" baseline="-25000" dirty="0" err="1" smtClean="0">
                <a:latin typeface="Comic Sans MS" pitchFamily="66" charset="0"/>
              </a:rPr>
              <a:t>b</a:t>
            </a:r>
            <a:r>
              <a:rPr lang="en-US" baseline="30000" dirty="0" err="1" smtClean="0">
                <a:latin typeface="Comic Sans MS"/>
              </a:rPr>
              <a:t>i</a:t>
            </a:r>
            <a:endParaRPr lang="en-US" baseline="30000" dirty="0" smtClean="0">
              <a:latin typeface="Comic Sans MS"/>
            </a:endParaRPr>
          </a:p>
          <a:p>
            <a:r>
              <a:rPr lang="en-US" dirty="0" smtClean="0"/>
              <a:t>Want to argue </a:t>
            </a:r>
            <a:r>
              <a:rPr lang="en-US" dirty="0" smtClean="0">
                <a:latin typeface="Comic Sans MS" pitchFamily="66" charset="0"/>
              </a:rPr>
              <a:t>A</a:t>
            </a:r>
            <a:r>
              <a:rPr lang="en-US" dirty="0" smtClean="0"/>
              <a:t>‘s view is within </a:t>
            </a:r>
            <a:r>
              <a:rPr lang="en-US" dirty="0">
                <a:sym typeface="Symbol"/>
              </a:rPr>
              <a:t> </a:t>
            </a:r>
            <a:r>
              <a:rPr lang="en-US" dirty="0" smtClean="0"/>
              <a:t>for both values of </a:t>
            </a:r>
            <a:r>
              <a:rPr lang="en-US" dirty="0">
                <a:latin typeface="Comic Sans MS" pitchFamily="66" charset="0"/>
              </a:rPr>
              <a:t>b </a:t>
            </a:r>
            <a:endParaRPr lang="en-US" dirty="0" smtClean="0">
              <a:latin typeface="Comic Sans MS" pitchFamily="66" charset="0"/>
            </a:endParaRPr>
          </a:p>
          <a:p>
            <a:r>
              <a:rPr lang="en-US" dirty="0">
                <a:latin typeface="Comic Sans MS" pitchFamily="66" charset="0"/>
              </a:rPr>
              <a:t>A</a:t>
            </a:r>
            <a:r>
              <a:rPr lang="en-US" dirty="0"/>
              <a:t>‘s </a:t>
            </a:r>
            <a:r>
              <a:rPr lang="en-US" dirty="0" smtClean="0"/>
              <a:t>view: </a:t>
            </a:r>
            <a:r>
              <a:rPr lang="en-US" dirty="0" smtClean="0">
                <a:latin typeface="Comic Sans MS" pitchFamily="66" charset="0"/>
              </a:rPr>
              <a:t>(z</a:t>
            </a:r>
            <a:r>
              <a:rPr lang="en-US" baseline="-25000" dirty="0" smtClean="0">
                <a:latin typeface="Comic Sans MS"/>
              </a:rPr>
              <a:t>1</a:t>
            </a:r>
            <a:r>
              <a:rPr lang="en-US" dirty="0" smtClean="0">
                <a:latin typeface="Comic Sans MS" pitchFamily="66" charset="0"/>
              </a:rPr>
              <a:t>, z</a:t>
            </a:r>
            <a:r>
              <a:rPr lang="en-US" baseline="-25000" dirty="0" smtClean="0">
                <a:latin typeface="Comic Sans MS"/>
              </a:rPr>
              <a:t>2</a:t>
            </a:r>
            <a:r>
              <a:rPr lang="en-US" dirty="0" smtClean="0">
                <a:latin typeface="Comic Sans MS" pitchFamily="66" charset="0"/>
              </a:rPr>
              <a:t>, …, </a:t>
            </a:r>
            <a:r>
              <a:rPr lang="en-US" dirty="0" err="1" smtClean="0">
                <a:latin typeface="Comic Sans MS" pitchFamily="66" charset="0"/>
              </a:rPr>
              <a:t>z</a:t>
            </a:r>
            <a:r>
              <a:rPr lang="en-US" baseline="-25000" dirty="0" err="1" smtClean="0">
                <a:latin typeface="Comic Sans MS"/>
              </a:rPr>
              <a:t>t</a:t>
            </a:r>
            <a:r>
              <a:rPr lang="en-US" dirty="0" smtClean="0">
                <a:latin typeface="Comic Sans MS" pitchFamily="66" charset="0"/>
              </a:rPr>
              <a:t>)</a:t>
            </a:r>
            <a:r>
              <a:rPr lang="en-US" baseline="-25000" dirty="0" smtClean="0">
                <a:latin typeface="Comic Sans MS"/>
              </a:rPr>
              <a:t> </a:t>
            </a:r>
            <a:r>
              <a:rPr lang="en-US" dirty="0" smtClean="0"/>
              <a:t>plus randomness used.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7893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74638"/>
            <a:ext cx="8686800" cy="1143000"/>
          </a:xfrm>
        </p:spPr>
        <p:txBody>
          <a:bodyPr/>
          <a:lstStyle/>
          <a:p>
            <a:r>
              <a:rPr lang="en-US" sz="4000" b="1" dirty="0" smtClean="0"/>
              <a:t>Differential Privacy: </a:t>
            </a:r>
            <a:r>
              <a:rPr lang="en-US" sz="4000" b="1" dirty="0" smtClean="0"/>
              <a:t>Composition</a:t>
            </a:r>
            <a:endParaRPr lang="en-US" sz="4000" dirty="0" smtClean="0"/>
          </a:p>
        </p:txBody>
      </p:sp>
      <p:sp>
        <p:nvSpPr>
          <p:cNvPr id="158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5257800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US" b="1" smtClean="0"/>
              <a:t>Handles auxiliary information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b="1" smtClean="0"/>
              <a:t>Composes naturally</a:t>
            </a:r>
          </a:p>
          <a:p>
            <a:pPr>
              <a:lnSpc>
                <a:spcPct val="90000"/>
              </a:lnSpc>
            </a:pPr>
            <a:r>
              <a:rPr lang="en-US" b="1" smtClean="0">
                <a:solidFill>
                  <a:srgbClr val="0000FF"/>
                </a:solidFill>
                <a:latin typeface="Comic Sans MS" pitchFamily="66" charset="0"/>
              </a:rPr>
              <a:t>A</a:t>
            </a:r>
            <a:r>
              <a:rPr lang="en-US" b="1" baseline="-25000" smtClean="0">
                <a:solidFill>
                  <a:srgbClr val="0000FF"/>
                </a:solidFill>
                <a:latin typeface="Comic Sans MS" pitchFamily="66" charset="0"/>
              </a:rPr>
              <a:t>1</a:t>
            </a:r>
            <a:r>
              <a:rPr lang="en-US" b="1" smtClean="0">
                <a:solidFill>
                  <a:srgbClr val="0000FF"/>
                </a:solidFill>
                <a:latin typeface="Comic Sans MS" pitchFamily="66" charset="0"/>
              </a:rPr>
              <a:t>(D)</a:t>
            </a:r>
            <a:r>
              <a:rPr lang="en-US" smtClean="0"/>
              <a:t> is </a:t>
            </a:r>
            <a:r>
              <a:rPr lang="el-GR" b="1" smtClean="0">
                <a:solidFill>
                  <a:srgbClr val="0000FF"/>
                </a:solidFill>
                <a:latin typeface="Comic Sans MS" pitchFamily="66" charset="0"/>
              </a:rPr>
              <a:t>ε</a:t>
            </a:r>
            <a:r>
              <a:rPr lang="en-US" b="1" baseline="-25000" smtClean="0">
                <a:solidFill>
                  <a:srgbClr val="0000FF"/>
                </a:solidFill>
                <a:latin typeface="Comic Sans MS" pitchFamily="66" charset="0"/>
              </a:rPr>
              <a:t>1</a:t>
            </a:r>
            <a:r>
              <a:rPr lang="en-US" smtClean="0"/>
              <a:t>-diffP</a:t>
            </a:r>
          </a:p>
          <a:p>
            <a:pPr>
              <a:lnSpc>
                <a:spcPct val="90000"/>
              </a:lnSpc>
            </a:pPr>
            <a:r>
              <a:rPr lang="en-US" smtClean="0"/>
              <a:t>for all </a:t>
            </a:r>
            <a:r>
              <a:rPr lang="en-US" b="1" smtClean="0">
                <a:solidFill>
                  <a:srgbClr val="0000FF"/>
                </a:solidFill>
                <a:latin typeface="Comic Sans MS" pitchFamily="66" charset="0"/>
              </a:rPr>
              <a:t>z</a:t>
            </a:r>
            <a:r>
              <a:rPr lang="en-US" b="1" baseline="-25000" smtClean="0">
                <a:solidFill>
                  <a:srgbClr val="0000FF"/>
                </a:solidFill>
                <a:latin typeface="Comic Sans MS" pitchFamily="66" charset="0"/>
              </a:rPr>
              <a:t>1</a:t>
            </a:r>
            <a:r>
              <a:rPr lang="en-US" smtClean="0"/>
              <a:t>, </a:t>
            </a:r>
            <a:r>
              <a:rPr lang="en-US" b="1" smtClean="0">
                <a:solidFill>
                  <a:srgbClr val="0000FF"/>
                </a:solidFill>
                <a:latin typeface="Comic Sans MS" pitchFamily="66" charset="0"/>
              </a:rPr>
              <a:t>A</a:t>
            </a:r>
            <a:r>
              <a:rPr lang="en-US" b="1" baseline="-25000" smtClean="0">
                <a:solidFill>
                  <a:srgbClr val="0000FF"/>
                </a:solidFill>
                <a:latin typeface="Comic Sans MS" pitchFamily="66" charset="0"/>
              </a:rPr>
              <a:t>2</a:t>
            </a:r>
            <a:r>
              <a:rPr lang="en-US" b="1" smtClean="0">
                <a:solidFill>
                  <a:srgbClr val="0000FF"/>
                </a:solidFill>
                <a:latin typeface="Comic Sans MS" pitchFamily="66" charset="0"/>
              </a:rPr>
              <a:t>(D,z</a:t>
            </a:r>
            <a:r>
              <a:rPr lang="en-US" b="1" baseline="-25000" smtClean="0">
                <a:solidFill>
                  <a:srgbClr val="0000FF"/>
                </a:solidFill>
                <a:latin typeface="Comic Sans MS" pitchFamily="66" charset="0"/>
              </a:rPr>
              <a:t>1</a:t>
            </a:r>
            <a:r>
              <a:rPr lang="en-US" b="1" smtClean="0">
                <a:solidFill>
                  <a:srgbClr val="0000FF"/>
                </a:solidFill>
                <a:latin typeface="Comic Sans MS" pitchFamily="66" charset="0"/>
              </a:rPr>
              <a:t>)</a:t>
            </a:r>
            <a:r>
              <a:rPr lang="en-US" smtClean="0"/>
              <a:t> is </a:t>
            </a:r>
            <a:r>
              <a:rPr lang="el-GR" b="1" smtClean="0">
                <a:solidFill>
                  <a:srgbClr val="0000FF"/>
                </a:solidFill>
                <a:latin typeface="Comic Sans MS" pitchFamily="66" charset="0"/>
              </a:rPr>
              <a:t>ε</a:t>
            </a:r>
            <a:r>
              <a:rPr lang="en-US" b="1" baseline="-25000" smtClean="0">
                <a:solidFill>
                  <a:srgbClr val="0000FF"/>
                </a:solidFill>
                <a:latin typeface="Comic Sans MS" pitchFamily="66" charset="0"/>
              </a:rPr>
              <a:t>2</a:t>
            </a:r>
            <a:r>
              <a:rPr lang="en-US" smtClean="0"/>
              <a:t>-diffP,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mtClean="0"/>
              <a:t>Then </a:t>
            </a:r>
            <a:r>
              <a:rPr lang="en-US" b="1" smtClean="0">
                <a:solidFill>
                  <a:srgbClr val="0000FF"/>
                </a:solidFill>
                <a:latin typeface="Comic Sans MS" pitchFamily="66" charset="0"/>
              </a:rPr>
              <a:t>A</a:t>
            </a:r>
            <a:r>
              <a:rPr lang="en-US" b="1" baseline="-25000" smtClean="0">
                <a:solidFill>
                  <a:srgbClr val="0000FF"/>
                </a:solidFill>
                <a:latin typeface="Comic Sans MS" pitchFamily="66" charset="0"/>
              </a:rPr>
              <a:t>2</a:t>
            </a:r>
            <a:r>
              <a:rPr lang="en-US" b="1" smtClean="0">
                <a:solidFill>
                  <a:srgbClr val="0000FF"/>
                </a:solidFill>
                <a:latin typeface="Comic Sans MS" pitchFamily="66" charset="0"/>
              </a:rPr>
              <a:t>(D,A</a:t>
            </a:r>
            <a:r>
              <a:rPr lang="en-US" b="1" baseline="-25000" smtClean="0">
                <a:solidFill>
                  <a:srgbClr val="0000FF"/>
                </a:solidFill>
                <a:latin typeface="Comic Sans MS" pitchFamily="66" charset="0"/>
              </a:rPr>
              <a:t>1</a:t>
            </a:r>
            <a:r>
              <a:rPr lang="en-US" b="1" smtClean="0">
                <a:solidFill>
                  <a:srgbClr val="0000FF"/>
                </a:solidFill>
                <a:latin typeface="Comic Sans MS" pitchFamily="66" charset="0"/>
              </a:rPr>
              <a:t>(D))</a:t>
            </a:r>
            <a:r>
              <a:rPr lang="en-US" smtClean="0"/>
              <a:t> is </a:t>
            </a:r>
            <a:r>
              <a:rPr lang="en-US" b="1" smtClean="0">
                <a:solidFill>
                  <a:srgbClr val="0000FF"/>
                </a:solidFill>
                <a:latin typeface="Comic Sans MS" pitchFamily="66" charset="0"/>
              </a:rPr>
              <a:t>(</a:t>
            </a:r>
            <a:r>
              <a:rPr lang="el-GR" b="1" smtClean="0">
                <a:solidFill>
                  <a:srgbClr val="0000FF"/>
                </a:solidFill>
                <a:latin typeface="Comic Sans MS" pitchFamily="66" charset="0"/>
              </a:rPr>
              <a:t>ε</a:t>
            </a:r>
            <a:r>
              <a:rPr lang="en-US" b="1" baseline="-25000" smtClean="0">
                <a:solidFill>
                  <a:srgbClr val="0000FF"/>
                </a:solidFill>
                <a:latin typeface="Comic Sans MS" pitchFamily="66" charset="0"/>
              </a:rPr>
              <a:t>1</a:t>
            </a:r>
            <a:r>
              <a:rPr lang="en-US" b="1" smtClean="0">
                <a:solidFill>
                  <a:srgbClr val="0000FF"/>
                </a:solidFill>
                <a:latin typeface="Comic Sans MS" pitchFamily="66" charset="0"/>
              </a:rPr>
              <a:t>+</a:t>
            </a:r>
            <a:r>
              <a:rPr lang="el-GR" b="1" smtClean="0">
                <a:solidFill>
                  <a:srgbClr val="0000FF"/>
                </a:solidFill>
                <a:latin typeface="Comic Sans MS" pitchFamily="66" charset="0"/>
              </a:rPr>
              <a:t>ε</a:t>
            </a:r>
            <a:r>
              <a:rPr lang="en-US" b="1" baseline="-25000" smtClean="0">
                <a:solidFill>
                  <a:srgbClr val="0000FF"/>
                </a:solidFill>
                <a:latin typeface="Comic Sans MS" pitchFamily="66" charset="0"/>
              </a:rPr>
              <a:t>2</a:t>
            </a:r>
            <a:r>
              <a:rPr lang="en-US" b="1" smtClean="0">
                <a:solidFill>
                  <a:srgbClr val="0000FF"/>
                </a:solidFill>
                <a:latin typeface="Comic Sans MS" pitchFamily="66" charset="0"/>
              </a:rPr>
              <a:t>)</a:t>
            </a:r>
            <a:r>
              <a:rPr lang="en-US" smtClean="0"/>
              <a:t>-diffP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b="1" smtClean="0"/>
              <a:t>Proof:</a:t>
            </a:r>
            <a:r>
              <a:rPr lang="en-US" smtClean="0"/>
              <a:t/>
            </a:r>
            <a:br>
              <a:rPr lang="en-US" smtClean="0"/>
            </a:br>
            <a:r>
              <a:rPr lang="en-US" smtClean="0"/>
              <a:t>for all </a:t>
            </a:r>
            <a:r>
              <a:rPr lang="en-US" b="1" smtClean="0"/>
              <a:t>adjacent</a:t>
            </a:r>
            <a:r>
              <a:rPr lang="en-US" smtClean="0"/>
              <a:t> </a:t>
            </a:r>
            <a:r>
              <a:rPr lang="en-US" b="1" smtClean="0">
                <a:solidFill>
                  <a:srgbClr val="0000FF"/>
                </a:solidFill>
                <a:latin typeface="Comic Sans MS" pitchFamily="66" charset="0"/>
              </a:rPr>
              <a:t>D</a:t>
            </a:r>
            <a:r>
              <a:rPr lang="en-US" smtClean="0"/>
              <a:t>,</a:t>
            </a:r>
            <a:r>
              <a:rPr lang="en-US" b="1" smtClean="0">
                <a:solidFill>
                  <a:srgbClr val="FF0000"/>
                </a:solidFill>
                <a:latin typeface="Comic Sans MS" pitchFamily="66" charset="0"/>
              </a:rPr>
              <a:t>D’</a:t>
            </a:r>
            <a:r>
              <a:rPr lang="en-US" smtClean="0"/>
              <a:t> and </a:t>
            </a:r>
            <a:r>
              <a:rPr lang="en-US" b="1" smtClean="0">
                <a:latin typeface="Comic Sans MS" pitchFamily="66" charset="0"/>
              </a:rPr>
              <a:t>(z</a:t>
            </a:r>
            <a:r>
              <a:rPr lang="en-US" b="1" baseline="-25000" smtClean="0">
                <a:latin typeface="Comic Sans MS" pitchFamily="66" charset="0"/>
              </a:rPr>
              <a:t>1</a:t>
            </a:r>
            <a:r>
              <a:rPr lang="en-US" b="1" smtClean="0">
                <a:latin typeface="Comic Sans MS" pitchFamily="66" charset="0"/>
              </a:rPr>
              <a:t>,z</a:t>
            </a:r>
            <a:r>
              <a:rPr lang="en-US" b="1" baseline="-25000" smtClean="0">
                <a:latin typeface="Comic Sans MS" pitchFamily="66" charset="0"/>
              </a:rPr>
              <a:t>2</a:t>
            </a:r>
            <a:r>
              <a:rPr lang="en-US" b="1" smtClean="0">
                <a:latin typeface="Comic Sans MS" pitchFamily="66" charset="0"/>
              </a:rPr>
              <a:t>)</a:t>
            </a:r>
            <a:r>
              <a:rPr lang="en-US" smtClean="0"/>
              <a:t>:</a:t>
            </a:r>
            <a:br>
              <a:rPr lang="en-US" smtClean="0"/>
            </a:br>
            <a:r>
              <a:rPr lang="en-US" b="1" smtClean="0">
                <a:latin typeface="Comic Sans MS" pitchFamily="66" charset="0"/>
              </a:rPr>
              <a:t>e</a:t>
            </a:r>
            <a:r>
              <a:rPr lang="en-US" b="1" baseline="30000" smtClean="0">
                <a:latin typeface="Comic Sans MS" pitchFamily="66" charset="0"/>
              </a:rPr>
              <a:t>-</a:t>
            </a:r>
            <a:r>
              <a:rPr lang="el-GR" b="1" baseline="30000" smtClean="0">
                <a:latin typeface="Comic Sans MS" pitchFamily="66" charset="0"/>
              </a:rPr>
              <a:t>ε</a:t>
            </a:r>
            <a:r>
              <a:rPr lang="en-US" b="1" baseline="15000" smtClean="0">
                <a:latin typeface="Comic Sans MS" pitchFamily="66" charset="0"/>
              </a:rPr>
              <a:t>1 </a:t>
            </a:r>
            <a:r>
              <a:rPr lang="en-US" b="1" smtClean="0">
                <a:latin typeface="Comic Sans MS" pitchFamily="66" charset="0"/>
              </a:rPr>
              <a:t>≤</a:t>
            </a:r>
            <a:r>
              <a:rPr lang="en-US" b="1" smtClean="0">
                <a:solidFill>
                  <a:srgbClr val="0000FF"/>
                </a:solidFill>
                <a:latin typeface="Comic Sans MS" pitchFamily="66" charset="0"/>
              </a:rPr>
              <a:t> P[z</a:t>
            </a:r>
            <a:r>
              <a:rPr lang="en-US" b="1" baseline="-25000" smtClean="0">
                <a:solidFill>
                  <a:srgbClr val="0000FF"/>
                </a:solidFill>
                <a:latin typeface="Comic Sans MS" pitchFamily="66" charset="0"/>
              </a:rPr>
              <a:t>1</a:t>
            </a:r>
            <a:r>
              <a:rPr lang="en-US" b="1" smtClean="0">
                <a:solidFill>
                  <a:srgbClr val="0000FF"/>
                </a:solidFill>
                <a:latin typeface="Comic Sans MS" pitchFamily="66" charset="0"/>
              </a:rPr>
              <a:t>] </a:t>
            </a:r>
            <a:r>
              <a:rPr lang="en-US" b="1" smtClean="0">
                <a:latin typeface="Comic Sans MS" pitchFamily="66" charset="0"/>
              </a:rPr>
              <a:t>/</a:t>
            </a:r>
            <a:r>
              <a:rPr lang="en-US" b="1" smtClean="0">
                <a:solidFill>
                  <a:srgbClr val="0000FF"/>
                </a:solidFill>
                <a:latin typeface="Comic Sans MS" pitchFamily="66" charset="0"/>
              </a:rPr>
              <a:t> </a:t>
            </a:r>
            <a:r>
              <a:rPr lang="en-US" b="1" smtClean="0">
                <a:solidFill>
                  <a:srgbClr val="FF0000"/>
                </a:solidFill>
                <a:latin typeface="Comic Sans MS" pitchFamily="66" charset="0"/>
              </a:rPr>
              <a:t>P’[z</a:t>
            </a:r>
            <a:r>
              <a:rPr lang="en-US" b="1" baseline="-25000" smtClean="0">
                <a:solidFill>
                  <a:srgbClr val="FF0000"/>
                </a:solidFill>
                <a:latin typeface="Comic Sans MS" pitchFamily="66" charset="0"/>
              </a:rPr>
              <a:t>1</a:t>
            </a:r>
            <a:r>
              <a:rPr lang="en-US" b="1" smtClean="0">
                <a:solidFill>
                  <a:srgbClr val="FF0000"/>
                </a:solidFill>
                <a:latin typeface="Comic Sans MS" pitchFamily="66" charset="0"/>
              </a:rPr>
              <a:t>]</a:t>
            </a:r>
            <a:r>
              <a:rPr lang="en-US" b="1" smtClean="0">
                <a:solidFill>
                  <a:srgbClr val="0000FF"/>
                </a:solidFill>
                <a:latin typeface="Comic Sans MS" pitchFamily="66" charset="0"/>
              </a:rPr>
              <a:t> </a:t>
            </a:r>
            <a:r>
              <a:rPr lang="en-US" b="1" smtClean="0">
                <a:latin typeface="Comic Sans MS" pitchFamily="66" charset="0"/>
              </a:rPr>
              <a:t>≤ e</a:t>
            </a:r>
            <a:r>
              <a:rPr lang="el-GR" b="1" baseline="30000" smtClean="0">
                <a:latin typeface="Comic Sans MS" pitchFamily="66" charset="0"/>
              </a:rPr>
              <a:t>ε</a:t>
            </a:r>
            <a:r>
              <a:rPr lang="en-US" b="1" baseline="15000" smtClean="0">
                <a:latin typeface="Comic Sans MS" pitchFamily="66" charset="0"/>
              </a:rPr>
              <a:t>1</a:t>
            </a:r>
            <a:r>
              <a:rPr lang="en-US" b="1" smtClean="0">
                <a:solidFill>
                  <a:srgbClr val="0000FF"/>
                </a:solidFill>
                <a:latin typeface="Comic Sans MS" pitchFamily="66" charset="0"/>
              </a:rPr>
              <a:t> </a:t>
            </a:r>
            <a:r>
              <a:rPr lang="en-US" smtClean="0"/>
              <a:t/>
            </a:r>
            <a:br>
              <a:rPr lang="en-US" smtClean="0"/>
            </a:br>
            <a:r>
              <a:rPr lang="en-US" b="1" smtClean="0">
                <a:latin typeface="Comic Sans MS" pitchFamily="66" charset="0"/>
              </a:rPr>
              <a:t>e</a:t>
            </a:r>
            <a:r>
              <a:rPr lang="en-US" b="1" baseline="30000" smtClean="0">
                <a:latin typeface="Comic Sans MS" pitchFamily="66" charset="0"/>
              </a:rPr>
              <a:t>-</a:t>
            </a:r>
            <a:r>
              <a:rPr lang="el-GR" b="1" baseline="30000" smtClean="0">
                <a:latin typeface="Comic Sans MS" pitchFamily="66" charset="0"/>
              </a:rPr>
              <a:t>ε</a:t>
            </a:r>
            <a:r>
              <a:rPr lang="en-US" b="1" baseline="15000" smtClean="0">
                <a:latin typeface="Comic Sans MS" pitchFamily="66" charset="0"/>
              </a:rPr>
              <a:t>2 </a:t>
            </a:r>
            <a:r>
              <a:rPr lang="en-US" b="1" smtClean="0">
                <a:latin typeface="Comic Sans MS" pitchFamily="66" charset="0"/>
              </a:rPr>
              <a:t>≤</a:t>
            </a:r>
            <a:r>
              <a:rPr lang="en-US" b="1" smtClean="0">
                <a:solidFill>
                  <a:srgbClr val="0000FF"/>
                </a:solidFill>
                <a:latin typeface="Comic Sans MS" pitchFamily="66" charset="0"/>
              </a:rPr>
              <a:t> P[z</a:t>
            </a:r>
            <a:r>
              <a:rPr lang="en-US" b="1" baseline="-25000" smtClean="0">
                <a:solidFill>
                  <a:srgbClr val="0000FF"/>
                </a:solidFill>
                <a:latin typeface="Comic Sans MS" pitchFamily="66" charset="0"/>
              </a:rPr>
              <a:t>2</a:t>
            </a:r>
            <a:r>
              <a:rPr lang="en-US" b="1" smtClean="0">
                <a:solidFill>
                  <a:srgbClr val="0000FF"/>
                </a:solidFill>
                <a:latin typeface="Comic Sans MS" pitchFamily="66" charset="0"/>
              </a:rPr>
              <a:t>] </a:t>
            </a:r>
            <a:r>
              <a:rPr lang="en-US" b="1" smtClean="0">
                <a:latin typeface="Comic Sans MS" pitchFamily="66" charset="0"/>
              </a:rPr>
              <a:t>/</a:t>
            </a:r>
            <a:r>
              <a:rPr lang="en-US" b="1" smtClean="0">
                <a:solidFill>
                  <a:srgbClr val="0000FF"/>
                </a:solidFill>
                <a:latin typeface="Comic Sans MS" pitchFamily="66" charset="0"/>
              </a:rPr>
              <a:t> </a:t>
            </a:r>
            <a:r>
              <a:rPr lang="en-US" b="1" smtClean="0">
                <a:solidFill>
                  <a:srgbClr val="FF0000"/>
                </a:solidFill>
                <a:latin typeface="Comic Sans MS" pitchFamily="66" charset="0"/>
              </a:rPr>
              <a:t>P’[z</a:t>
            </a:r>
            <a:r>
              <a:rPr lang="en-US" b="1" baseline="-25000" smtClean="0">
                <a:solidFill>
                  <a:srgbClr val="FF0000"/>
                </a:solidFill>
                <a:latin typeface="Comic Sans MS" pitchFamily="66" charset="0"/>
              </a:rPr>
              <a:t>2</a:t>
            </a:r>
            <a:r>
              <a:rPr lang="en-US" b="1" smtClean="0">
                <a:solidFill>
                  <a:srgbClr val="FF0000"/>
                </a:solidFill>
                <a:latin typeface="Comic Sans MS" pitchFamily="66" charset="0"/>
              </a:rPr>
              <a:t>]</a:t>
            </a:r>
            <a:r>
              <a:rPr lang="en-US" b="1" smtClean="0">
                <a:solidFill>
                  <a:srgbClr val="0000FF"/>
                </a:solidFill>
                <a:latin typeface="Comic Sans MS" pitchFamily="66" charset="0"/>
              </a:rPr>
              <a:t> </a:t>
            </a:r>
            <a:r>
              <a:rPr lang="en-US" b="1" smtClean="0">
                <a:latin typeface="Comic Sans MS" pitchFamily="66" charset="0"/>
              </a:rPr>
              <a:t>≤ e</a:t>
            </a:r>
            <a:r>
              <a:rPr lang="el-GR" b="1" baseline="30000" smtClean="0">
                <a:latin typeface="Comic Sans MS" pitchFamily="66" charset="0"/>
              </a:rPr>
              <a:t>ε</a:t>
            </a:r>
            <a:r>
              <a:rPr lang="en-US" b="1" baseline="15000" smtClean="0">
                <a:latin typeface="Comic Sans MS" pitchFamily="66" charset="0"/>
              </a:rPr>
              <a:t>2</a:t>
            </a:r>
            <a:r>
              <a:rPr lang="en-US" smtClean="0">
                <a:latin typeface="Comic Sans MS" pitchFamily="66" charset="0"/>
              </a:rPr>
              <a:t> </a:t>
            </a:r>
            <a:endParaRPr lang="en-US" b="1" smtClean="0">
              <a:latin typeface="Comic Sans MS" pitchFamily="66" charset="0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en-US" b="1" smtClean="0">
                <a:latin typeface="Comic Sans MS" pitchFamily="66" charset="0"/>
              </a:rPr>
              <a:t>e</a:t>
            </a:r>
            <a:r>
              <a:rPr lang="en-US" b="1" baseline="30000" smtClean="0">
                <a:latin typeface="Comic Sans MS" pitchFamily="66" charset="0"/>
              </a:rPr>
              <a:t>-(</a:t>
            </a:r>
            <a:r>
              <a:rPr lang="el-GR" b="1" baseline="30000" smtClean="0">
                <a:latin typeface="Comic Sans MS" pitchFamily="66" charset="0"/>
              </a:rPr>
              <a:t>ε</a:t>
            </a:r>
            <a:r>
              <a:rPr lang="en-US" b="1" baseline="15000" smtClean="0">
                <a:latin typeface="Comic Sans MS" pitchFamily="66" charset="0"/>
              </a:rPr>
              <a:t>1</a:t>
            </a:r>
            <a:r>
              <a:rPr lang="en-US" b="1" baseline="30000" smtClean="0">
                <a:latin typeface="Comic Sans MS" pitchFamily="66" charset="0"/>
              </a:rPr>
              <a:t>+</a:t>
            </a:r>
            <a:r>
              <a:rPr lang="el-GR" b="1" baseline="30000" smtClean="0">
                <a:latin typeface="Comic Sans MS" pitchFamily="66" charset="0"/>
              </a:rPr>
              <a:t>ε</a:t>
            </a:r>
            <a:r>
              <a:rPr lang="en-US" b="1" baseline="15000" smtClean="0">
                <a:latin typeface="Comic Sans MS" pitchFamily="66" charset="0"/>
              </a:rPr>
              <a:t>2</a:t>
            </a:r>
            <a:r>
              <a:rPr lang="en-US" b="1" baseline="30000" smtClean="0">
                <a:latin typeface="Comic Sans MS" pitchFamily="66" charset="0"/>
              </a:rPr>
              <a:t>)</a:t>
            </a:r>
            <a:r>
              <a:rPr lang="en-US" b="1" smtClean="0">
                <a:latin typeface="Comic Sans MS" pitchFamily="66" charset="0"/>
              </a:rPr>
              <a:t> ≤</a:t>
            </a:r>
            <a:r>
              <a:rPr lang="en-US" b="1" smtClean="0">
                <a:solidFill>
                  <a:srgbClr val="0000FF"/>
                </a:solidFill>
                <a:latin typeface="Comic Sans MS" pitchFamily="66" charset="0"/>
              </a:rPr>
              <a:t> P[(z</a:t>
            </a:r>
            <a:r>
              <a:rPr lang="en-US" b="1" baseline="-25000" smtClean="0">
                <a:solidFill>
                  <a:srgbClr val="0000FF"/>
                </a:solidFill>
                <a:latin typeface="Comic Sans MS" pitchFamily="66" charset="0"/>
              </a:rPr>
              <a:t>1</a:t>
            </a:r>
            <a:r>
              <a:rPr lang="en-US" b="1" smtClean="0">
                <a:solidFill>
                  <a:srgbClr val="0000FF"/>
                </a:solidFill>
                <a:latin typeface="Comic Sans MS" pitchFamily="66" charset="0"/>
              </a:rPr>
              <a:t>,z</a:t>
            </a:r>
            <a:r>
              <a:rPr lang="en-US" b="1" baseline="-25000" smtClean="0">
                <a:solidFill>
                  <a:srgbClr val="0000FF"/>
                </a:solidFill>
                <a:latin typeface="Comic Sans MS" pitchFamily="66" charset="0"/>
              </a:rPr>
              <a:t>2</a:t>
            </a:r>
            <a:r>
              <a:rPr lang="en-US" b="1" smtClean="0">
                <a:solidFill>
                  <a:srgbClr val="0000FF"/>
                </a:solidFill>
                <a:latin typeface="Comic Sans MS" pitchFamily="66" charset="0"/>
              </a:rPr>
              <a:t>)]</a:t>
            </a:r>
            <a:r>
              <a:rPr lang="en-US" b="1" smtClean="0">
                <a:latin typeface="Comic Sans MS" pitchFamily="66" charset="0"/>
              </a:rPr>
              <a:t>/</a:t>
            </a:r>
            <a:r>
              <a:rPr lang="en-US" b="1" smtClean="0">
                <a:solidFill>
                  <a:srgbClr val="FF0000"/>
                </a:solidFill>
                <a:latin typeface="Comic Sans MS" pitchFamily="66" charset="0"/>
              </a:rPr>
              <a:t>P’[(z</a:t>
            </a:r>
            <a:r>
              <a:rPr lang="en-US" b="1" baseline="-25000" smtClean="0">
                <a:solidFill>
                  <a:srgbClr val="FF0000"/>
                </a:solidFill>
                <a:latin typeface="Comic Sans MS" pitchFamily="66" charset="0"/>
              </a:rPr>
              <a:t>1</a:t>
            </a:r>
            <a:r>
              <a:rPr lang="en-US" b="1" smtClean="0">
                <a:solidFill>
                  <a:srgbClr val="FF0000"/>
                </a:solidFill>
                <a:latin typeface="Comic Sans MS" pitchFamily="66" charset="0"/>
              </a:rPr>
              <a:t>,z</a:t>
            </a:r>
            <a:r>
              <a:rPr lang="en-US" b="1" baseline="-25000" smtClean="0">
                <a:solidFill>
                  <a:srgbClr val="FF0000"/>
                </a:solidFill>
                <a:latin typeface="Comic Sans MS" pitchFamily="66" charset="0"/>
              </a:rPr>
              <a:t>2</a:t>
            </a:r>
            <a:r>
              <a:rPr lang="en-US" b="1" smtClean="0">
                <a:solidFill>
                  <a:srgbClr val="FF0000"/>
                </a:solidFill>
                <a:latin typeface="Comic Sans MS" pitchFamily="66" charset="0"/>
              </a:rPr>
              <a:t>)]</a:t>
            </a:r>
            <a:r>
              <a:rPr lang="en-US" b="1" smtClean="0">
                <a:solidFill>
                  <a:srgbClr val="0000FF"/>
                </a:solidFill>
                <a:latin typeface="Comic Sans MS" pitchFamily="66" charset="0"/>
              </a:rPr>
              <a:t> </a:t>
            </a:r>
            <a:r>
              <a:rPr lang="en-US" b="1" smtClean="0">
                <a:latin typeface="Comic Sans MS" pitchFamily="66" charset="0"/>
              </a:rPr>
              <a:t>≤ e</a:t>
            </a:r>
            <a:r>
              <a:rPr lang="el-GR" b="1" baseline="30000" smtClean="0">
                <a:latin typeface="Comic Sans MS" pitchFamily="66" charset="0"/>
              </a:rPr>
              <a:t>ε</a:t>
            </a:r>
            <a:r>
              <a:rPr lang="en-US" b="1" baseline="15000" smtClean="0">
                <a:latin typeface="Comic Sans MS" pitchFamily="66" charset="0"/>
              </a:rPr>
              <a:t>1</a:t>
            </a:r>
            <a:r>
              <a:rPr lang="en-US" b="1" baseline="30000" smtClean="0">
                <a:latin typeface="Comic Sans MS" pitchFamily="66" charset="0"/>
              </a:rPr>
              <a:t>+</a:t>
            </a:r>
            <a:r>
              <a:rPr lang="el-GR" b="1" baseline="30000" smtClean="0">
                <a:latin typeface="Comic Sans MS" pitchFamily="66" charset="0"/>
              </a:rPr>
              <a:t>ε</a:t>
            </a:r>
            <a:r>
              <a:rPr lang="en-US" b="1" baseline="15000" smtClean="0">
                <a:latin typeface="Comic Sans MS" pitchFamily="66" charset="0"/>
              </a:rPr>
              <a:t>2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b="1" smtClean="0">
              <a:solidFill>
                <a:srgbClr val="0000FF"/>
              </a:solidFill>
              <a:latin typeface="Comic Sans MS" pitchFamily="66" charset="0"/>
            </a:endParaRPr>
          </a:p>
          <a:p>
            <a:pPr>
              <a:lnSpc>
                <a:spcPct val="90000"/>
              </a:lnSpc>
              <a:buFontTx/>
              <a:buNone/>
            </a:pPr>
            <a:endParaRPr lang="en-US" b="1" smtClean="0">
              <a:solidFill>
                <a:srgbClr val="0000FF"/>
              </a:solidFill>
              <a:latin typeface="Comic Sans MS" pitchFamily="66" charset="0"/>
            </a:endParaRPr>
          </a:p>
        </p:txBody>
      </p:sp>
      <p:sp>
        <p:nvSpPr>
          <p:cNvPr id="158735" name="AutoShape 15"/>
          <p:cNvSpPr>
            <a:spLocks noChangeArrowheads="1"/>
          </p:cNvSpPr>
          <p:nvPr/>
        </p:nvSpPr>
        <p:spPr bwMode="auto">
          <a:xfrm>
            <a:off x="228600" y="1219200"/>
            <a:ext cx="4648200" cy="1447800"/>
          </a:xfrm>
          <a:prstGeom prst="wedgeRoundRectCallout">
            <a:avLst>
              <a:gd name="adj1" fmla="val -4306"/>
              <a:gd name="adj2" fmla="val 214472"/>
              <a:gd name="adj3" fmla="val 16667"/>
            </a:avLst>
          </a:prstGeom>
          <a:solidFill>
            <a:schemeClr val="accent1"/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>
              <a:buFontTx/>
              <a:buNone/>
            </a:pPr>
            <a:r>
              <a:rPr lang="en-US" b="1">
                <a:solidFill>
                  <a:srgbClr val="0000FF"/>
                </a:solidFill>
                <a:latin typeface="Comic Sans MS" pitchFamily="66" charset="0"/>
              </a:rPr>
              <a:t>P[z</a:t>
            </a:r>
            <a:r>
              <a:rPr lang="en-US" b="1" baseline="-25000">
                <a:solidFill>
                  <a:srgbClr val="0000FF"/>
                </a:solidFill>
                <a:latin typeface="Comic Sans MS" pitchFamily="66" charset="0"/>
              </a:rPr>
              <a:t>1</a:t>
            </a:r>
            <a:r>
              <a:rPr lang="en-US" b="1">
                <a:solidFill>
                  <a:srgbClr val="0000FF"/>
                </a:solidFill>
                <a:latin typeface="Comic Sans MS" pitchFamily="66" charset="0"/>
              </a:rPr>
              <a:t>]</a:t>
            </a:r>
            <a:r>
              <a:rPr lang="en-US">
                <a:solidFill>
                  <a:srgbClr val="0000FF"/>
                </a:solidFill>
                <a:latin typeface="Comic Sans MS" pitchFamily="66" charset="0"/>
              </a:rPr>
              <a:t> = Pr </a:t>
            </a:r>
            <a:r>
              <a:rPr lang="en-US" b="1" baseline="-25000">
                <a:solidFill>
                  <a:srgbClr val="0000FF"/>
                </a:solidFill>
                <a:latin typeface="Comic Sans MS" pitchFamily="66" charset="0"/>
              </a:rPr>
              <a:t>z~A</a:t>
            </a:r>
            <a:r>
              <a:rPr lang="en-US" b="1" baseline="-35000">
                <a:solidFill>
                  <a:srgbClr val="0000FF"/>
                </a:solidFill>
                <a:latin typeface="Comic Sans MS" pitchFamily="66" charset="0"/>
              </a:rPr>
              <a:t>1</a:t>
            </a:r>
            <a:r>
              <a:rPr lang="en-US" b="1" baseline="-25000">
                <a:solidFill>
                  <a:srgbClr val="0000FF"/>
                </a:solidFill>
                <a:latin typeface="Comic Sans MS" pitchFamily="66" charset="0"/>
              </a:rPr>
              <a:t>(D)</a:t>
            </a:r>
            <a:r>
              <a:rPr lang="en-US">
                <a:solidFill>
                  <a:srgbClr val="0000FF"/>
                </a:solidFill>
                <a:latin typeface="Comic Sans MS" pitchFamily="66" charset="0"/>
              </a:rPr>
              <a:t>[z=z</a:t>
            </a:r>
            <a:r>
              <a:rPr lang="en-US" b="1" baseline="-25000">
                <a:solidFill>
                  <a:srgbClr val="0000FF"/>
                </a:solidFill>
                <a:latin typeface="Comic Sans MS" pitchFamily="66" charset="0"/>
              </a:rPr>
              <a:t>1</a:t>
            </a:r>
            <a:r>
              <a:rPr lang="en-US">
                <a:solidFill>
                  <a:srgbClr val="0000FF"/>
                </a:solidFill>
                <a:latin typeface="Comic Sans MS" pitchFamily="66" charset="0"/>
              </a:rPr>
              <a:t>]</a:t>
            </a:r>
          </a:p>
          <a:p>
            <a:pPr marL="342900" indent="-342900" algn="ctr">
              <a:buFontTx/>
              <a:buNone/>
            </a:pPr>
            <a:r>
              <a:rPr lang="en-US">
                <a:solidFill>
                  <a:srgbClr val="FF0000"/>
                </a:solidFill>
                <a:latin typeface="Comic Sans MS" pitchFamily="66" charset="0"/>
              </a:rPr>
              <a:t>P’[z</a:t>
            </a:r>
            <a:r>
              <a:rPr lang="en-US" baseline="-25000">
                <a:solidFill>
                  <a:srgbClr val="FF0000"/>
                </a:solidFill>
                <a:latin typeface="Comic Sans MS" pitchFamily="66" charset="0"/>
              </a:rPr>
              <a:t>1</a:t>
            </a:r>
            <a:r>
              <a:rPr lang="en-US">
                <a:solidFill>
                  <a:srgbClr val="FF0000"/>
                </a:solidFill>
                <a:latin typeface="Comic Sans MS" pitchFamily="66" charset="0"/>
              </a:rPr>
              <a:t>] = Pr </a:t>
            </a:r>
            <a:r>
              <a:rPr lang="en-US" baseline="-25000">
                <a:solidFill>
                  <a:srgbClr val="FF0000"/>
                </a:solidFill>
                <a:latin typeface="Comic Sans MS" pitchFamily="66" charset="0"/>
              </a:rPr>
              <a:t>z~A</a:t>
            </a:r>
            <a:r>
              <a:rPr lang="en-US" baseline="-35000">
                <a:solidFill>
                  <a:srgbClr val="FF0000"/>
                </a:solidFill>
                <a:latin typeface="Comic Sans MS" pitchFamily="66" charset="0"/>
              </a:rPr>
              <a:t>1</a:t>
            </a:r>
            <a:r>
              <a:rPr lang="en-US" baseline="-25000">
                <a:solidFill>
                  <a:srgbClr val="FF0000"/>
                </a:solidFill>
                <a:latin typeface="Comic Sans MS" pitchFamily="66" charset="0"/>
              </a:rPr>
              <a:t>(D’)</a:t>
            </a:r>
            <a:r>
              <a:rPr lang="en-US">
                <a:solidFill>
                  <a:srgbClr val="FF0000"/>
                </a:solidFill>
                <a:latin typeface="Comic Sans MS" pitchFamily="66" charset="0"/>
              </a:rPr>
              <a:t>[z=z</a:t>
            </a:r>
            <a:r>
              <a:rPr lang="en-US" baseline="-25000">
                <a:solidFill>
                  <a:srgbClr val="FF0000"/>
                </a:solidFill>
                <a:latin typeface="Comic Sans MS" pitchFamily="66" charset="0"/>
              </a:rPr>
              <a:t>1</a:t>
            </a:r>
            <a:r>
              <a:rPr lang="en-US">
                <a:solidFill>
                  <a:srgbClr val="FF0000"/>
                </a:solidFill>
                <a:latin typeface="Comic Sans MS" pitchFamily="66" charset="0"/>
              </a:rPr>
              <a:t>]</a:t>
            </a:r>
          </a:p>
          <a:p>
            <a:pPr marL="342900" indent="-342900" algn="ctr">
              <a:buFontTx/>
              <a:buNone/>
            </a:pPr>
            <a:endParaRPr lang="en-US"/>
          </a:p>
        </p:txBody>
      </p:sp>
      <p:sp>
        <p:nvSpPr>
          <p:cNvPr id="158736" name="AutoShape 16"/>
          <p:cNvSpPr>
            <a:spLocks noChangeArrowheads="1"/>
          </p:cNvSpPr>
          <p:nvPr/>
        </p:nvSpPr>
        <p:spPr bwMode="auto">
          <a:xfrm>
            <a:off x="3886200" y="2819400"/>
            <a:ext cx="5257800" cy="1447800"/>
          </a:xfrm>
          <a:prstGeom prst="wedgeRoundRectCallout">
            <a:avLst>
              <a:gd name="adj1" fmla="val 1690"/>
              <a:gd name="adj2" fmla="val 147042"/>
              <a:gd name="adj3" fmla="val 16667"/>
            </a:avLst>
          </a:prstGeom>
          <a:solidFill>
            <a:schemeClr val="accent1"/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>
              <a:buFontTx/>
              <a:buNone/>
            </a:pPr>
            <a:r>
              <a:rPr lang="en-US">
                <a:solidFill>
                  <a:srgbClr val="0000FF"/>
                </a:solidFill>
                <a:latin typeface="Comic Sans MS" pitchFamily="66" charset="0"/>
              </a:rPr>
              <a:t>P[z</a:t>
            </a:r>
            <a:r>
              <a:rPr lang="en-US" baseline="-25000">
                <a:solidFill>
                  <a:srgbClr val="0000FF"/>
                </a:solidFill>
                <a:latin typeface="Comic Sans MS" pitchFamily="66" charset="0"/>
              </a:rPr>
              <a:t>2</a:t>
            </a:r>
            <a:r>
              <a:rPr lang="en-US">
                <a:solidFill>
                  <a:srgbClr val="0000FF"/>
                </a:solidFill>
                <a:latin typeface="Comic Sans MS" pitchFamily="66" charset="0"/>
              </a:rPr>
              <a:t>] = Pr </a:t>
            </a:r>
            <a:r>
              <a:rPr lang="en-US" baseline="-25000">
                <a:solidFill>
                  <a:srgbClr val="0000FF"/>
                </a:solidFill>
                <a:latin typeface="Comic Sans MS" pitchFamily="66" charset="0"/>
              </a:rPr>
              <a:t>z~A</a:t>
            </a:r>
            <a:r>
              <a:rPr lang="en-US" baseline="-35000">
                <a:solidFill>
                  <a:srgbClr val="0000FF"/>
                </a:solidFill>
                <a:latin typeface="Comic Sans MS" pitchFamily="66" charset="0"/>
              </a:rPr>
              <a:t>2</a:t>
            </a:r>
            <a:r>
              <a:rPr lang="en-US" baseline="-25000">
                <a:solidFill>
                  <a:srgbClr val="0000FF"/>
                </a:solidFill>
                <a:latin typeface="Comic Sans MS" pitchFamily="66" charset="0"/>
              </a:rPr>
              <a:t>(D,z</a:t>
            </a:r>
            <a:r>
              <a:rPr lang="en-US" baseline="-35000">
                <a:solidFill>
                  <a:srgbClr val="0000FF"/>
                </a:solidFill>
                <a:latin typeface="Comic Sans MS" pitchFamily="66" charset="0"/>
              </a:rPr>
              <a:t>1</a:t>
            </a:r>
            <a:r>
              <a:rPr lang="en-US" baseline="-25000">
                <a:solidFill>
                  <a:srgbClr val="0000FF"/>
                </a:solidFill>
                <a:latin typeface="Comic Sans MS" pitchFamily="66" charset="0"/>
              </a:rPr>
              <a:t>)</a:t>
            </a:r>
            <a:r>
              <a:rPr lang="en-US">
                <a:solidFill>
                  <a:srgbClr val="0000FF"/>
                </a:solidFill>
                <a:latin typeface="Comic Sans MS" pitchFamily="66" charset="0"/>
              </a:rPr>
              <a:t>[z=z</a:t>
            </a:r>
            <a:r>
              <a:rPr lang="en-US" baseline="-25000">
                <a:solidFill>
                  <a:srgbClr val="0000FF"/>
                </a:solidFill>
                <a:latin typeface="Comic Sans MS" pitchFamily="66" charset="0"/>
              </a:rPr>
              <a:t>2</a:t>
            </a:r>
            <a:r>
              <a:rPr lang="en-US">
                <a:solidFill>
                  <a:srgbClr val="0000FF"/>
                </a:solidFill>
                <a:latin typeface="Comic Sans MS" pitchFamily="66" charset="0"/>
              </a:rPr>
              <a:t>]</a:t>
            </a:r>
          </a:p>
          <a:p>
            <a:pPr marL="342900" indent="-342900" algn="ctr">
              <a:buFontTx/>
              <a:buNone/>
            </a:pPr>
            <a:r>
              <a:rPr lang="en-US">
                <a:solidFill>
                  <a:srgbClr val="FF0000"/>
                </a:solidFill>
                <a:latin typeface="Comic Sans MS" pitchFamily="66" charset="0"/>
              </a:rPr>
              <a:t>P’[z</a:t>
            </a:r>
            <a:r>
              <a:rPr lang="en-US" baseline="-25000">
                <a:solidFill>
                  <a:srgbClr val="FF0000"/>
                </a:solidFill>
                <a:latin typeface="Comic Sans MS" pitchFamily="66" charset="0"/>
              </a:rPr>
              <a:t>2</a:t>
            </a:r>
            <a:r>
              <a:rPr lang="en-US">
                <a:solidFill>
                  <a:srgbClr val="FF0000"/>
                </a:solidFill>
                <a:latin typeface="Comic Sans MS" pitchFamily="66" charset="0"/>
              </a:rPr>
              <a:t>] = Pr </a:t>
            </a:r>
            <a:r>
              <a:rPr lang="en-US" baseline="-25000">
                <a:solidFill>
                  <a:srgbClr val="FF0000"/>
                </a:solidFill>
                <a:latin typeface="Comic Sans MS" pitchFamily="66" charset="0"/>
              </a:rPr>
              <a:t>z~A</a:t>
            </a:r>
            <a:r>
              <a:rPr lang="en-US" baseline="-35000">
                <a:solidFill>
                  <a:srgbClr val="FF0000"/>
                </a:solidFill>
                <a:latin typeface="Comic Sans MS" pitchFamily="66" charset="0"/>
              </a:rPr>
              <a:t>2</a:t>
            </a:r>
            <a:r>
              <a:rPr lang="en-US" baseline="-25000">
                <a:solidFill>
                  <a:srgbClr val="FF0000"/>
                </a:solidFill>
                <a:latin typeface="Comic Sans MS" pitchFamily="66" charset="0"/>
              </a:rPr>
              <a:t>(D’,z</a:t>
            </a:r>
            <a:r>
              <a:rPr lang="en-US" baseline="-35000">
                <a:solidFill>
                  <a:srgbClr val="FF0000"/>
                </a:solidFill>
                <a:latin typeface="Comic Sans MS" pitchFamily="66" charset="0"/>
              </a:rPr>
              <a:t>1</a:t>
            </a:r>
            <a:r>
              <a:rPr lang="en-US" baseline="-25000">
                <a:solidFill>
                  <a:srgbClr val="FF0000"/>
                </a:solidFill>
                <a:latin typeface="Comic Sans MS" pitchFamily="66" charset="0"/>
              </a:rPr>
              <a:t>)</a:t>
            </a:r>
            <a:r>
              <a:rPr lang="en-US">
                <a:solidFill>
                  <a:srgbClr val="FF0000"/>
                </a:solidFill>
                <a:latin typeface="Comic Sans MS" pitchFamily="66" charset="0"/>
              </a:rPr>
              <a:t>[z=z</a:t>
            </a:r>
            <a:r>
              <a:rPr lang="en-US" baseline="-25000">
                <a:solidFill>
                  <a:srgbClr val="FF0000"/>
                </a:solidFill>
                <a:latin typeface="Comic Sans MS" pitchFamily="66" charset="0"/>
              </a:rPr>
              <a:t>2</a:t>
            </a:r>
            <a:r>
              <a:rPr lang="en-US">
                <a:solidFill>
                  <a:srgbClr val="FF0000"/>
                </a:solidFill>
                <a:latin typeface="Comic Sans MS" pitchFamily="66" charset="0"/>
              </a:rPr>
              <a:t>]</a:t>
            </a:r>
          </a:p>
          <a:p>
            <a:pPr marL="342900" indent="-342900" algn="ctr">
              <a:buFontTx/>
              <a:buNone/>
            </a:pPr>
            <a:endParaRPr lang="en-US"/>
          </a:p>
        </p:txBody>
      </p:sp>
    </p:spTree>
    <p:custDataLst>
      <p:tags r:id="rId1"/>
    </p:custDataLst>
  </p:cSld>
  <p:clrMapOvr>
    <a:masterClrMapping/>
  </p:clrMapOvr>
  <p:transition advTm="71328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587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1587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4" dur="500"/>
                                        <p:tgtEl>
                                          <p:spTgt spid="1587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87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7" dur="500"/>
                                        <p:tgtEl>
                                          <p:spTgt spid="1587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87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8735" grpId="0" animBg="1"/>
      <p:bldP spid="158735" grpId="1" animBg="1"/>
      <p:bldP spid="158736" grpId="0" animBg="1"/>
      <p:bldP spid="158736" grpId="1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Differential Privacy: Composition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If all mechanisms </a:t>
            </a:r>
            <a:r>
              <a:rPr lang="en-US" dirty="0" err="1">
                <a:latin typeface="Comic Sans MS" pitchFamily="66" charset="0"/>
              </a:rPr>
              <a:t>M</a:t>
            </a:r>
            <a:r>
              <a:rPr lang="en-US" baseline="-25000" dirty="0" err="1">
                <a:latin typeface="Comic Sans MS" pitchFamily="66" charset="0"/>
              </a:rPr>
              <a:t>i</a:t>
            </a:r>
            <a:r>
              <a:rPr lang="en-US" dirty="0"/>
              <a:t> </a:t>
            </a:r>
            <a:r>
              <a:rPr lang="en-US" dirty="0" smtClean="0"/>
              <a:t>are </a:t>
            </a:r>
            <a:r>
              <a:rPr lang="en-US" dirty="0">
                <a:sym typeface="Symbol"/>
              </a:rPr>
              <a:t></a:t>
            </a:r>
            <a:r>
              <a:rPr lang="en-US" dirty="0"/>
              <a:t>-</a:t>
            </a:r>
            <a:r>
              <a:rPr lang="en-US" dirty="0" smtClean="0"/>
              <a:t>DP, then for any view the probability that </a:t>
            </a:r>
            <a:r>
              <a:rPr lang="en-US" dirty="0" smtClean="0">
                <a:latin typeface="Comic Sans MS" pitchFamily="66" charset="0"/>
              </a:rPr>
              <a:t>A </a:t>
            </a:r>
            <a:r>
              <a:rPr lang="en-US" dirty="0" smtClean="0"/>
              <a:t>gets the view when </a:t>
            </a:r>
            <a:r>
              <a:rPr lang="en-US" dirty="0" smtClean="0">
                <a:latin typeface="Comic Sans MS" pitchFamily="66" charset="0"/>
              </a:rPr>
              <a:t>b=0 </a:t>
            </a:r>
            <a:r>
              <a:rPr lang="en-US" dirty="0" smtClean="0"/>
              <a:t>and when </a:t>
            </a:r>
            <a:r>
              <a:rPr lang="en-US" dirty="0" smtClean="0">
                <a:latin typeface="Comic Sans MS" pitchFamily="66" charset="0"/>
              </a:rPr>
              <a:t>b=1</a:t>
            </a:r>
            <a:r>
              <a:rPr lang="en-US" dirty="0" smtClean="0"/>
              <a:t> are with </a:t>
            </a:r>
            <a:r>
              <a:rPr lang="en-US" dirty="0" err="1" smtClean="0">
                <a:latin typeface="Comic Sans MS" pitchFamily="66" charset="0"/>
              </a:rPr>
              <a:t>e</a:t>
            </a:r>
            <a:r>
              <a:rPr lang="en-US" baseline="30000" dirty="0" err="1" smtClean="0">
                <a:latin typeface="Comic Sans MS" pitchFamily="66" charset="0"/>
                <a:sym typeface="Symbol"/>
              </a:rPr>
              <a:t>t</a:t>
            </a:r>
            <a:endParaRPr lang="en-US" baseline="30000" dirty="0" smtClean="0">
              <a:latin typeface="Comic Sans MS" pitchFamily="66" charset="0"/>
              <a:sym typeface="Symbol"/>
            </a:endParaRPr>
          </a:p>
          <a:p>
            <a:endParaRPr lang="en-US" baseline="30000" dirty="0">
              <a:latin typeface="Comic Sans MS" pitchFamily="66" charset="0"/>
              <a:sym typeface="Symbol"/>
            </a:endParaRPr>
          </a:p>
          <a:p>
            <a:pPr marL="0" indent="0">
              <a:buNone/>
            </a:pPr>
            <a:endParaRPr lang="en-US" baseline="30000" dirty="0" smtClean="0">
              <a:latin typeface="Comic Sans MS" pitchFamily="66" charset="0"/>
            </a:endParaRPr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762000" y="5410200"/>
            <a:ext cx="5943600" cy="1077218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+mn-lt"/>
              </a:rPr>
              <a:t>Therefore results for a single query translate to results on several queries</a:t>
            </a:r>
            <a:endParaRPr lang="en-US" sz="32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8039666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Answering a </a:t>
            </a:r>
            <a:r>
              <a:rPr lang="en-US" b="1" i="1" dirty="0" smtClean="0"/>
              <a:t>single</a:t>
            </a:r>
            <a:r>
              <a:rPr lang="en-US" b="1" dirty="0" smtClean="0"/>
              <a:t> counting query</a:t>
            </a:r>
            <a:endParaRPr lang="en-US" dirty="0" smtClean="0"/>
          </a:p>
        </p:txBody>
      </p:sp>
      <p:sp>
        <p:nvSpPr>
          <p:cNvPr id="972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5257800"/>
          </a:xfrm>
        </p:spPr>
        <p:txBody>
          <a:bodyPr/>
          <a:lstStyle/>
          <a:p>
            <a:pPr>
              <a:buFontTx/>
              <a:buNone/>
            </a:pPr>
            <a:r>
              <a:rPr lang="en-US" b="1" dirty="0" smtClean="0">
                <a:solidFill>
                  <a:srgbClr val="0000FF"/>
                </a:solidFill>
                <a:latin typeface="Comic Sans MS" pitchFamily="66" charset="0"/>
              </a:rPr>
              <a:t>U</a:t>
            </a:r>
            <a:r>
              <a:rPr lang="en-US" sz="2800" b="1" dirty="0" smtClean="0">
                <a:solidFill>
                  <a:srgbClr val="0000FF"/>
                </a:solidFill>
                <a:latin typeface="Comic Sans MS" pitchFamily="66" charset="0"/>
              </a:rPr>
              <a:t> </a:t>
            </a:r>
            <a:r>
              <a:rPr lang="en-US" dirty="0" smtClean="0"/>
              <a:t>set of</a:t>
            </a:r>
            <a:r>
              <a:rPr lang="en-US" sz="2800" b="1" dirty="0" smtClean="0">
                <a:solidFill>
                  <a:srgbClr val="0000FF"/>
                </a:solidFill>
                <a:latin typeface="Comic Sans MS" pitchFamily="66" charset="0"/>
              </a:rPr>
              <a:t> </a:t>
            </a:r>
            <a:r>
              <a:rPr lang="en-US" b="1" dirty="0" smtClean="0">
                <a:solidFill>
                  <a:srgbClr val="0000FF"/>
                </a:solidFill>
                <a:latin typeface="Comic Sans MS" pitchFamily="66" charset="0"/>
              </a:rPr>
              <a:t>(name,tag</a:t>
            </a:r>
            <a:r>
              <a:rPr lang="en-US" b="1" dirty="0" smtClean="0">
                <a:solidFill>
                  <a:srgbClr val="0000FF"/>
                </a:solidFill>
                <a:latin typeface="cmsy10"/>
                <a:sym typeface="Mathematica1" pitchFamily="2" charset="2"/>
              </a:rPr>
              <a:t>2 </a:t>
            </a:r>
            <a:r>
              <a:rPr lang="en-US" b="1" dirty="0" smtClean="0">
                <a:solidFill>
                  <a:srgbClr val="0000FF"/>
                </a:solidFill>
                <a:latin typeface="Comic Sans MS" pitchFamily="66" charset="0"/>
              </a:rPr>
              <a:t>{0,1})</a:t>
            </a:r>
            <a:r>
              <a:rPr lang="en-US" sz="2800" b="1" dirty="0" smtClean="0">
                <a:solidFill>
                  <a:srgbClr val="0000FF"/>
                </a:solidFill>
                <a:latin typeface="Comic Sans MS" pitchFamily="66" charset="0"/>
              </a:rPr>
              <a:t> </a:t>
            </a:r>
            <a:r>
              <a:rPr lang="en-US" dirty="0" err="1" smtClean="0"/>
              <a:t>tuples</a:t>
            </a:r>
            <a:endParaRPr lang="en-US" dirty="0" smtClean="0"/>
          </a:p>
          <a:p>
            <a:pPr>
              <a:buFontTx/>
              <a:buNone/>
            </a:pPr>
            <a:r>
              <a:rPr lang="en-US" dirty="0" smtClean="0"/>
              <a:t>One </a:t>
            </a:r>
            <a:r>
              <a:rPr lang="en-US" b="1" dirty="0" smtClean="0"/>
              <a:t>counting query</a:t>
            </a:r>
            <a:r>
              <a:rPr lang="en-US" dirty="0" smtClean="0"/>
              <a:t>: #of participants with </a:t>
            </a:r>
            <a:r>
              <a:rPr lang="en-US" b="1" dirty="0" smtClean="0">
                <a:solidFill>
                  <a:srgbClr val="0000FF"/>
                </a:solidFill>
                <a:latin typeface="Comic Sans MS" pitchFamily="66" charset="0"/>
              </a:rPr>
              <a:t>tag=1</a:t>
            </a:r>
          </a:p>
          <a:p>
            <a:pPr>
              <a:buFontTx/>
              <a:buNone/>
            </a:pPr>
            <a:endParaRPr lang="en-US" dirty="0" smtClean="0"/>
          </a:p>
          <a:p>
            <a:pPr>
              <a:buFontTx/>
              <a:buNone/>
            </a:pPr>
            <a:r>
              <a:rPr lang="en-US" b="1" dirty="0" smtClean="0">
                <a:solidFill>
                  <a:srgbClr val="FF0000"/>
                </a:solidFill>
              </a:rPr>
              <a:t>Sanitizer A:</a:t>
            </a:r>
            <a:r>
              <a:rPr lang="en-US" dirty="0" smtClean="0"/>
              <a:t> output  </a:t>
            </a:r>
            <a:r>
              <a:rPr lang="en-US" b="1" dirty="0" smtClean="0">
                <a:solidFill>
                  <a:srgbClr val="0000FF"/>
                </a:solidFill>
                <a:latin typeface="Comic Sans MS" pitchFamily="66" charset="0"/>
              </a:rPr>
              <a:t>#of 1’s + </a:t>
            </a:r>
            <a:r>
              <a:rPr lang="en-US" b="1" dirty="0" smtClean="0">
                <a:latin typeface="Comic Sans MS" pitchFamily="66" charset="0"/>
              </a:rPr>
              <a:t>noise</a:t>
            </a:r>
            <a:endParaRPr lang="en-US" dirty="0" smtClean="0"/>
          </a:p>
          <a:p>
            <a:pPr>
              <a:buFontTx/>
              <a:buNone/>
            </a:pPr>
            <a:r>
              <a:rPr lang="en-US" b="1" dirty="0" smtClean="0">
                <a:solidFill>
                  <a:srgbClr val="FF0000"/>
                </a:solidFill>
              </a:rPr>
              <a:t>Differentially private! </a:t>
            </a:r>
            <a:r>
              <a:rPr lang="en-US" dirty="0" smtClean="0"/>
              <a:t>If choose noise properly</a:t>
            </a:r>
          </a:p>
          <a:p>
            <a:pPr>
              <a:buFontTx/>
              <a:buNone/>
            </a:pPr>
            <a:endParaRPr lang="en-US" dirty="0" smtClean="0"/>
          </a:p>
          <a:p>
            <a:pPr>
              <a:buFontTx/>
              <a:buNone/>
            </a:pPr>
            <a:r>
              <a:rPr lang="en-US" dirty="0" smtClean="0"/>
              <a:t>Choose noise from </a:t>
            </a:r>
            <a:r>
              <a:rPr lang="en-US" b="1" dirty="0" smtClean="0"/>
              <a:t>Laplace distribution</a:t>
            </a:r>
          </a:p>
          <a:p>
            <a:pPr>
              <a:buFontTx/>
              <a:buNone/>
            </a:pPr>
            <a:r>
              <a:rPr lang="en-US" b="1" dirty="0" smtClean="0">
                <a:solidFill>
                  <a:srgbClr val="0000FF"/>
                </a:solidFill>
                <a:latin typeface="Comic Sans MS" pitchFamily="66" charset="0"/>
              </a:rPr>
              <a:t> </a:t>
            </a:r>
            <a:endParaRPr lang="en-US" b="1" dirty="0" smtClean="0">
              <a:solidFill>
                <a:srgbClr val="FF0000"/>
              </a:solidFill>
              <a:latin typeface="Comic Sans MS" pitchFamily="66" charset="0"/>
            </a:endParaRPr>
          </a:p>
          <a:p>
            <a:pPr>
              <a:buFontTx/>
              <a:buNone/>
            </a:pPr>
            <a:endParaRPr lang="en-US" b="1" dirty="0" smtClean="0">
              <a:solidFill>
                <a:srgbClr val="0000FF"/>
              </a:solidFill>
              <a:latin typeface="Comic Sans MS" pitchFamily="66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938257741"/>
      </p:ext>
    </p:extLst>
  </p:cSld>
  <p:clrMapOvr>
    <a:masterClrMapping/>
  </p:clrMapOvr>
  <p:transition advTm="71328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28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pPr algn="l"/>
            <a:r>
              <a:rPr lang="en-US" b="1" dirty="0" smtClean="0"/>
              <a:t>Differential Privacy</a:t>
            </a:r>
            <a:endParaRPr lang="en-US" dirty="0" smtClean="0"/>
          </a:p>
        </p:txBody>
      </p:sp>
      <p:sp>
        <p:nvSpPr>
          <p:cNvPr id="931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143000"/>
            <a:ext cx="8610600" cy="5257800"/>
          </a:xfrm>
        </p:spPr>
        <p:txBody>
          <a:bodyPr/>
          <a:lstStyle/>
          <a:p>
            <a:pPr>
              <a:buFontTx/>
              <a:buNone/>
              <a:defRPr/>
            </a:pPr>
            <a:r>
              <a:rPr lang="en-US" b="1" dirty="0" smtClean="0">
                <a:solidFill>
                  <a:schemeClr val="accent2"/>
                </a:solidFill>
              </a:rPr>
              <a:t>Protect </a:t>
            </a:r>
            <a:r>
              <a:rPr lang="en-US" b="1" i="1" dirty="0" smtClean="0">
                <a:solidFill>
                  <a:schemeClr val="accent2"/>
                </a:solidFill>
              </a:rPr>
              <a:t>individual </a:t>
            </a:r>
            <a:r>
              <a:rPr lang="en-US" b="1" dirty="0" smtClean="0">
                <a:solidFill>
                  <a:schemeClr val="accent2"/>
                </a:solidFill>
              </a:rPr>
              <a:t>participants:</a:t>
            </a:r>
          </a:p>
          <a:p>
            <a:pPr>
              <a:buFontTx/>
              <a:buNone/>
              <a:defRPr/>
            </a:pPr>
            <a:endParaRPr lang="en-US" b="1" u="sng" dirty="0" smtClean="0">
              <a:solidFill>
                <a:srgbClr val="FF0000"/>
              </a:solidFill>
              <a:latin typeface="Comic Sans MS" pitchFamily="66" charset="0"/>
            </a:endParaRPr>
          </a:p>
          <a:p>
            <a:pPr>
              <a:buFontTx/>
              <a:buNone/>
              <a:defRPr/>
            </a:pPr>
            <a:endParaRPr lang="en-US" b="1" dirty="0" smtClean="0"/>
          </a:p>
        </p:txBody>
      </p:sp>
      <p:grpSp>
        <p:nvGrpSpPr>
          <p:cNvPr id="2" name="Group 43"/>
          <p:cNvGrpSpPr>
            <a:grpSpLocks/>
          </p:cNvGrpSpPr>
          <p:nvPr/>
        </p:nvGrpSpPr>
        <p:grpSpPr bwMode="auto">
          <a:xfrm>
            <a:off x="6781800" y="2667000"/>
            <a:ext cx="1295400" cy="1066800"/>
            <a:chOff x="3648" y="960"/>
            <a:chExt cx="816" cy="672"/>
          </a:xfrm>
          <a:solidFill>
            <a:srgbClr val="009900"/>
          </a:solidFill>
        </p:grpSpPr>
        <p:grpSp>
          <p:nvGrpSpPr>
            <p:cNvPr id="3" name="Group 44"/>
            <p:cNvGrpSpPr>
              <a:grpSpLocks/>
            </p:cNvGrpSpPr>
            <p:nvPr/>
          </p:nvGrpSpPr>
          <p:grpSpPr bwMode="auto">
            <a:xfrm>
              <a:off x="3648" y="1248"/>
              <a:ext cx="816" cy="384"/>
              <a:chOff x="3648" y="1248"/>
              <a:chExt cx="816" cy="384"/>
            </a:xfrm>
            <a:grpFill/>
          </p:grpSpPr>
          <p:sp>
            <p:nvSpPr>
              <p:cNvPr id="17" name="Oval 45"/>
              <p:cNvSpPr>
                <a:spLocks noChangeArrowheads="1"/>
              </p:cNvSpPr>
              <p:nvPr/>
            </p:nvSpPr>
            <p:spPr bwMode="auto">
              <a:xfrm>
                <a:off x="3648" y="1440"/>
                <a:ext cx="816" cy="192"/>
              </a:xfrm>
              <a:prstGeom prst="ellipse">
                <a:avLst/>
              </a:prstGeom>
              <a:grpFill/>
              <a:ln w="25400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8" name="Oval 46"/>
              <p:cNvSpPr>
                <a:spLocks noChangeArrowheads="1"/>
              </p:cNvSpPr>
              <p:nvPr/>
            </p:nvSpPr>
            <p:spPr bwMode="auto">
              <a:xfrm>
                <a:off x="3648" y="1344"/>
                <a:ext cx="816" cy="192"/>
              </a:xfrm>
              <a:prstGeom prst="ellipse">
                <a:avLst/>
              </a:prstGeom>
              <a:grpFill/>
              <a:ln w="25400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9" name="Oval 47"/>
              <p:cNvSpPr>
                <a:spLocks noChangeArrowheads="1"/>
              </p:cNvSpPr>
              <p:nvPr/>
            </p:nvSpPr>
            <p:spPr bwMode="auto">
              <a:xfrm>
                <a:off x="3648" y="1248"/>
                <a:ext cx="816" cy="192"/>
              </a:xfrm>
              <a:prstGeom prst="ellipse">
                <a:avLst/>
              </a:prstGeom>
              <a:grpFill/>
              <a:ln w="25400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pPr>
                  <a:defRPr/>
                </a:pPr>
                <a:endParaRPr lang="en-US"/>
              </a:p>
            </p:txBody>
          </p:sp>
        </p:grpSp>
        <p:grpSp>
          <p:nvGrpSpPr>
            <p:cNvPr id="4" name="Group 48"/>
            <p:cNvGrpSpPr>
              <a:grpSpLocks/>
            </p:cNvGrpSpPr>
            <p:nvPr/>
          </p:nvGrpSpPr>
          <p:grpSpPr bwMode="auto">
            <a:xfrm>
              <a:off x="3648" y="960"/>
              <a:ext cx="816" cy="384"/>
              <a:chOff x="3648" y="1248"/>
              <a:chExt cx="816" cy="384"/>
            </a:xfrm>
            <a:grpFill/>
          </p:grpSpPr>
          <p:sp>
            <p:nvSpPr>
              <p:cNvPr id="14" name="Oval 49"/>
              <p:cNvSpPr>
                <a:spLocks noChangeArrowheads="1"/>
              </p:cNvSpPr>
              <p:nvPr/>
            </p:nvSpPr>
            <p:spPr bwMode="auto">
              <a:xfrm>
                <a:off x="3648" y="1440"/>
                <a:ext cx="816" cy="192"/>
              </a:xfrm>
              <a:prstGeom prst="ellipse">
                <a:avLst/>
              </a:prstGeom>
              <a:grpFill/>
              <a:ln w="25400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5" name="Oval 50"/>
              <p:cNvSpPr>
                <a:spLocks noChangeArrowheads="1"/>
              </p:cNvSpPr>
              <p:nvPr/>
            </p:nvSpPr>
            <p:spPr bwMode="auto">
              <a:xfrm>
                <a:off x="3648" y="1344"/>
                <a:ext cx="816" cy="192"/>
              </a:xfrm>
              <a:prstGeom prst="ellipse">
                <a:avLst/>
              </a:prstGeom>
              <a:grpFill/>
              <a:ln w="25400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6" name="Oval 51"/>
              <p:cNvSpPr>
                <a:spLocks noChangeArrowheads="1"/>
              </p:cNvSpPr>
              <p:nvPr/>
            </p:nvSpPr>
            <p:spPr bwMode="auto">
              <a:xfrm>
                <a:off x="3648" y="1248"/>
                <a:ext cx="816" cy="192"/>
              </a:xfrm>
              <a:prstGeom prst="ellipse">
                <a:avLst/>
              </a:prstGeom>
              <a:grpFill/>
              <a:ln w="25400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pPr>
                  <a:defRPr/>
                </a:pPr>
                <a:endParaRPr lang="en-US"/>
              </a:p>
            </p:txBody>
          </p:sp>
        </p:grpSp>
      </p:grpSp>
      <p:sp>
        <p:nvSpPr>
          <p:cNvPr id="20" name="Line 40"/>
          <p:cNvSpPr>
            <a:spLocks noChangeShapeType="1"/>
          </p:cNvSpPr>
          <p:nvPr/>
        </p:nvSpPr>
        <p:spPr bwMode="auto">
          <a:xfrm>
            <a:off x="4876800" y="1981200"/>
            <a:ext cx="0" cy="2362200"/>
          </a:xfrm>
          <a:prstGeom prst="line">
            <a:avLst/>
          </a:prstGeom>
          <a:noFill/>
          <a:ln w="57150">
            <a:solidFill>
              <a:schemeClr val="folHlink"/>
            </a:solidFill>
            <a:prstDash val="sysDot"/>
            <a:round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grpSp>
        <p:nvGrpSpPr>
          <p:cNvPr id="5" name="Group 3"/>
          <p:cNvGrpSpPr>
            <a:grpSpLocks/>
          </p:cNvGrpSpPr>
          <p:nvPr/>
        </p:nvGrpSpPr>
        <p:grpSpPr bwMode="auto">
          <a:xfrm>
            <a:off x="1371600" y="2139950"/>
            <a:ext cx="1905000" cy="1822450"/>
            <a:chOff x="1152" y="945"/>
            <a:chExt cx="1200" cy="1039"/>
          </a:xfrm>
        </p:grpSpPr>
        <p:grpSp>
          <p:nvGrpSpPr>
            <p:cNvPr id="6" name="Group 4"/>
            <p:cNvGrpSpPr>
              <a:grpSpLocks/>
            </p:cNvGrpSpPr>
            <p:nvPr/>
          </p:nvGrpSpPr>
          <p:grpSpPr bwMode="auto">
            <a:xfrm>
              <a:off x="1152" y="1329"/>
              <a:ext cx="1200" cy="655"/>
              <a:chOff x="1152" y="897"/>
              <a:chExt cx="1200" cy="655"/>
            </a:xfrm>
          </p:grpSpPr>
          <p:grpSp>
            <p:nvGrpSpPr>
              <p:cNvPr id="7" name="Group 5"/>
              <p:cNvGrpSpPr>
                <a:grpSpLocks/>
              </p:cNvGrpSpPr>
              <p:nvPr/>
            </p:nvGrpSpPr>
            <p:grpSpPr bwMode="auto">
              <a:xfrm>
                <a:off x="1152" y="1089"/>
                <a:ext cx="1200" cy="463"/>
                <a:chOff x="1152" y="1089"/>
                <a:chExt cx="1200" cy="463"/>
              </a:xfrm>
            </p:grpSpPr>
            <p:sp>
              <p:nvSpPr>
                <p:cNvPr id="40" name="Oval 6"/>
                <p:cNvSpPr>
                  <a:spLocks noChangeArrowheads="1"/>
                </p:cNvSpPr>
                <p:nvPr/>
              </p:nvSpPr>
              <p:spPr bwMode="auto">
                <a:xfrm>
                  <a:off x="1152" y="1233"/>
                  <a:ext cx="1200" cy="319"/>
                </a:xfrm>
                <a:prstGeom prst="ellipse">
                  <a:avLst/>
                </a:prstGeom>
                <a:solidFill>
                  <a:srgbClr val="FF0000"/>
                </a:solidFill>
                <a:ln w="254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l">
                    <a:spcBef>
                      <a:spcPct val="0"/>
                    </a:spcBef>
                    <a:buFontTx/>
                    <a:buNone/>
                  </a:pPr>
                  <a:endParaRPr lang="en-US" sz="1800">
                    <a:latin typeface="Georgia" pitchFamily="18" charset="0"/>
                  </a:endParaRPr>
                </a:p>
              </p:txBody>
            </p:sp>
            <p:sp>
              <p:nvSpPr>
                <p:cNvPr id="41" name="Oval 7"/>
                <p:cNvSpPr>
                  <a:spLocks noChangeArrowheads="1"/>
                </p:cNvSpPr>
                <p:nvPr/>
              </p:nvSpPr>
              <p:spPr bwMode="auto">
                <a:xfrm>
                  <a:off x="1152" y="1185"/>
                  <a:ext cx="1200" cy="319"/>
                </a:xfrm>
                <a:prstGeom prst="ellipse">
                  <a:avLst/>
                </a:prstGeom>
                <a:solidFill>
                  <a:srgbClr val="FF0000"/>
                </a:solidFill>
                <a:ln w="254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l">
                    <a:spcBef>
                      <a:spcPct val="0"/>
                    </a:spcBef>
                    <a:buFontTx/>
                    <a:buNone/>
                  </a:pPr>
                  <a:endParaRPr lang="en-US" sz="1800">
                    <a:latin typeface="Georgia" pitchFamily="18" charset="0"/>
                  </a:endParaRPr>
                </a:p>
              </p:txBody>
            </p:sp>
            <p:sp>
              <p:nvSpPr>
                <p:cNvPr id="42" name="Oval 8"/>
                <p:cNvSpPr>
                  <a:spLocks noChangeArrowheads="1"/>
                </p:cNvSpPr>
                <p:nvPr/>
              </p:nvSpPr>
              <p:spPr bwMode="auto">
                <a:xfrm>
                  <a:off x="1152" y="1137"/>
                  <a:ext cx="1200" cy="319"/>
                </a:xfrm>
                <a:prstGeom prst="ellipse">
                  <a:avLst/>
                </a:prstGeom>
                <a:solidFill>
                  <a:srgbClr val="FF0000"/>
                </a:solidFill>
                <a:ln w="254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l">
                    <a:spcBef>
                      <a:spcPct val="0"/>
                    </a:spcBef>
                    <a:buFontTx/>
                    <a:buNone/>
                  </a:pPr>
                  <a:endParaRPr lang="en-US" sz="1800">
                    <a:latin typeface="Georgia" pitchFamily="18" charset="0"/>
                  </a:endParaRPr>
                </a:p>
              </p:txBody>
            </p:sp>
            <p:sp>
              <p:nvSpPr>
                <p:cNvPr id="43" name="Oval 9"/>
                <p:cNvSpPr>
                  <a:spLocks noChangeArrowheads="1"/>
                </p:cNvSpPr>
                <p:nvPr/>
              </p:nvSpPr>
              <p:spPr bwMode="auto">
                <a:xfrm>
                  <a:off x="1152" y="1089"/>
                  <a:ext cx="1200" cy="319"/>
                </a:xfrm>
                <a:prstGeom prst="ellipse">
                  <a:avLst/>
                </a:prstGeom>
                <a:solidFill>
                  <a:srgbClr val="FF0000"/>
                </a:solidFill>
                <a:ln w="254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l">
                    <a:spcBef>
                      <a:spcPct val="0"/>
                    </a:spcBef>
                    <a:buFontTx/>
                    <a:buNone/>
                  </a:pPr>
                  <a:endParaRPr lang="en-US" sz="1800">
                    <a:latin typeface="Georgia" pitchFamily="18" charset="0"/>
                  </a:endParaRPr>
                </a:p>
              </p:txBody>
            </p:sp>
          </p:grpSp>
          <p:grpSp>
            <p:nvGrpSpPr>
              <p:cNvPr id="8" name="Group 10"/>
              <p:cNvGrpSpPr>
                <a:grpSpLocks/>
              </p:cNvGrpSpPr>
              <p:nvPr/>
            </p:nvGrpSpPr>
            <p:grpSpPr bwMode="auto">
              <a:xfrm>
                <a:off x="1152" y="897"/>
                <a:ext cx="1200" cy="463"/>
                <a:chOff x="1152" y="1089"/>
                <a:chExt cx="1200" cy="463"/>
              </a:xfrm>
            </p:grpSpPr>
            <p:sp>
              <p:nvSpPr>
                <p:cNvPr id="36" name="Oval 11"/>
                <p:cNvSpPr>
                  <a:spLocks noChangeArrowheads="1"/>
                </p:cNvSpPr>
                <p:nvPr/>
              </p:nvSpPr>
              <p:spPr bwMode="auto">
                <a:xfrm>
                  <a:off x="1152" y="1233"/>
                  <a:ext cx="1200" cy="319"/>
                </a:xfrm>
                <a:prstGeom prst="ellipse">
                  <a:avLst/>
                </a:prstGeom>
                <a:solidFill>
                  <a:srgbClr val="FF0000"/>
                </a:solidFill>
                <a:ln w="254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l">
                    <a:spcBef>
                      <a:spcPct val="0"/>
                    </a:spcBef>
                    <a:buFontTx/>
                    <a:buNone/>
                  </a:pPr>
                  <a:endParaRPr lang="en-US" sz="1800">
                    <a:latin typeface="Georgia" pitchFamily="18" charset="0"/>
                  </a:endParaRPr>
                </a:p>
              </p:txBody>
            </p:sp>
            <p:sp>
              <p:nvSpPr>
                <p:cNvPr id="37" name="Oval 12"/>
                <p:cNvSpPr>
                  <a:spLocks noChangeArrowheads="1"/>
                </p:cNvSpPr>
                <p:nvPr/>
              </p:nvSpPr>
              <p:spPr bwMode="auto">
                <a:xfrm>
                  <a:off x="1152" y="1195"/>
                  <a:ext cx="1200" cy="319"/>
                </a:xfrm>
                <a:prstGeom prst="ellipse">
                  <a:avLst/>
                </a:prstGeom>
                <a:solidFill>
                  <a:srgbClr val="FF0000"/>
                </a:solidFill>
                <a:ln w="254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l">
                    <a:spcBef>
                      <a:spcPct val="0"/>
                    </a:spcBef>
                    <a:buFontTx/>
                    <a:buNone/>
                  </a:pPr>
                  <a:endParaRPr lang="en-US" sz="1800">
                    <a:latin typeface="Georgia" pitchFamily="18" charset="0"/>
                  </a:endParaRPr>
                </a:p>
              </p:txBody>
            </p:sp>
            <p:sp>
              <p:nvSpPr>
                <p:cNvPr id="38" name="Oval 13"/>
                <p:cNvSpPr>
                  <a:spLocks noChangeArrowheads="1"/>
                </p:cNvSpPr>
                <p:nvPr/>
              </p:nvSpPr>
              <p:spPr bwMode="auto">
                <a:xfrm>
                  <a:off x="1152" y="1137"/>
                  <a:ext cx="1200" cy="319"/>
                </a:xfrm>
                <a:prstGeom prst="ellipse">
                  <a:avLst/>
                </a:prstGeom>
                <a:solidFill>
                  <a:srgbClr val="FF0000"/>
                </a:solidFill>
                <a:ln w="254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l">
                    <a:spcBef>
                      <a:spcPct val="0"/>
                    </a:spcBef>
                    <a:buFontTx/>
                    <a:buNone/>
                  </a:pPr>
                  <a:endParaRPr lang="en-US" sz="1800">
                    <a:latin typeface="Georgia" pitchFamily="18" charset="0"/>
                  </a:endParaRPr>
                </a:p>
              </p:txBody>
            </p:sp>
            <p:sp>
              <p:nvSpPr>
                <p:cNvPr id="39" name="Oval 14"/>
                <p:cNvSpPr>
                  <a:spLocks noChangeArrowheads="1"/>
                </p:cNvSpPr>
                <p:nvPr/>
              </p:nvSpPr>
              <p:spPr bwMode="auto">
                <a:xfrm>
                  <a:off x="1152" y="1089"/>
                  <a:ext cx="1200" cy="319"/>
                </a:xfrm>
                <a:prstGeom prst="ellipse">
                  <a:avLst/>
                </a:prstGeom>
                <a:solidFill>
                  <a:srgbClr val="FF0000"/>
                </a:solidFill>
                <a:ln w="254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l">
                    <a:spcBef>
                      <a:spcPct val="0"/>
                    </a:spcBef>
                    <a:buFontTx/>
                    <a:buNone/>
                  </a:pPr>
                  <a:endParaRPr lang="en-US" sz="1800">
                    <a:latin typeface="Georgia" pitchFamily="18" charset="0"/>
                  </a:endParaRPr>
                </a:p>
              </p:txBody>
            </p:sp>
          </p:grpSp>
        </p:grpSp>
        <p:grpSp>
          <p:nvGrpSpPr>
            <p:cNvPr id="9" name="Group 15"/>
            <p:cNvGrpSpPr>
              <a:grpSpLocks/>
            </p:cNvGrpSpPr>
            <p:nvPr/>
          </p:nvGrpSpPr>
          <p:grpSpPr bwMode="auto">
            <a:xfrm>
              <a:off x="1152" y="945"/>
              <a:ext cx="1200" cy="655"/>
              <a:chOff x="1152" y="897"/>
              <a:chExt cx="1200" cy="655"/>
            </a:xfrm>
          </p:grpSpPr>
          <p:grpSp>
            <p:nvGrpSpPr>
              <p:cNvPr id="10" name="Group 16"/>
              <p:cNvGrpSpPr>
                <a:grpSpLocks/>
              </p:cNvGrpSpPr>
              <p:nvPr/>
            </p:nvGrpSpPr>
            <p:grpSpPr bwMode="auto">
              <a:xfrm>
                <a:off x="1152" y="1089"/>
                <a:ext cx="1200" cy="463"/>
                <a:chOff x="1152" y="1089"/>
                <a:chExt cx="1200" cy="463"/>
              </a:xfrm>
            </p:grpSpPr>
            <p:sp>
              <p:nvSpPr>
                <p:cNvPr id="30" name="Oval 17"/>
                <p:cNvSpPr>
                  <a:spLocks noChangeArrowheads="1"/>
                </p:cNvSpPr>
                <p:nvPr/>
              </p:nvSpPr>
              <p:spPr bwMode="auto">
                <a:xfrm>
                  <a:off x="1152" y="1233"/>
                  <a:ext cx="1200" cy="319"/>
                </a:xfrm>
                <a:prstGeom prst="ellipse">
                  <a:avLst/>
                </a:prstGeom>
                <a:solidFill>
                  <a:srgbClr val="FF0000"/>
                </a:solidFill>
                <a:ln w="254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l">
                    <a:spcBef>
                      <a:spcPct val="0"/>
                    </a:spcBef>
                    <a:buFontTx/>
                    <a:buNone/>
                  </a:pPr>
                  <a:endParaRPr lang="en-US" sz="1800">
                    <a:latin typeface="Georgia" pitchFamily="18" charset="0"/>
                  </a:endParaRPr>
                </a:p>
              </p:txBody>
            </p:sp>
            <p:sp>
              <p:nvSpPr>
                <p:cNvPr id="31" name="Oval 18"/>
                <p:cNvSpPr>
                  <a:spLocks noChangeArrowheads="1"/>
                </p:cNvSpPr>
                <p:nvPr/>
              </p:nvSpPr>
              <p:spPr bwMode="auto">
                <a:xfrm>
                  <a:off x="1152" y="1185"/>
                  <a:ext cx="1200" cy="319"/>
                </a:xfrm>
                <a:prstGeom prst="ellipse">
                  <a:avLst/>
                </a:prstGeom>
                <a:solidFill>
                  <a:srgbClr val="FF0000"/>
                </a:solidFill>
                <a:ln w="254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l">
                    <a:spcBef>
                      <a:spcPct val="0"/>
                    </a:spcBef>
                    <a:buFontTx/>
                    <a:buNone/>
                  </a:pPr>
                  <a:endParaRPr lang="en-US" sz="1800">
                    <a:latin typeface="Georgia" pitchFamily="18" charset="0"/>
                  </a:endParaRPr>
                </a:p>
              </p:txBody>
            </p:sp>
            <p:sp>
              <p:nvSpPr>
                <p:cNvPr id="32" name="Oval 19"/>
                <p:cNvSpPr>
                  <a:spLocks noChangeArrowheads="1"/>
                </p:cNvSpPr>
                <p:nvPr/>
              </p:nvSpPr>
              <p:spPr bwMode="auto">
                <a:xfrm>
                  <a:off x="1152" y="1137"/>
                  <a:ext cx="1200" cy="319"/>
                </a:xfrm>
                <a:prstGeom prst="ellipse">
                  <a:avLst/>
                </a:prstGeom>
                <a:solidFill>
                  <a:srgbClr val="FF0000"/>
                </a:solidFill>
                <a:ln w="254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l">
                    <a:spcBef>
                      <a:spcPct val="0"/>
                    </a:spcBef>
                    <a:buFontTx/>
                    <a:buNone/>
                  </a:pPr>
                  <a:endParaRPr lang="en-US" sz="1800">
                    <a:latin typeface="Georgia" pitchFamily="18" charset="0"/>
                  </a:endParaRPr>
                </a:p>
              </p:txBody>
            </p:sp>
            <p:sp>
              <p:nvSpPr>
                <p:cNvPr id="33" name="Oval 20"/>
                <p:cNvSpPr>
                  <a:spLocks noChangeArrowheads="1"/>
                </p:cNvSpPr>
                <p:nvPr/>
              </p:nvSpPr>
              <p:spPr bwMode="auto">
                <a:xfrm>
                  <a:off x="1152" y="1089"/>
                  <a:ext cx="1200" cy="319"/>
                </a:xfrm>
                <a:prstGeom prst="ellipse">
                  <a:avLst/>
                </a:prstGeom>
                <a:solidFill>
                  <a:srgbClr val="FF0000"/>
                </a:solidFill>
                <a:ln w="254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l">
                    <a:spcBef>
                      <a:spcPct val="0"/>
                    </a:spcBef>
                    <a:buFontTx/>
                    <a:buNone/>
                  </a:pPr>
                  <a:endParaRPr lang="en-US" sz="1800">
                    <a:latin typeface="Georgia" pitchFamily="18" charset="0"/>
                  </a:endParaRPr>
                </a:p>
              </p:txBody>
            </p:sp>
          </p:grpSp>
          <p:grpSp>
            <p:nvGrpSpPr>
              <p:cNvPr id="11" name="Group 21"/>
              <p:cNvGrpSpPr>
                <a:grpSpLocks/>
              </p:cNvGrpSpPr>
              <p:nvPr/>
            </p:nvGrpSpPr>
            <p:grpSpPr bwMode="auto">
              <a:xfrm>
                <a:off x="1152" y="897"/>
                <a:ext cx="1200" cy="463"/>
                <a:chOff x="1152" y="1089"/>
                <a:chExt cx="1200" cy="463"/>
              </a:xfrm>
            </p:grpSpPr>
            <p:sp>
              <p:nvSpPr>
                <p:cNvPr id="26" name="Oval 22"/>
                <p:cNvSpPr>
                  <a:spLocks noChangeArrowheads="1"/>
                </p:cNvSpPr>
                <p:nvPr/>
              </p:nvSpPr>
              <p:spPr bwMode="auto">
                <a:xfrm>
                  <a:off x="1152" y="1233"/>
                  <a:ext cx="1200" cy="319"/>
                </a:xfrm>
                <a:prstGeom prst="ellipse">
                  <a:avLst/>
                </a:prstGeom>
                <a:solidFill>
                  <a:srgbClr val="FF0000"/>
                </a:solidFill>
                <a:ln w="254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l">
                    <a:spcBef>
                      <a:spcPct val="0"/>
                    </a:spcBef>
                    <a:buFontTx/>
                    <a:buNone/>
                  </a:pPr>
                  <a:endParaRPr lang="en-US" sz="1800">
                    <a:latin typeface="Georgia" pitchFamily="18" charset="0"/>
                  </a:endParaRPr>
                </a:p>
              </p:txBody>
            </p:sp>
            <p:sp>
              <p:nvSpPr>
                <p:cNvPr id="27" name="Oval 23"/>
                <p:cNvSpPr>
                  <a:spLocks noChangeArrowheads="1"/>
                </p:cNvSpPr>
                <p:nvPr/>
              </p:nvSpPr>
              <p:spPr bwMode="auto">
                <a:xfrm>
                  <a:off x="1152" y="1185"/>
                  <a:ext cx="1200" cy="319"/>
                </a:xfrm>
                <a:prstGeom prst="ellipse">
                  <a:avLst/>
                </a:prstGeom>
                <a:solidFill>
                  <a:srgbClr val="FF0000"/>
                </a:solidFill>
                <a:ln w="254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l">
                    <a:spcBef>
                      <a:spcPct val="0"/>
                    </a:spcBef>
                    <a:buFontTx/>
                    <a:buNone/>
                  </a:pPr>
                  <a:endParaRPr lang="en-US" sz="1800">
                    <a:latin typeface="Georgia" pitchFamily="18" charset="0"/>
                  </a:endParaRPr>
                </a:p>
              </p:txBody>
            </p:sp>
            <p:sp>
              <p:nvSpPr>
                <p:cNvPr id="28" name="Oval 24"/>
                <p:cNvSpPr>
                  <a:spLocks noChangeArrowheads="1"/>
                </p:cNvSpPr>
                <p:nvPr/>
              </p:nvSpPr>
              <p:spPr bwMode="auto">
                <a:xfrm>
                  <a:off x="1152" y="1137"/>
                  <a:ext cx="1200" cy="319"/>
                </a:xfrm>
                <a:prstGeom prst="ellipse">
                  <a:avLst/>
                </a:prstGeom>
                <a:solidFill>
                  <a:srgbClr val="FF0000"/>
                </a:solidFill>
                <a:ln w="254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l">
                    <a:spcBef>
                      <a:spcPct val="0"/>
                    </a:spcBef>
                    <a:buFontTx/>
                    <a:buNone/>
                  </a:pPr>
                  <a:endParaRPr lang="en-US" sz="1800">
                    <a:latin typeface="Georgia" pitchFamily="18" charset="0"/>
                  </a:endParaRPr>
                </a:p>
              </p:txBody>
            </p:sp>
            <p:sp>
              <p:nvSpPr>
                <p:cNvPr id="29" name="Oval 25"/>
                <p:cNvSpPr>
                  <a:spLocks noChangeArrowheads="1"/>
                </p:cNvSpPr>
                <p:nvPr/>
              </p:nvSpPr>
              <p:spPr bwMode="auto">
                <a:xfrm>
                  <a:off x="1152" y="1089"/>
                  <a:ext cx="1200" cy="319"/>
                </a:xfrm>
                <a:prstGeom prst="ellipse">
                  <a:avLst/>
                </a:prstGeom>
                <a:solidFill>
                  <a:srgbClr val="FF0000"/>
                </a:solidFill>
                <a:ln w="254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l">
                    <a:spcBef>
                      <a:spcPct val="0"/>
                    </a:spcBef>
                    <a:buFontTx/>
                    <a:buNone/>
                  </a:pPr>
                  <a:endParaRPr lang="en-US" sz="1800">
                    <a:latin typeface="Georgia" pitchFamily="18" charset="0"/>
                  </a:endParaRPr>
                </a:p>
              </p:txBody>
            </p:sp>
          </p:grpSp>
        </p:grpSp>
      </p:grpSp>
      <p:sp>
        <p:nvSpPr>
          <p:cNvPr id="44" name="Line 42"/>
          <p:cNvSpPr>
            <a:spLocks noChangeShapeType="1"/>
          </p:cNvSpPr>
          <p:nvPr/>
        </p:nvSpPr>
        <p:spPr bwMode="auto">
          <a:xfrm>
            <a:off x="3352800" y="3124200"/>
            <a:ext cx="762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45" name="Rectangle 41"/>
          <p:cNvSpPr>
            <a:spLocks noChangeArrowheads="1"/>
          </p:cNvSpPr>
          <p:nvPr/>
        </p:nvSpPr>
        <p:spPr bwMode="auto">
          <a:xfrm>
            <a:off x="4114800" y="2667000"/>
            <a:ext cx="1600200" cy="920750"/>
          </a:xfrm>
          <a:prstGeom prst="rect">
            <a:avLst/>
          </a:prstGeom>
          <a:solidFill>
            <a:schemeClr val="accent1"/>
          </a:solidFill>
          <a:ln w="38100" algn="ctr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marL="342900" indent="-342900" algn="ctr">
              <a:buFontTx/>
              <a:buNone/>
            </a:pPr>
            <a:r>
              <a:rPr lang="en-US" sz="2800" dirty="0">
                <a:latin typeface="+mn-lt"/>
              </a:rPr>
              <a:t>Curator/</a:t>
            </a:r>
          </a:p>
          <a:p>
            <a:pPr marL="342900" indent="-342900" algn="ctr">
              <a:buFontTx/>
              <a:buNone/>
            </a:pPr>
            <a:r>
              <a:rPr lang="en-US" sz="2800" dirty="0" smtClean="0">
                <a:latin typeface="+mn-lt"/>
              </a:rPr>
              <a:t>Sanitizer </a:t>
            </a:r>
            <a:r>
              <a:rPr lang="en-US" sz="2800" dirty="0" smtClean="0">
                <a:latin typeface="Comic Sans MS" pitchFamily="66" charset="0"/>
              </a:rPr>
              <a:t>M</a:t>
            </a:r>
            <a:endParaRPr lang="en-US" sz="2800" dirty="0">
              <a:latin typeface="Comic Sans MS" pitchFamily="66" charset="0"/>
            </a:endParaRPr>
          </a:p>
        </p:txBody>
      </p:sp>
      <p:sp>
        <p:nvSpPr>
          <p:cNvPr id="46" name="Line 43"/>
          <p:cNvSpPr>
            <a:spLocks noChangeShapeType="1"/>
          </p:cNvSpPr>
          <p:nvPr/>
        </p:nvSpPr>
        <p:spPr bwMode="auto">
          <a:xfrm>
            <a:off x="5715000" y="3124200"/>
            <a:ext cx="990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spAutoFit/>
          </a:bodyPr>
          <a:lstStyle/>
          <a:p>
            <a:endParaRPr lang="en-US"/>
          </a:p>
        </p:txBody>
      </p:sp>
      <p:cxnSp>
        <p:nvCxnSpPr>
          <p:cNvPr id="50" name="Straight Arrow Connector 49"/>
          <p:cNvCxnSpPr>
            <a:stCxn id="93187" idx="1"/>
          </p:cNvCxnSpPr>
          <p:nvPr/>
        </p:nvCxnSpPr>
        <p:spPr bwMode="auto">
          <a:xfrm>
            <a:off x="304800" y="3810000"/>
            <a:ext cx="914400" cy="914400"/>
          </a:xfrm>
          <a:prstGeom prst="straightConnector1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52" name="Straight Connector 51"/>
          <p:cNvCxnSpPr/>
          <p:nvPr/>
        </p:nvCxnSpPr>
        <p:spPr bwMode="auto">
          <a:xfrm>
            <a:off x="304800" y="4495800"/>
            <a:ext cx="8305800" cy="0"/>
          </a:xfrm>
          <a:prstGeom prst="line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12" name="Group 43"/>
          <p:cNvGrpSpPr>
            <a:grpSpLocks/>
          </p:cNvGrpSpPr>
          <p:nvPr/>
        </p:nvGrpSpPr>
        <p:grpSpPr bwMode="auto">
          <a:xfrm>
            <a:off x="6781800" y="5257800"/>
            <a:ext cx="1295400" cy="1066800"/>
            <a:chOff x="3648" y="960"/>
            <a:chExt cx="816" cy="672"/>
          </a:xfrm>
          <a:solidFill>
            <a:srgbClr val="92D050"/>
          </a:solidFill>
        </p:grpSpPr>
        <p:grpSp>
          <p:nvGrpSpPr>
            <p:cNvPr id="13" name="Group 44"/>
            <p:cNvGrpSpPr>
              <a:grpSpLocks/>
            </p:cNvGrpSpPr>
            <p:nvPr/>
          </p:nvGrpSpPr>
          <p:grpSpPr bwMode="auto">
            <a:xfrm>
              <a:off x="3648" y="1248"/>
              <a:ext cx="816" cy="384"/>
              <a:chOff x="3648" y="1248"/>
              <a:chExt cx="816" cy="384"/>
            </a:xfrm>
            <a:grpFill/>
          </p:grpSpPr>
          <p:sp>
            <p:nvSpPr>
              <p:cNvPr id="60" name="Oval 45"/>
              <p:cNvSpPr>
                <a:spLocks noChangeArrowheads="1"/>
              </p:cNvSpPr>
              <p:nvPr/>
            </p:nvSpPr>
            <p:spPr bwMode="auto">
              <a:xfrm>
                <a:off x="3648" y="1440"/>
                <a:ext cx="816" cy="192"/>
              </a:xfrm>
              <a:prstGeom prst="ellipse">
                <a:avLst/>
              </a:prstGeom>
              <a:grpFill/>
              <a:ln w="25400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1" name="Oval 46"/>
              <p:cNvSpPr>
                <a:spLocks noChangeArrowheads="1"/>
              </p:cNvSpPr>
              <p:nvPr/>
            </p:nvSpPr>
            <p:spPr bwMode="auto">
              <a:xfrm>
                <a:off x="3648" y="1344"/>
                <a:ext cx="816" cy="192"/>
              </a:xfrm>
              <a:prstGeom prst="ellipse">
                <a:avLst/>
              </a:prstGeom>
              <a:grpFill/>
              <a:ln w="25400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2" name="Oval 47"/>
              <p:cNvSpPr>
                <a:spLocks noChangeArrowheads="1"/>
              </p:cNvSpPr>
              <p:nvPr/>
            </p:nvSpPr>
            <p:spPr bwMode="auto">
              <a:xfrm>
                <a:off x="3648" y="1248"/>
                <a:ext cx="816" cy="192"/>
              </a:xfrm>
              <a:prstGeom prst="ellipse">
                <a:avLst/>
              </a:prstGeom>
              <a:grpFill/>
              <a:ln w="25400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pPr>
                  <a:defRPr/>
                </a:pPr>
                <a:endParaRPr lang="en-US"/>
              </a:p>
            </p:txBody>
          </p:sp>
        </p:grpSp>
        <p:grpSp>
          <p:nvGrpSpPr>
            <p:cNvPr id="21" name="Group 48"/>
            <p:cNvGrpSpPr>
              <a:grpSpLocks/>
            </p:cNvGrpSpPr>
            <p:nvPr/>
          </p:nvGrpSpPr>
          <p:grpSpPr bwMode="auto">
            <a:xfrm>
              <a:off x="3648" y="960"/>
              <a:ext cx="816" cy="384"/>
              <a:chOff x="3648" y="1248"/>
              <a:chExt cx="816" cy="384"/>
            </a:xfrm>
            <a:grpFill/>
          </p:grpSpPr>
          <p:sp>
            <p:nvSpPr>
              <p:cNvPr id="57" name="Oval 49"/>
              <p:cNvSpPr>
                <a:spLocks noChangeArrowheads="1"/>
              </p:cNvSpPr>
              <p:nvPr/>
            </p:nvSpPr>
            <p:spPr bwMode="auto">
              <a:xfrm>
                <a:off x="3648" y="1440"/>
                <a:ext cx="816" cy="192"/>
              </a:xfrm>
              <a:prstGeom prst="ellipse">
                <a:avLst/>
              </a:prstGeom>
              <a:grpFill/>
              <a:ln w="25400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8" name="Oval 50"/>
              <p:cNvSpPr>
                <a:spLocks noChangeArrowheads="1"/>
              </p:cNvSpPr>
              <p:nvPr/>
            </p:nvSpPr>
            <p:spPr bwMode="auto">
              <a:xfrm>
                <a:off x="3648" y="1344"/>
                <a:ext cx="816" cy="192"/>
              </a:xfrm>
              <a:prstGeom prst="ellipse">
                <a:avLst/>
              </a:prstGeom>
              <a:grpFill/>
              <a:ln w="25400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9" name="Oval 51"/>
              <p:cNvSpPr>
                <a:spLocks noChangeArrowheads="1"/>
              </p:cNvSpPr>
              <p:nvPr/>
            </p:nvSpPr>
            <p:spPr bwMode="auto">
              <a:xfrm>
                <a:off x="3648" y="1248"/>
                <a:ext cx="816" cy="192"/>
              </a:xfrm>
              <a:prstGeom prst="ellipse">
                <a:avLst/>
              </a:prstGeom>
              <a:grpFill/>
              <a:ln w="25400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pPr>
                  <a:defRPr/>
                </a:pPr>
                <a:endParaRPr lang="en-US"/>
              </a:p>
            </p:txBody>
          </p:sp>
        </p:grpSp>
      </p:grpSp>
      <p:sp>
        <p:nvSpPr>
          <p:cNvPr id="63" name="Line 40"/>
          <p:cNvSpPr>
            <a:spLocks noChangeShapeType="1"/>
          </p:cNvSpPr>
          <p:nvPr/>
        </p:nvSpPr>
        <p:spPr bwMode="auto">
          <a:xfrm>
            <a:off x="4876800" y="4572000"/>
            <a:ext cx="0" cy="2362200"/>
          </a:xfrm>
          <a:prstGeom prst="line">
            <a:avLst/>
          </a:prstGeom>
          <a:noFill/>
          <a:ln w="57150">
            <a:solidFill>
              <a:schemeClr val="folHlink"/>
            </a:solidFill>
            <a:prstDash val="sysDot"/>
            <a:round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grpSp>
        <p:nvGrpSpPr>
          <p:cNvPr id="22" name="Group 3"/>
          <p:cNvGrpSpPr>
            <a:grpSpLocks/>
          </p:cNvGrpSpPr>
          <p:nvPr/>
        </p:nvGrpSpPr>
        <p:grpSpPr bwMode="auto">
          <a:xfrm>
            <a:off x="1371600" y="4730750"/>
            <a:ext cx="1905000" cy="1822450"/>
            <a:chOff x="1152" y="945"/>
            <a:chExt cx="1200" cy="1039"/>
          </a:xfrm>
        </p:grpSpPr>
        <p:grpSp>
          <p:nvGrpSpPr>
            <p:cNvPr id="23" name="Group 4"/>
            <p:cNvGrpSpPr>
              <a:grpSpLocks/>
            </p:cNvGrpSpPr>
            <p:nvPr/>
          </p:nvGrpSpPr>
          <p:grpSpPr bwMode="auto">
            <a:xfrm>
              <a:off x="1152" y="1329"/>
              <a:ext cx="1200" cy="655"/>
              <a:chOff x="1152" y="897"/>
              <a:chExt cx="1200" cy="655"/>
            </a:xfrm>
          </p:grpSpPr>
          <p:grpSp>
            <p:nvGrpSpPr>
              <p:cNvPr id="24" name="Group 5"/>
              <p:cNvGrpSpPr>
                <a:grpSpLocks/>
              </p:cNvGrpSpPr>
              <p:nvPr/>
            </p:nvGrpSpPr>
            <p:grpSpPr bwMode="auto">
              <a:xfrm>
                <a:off x="1152" y="1089"/>
                <a:ext cx="1200" cy="463"/>
                <a:chOff x="1152" y="1089"/>
                <a:chExt cx="1200" cy="463"/>
              </a:xfrm>
            </p:grpSpPr>
            <p:sp>
              <p:nvSpPr>
                <p:cNvPr id="83" name="Oval 6"/>
                <p:cNvSpPr>
                  <a:spLocks noChangeArrowheads="1"/>
                </p:cNvSpPr>
                <p:nvPr/>
              </p:nvSpPr>
              <p:spPr bwMode="auto">
                <a:xfrm>
                  <a:off x="1152" y="1233"/>
                  <a:ext cx="1200" cy="319"/>
                </a:xfrm>
                <a:prstGeom prst="ellipse">
                  <a:avLst/>
                </a:prstGeom>
                <a:solidFill>
                  <a:srgbClr val="FF0000"/>
                </a:solidFill>
                <a:ln w="254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l">
                    <a:spcBef>
                      <a:spcPct val="0"/>
                    </a:spcBef>
                    <a:buFontTx/>
                    <a:buNone/>
                  </a:pPr>
                  <a:endParaRPr lang="en-US" sz="1800">
                    <a:latin typeface="Georgia" pitchFamily="18" charset="0"/>
                  </a:endParaRPr>
                </a:p>
              </p:txBody>
            </p:sp>
            <p:sp>
              <p:nvSpPr>
                <p:cNvPr id="84" name="Oval 7"/>
                <p:cNvSpPr>
                  <a:spLocks noChangeArrowheads="1"/>
                </p:cNvSpPr>
                <p:nvPr/>
              </p:nvSpPr>
              <p:spPr bwMode="auto">
                <a:xfrm>
                  <a:off x="1152" y="1185"/>
                  <a:ext cx="1200" cy="319"/>
                </a:xfrm>
                <a:prstGeom prst="ellipse">
                  <a:avLst/>
                </a:prstGeom>
                <a:solidFill>
                  <a:srgbClr val="FF0000"/>
                </a:solidFill>
                <a:ln w="254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l">
                    <a:spcBef>
                      <a:spcPct val="0"/>
                    </a:spcBef>
                    <a:buFontTx/>
                    <a:buNone/>
                  </a:pPr>
                  <a:endParaRPr lang="en-US" sz="1800">
                    <a:latin typeface="Georgia" pitchFamily="18" charset="0"/>
                  </a:endParaRPr>
                </a:p>
              </p:txBody>
            </p:sp>
            <p:sp>
              <p:nvSpPr>
                <p:cNvPr id="85" name="Oval 8"/>
                <p:cNvSpPr>
                  <a:spLocks noChangeArrowheads="1"/>
                </p:cNvSpPr>
                <p:nvPr/>
              </p:nvSpPr>
              <p:spPr bwMode="auto">
                <a:xfrm>
                  <a:off x="1152" y="1137"/>
                  <a:ext cx="1200" cy="319"/>
                </a:xfrm>
                <a:prstGeom prst="ellipse">
                  <a:avLst/>
                </a:prstGeom>
                <a:solidFill>
                  <a:srgbClr val="FF0000"/>
                </a:solidFill>
                <a:ln w="254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l">
                    <a:spcBef>
                      <a:spcPct val="0"/>
                    </a:spcBef>
                    <a:buFontTx/>
                    <a:buNone/>
                  </a:pPr>
                  <a:endParaRPr lang="en-US" sz="1800">
                    <a:latin typeface="Georgia" pitchFamily="18" charset="0"/>
                  </a:endParaRPr>
                </a:p>
              </p:txBody>
            </p:sp>
            <p:sp>
              <p:nvSpPr>
                <p:cNvPr id="86" name="Oval 9"/>
                <p:cNvSpPr>
                  <a:spLocks noChangeArrowheads="1"/>
                </p:cNvSpPr>
                <p:nvPr/>
              </p:nvSpPr>
              <p:spPr bwMode="auto">
                <a:xfrm>
                  <a:off x="1152" y="1089"/>
                  <a:ext cx="1200" cy="319"/>
                </a:xfrm>
                <a:prstGeom prst="ellipse">
                  <a:avLst/>
                </a:prstGeom>
                <a:solidFill>
                  <a:srgbClr val="FF0000"/>
                </a:solidFill>
                <a:ln w="254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l">
                    <a:spcBef>
                      <a:spcPct val="0"/>
                    </a:spcBef>
                    <a:buFontTx/>
                    <a:buNone/>
                  </a:pPr>
                  <a:endParaRPr lang="en-US" sz="1800">
                    <a:latin typeface="Georgia" pitchFamily="18" charset="0"/>
                  </a:endParaRPr>
                </a:p>
              </p:txBody>
            </p:sp>
          </p:grpSp>
          <p:grpSp>
            <p:nvGrpSpPr>
              <p:cNvPr id="25" name="Group 10"/>
              <p:cNvGrpSpPr>
                <a:grpSpLocks/>
              </p:cNvGrpSpPr>
              <p:nvPr/>
            </p:nvGrpSpPr>
            <p:grpSpPr bwMode="auto">
              <a:xfrm>
                <a:off x="1152" y="897"/>
                <a:ext cx="1200" cy="463"/>
                <a:chOff x="1152" y="1089"/>
                <a:chExt cx="1200" cy="463"/>
              </a:xfrm>
            </p:grpSpPr>
            <p:sp>
              <p:nvSpPr>
                <p:cNvPr id="79" name="Oval 11"/>
                <p:cNvSpPr>
                  <a:spLocks noChangeArrowheads="1"/>
                </p:cNvSpPr>
                <p:nvPr/>
              </p:nvSpPr>
              <p:spPr bwMode="auto">
                <a:xfrm>
                  <a:off x="1152" y="1233"/>
                  <a:ext cx="1200" cy="319"/>
                </a:xfrm>
                <a:prstGeom prst="ellipse">
                  <a:avLst/>
                </a:prstGeom>
                <a:solidFill>
                  <a:srgbClr val="FF0000"/>
                </a:solidFill>
                <a:ln w="254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l">
                    <a:spcBef>
                      <a:spcPct val="0"/>
                    </a:spcBef>
                    <a:buFontTx/>
                    <a:buNone/>
                  </a:pPr>
                  <a:endParaRPr lang="en-US" sz="1800">
                    <a:latin typeface="Georgia" pitchFamily="18" charset="0"/>
                  </a:endParaRPr>
                </a:p>
              </p:txBody>
            </p:sp>
            <p:sp>
              <p:nvSpPr>
                <p:cNvPr id="80" name="Oval 12"/>
                <p:cNvSpPr>
                  <a:spLocks noChangeArrowheads="1"/>
                </p:cNvSpPr>
                <p:nvPr/>
              </p:nvSpPr>
              <p:spPr bwMode="auto">
                <a:xfrm>
                  <a:off x="1152" y="1195"/>
                  <a:ext cx="1200" cy="319"/>
                </a:xfrm>
                <a:prstGeom prst="ellipse">
                  <a:avLst/>
                </a:prstGeom>
                <a:solidFill>
                  <a:srgbClr val="FF0000"/>
                </a:solidFill>
                <a:ln w="254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l">
                    <a:spcBef>
                      <a:spcPct val="0"/>
                    </a:spcBef>
                    <a:buFontTx/>
                    <a:buNone/>
                  </a:pPr>
                  <a:endParaRPr lang="en-US" sz="1800">
                    <a:latin typeface="Georgia" pitchFamily="18" charset="0"/>
                  </a:endParaRPr>
                </a:p>
              </p:txBody>
            </p:sp>
            <p:sp>
              <p:nvSpPr>
                <p:cNvPr id="81" name="Oval 13"/>
                <p:cNvSpPr>
                  <a:spLocks noChangeArrowheads="1"/>
                </p:cNvSpPr>
                <p:nvPr/>
              </p:nvSpPr>
              <p:spPr bwMode="auto">
                <a:xfrm>
                  <a:off x="1152" y="1137"/>
                  <a:ext cx="1200" cy="319"/>
                </a:xfrm>
                <a:prstGeom prst="ellipse">
                  <a:avLst/>
                </a:prstGeom>
                <a:solidFill>
                  <a:srgbClr val="FF0000"/>
                </a:solidFill>
                <a:ln w="254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l">
                    <a:spcBef>
                      <a:spcPct val="0"/>
                    </a:spcBef>
                    <a:buFontTx/>
                    <a:buNone/>
                  </a:pPr>
                  <a:endParaRPr lang="en-US" sz="1800">
                    <a:latin typeface="Georgia" pitchFamily="18" charset="0"/>
                  </a:endParaRPr>
                </a:p>
              </p:txBody>
            </p:sp>
            <p:sp>
              <p:nvSpPr>
                <p:cNvPr id="82" name="Oval 14"/>
                <p:cNvSpPr>
                  <a:spLocks noChangeArrowheads="1"/>
                </p:cNvSpPr>
                <p:nvPr/>
              </p:nvSpPr>
              <p:spPr bwMode="auto">
                <a:xfrm>
                  <a:off x="1152" y="1089"/>
                  <a:ext cx="1200" cy="319"/>
                </a:xfrm>
                <a:prstGeom prst="ellipse">
                  <a:avLst/>
                </a:prstGeom>
                <a:solidFill>
                  <a:srgbClr val="FF0000"/>
                </a:solidFill>
                <a:ln w="254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l">
                    <a:spcBef>
                      <a:spcPct val="0"/>
                    </a:spcBef>
                    <a:buFontTx/>
                    <a:buNone/>
                  </a:pPr>
                  <a:endParaRPr lang="en-US" sz="1800">
                    <a:latin typeface="Georgia" pitchFamily="18" charset="0"/>
                  </a:endParaRPr>
                </a:p>
              </p:txBody>
            </p:sp>
          </p:grpSp>
        </p:grpSp>
        <p:grpSp>
          <p:nvGrpSpPr>
            <p:cNvPr id="93184" name="Group 15"/>
            <p:cNvGrpSpPr>
              <a:grpSpLocks/>
            </p:cNvGrpSpPr>
            <p:nvPr/>
          </p:nvGrpSpPr>
          <p:grpSpPr bwMode="auto">
            <a:xfrm>
              <a:off x="1152" y="945"/>
              <a:ext cx="1200" cy="655"/>
              <a:chOff x="1152" y="897"/>
              <a:chExt cx="1200" cy="655"/>
            </a:xfrm>
          </p:grpSpPr>
          <p:grpSp>
            <p:nvGrpSpPr>
              <p:cNvPr id="93185" name="Group 16"/>
              <p:cNvGrpSpPr>
                <a:grpSpLocks/>
              </p:cNvGrpSpPr>
              <p:nvPr/>
            </p:nvGrpSpPr>
            <p:grpSpPr bwMode="auto">
              <a:xfrm>
                <a:off x="1152" y="1089"/>
                <a:ext cx="1200" cy="463"/>
                <a:chOff x="1152" y="1089"/>
                <a:chExt cx="1200" cy="463"/>
              </a:xfrm>
            </p:grpSpPr>
            <p:sp>
              <p:nvSpPr>
                <p:cNvPr id="73" name="Oval 17"/>
                <p:cNvSpPr>
                  <a:spLocks noChangeArrowheads="1"/>
                </p:cNvSpPr>
                <p:nvPr/>
              </p:nvSpPr>
              <p:spPr bwMode="auto">
                <a:xfrm>
                  <a:off x="1152" y="1233"/>
                  <a:ext cx="1200" cy="319"/>
                </a:xfrm>
                <a:prstGeom prst="ellipse">
                  <a:avLst/>
                </a:prstGeom>
                <a:solidFill>
                  <a:srgbClr val="FF0000"/>
                </a:solidFill>
                <a:ln w="254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l">
                    <a:spcBef>
                      <a:spcPct val="0"/>
                    </a:spcBef>
                    <a:buFontTx/>
                    <a:buNone/>
                  </a:pPr>
                  <a:endParaRPr lang="en-US" sz="1800">
                    <a:latin typeface="Georgia" pitchFamily="18" charset="0"/>
                  </a:endParaRPr>
                </a:p>
              </p:txBody>
            </p:sp>
            <p:sp>
              <p:nvSpPr>
                <p:cNvPr id="74" name="Oval 18"/>
                <p:cNvSpPr>
                  <a:spLocks noChangeArrowheads="1"/>
                </p:cNvSpPr>
                <p:nvPr/>
              </p:nvSpPr>
              <p:spPr bwMode="auto">
                <a:xfrm>
                  <a:off x="1152" y="1185"/>
                  <a:ext cx="1200" cy="319"/>
                </a:xfrm>
                <a:prstGeom prst="ellipse">
                  <a:avLst/>
                </a:prstGeom>
                <a:solidFill>
                  <a:srgbClr val="FF0000"/>
                </a:solidFill>
                <a:ln w="254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l">
                    <a:spcBef>
                      <a:spcPct val="0"/>
                    </a:spcBef>
                    <a:buFontTx/>
                    <a:buNone/>
                  </a:pPr>
                  <a:endParaRPr lang="en-US" sz="1800">
                    <a:latin typeface="Georgia" pitchFamily="18" charset="0"/>
                  </a:endParaRPr>
                </a:p>
              </p:txBody>
            </p:sp>
            <p:sp>
              <p:nvSpPr>
                <p:cNvPr id="75" name="Oval 19"/>
                <p:cNvSpPr>
                  <a:spLocks noChangeArrowheads="1"/>
                </p:cNvSpPr>
                <p:nvPr/>
              </p:nvSpPr>
              <p:spPr bwMode="auto">
                <a:xfrm>
                  <a:off x="1152" y="1137"/>
                  <a:ext cx="1200" cy="319"/>
                </a:xfrm>
                <a:prstGeom prst="ellipse">
                  <a:avLst/>
                </a:prstGeom>
                <a:solidFill>
                  <a:srgbClr val="FF0000"/>
                </a:solidFill>
                <a:ln w="254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l">
                    <a:spcBef>
                      <a:spcPct val="0"/>
                    </a:spcBef>
                    <a:buFontTx/>
                    <a:buNone/>
                  </a:pPr>
                  <a:endParaRPr lang="en-US" sz="1800">
                    <a:latin typeface="Georgia" pitchFamily="18" charset="0"/>
                  </a:endParaRPr>
                </a:p>
              </p:txBody>
            </p:sp>
            <p:sp>
              <p:nvSpPr>
                <p:cNvPr id="76" name="Oval 20"/>
                <p:cNvSpPr>
                  <a:spLocks noChangeArrowheads="1"/>
                </p:cNvSpPr>
                <p:nvPr/>
              </p:nvSpPr>
              <p:spPr bwMode="auto">
                <a:xfrm>
                  <a:off x="1152" y="1089"/>
                  <a:ext cx="1200" cy="319"/>
                </a:xfrm>
                <a:prstGeom prst="ellipse">
                  <a:avLst/>
                </a:prstGeom>
                <a:solidFill>
                  <a:srgbClr val="FF0000"/>
                </a:solidFill>
                <a:ln w="254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l">
                    <a:spcBef>
                      <a:spcPct val="0"/>
                    </a:spcBef>
                    <a:buFontTx/>
                    <a:buNone/>
                  </a:pPr>
                  <a:endParaRPr lang="en-US" sz="1800">
                    <a:latin typeface="Georgia" pitchFamily="18" charset="0"/>
                  </a:endParaRPr>
                </a:p>
              </p:txBody>
            </p:sp>
          </p:grpSp>
          <p:grpSp>
            <p:nvGrpSpPr>
              <p:cNvPr id="93186" name="Group 21"/>
              <p:cNvGrpSpPr>
                <a:grpSpLocks/>
              </p:cNvGrpSpPr>
              <p:nvPr/>
            </p:nvGrpSpPr>
            <p:grpSpPr bwMode="auto">
              <a:xfrm>
                <a:off x="1152" y="897"/>
                <a:ext cx="1200" cy="463"/>
                <a:chOff x="1152" y="1089"/>
                <a:chExt cx="1200" cy="463"/>
              </a:xfrm>
            </p:grpSpPr>
            <p:sp>
              <p:nvSpPr>
                <p:cNvPr id="69" name="Oval 22"/>
                <p:cNvSpPr>
                  <a:spLocks noChangeArrowheads="1"/>
                </p:cNvSpPr>
                <p:nvPr/>
              </p:nvSpPr>
              <p:spPr bwMode="auto">
                <a:xfrm>
                  <a:off x="1152" y="1233"/>
                  <a:ext cx="1200" cy="319"/>
                </a:xfrm>
                <a:prstGeom prst="ellipse">
                  <a:avLst/>
                </a:prstGeom>
                <a:solidFill>
                  <a:srgbClr val="FF0000"/>
                </a:solidFill>
                <a:ln w="254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l">
                    <a:spcBef>
                      <a:spcPct val="0"/>
                    </a:spcBef>
                    <a:buFontTx/>
                    <a:buNone/>
                  </a:pPr>
                  <a:endParaRPr lang="en-US" sz="1800">
                    <a:latin typeface="Georgia" pitchFamily="18" charset="0"/>
                  </a:endParaRPr>
                </a:p>
              </p:txBody>
            </p:sp>
            <p:sp>
              <p:nvSpPr>
                <p:cNvPr id="70" name="Oval 23"/>
                <p:cNvSpPr>
                  <a:spLocks noChangeArrowheads="1"/>
                </p:cNvSpPr>
                <p:nvPr/>
              </p:nvSpPr>
              <p:spPr bwMode="auto">
                <a:xfrm>
                  <a:off x="1152" y="1185"/>
                  <a:ext cx="1200" cy="319"/>
                </a:xfrm>
                <a:prstGeom prst="ellipse">
                  <a:avLst/>
                </a:prstGeom>
                <a:solidFill>
                  <a:srgbClr val="FF0000"/>
                </a:solidFill>
                <a:ln w="254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l">
                    <a:spcBef>
                      <a:spcPct val="0"/>
                    </a:spcBef>
                    <a:buFontTx/>
                    <a:buNone/>
                  </a:pPr>
                  <a:endParaRPr lang="en-US" sz="1800">
                    <a:latin typeface="Georgia" pitchFamily="18" charset="0"/>
                  </a:endParaRPr>
                </a:p>
              </p:txBody>
            </p:sp>
            <p:sp>
              <p:nvSpPr>
                <p:cNvPr id="71" name="Oval 24"/>
                <p:cNvSpPr>
                  <a:spLocks noChangeArrowheads="1"/>
                </p:cNvSpPr>
                <p:nvPr/>
              </p:nvSpPr>
              <p:spPr bwMode="auto">
                <a:xfrm>
                  <a:off x="1152" y="1137"/>
                  <a:ext cx="1200" cy="319"/>
                </a:xfrm>
                <a:prstGeom prst="ellipse">
                  <a:avLst/>
                </a:prstGeom>
                <a:solidFill>
                  <a:srgbClr val="FF0000"/>
                </a:solidFill>
                <a:ln w="254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l">
                    <a:spcBef>
                      <a:spcPct val="0"/>
                    </a:spcBef>
                    <a:buFontTx/>
                    <a:buNone/>
                  </a:pPr>
                  <a:endParaRPr lang="en-US" sz="1800">
                    <a:latin typeface="Georgia" pitchFamily="18" charset="0"/>
                  </a:endParaRPr>
                </a:p>
              </p:txBody>
            </p:sp>
            <p:sp>
              <p:nvSpPr>
                <p:cNvPr id="72" name="Oval 25"/>
                <p:cNvSpPr>
                  <a:spLocks noChangeArrowheads="1"/>
                </p:cNvSpPr>
                <p:nvPr/>
              </p:nvSpPr>
              <p:spPr bwMode="auto">
                <a:xfrm>
                  <a:off x="1152" y="1089"/>
                  <a:ext cx="1200" cy="319"/>
                </a:xfrm>
                <a:prstGeom prst="ellipse">
                  <a:avLst/>
                </a:prstGeom>
                <a:solidFill>
                  <a:srgbClr val="FF0000"/>
                </a:solidFill>
                <a:ln w="254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l">
                    <a:spcBef>
                      <a:spcPct val="0"/>
                    </a:spcBef>
                    <a:buFontTx/>
                    <a:buNone/>
                  </a:pPr>
                  <a:endParaRPr lang="en-US" sz="1800">
                    <a:latin typeface="Georgia" pitchFamily="18" charset="0"/>
                  </a:endParaRPr>
                </a:p>
              </p:txBody>
            </p:sp>
          </p:grpSp>
        </p:grpSp>
      </p:grpSp>
      <p:sp>
        <p:nvSpPr>
          <p:cNvPr id="87" name="Line 42"/>
          <p:cNvSpPr>
            <a:spLocks noChangeShapeType="1"/>
          </p:cNvSpPr>
          <p:nvPr/>
        </p:nvSpPr>
        <p:spPr bwMode="auto">
          <a:xfrm>
            <a:off x="3352800" y="5715000"/>
            <a:ext cx="762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88" name="Rectangle 41"/>
          <p:cNvSpPr>
            <a:spLocks noChangeArrowheads="1"/>
          </p:cNvSpPr>
          <p:nvPr/>
        </p:nvSpPr>
        <p:spPr bwMode="auto">
          <a:xfrm>
            <a:off x="4114800" y="5257800"/>
            <a:ext cx="1600200" cy="920750"/>
          </a:xfrm>
          <a:prstGeom prst="rect">
            <a:avLst/>
          </a:prstGeom>
          <a:solidFill>
            <a:schemeClr val="accent1"/>
          </a:solidFill>
          <a:ln w="38100" algn="ctr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marL="342900" indent="-342900"/>
            <a:r>
              <a:rPr lang="en-US" dirty="0">
                <a:latin typeface="+mn-lt"/>
              </a:rPr>
              <a:t>Curator/</a:t>
            </a:r>
          </a:p>
          <a:p>
            <a:pPr marL="342900" indent="-342900"/>
            <a:r>
              <a:rPr lang="en-US" dirty="0" smtClean="0">
                <a:latin typeface="+mn-lt"/>
              </a:rPr>
              <a:t>Sanitizer </a:t>
            </a:r>
            <a:r>
              <a:rPr lang="en-US" dirty="0">
                <a:latin typeface="Comic Sans MS" pitchFamily="66" charset="0"/>
              </a:rPr>
              <a:t>M</a:t>
            </a:r>
            <a:endParaRPr lang="en-US" dirty="0">
              <a:latin typeface="+mn-lt"/>
            </a:endParaRPr>
          </a:p>
        </p:txBody>
      </p:sp>
      <p:sp>
        <p:nvSpPr>
          <p:cNvPr id="89" name="Line 43"/>
          <p:cNvSpPr>
            <a:spLocks noChangeShapeType="1"/>
          </p:cNvSpPr>
          <p:nvPr/>
        </p:nvSpPr>
        <p:spPr bwMode="auto">
          <a:xfrm>
            <a:off x="5715000" y="5715000"/>
            <a:ext cx="990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90" name="Oval 89"/>
          <p:cNvSpPr/>
          <p:nvPr/>
        </p:nvSpPr>
        <p:spPr bwMode="auto">
          <a:xfrm>
            <a:off x="228600" y="5029200"/>
            <a:ext cx="685800" cy="762000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accent3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isometricOffAxis1Top"/>
            <a:lightRig rig="threePt" dir="t"/>
          </a:scene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sz="3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  <a:cs typeface="Arial" charset="0"/>
            </a:endParaRPr>
          </a:p>
        </p:txBody>
      </p:sp>
      <p:sp>
        <p:nvSpPr>
          <p:cNvPr id="91" name="TextBox 90"/>
          <p:cNvSpPr txBox="1"/>
          <p:nvPr/>
        </p:nvSpPr>
        <p:spPr>
          <a:xfrm>
            <a:off x="914400" y="5257800"/>
            <a:ext cx="381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US" dirty="0" smtClean="0"/>
              <a:t>+</a:t>
            </a:r>
            <a:endParaRPr lang="en-US" dirty="0"/>
          </a:p>
        </p:txBody>
      </p:sp>
      <p:sp>
        <p:nvSpPr>
          <p:cNvPr id="92" name="Rounded Rectangular Callout 91"/>
          <p:cNvSpPr/>
          <p:nvPr/>
        </p:nvSpPr>
        <p:spPr bwMode="auto">
          <a:xfrm>
            <a:off x="5943600" y="152400"/>
            <a:ext cx="3048000" cy="1524000"/>
          </a:xfrm>
          <a:prstGeom prst="wedgeRoundRectCallout">
            <a:avLst>
              <a:gd name="adj1" fmla="val -84537"/>
              <a:gd name="adj2" fmla="val -16727"/>
              <a:gd name="adj3" fmla="val 16667"/>
            </a:avLst>
          </a:prstGeom>
          <a:solidFill>
            <a:srgbClr val="FFCCF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indent="-342900" algn="l">
              <a:buNone/>
            </a:pPr>
            <a:r>
              <a:rPr lang="en-US" dirty="0" err="1" smtClean="0">
                <a:latin typeface="+mn-lt"/>
              </a:rPr>
              <a:t>Dwork</a:t>
            </a:r>
            <a:r>
              <a:rPr lang="en-US" dirty="0" smtClean="0">
                <a:latin typeface="+mn-lt"/>
              </a:rPr>
              <a:t>, </a:t>
            </a:r>
            <a:r>
              <a:rPr lang="en-US" dirty="0" err="1" smtClean="0">
                <a:latin typeface="+mn-lt"/>
              </a:rPr>
              <a:t>McSherry</a:t>
            </a:r>
            <a:r>
              <a:rPr lang="en-US" dirty="0" smtClean="0">
                <a:latin typeface="+mn-lt"/>
              </a:rPr>
              <a:t> </a:t>
            </a:r>
            <a:r>
              <a:rPr lang="en-US" dirty="0" err="1" smtClean="0">
                <a:latin typeface="+mn-lt"/>
              </a:rPr>
              <a:t>Nissim</a:t>
            </a:r>
            <a:r>
              <a:rPr lang="en-US" dirty="0" smtClean="0">
                <a:latin typeface="+mn-lt"/>
              </a:rPr>
              <a:t> &amp; Smith 2006 </a:t>
            </a: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  <a:cs typeface="Arial" charset="0"/>
            </a:endParaRPr>
          </a:p>
        </p:txBody>
      </p:sp>
      <p:sp>
        <p:nvSpPr>
          <p:cNvPr id="95" name="TextBox 94"/>
          <p:cNvSpPr txBox="1"/>
          <p:nvPr/>
        </p:nvSpPr>
        <p:spPr>
          <a:xfrm>
            <a:off x="0" y="6019800"/>
            <a:ext cx="1143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70C0"/>
                </a:solidFill>
                <a:latin typeface="Comic Sans MS" pitchFamily="66" charset="0"/>
              </a:rPr>
              <a:t>D</a:t>
            </a:r>
            <a:r>
              <a:rPr lang="en-US" baseline="-25000" dirty="0" smtClean="0">
                <a:solidFill>
                  <a:srgbClr val="0070C0"/>
                </a:solidFill>
                <a:latin typeface="Comic Sans MS" pitchFamily="66" charset="0"/>
              </a:rPr>
              <a:t>2</a:t>
            </a:r>
            <a:endParaRPr lang="en-US" dirty="0"/>
          </a:p>
        </p:txBody>
      </p:sp>
      <p:sp>
        <p:nvSpPr>
          <p:cNvPr id="96" name="TextBox 95"/>
          <p:cNvSpPr txBox="1"/>
          <p:nvPr/>
        </p:nvSpPr>
        <p:spPr>
          <a:xfrm>
            <a:off x="0" y="3439180"/>
            <a:ext cx="1143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993300"/>
                </a:solidFill>
                <a:latin typeface="Comic Sans MS" pitchFamily="66" charset="0"/>
              </a:rPr>
              <a:t>D</a:t>
            </a:r>
            <a:r>
              <a:rPr lang="en-US" baseline="-25000" dirty="0" smtClean="0">
                <a:solidFill>
                  <a:srgbClr val="993300"/>
                </a:solidFill>
                <a:latin typeface="Comic Sans MS" pitchFamily="66" charset="0"/>
              </a:rPr>
              <a:t>1</a:t>
            </a:r>
            <a:endParaRPr lang="en-US" dirty="0">
              <a:solidFill>
                <a:srgbClr val="993300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073045617"/>
      </p:ext>
    </p:extLst>
  </p:cSld>
  <p:clrMapOvr>
    <a:masterClrMapping/>
  </p:clrMapOvr>
  <p:transition advTm="21497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3187" grpId="0" build="p"/>
      <p:bldP spid="90" grpId="0" animBg="1"/>
      <p:bldP spid="91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2322" name="Freeform 5"/>
          <p:cNvSpPr>
            <a:spLocks/>
          </p:cNvSpPr>
          <p:nvPr/>
        </p:nvSpPr>
        <p:spPr bwMode="auto">
          <a:xfrm>
            <a:off x="1295400" y="4737100"/>
            <a:ext cx="3124200" cy="1143000"/>
          </a:xfrm>
          <a:custGeom>
            <a:avLst/>
            <a:gdLst>
              <a:gd name="T0" fmla="*/ 0 w 1968"/>
              <a:gd name="T1" fmla="*/ 1143000 h 720"/>
              <a:gd name="T2" fmla="*/ 1447800 w 1968"/>
              <a:gd name="T3" fmla="*/ 1066800 h 720"/>
              <a:gd name="T4" fmla="*/ 2438400 w 1968"/>
              <a:gd name="T5" fmla="*/ 685800 h 720"/>
              <a:gd name="T6" fmla="*/ 3124200 w 1968"/>
              <a:gd name="T7" fmla="*/ 0 h 720"/>
              <a:gd name="T8" fmla="*/ 0 60000 65536"/>
              <a:gd name="T9" fmla="*/ 0 60000 65536"/>
              <a:gd name="T10" fmla="*/ 0 60000 65536"/>
              <a:gd name="T11" fmla="*/ 0 60000 65536"/>
              <a:gd name="T12" fmla="*/ 0 w 1968"/>
              <a:gd name="T13" fmla="*/ 0 h 720"/>
              <a:gd name="T14" fmla="*/ 1968 w 1968"/>
              <a:gd name="T15" fmla="*/ 720 h 72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968" h="720">
                <a:moveTo>
                  <a:pt x="0" y="720"/>
                </a:moveTo>
                <a:cubicBezTo>
                  <a:pt x="328" y="720"/>
                  <a:pt x="656" y="720"/>
                  <a:pt x="912" y="672"/>
                </a:cubicBezTo>
                <a:cubicBezTo>
                  <a:pt x="1168" y="624"/>
                  <a:pt x="1360" y="544"/>
                  <a:pt x="1536" y="432"/>
                </a:cubicBezTo>
                <a:cubicBezTo>
                  <a:pt x="1712" y="320"/>
                  <a:pt x="1896" y="72"/>
                  <a:pt x="1968" y="0"/>
                </a:cubicBezTo>
              </a:path>
            </a:pathLst>
          </a:custGeom>
          <a:noFill/>
          <a:ln w="25400" cap="flat" cmpd="sng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312323" name="Freeform 6"/>
          <p:cNvSpPr>
            <a:spLocks/>
          </p:cNvSpPr>
          <p:nvPr/>
        </p:nvSpPr>
        <p:spPr bwMode="auto">
          <a:xfrm flipH="1">
            <a:off x="4419600" y="4737100"/>
            <a:ext cx="3124200" cy="1143000"/>
          </a:xfrm>
          <a:custGeom>
            <a:avLst/>
            <a:gdLst>
              <a:gd name="T0" fmla="*/ 0 w 1968"/>
              <a:gd name="T1" fmla="*/ 1143000 h 720"/>
              <a:gd name="T2" fmla="*/ 1447800 w 1968"/>
              <a:gd name="T3" fmla="*/ 1066800 h 720"/>
              <a:gd name="T4" fmla="*/ 2438400 w 1968"/>
              <a:gd name="T5" fmla="*/ 685800 h 720"/>
              <a:gd name="T6" fmla="*/ 3124200 w 1968"/>
              <a:gd name="T7" fmla="*/ 0 h 720"/>
              <a:gd name="T8" fmla="*/ 0 60000 65536"/>
              <a:gd name="T9" fmla="*/ 0 60000 65536"/>
              <a:gd name="T10" fmla="*/ 0 60000 65536"/>
              <a:gd name="T11" fmla="*/ 0 60000 65536"/>
              <a:gd name="T12" fmla="*/ 0 w 1968"/>
              <a:gd name="T13" fmla="*/ 0 h 720"/>
              <a:gd name="T14" fmla="*/ 1968 w 1968"/>
              <a:gd name="T15" fmla="*/ 720 h 72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968" h="720">
                <a:moveTo>
                  <a:pt x="0" y="720"/>
                </a:moveTo>
                <a:cubicBezTo>
                  <a:pt x="328" y="720"/>
                  <a:pt x="656" y="720"/>
                  <a:pt x="912" y="672"/>
                </a:cubicBezTo>
                <a:cubicBezTo>
                  <a:pt x="1168" y="624"/>
                  <a:pt x="1360" y="544"/>
                  <a:pt x="1536" y="432"/>
                </a:cubicBezTo>
                <a:cubicBezTo>
                  <a:pt x="1712" y="320"/>
                  <a:pt x="1896" y="72"/>
                  <a:pt x="1968" y="0"/>
                </a:cubicBezTo>
              </a:path>
            </a:pathLst>
          </a:custGeom>
          <a:noFill/>
          <a:ln w="25400" cap="flat" cmpd="sng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</p:spPr>
        <p:txBody>
          <a:bodyPr>
            <a:spAutoFit/>
          </a:bodyPr>
          <a:lstStyle/>
          <a:p>
            <a:endParaRPr lang="en-US"/>
          </a:p>
        </p:txBody>
      </p:sp>
      <p:grpSp>
        <p:nvGrpSpPr>
          <p:cNvPr id="2" name="Group 9"/>
          <p:cNvGrpSpPr>
            <a:grpSpLocks/>
          </p:cNvGrpSpPr>
          <p:nvPr/>
        </p:nvGrpSpPr>
        <p:grpSpPr bwMode="auto">
          <a:xfrm>
            <a:off x="609600" y="6032500"/>
            <a:ext cx="8382000" cy="0"/>
            <a:chOff x="288" y="2832"/>
            <a:chExt cx="5280" cy="0"/>
          </a:xfrm>
        </p:grpSpPr>
        <p:sp>
          <p:nvSpPr>
            <p:cNvPr id="312327" name="Line 10"/>
            <p:cNvSpPr>
              <a:spLocks noChangeShapeType="1"/>
            </p:cNvSpPr>
            <p:nvPr/>
          </p:nvSpPr>
          <p:spPr bwMode="auto">
            <a:xfrm>
              <a:off x="768" y="2832"/>
              <a:ext cx="480" cy="0"/>
            </a:xfrm>
            <a:prstGeom prst="line">
              <a:avLst/>
            </a:prstGeom>
            <a:noFill/>
            <a:ln w="76200">
              <a:solidFill>
                <a:schemeClr val="hlink"/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312328" name="Line 11"/>
            <p:cNvSpPr>
              <a:spLocks noChangeShapeType="1"/>
            </p:cNvSpPr>
            <p:nvPr/>
          </p:nvSpPr>
          <p:spPr bwMode="auto">
            <a:xfrm>
              <a:off x="1248" y="2832"/>
              <a:ext cx="480" cy="0"/>
            </a:xfrm>
            <a:prstGeom prst="line">
              <a:avLst/>
            </a:prstGeom>
            <a:noFill/>
            <a:ln w="76200">
              <a:pattFill prst="wdUpDiag">
                <a:fgClr>
                  <a:schemeClr val="hlink"/>
                </a:fgClr>
                <a:bgClr>
                  <a:srgbClr val="FFFFFF"/>
                </a:bgClr>
              </a:patt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312329" name="Line 12"/>
            <p:cNvSpPr>
              <a:spLocks noChangeShapeType="1"/>
            </p:cNvSpPr>
            <p:nvPr/>
          </p:nvSpPr>
          <p:spPr bwMode="auto">
            <a:xfrm>
              <a:off x="1728" y="2832"/>
              <a:ext cx="480" cy="0"/>
            </a:xfrm>
            <a:prstGeom prst="line">
              <a:avLst/>
            </a:prstGeom>
            <a:noFill/>
            <a:ln w="76200">
              <a:solidFill>
                <a:schemeClr val="hlink"/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312330" name="Line 13"/>
            <p:cNvSpPr>
              <a:spLocks noChangeShapeType="1"/>
            </p:cNvSpPr>
            <p:nvPr/>
          </p:nvSpPr>
          <p:spPr bwMode="auto">
            <a:xfrm>
              <a:off x="2208" y="2832"/>
              <a:ext cx="480" cy="0"/>
            </a:xfrm>
            <a:prstGeom prst="line">
              <a:avLst/>
            </a:prstGeom>
            <a:noFill/>
            <a:ln w="76200">
              <a:pattFill prst="wdUpDiag">
                <a:fgClr>
                  <a:schemeClr val="hlink"/>
                </a:fgClr>
                <a:bgClr>
                  <a:srgbClr val="FFFFFF"/>
                </a:bgClr>
              </a:patt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312331" name="Line 14"/>
            <p:cNvSpPr>
              <a:spLocks noChangeShapeType="1"/>
            </p:cNvSpPr>
            <p:nvPr/>
          </p:nvSpPr>
          <p:spPr bwMode="auto">
            <a:xfrm>
              <a:off x="2688" y="2832"/>
              <a:ext cx="480" cy="0"/>
            </a:xfrm>
            <a:prstGeom prst="line">
              <a:avLst/>
            </a:prstGeom>
            <a:noFill/>
            <a:ln w="76200">
              <a:solidFill>
                <a:schemeClr val="hlink"/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312332" name="Line 15"/>
            <p:cNvSpPr>
              <a:spLocks noChangeShapeType="1"/>
            </p:cNvSpPr>
            <p:nvPr/>
          </p:nvSpPr>
          <p:spPr bwMode="auto">
            <a:xfrm>
              <a:off x="3168" y="2832"/>
              <a:ext cx="480" cy="0"/>
            </a:xfrm>
            <a:prstGeom prst="line">
              <a:avLst/>
            </a:prstGeom>
            <a:noFill/>
            <a:ln w="76200">
              <a:pattFill prst="wdUpDiag">
                <a:fgClr>
                  <a:schemeClr val="hlink"/>
                </a:fgClr>
                <a:bgClr>
                  <a:srgbClr val="FFFFFF"/>
                </a:bgClr>
              </a:patt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312333" name="Line 16"/>
            <p:cNvSpPr>
              <a:spLocks noChangeShapeType="1"/>
            </p:cNvSpPr>
            <p:nvPr/>
          </p:nvSpPr>
          <p:spPr bwMode="auto">
            <a:xfrm>
              <a:off x="4128" y="2832"/>
              <a:ext cx="480" cy="0"/>
            </a:xfrm>
            <a:prstGeom prst="line">
              <a:avLst/>
            </a:prstGeom>
            <a:noFill/>
            <a:ln w="76200">
              <a:pattFill prst="wdUpDiag">
                <a:fgClr>
                  <a:schemeClr val="hlink"/>
                </a:fgClr>
                <a:bgClr>
                  <a:srgbClr val="FFFFFF"/>
                </a:bgClr>
              </a:patt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312334" name="Line 17"/>
            <p:cNvSpPr>
              <a:spLocks noChangeShapeType="1"/>
            </p:cNvSpPr>
            <p:nvPr/>
          </p:nvSpPr>
          <p:spPr bwMode="auto">
            <a:xfrm>
              <a:off x="5088" y="2832"/>
              <a:ext cx="480" cy="0"/>
            </a:xfrm>
            <a:prstGeom prst="line">
              <a:avLst/>
            </a:prstGeom>
            <a:noFill/>
            <a:ln w="76200">
              <a:pattFill prst="wdUpDiag">
                <a:fgClr>
                  <a:schemeClr val="hlink"/>
                </a:fgClr>
                <a:bgClr>
                  <a:srgbClr val="FFFFFF"/>
                </a:bgClr>
              </a:patt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312335" name="Line 18"/>
            <p:cNvSpPr>
              <a:spLocks noChangeShapeType="1"/>
            </p:cNvSpPr>
            <p:nvPr/>
          </p:nvSpPr>
          <p:spPr bwMode="auto">
            <a:xfrm>
              <a:off x="288" y="2832"/>
              <a:ext cx="480" cy="0"/>
            </a:xfrm>
            <a:prstGeom prst="line">
              <a:avLst/>
            </a:prstGeom>
            <a:noFill/>
            <a:ln w="76200">
              <a:pattFill prst="wdUpDiag">
                <a:fgClr>
                  <a:schemeClr val="hlink"/>
                </a:fgClr>
                <a:bgClr>
                  <a:srgbClr val="FFFFFF"/>
                </a:bgClr>
              </a:patt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312336" name="Line 19"/>
            <p:cNvSpPr>
              <a:spLocks noChangeShapeType="1"/>
            </p:cNvSpPr>
            <p:nvPr/>
          </p:nvSpPr>
          <p:spPr bwMode="auto">
            <a:xfrm>
              <a:off x="3648" y="2832"/>
              <a:ext cx="480" cy="0"/>
            </a:xfrm>
            <a:prstGeom prst="line">
              <a:avLst/>
            </a:prstGeom>
            <a:noFill/>
            <a:ln w="76200">
              <a:solidFill>
                <a:schemeClr val="hlink"/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312337" name="Line 20"/>
            <p:cNvSpPr>
              <a:spLocks noChangeShapeType="1"/>
            </p:cNvSpPr>
            <p:nvPr/>
          </p:nvSpPr>
          <p:spPr bwMode="auto">
            <a:xfrm>
              <a:off x="4608" y="2832"/>
              <a:ext cx="480" cy="0"/>
            </a:xfrm>
            <a:prstGeom prst="line">
              <a:avLst/>
            </a:prstGeom>
            <a:noFill/>
            <a:ln w="76200">
              <a:solidFill>
                <a:schemeClr val="hlink"/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</p:grpSp>
      <p:sp>
        <p:nvSpPr>
          <p:cNvPr id="312338" name="Text Box 21"/>
          <p:cNvSpPr txBox="1">
            <a:spLocks noChangeArrowheads="1"/>
          </p:cNvSpPr>
          <p:nvPr/>
        </p:nvSpPr>
        <p:spPr bwMode="auto">
          <a:xfrm>
            <a:off x="4232275" y="6126163"/>
            <a:ext cx="373063" cy="3968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000"/>
              <a:t>0</a:t>
            </a:r>
          </a:p>
        </p:txBody>
      </p:sp>
      <p:sp>
        <p:nvSpPr>
          <p:cNvPr id="312339" name="Text Box 22"/>
          <p:cNvSpPr txBox="1">
            <a:spLocks noChangeArrowheads="1"/>
          </p:cNvSpPr>
          <p:nvPr/>
        </p:nvSpPr>
        <p:spPr bwMode="auto">
          <a:xfrm>
            <a:off x="5006975" y="6156325"/>
            <a:ext cx="373063" cy="3968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000"/>
              <a:t>1</a:t>
            </a:r>
          </a:p>
        </p:txBody>
      </p:sp>
      <p:sp>
        <p:nvSpPr>
          <p:cNvPr id="312340" name="Text Box 23"/>
          <p:cNvSpPr txBox="1">
            <a:spLocks noChangeArrowheads="1"/>
          </p:cNvSpPr>
          <p:nvPr/>
        </p:nvSpPr>
        <p:spPr bwMode="auto">
          <a:xfrm>
            <a:off x="5721350" y="6156325"/>
            <a:ext cx="373063" cy="3968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000"/>
              <a:t>2</a:t>
            </a:r>
          </a:p>
        </p:txBody>
      </p:sp>
      <p:sp>
        <p:nvSpPr>
          <p:cNvPr id="312341" name="Text Box 24"/>
          <p:cNvSpPr txBox="1">
            <a:spLocks noChangeArrowheads="1"/>
          </p:cNvSpPr>
          <p:nvPr/>
        </p:nvSpPr>
        <p:spPr bwMode="auto">
          <a:xfrm>
            <a:off x="6542088" y="6156325"/>
            <a:ext cx="373062" cy="3968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000"/>
              <a:t>3</a:t>
            </a:r>
          </a:p>
        </p:txBody>
      </p:sp>
      <p:sp>
        <p:nvSpPr>
          <p:cNvPr id="312342" name="Text Box 25"/>
          <p:cNvSpPr txBox="1">
            <a:spLocks noChangeArrowheads="1"/>
          </p:cNvSpPr>
          <p:nvPr/>
        </p:nvSpPr>
        <p:spPr bwMode="auto">
          <a:xfrm>
            <a:off x="7304088" y="6156325"/>
            <a:ext cx="373062" cy="3968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000"/>
              <a:t>4</a:t>
            </a:r>
          </a:p>
        </p:txBody>
      </p:sp>
      <p:sp>
        <p:nvSpPr>
          <p:cNvPr id="312343" name="Text Box 26"/>
          <p:cNvSpPr txBox="1">
            <a:spLocks noChangeArrowheads="1"/>
          </p:cNvSpPr>
          <p:nvPr/>
        </p:nvSpPr>
        <p:spPr bwMode="auto">
          <a:xfrm>
            <a:off x="8066088" y="6156325"/>
            <a:ext cx="373062" cy="3968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000"/>
              <a:t>5</a:t>
            </a:r>
          </a:p>
        </p:txBody>
      </p:sp>
      <p:sp>
        <p:nvSpPr>
          <p:cNvPr id="312344" name="Text Box 27"/>
          <p:cNvSpPr txBox="1">
            <a:spLocks noChangeArrowheads="1"/>
          </p:cNvSpPr>
          <p:nvPr/>
        </p:nvSpPr>
        <p:spPr bwMode="auto">
          <a:xfrm>
            <a:off x="3411538" y="6156325"/>
            <a:ext cx="442912" cy="3968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000"/>
              <a:t>-1</a:t>
            </a:r>
          </a:p>
        </p:txBody>
      </p:sp>
      <p:sp>
        <p:nvSpPr>
          <p:cNvPr id="312345" name="Text Box 28"/>
          <p:cNvSpPr txBox="1">
            <a:spLocks noChangeArrowheads="1"/>
          </p:cNvSpPr>
          <p:nvPr/>
        </p:nvSpPr>
        <p:spPr bwMode="auto">
          <a:xfrm>
            <a:off x="2698750" y="6156325"/>
            <a:ext cx="442913" cy="3968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000"/>
              <a:t>-2</a:t>
            </a:r>
          </a:p>
        </p:txBody>
      </p:sp>
      <p:sp>
        <p:nvSpPr>
          <p:cNvPr id="312346" name="Text Box 29"/>
          <p:cNvSpPr txBox="1">
            <a:spLocks noChangeArrowheads="1"/>
          </p:cNvSpPr>
          <p:nvPr/>
        </p:nvSpPr>
        <p:spPr bwMode="auto">
          <a:xfrm>
            <a:off x="1965325" y="6156325"/>
            <a:ext cx="442913" cy="3968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000"/>
              <a:t>-3</a:t>
            </a:r>
          </a:p>
        </p:txBody>
      </p:sp>
      <p:sp>
        <p:nvSpPr>
          <p:cNvPr id="312347" name="Text Box 30"/>
          <p:cNvSpPr txBox="1">
            <a:spLocks noChangeArrowheads="1"/>
          </p:cNvSpPr>
          <p:nvPr/>
        </p:nvSpPr>
        <p:spPr bwMode="auto">
          <a:xfrm>
            <a:off x="1174750" y="6156325"/>
            <a:ext cx="442913" cy="3968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000"/>
              <a:t>-4</a:t>
            </a:r>
          </a:p>
        </p:txBody>
      </p:sp>
      <p:sp>
        <p:nvSpPr>
          <p:cNvPr id="312348" name="Title 38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z="4000" b="1" smtClean="0"/>
              <a:t>Laplacian Noise</a:t>
            </a:r>
          </a:p>
        </p:txBody>
      </p:sp>
      <p:sp>
        <p:nvSpPr>
          <p:cNvPr id="312349" name="Content Placeholder 2"/>
          <p:cNvSpPr>
            <a:spLocks noGrp="1"/>
          </p:cNvSpPr>
          <p:nvPr>
            <p:ph idx="4294967295"/>
          </p:nvPr>
        </p:nvSpPr>
        <p:spPr>
          <a:xfrm>
            <a:off x="228600" y="1524000"/>
            <a:ext cx="8458200" cy="2895600"/>
          </a:xfrm>
        </p:spPr>
        <p:txBody>
          <a:bodyPr/>
          <a:lstStyle/>
          <a:p>
            <a:pPr>
              <a:buFontTx/>
              <a:buNone/>
            </a:pPr>
            <a:r>
              <a:rPr lang="en-US" dirty="0" smtClean="0"/>
              <a:t>Laplace distribution </a:t>
            </a:r>
            <a:r>
              <a:rPr lang="en-US" b="1" dirty="0" smtClean="0">
                <a:solidFill>
                  <a:srgbClr val="0000FF"/>
                </a:solidFill>
                <a:latin typeface="Comic Sans MS" pitchFamily="66" charset="0"/>
              </a:rPr>
              <a:t>Y=Lap(b)</a:t>
            </a:r>
            <a:r>
              <a:rPr lang="en-US" dirty="0" smtClean="0"/>
              <a:t> has density function</a:t>
            </a:r>
          </a:p>
          <a:p>
            <a:pPr algn="ctr">
              <a:buFontTx/>
              <a:buNone/>
            </a:pPr>
            <a:r>
              <a:rPr lang="en-US" dirty="0" smtClean="0"/>
              <a:t> </a:t>
            </a:r>
            <a:r>
              <a:rPr lang="en-US" b="1" dirty="0" smtClean="0">
                <a:solidFill>
                  <a:srgbClr val="0000FF"/>
                </a:solidFill>
                <a:latin typeface="Comic Sans MS" pitchFamily="66" charset="0"/>
              </a:rPr>
              <a:t>Pr[Y=y] =1/2b e</a:t>
            </a:r>
            <a:r>
              <a:rPr lang="en-US" b="1" baseline="30000" dirty="0" smtClean="0">
                <a:solidFill>
                  <a:srgbClr val="0000FF"/>
                </a:solidFill>
                <a:latin typeface="Comic Sans MS" pitchFamily="66" charset="0"/>
              </a:rPr>
              <a:t>-|y|/b</a:t>
            </a:r>
          </a:p>
          <a:p>
            <a:pPr>
              <a:buFontTx/>
              <a:buNone/>
            </a:pPr>
            <a:r>
              <a:rPr lang="en-US" dirty="0" smtClean="0"/>
              <a:t>Standard deviation: </a:t>
            </a:r>
            <a:r>
              <a:rPr lang="en-US" b="1" dirty="0" smtClean="0">
                <a:solidFill>
                  <a:srgbClr val="0000FF"/>
                </a:solidFill>
              </a:rPr>
              <a:t>O(</a:t>
            </a:r>
            <a:r>
              <a:rPr lang="en-US" b="1" dirty="0" smtClean="0">
                <a:solidFill>
                  <a:srgbClr val="0000FF"/>
                </a:solidFill>
                <a:latin typeface="Comic Sans MS" pitchFamily="66" charset="0"/>
              </a:rPr>
              <a:t>b)</a:t>
            </a:r>
          </a:p>
          <a:p>
            <a:pPr>
              <a:buFontTx/>
              <a:buNone/>
            </a:pPr>
            <a:r>
              <a:rPr lang="en-US" dirty="0" smtClean="0"/>
              <a:t>Take </a:t>
            </a:r>
            <a:r>
              <a:rPr lang="en-US" b="1" dirty="0" smtClean="0">
                <a:solidFill>
                  <a:srgbClr val="0000FF"/>
                </a:solidFill>
                <a:latin typeface="Comic Sans MS" pitchFamily="66" charset="0"/>
              </a:rPr>
              <a:t>b=1/ε</a:t>
            </a:r>
            <a:r>
              <a:rPr lang="en-US" dirty="0" smtClean="0"/>
              <a:t>, get that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b="1" dirty="0" smtClean="0">
                <a:solidFill>
                  <a:srgbClr val="0000FF"/>
                </a:solidFill>
                <a:latin typeface="Comic Sans MS" pitchFamily="66" charset="0"/>
              </a:rPr>
              <a:t>Pr[Y=y</a:t>
            </a:r>
            <a:r>
              <a:rPr lang="en-US" dirty="0" smtClean="0">
                <a:solidFill>
                  <a:srgbClr val="0000FF"/>
                </a:solidFill>
                <a:latin typeface="Comic Sans MS" pitchFamily="66" charset="0"/>
              </a:rPr>
              <a:t>] </a:t>
            </a:r>
            <a:r>
              <a:rPr lang="en-US" b="1" dirty="0" smtClean="0">
                <a:solidFill>
                  <a:srgbClr val="0000FF"/>
                </a:solidFill>
                <a:latin typeface="msam10"/>
              </a:rPr>
              <a:t>Ç</a:t>
            </a:r>
            <a:r>
              <a:rPr lang="en-US" dirty="0" smtClean="0">
                <a:solidFill>
                  <a:srgbClr val="0000FF"/>
                </a:solidFill>
                <a:latin typeface="Comic Sans MS" pitchFamily="66" charset="0"/>
                <a:sym typeface="Mathematica1" pitchFamily="2" charset="2"/>
              </a:rPr>
              <a:t> </a:t>
            </a:r>
            <a:r>
              <a:rPr lang="en-US" dirty="0" smtClean="0">
                <a:solidFill>
                  <a:srgbClr val="0000FF"/>
                </a:solidFill>
                <a:latin typeface="Comic Sans MS" pitchFamily="66" charset="0"/>
              </a:rPr>
              <a:t>e</a:t>
            </a:r>
            <a:r>
              <a:rPr lang="en-US" baseline="34000" dirty="0" smtClean="0">
                <a:solidFill>
                  <a:srgbClr val="0000FF"/>
                </a:solidFill>
                <a:latin typeface="Comic Sans MS" pitchFamily="66" charset="0"/>
              </a:rPr>
              <a:t>-</a:t>
            </a:r>
            <a:r>
              <a:rPr lang="en-US" baseline="34000" dirty="0" smtClean="0">
                <a:solidFill>
                  <a:srgbClr val="0000FF"/>
                </a:solidFill>
                <a:latin typeface="Comic Sans MS" pitchFamily="66" charset="0"/>
                <a:sym typeface="Symbol" pitchFamily="18" charset="2"/>
              </a:rPr>
              <a:t></a:t>
            </a:r>
            <a:r>
              <a:rPr lang="en-US" baseline="34000" dirty="0" smtClean="0">
                <a:solidFill>
                  <a:srgbClr val="0000FF"/>
                </a:solidFill>
                <a:latin typeface="Comic Sans MS" pitchFamily="66" charset="0"/>
              </a:rPr>
              <a:t>|y|</a:t>
            </a:r>
          </a:p>
          <a:p>
            <a:pPr>
              <a:buFontTx/>
              <a:buNone/>
            </a:pPr>
            <a:endParaRPr lang="en-US" baseline="34000" dirty="0" smtClean="0">
              <a:solidFill>
                <a:srgbClr val="0000FF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764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6442" name="Title 38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z="4000" b="1" dirty="0" err="1" smtClean="0"/>
              <a:t>Laplacian</a:t>
            </a:r>
            <a:r>
              <a:rPr lang="en-US" sz="4000" b="1" dirty="0" smtClean="0"/>
              <a:t> Noise: </a:t>
            </a:r>
            <a:r>
              <a:rPr lang="el-GR" sz="4000" b="1" dirty="0" smtClean="0">
                <a:latin typeface="Comic Sans MS" pitchFamily="66" charset="0"/>
              </a:rPr>
              <a:t>ε</a:t>
            </a:r>
            <a:r>
              <a:rPr lang="en-US" sz="4000" b="1" dirty="0" smtClean="0">
                <a:latin typeface="Comic Sans MS" pitchFamily="66" charset="0"/>
              </a:rPr>
              <a:t>-</a:t>
            </a:r>
            <a:r>
              <a:rPr lang="en-US" sz="4000" b="1" dirty="0" smtClean="0"/>
              <a:t>Privacy</a:t>
            </a:r>
          </a:p>
        </p:txBody>
      </p:sp>
      <p:sp>
        <p:nvSpPr>
          <p:cNvPr id="316443" name="Content Placeholder 2"/>
          <p:cNvSpPr>
            <a:spLocks noGrp="1"/>
          </p:cNvSpPr>
          <p:nvPr>
            <p:ph idx="4294967295"/>
          </p:nvPr>
        </p:nvSpPr>
        <p:spPr>
          <a:xfrm>
            <a:off x="228600" y="1524000"/>
            <a:ext cx="8458200" cy="4525963"/>
          </a:xfrm>
        </p:spPr>
        <p:txBody>
          <a:bodyPr/>
          <a:lstStyle/>
          <a:p>
            <a:pPr>
              <a:buFontTx/>
              <a:buNone/>
            </a:pPr>
            <a:r>
              <a:rPr lang="en-US" dirty="0" smtClean="0"/>
              <a:t>Take </a:t>
            </a:r>
            <a:r>
              <a:rPr lang="en-US" b="1" dirty="0" smtClean="0">
                <a:solidFill>
                  <a:srgbClr val="0000FF"/>
                </a:solidFill>
                <a:latin typeface="Comic Sans MS" pitchFamily="66" charset="0"/>
              </a:rPr>
              <a:t>b=1/ε</a:t>
            </a:r>
            <a:r>
              <a:rPr lang="en-US" dirty="0" smtClean="0"/>
              <a:t>, get that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b="1" dirty="0" smtClean="0">
                <a:solidFill>
                  <a:srgbClr val="0000FF"/>
                </a:solidFill>
                <a:latin typeface="Comic Sans MS" pitchFamily="66" charset="0"/>
              </a:rPr>
              <a:t>Pr[Y=y</a:t>
            </a:r>
            <a:r>
              <a:rPr lang="en-US" dirty="0" smtClean="0">
                <a:solidFill>
                  <a:srgbClr val="0000FF"/>
                </a:solidFill>
                <a:latin typeface="Comic Sans MS" pitchFamily="66" charset="0"/>
              </a:rPr>
              <a:t>] </a:t>
            </a:r>
            <a:r>
              <a:rPr lang="en-US" b="1" dirty="0" smtClean="0">
                <a:solidFill>
                  <a:srgbClr val="0000FF"/>
                </a:solidFill>
                <a:latin typeface="msam10"/>
              </a:rPr>
              <a:t>Ç</a:t>
            </a:r>
            <a:r>
              <a:rPr lang="en-US" dirty="0" smtClean="0">
                <a:solidFill>
                  <a:srgbClr val="0000FF"/>
                </a:solidFill>
                <a:latin typeface="Comic Sans MS" pitchFamily="66" charset="0"/>
              </a:rPr>
              <a:t> e</a:t>
            </a:r>
            <a:r>
              <a:rPr lang="en-US" baseline="34000" dirty="0" smtClean="0">
                <a:solidFill>
                  <a:srgbClr val="0000FF"/>
                </a:solidFill>
                <a:latin typeface="Comic Sans MS" pitchFamily="66" charset="0"/>
              </a:rPr>
              <a:t>-</a:t>
            </a:r>
            <a:r>
              <a:rPr lang="en-US" baseline="34000" dirty="0" smtClean="0">
                <a:solidFill>
                  <a:srgbClr val="0000FF"/>
                </a:solidFill>
                <a:latin typeface="Comic Sans MS" pitchFamily="66" charset="0"/>
                <a:sym typeface="Symbol" pitchFamily="18" charset="2"/>
              </a:rPr>
              <a:t></a:t>
            </a:r>
            <a:r>
              <a:rPr lang="en-US" baseline="34000" dirty="0" smtClean="0">
                <a:solidFill>
                  <a:srgbClr val="0000FF"/>
                </a:solidFill>
                <a:latin typeface="Comic Sans MS" pitchFamily="66" charset="0"/>
              </a:rPr>
              <a:t>|y|</a:t>
            </a:r>
          </a:p>
          <a:p>
            <a:pPr>
              <a:buFontTx/>
              <a:buNone/>
            </a:pPr>
            <a:r>
              <a:rPr lang="en-US" dirty="0" smtClean="0"/>
              <a:t>Release: </a:t>
            </a:r>
            <a:r>
              <a:rPr lang="en-US" dirty="0" smtClean="0">
                <a:solidFill>
                  <a:srgbClr val="0000FF"/>
                </a:solidFill>
                <a:latin typeface="Comic Sans MS" pitchFamily="66" charset="0"/>
              </a:rPr>
              <a:t>q(D) + Lap(1/ε)</a:t>
            </a:r>
            <a:br>
              <a:rPr lang="en-US" dirty="0" smtClean="0">
                <a:solidFill>
                  <a:srgbClr val="0000FF"/>
                </a:solidFill>
                <a:latin typeface="Comic Sans MS" pitchFamily="66" charset="0"/>
              </a:rPr>
            </a:br>
            <a:endParaRPr lang="en-US" dirty="0" smtClean="0">
              <a:solidFill>
                <a:srgbClr val="0000FF"/>
              </a:solidFill>
              <a:latin typeface="Comic Sans MS" pitchFamily="66" charset="0"/>
            </a:endParaRPr>
          </a:p>
          <a:p>
            <a:pPr>
              <a:buFontTx/>
              <a:buNone/>
            </a:pPr>
            <a:r>
              <a:rPr lang="en-US" dirty="0" smtClean="0"/>
              <a:t>For adjacent</a:t>
            </a:r>
            <a:r>
              <a:rPr lang="en-US" b="1" dirty="0" smtClean="0">
                <a:solidFill>
                  <a:srgbClr val="0000FF"/>
                </a:solidFill>
                <a:latin typeface="Comic Sans MS" pitchFamily="66" charset="0"/>
              </a:rPr>
              <a:t> D</a:t>
            </a:r>
            <a:r>
              <a:rPr lang="en-US" dirty="0" smtClean="0"/>
              <a:t>,</a:t>
            </a:r>
            <a:r>
              <a:rPr lang="en-US" b="1" dirty="0" smtClean="0">
                <a:solidFill>
                  <a:srgbClr val="FF0000"/>
                </a:solidFill>
                <a:latin typeface="Comic Sans MS" pitchFamily="66" charset="0"/>
              </a:rPr>
              <a:t>D’</a:t>
            </a:r>
            <a:r>
              <a:rPr lang="en-US" dirty="0" smtClean="0"/>
              <a:t>:</a:t>
            </a:r>
            <a:r>
              <a:rPr lang="en-US" b="1" dirty="0" smtClean="0">
                <a:solidFill>
                  <a:srgbClr val="0000FF"/>
                </a:solidFill>
                <a:latin typeface="Comic Sans MS" pitchFamily="66" charset="0"/>
              </a:rPr>
              <a:t> </a:t>
            </a:r>
            <a:r>
              <a:rPr lang="en-US" b="1" dirty="0" smtClean="0">
                <a:latin typeface="Comic Sans MS" pitchFamily="66" charset="0"/>
              </a:rPr>
              <a:t>|</a:t>
            </a:r>
            <a:r>
              <a:rPr lang="en-US" b="1" dirty="0" smtClean="0">
                <a:solidFill>
                  <a:srgbClr val="0000FF"/>
                </a:solidFill>
                <a:latin typeface="Comic Sans MS" pitchFamily="66" charset="0"/>
              </a:rPr>
              <a:t>q(D) – </a:t>
            </a:r>
            <a:r>
              <a:rPr lang="en-US" b="1" dirty="0" smtClean="0">
                <a:solidFill>
                  <a:srgbClr val="FF0000"/>
                </a:solidFill>
                <a:latin typeface="Comic Sans MS" pitchFamily="66" charset="0"/>
              </a:rPr>
              <a:t>q(D’)</a:t>
            </a:r>
            <a:r>
              <a:rPr lang="en-US" b="1" dirty="0" smtClean="0">
                <a:latin typeface="Comic Sans MS" pitchFamily="66" charset="0"/>
              </a:rPr>
              <a:t>| </a:t>
            </a:r>
            <a:r>
              <a:rPr lang="en-US" b="1" dirty="0" smtClean="0">
                <a:latin typeface="Arial" charset="0"/>
              </a:rPr>
              <a:t>≤ 1</a:t>
            </a:r>
          </a:p>
          <a:p>
            <a:pPr>
              <a:buFontTx/>
              <a:buNone/>
            </a:pPr>
            <a:r>
              <a:rPr lang="en-US" dirty="0" smtClean="0"/>
              <a:t>For output</a:t>
            </a:r>
            <a:r>
              <a:rPr lang="en-US" b="1" dirty="0" smtClean="0">
                <a:solidFill>
                  <a:srgbClr val="0000FF"/>
                </a:solidFill>
                <a:latin typeface="Comic Sans MS" pitchFamily="66" charset="0"/>
              </a:rPr>
              <a:t> </a:t>
            </a:r>
            <a:r>
              <a:rPr lang="en-US" b="1" dirty="0" smtClean="0">
                <a:latin typeface="Comic Sans MS" pitchFamily="66" charset="0"/>
              </a:rPr>
              <a:t>a</a:t>
            </a:r>
            <a:r>
              <a:rPr lang="en-US" dirty="0" smtClean="0"/>
              <a:t>:</a:t>
            </a:r>
            <a:r>
              <a:rPr lang="en-US" dirty="0" smtClean="0">
                <a:solidFill>
                  <a:srgbClr val="0000FF"/>
                </a:solidFill>
                <a:latin typeface="Comic Sans MS" pitchFamily="66" charset="0"/>
              </a:rPr>
              <a:t>      </a:t>
            </a:r>
            <a:r>
              <a:rPr lang="en-US" dirty="0" smtClean="0">
                <a:latin typeface="Comic Sans MS" pitchFamily="66" charset="0"/>
              </a:rPr>
              <a:t>e</a:t>
            </a:r>
            <a:r>
              <a:rPr lang="en-US" baseline="34000" dirty="0" smtClean="0">
                <a:latin typeface="Comic Sans MS" pitchFamily="66" charset="0"/>
              </a:rPr>
              <a:t>-</a:t>
            </a:r>
            <a:r>
              <a:rPr lang="en-US" baseline="34000" dirty="0" smtClean="0">
                <a:latin typeface="Comic Sans MS" pitchFamily="66" charset="0"/>
                <a:sym typeface="Symbol" pitchFamily="18" charset="2"/>
              </a:rPr>
              <a:t></a:t>
            </a:r>
            <a:r>
              <a:rPr lang="en-US" b="1" dirty="0" smtClean="0">
                <a:latin typeface="Arial" charset="0"/>
              </a:rPr>
              <a:t> ≤</a:t>
            </a:r>
            <a:r>
              <a:rPr lang="en-US" b="1" dirty="0" smtClean="0">
                <a:solidFill>
                  <a:srgbClr val="0000FF"/>
                </a:solidFill>
                <a:latin typeface="Comic Sans MS" pitchFamily="66" charset="0"/>
              </a:rPr>
              <a:t> </a:t>
            </a:r>
            <a:r>
              <a:rPr lang="en-US" b="1" dirty="0" err="1" smtClean="0">
                <a:solidFill>
                  <a:srgbClr val="0000FF"/>
                </a:solidFill>
                <a:latin typeface="Comic Sans MS" pitchFamily="66" charset="0"/>
              </a:rPr>
              <a:t>Pr</a:t>
            </a:r>
            <a:r>
              <a:rPr lang="en-US" b="1" baseline="-25000" dirty="0" err="1" smtClean="0">
                <a:solidFill>
                  <a:srgbClr val="0000FF"/>
                </a:solidFill>
                <a:latin typeface="Comic Sans MS" pitchFamily="66" charset="0"/>
              </a:rPr>
              <a:t>by</a:t>
            </a:r>
            <a:r>
              <a:rPr lang="en-US" b="1" baseline="-25000" dirty="0" smtClean="0">
                <a:solidFill>
                  <a:srgbClr val="0000FF"/>
                </a:solidFill>
                <a:latin typeface="Comic Sans MS" pitchFamily="66" charset="0"/>
              </a:rPr>
              <a:t> D</a:t>
            </a:r>
            <a:r>
              <a:rPr lang="en-US" b="1" dirty="0" smtClean="0">
                <a:solidFill>
                  <a:srgbClr val="0000FF"/>
                </a:solidFill>
                <a:latin typeface="Comic Sans MS" pitchFamily="66" charset="0"/>
              </a:rPr>
              <a:t>[a]/</a:t>
            </a:r>
            <a:r>
              <a:rPr lang="en-US" b="1" dirty="0" err="1" smtClean="0">
                <a:solidFill>
                  <a:srgbClr val="FF0000"/>
                </a:solidFill>
                <a:latin typeface="Comic Sans MS" pitchFamily="66" charset="0"/>
              </a:rPr>
              <a:t>Pr</a:t>
            </a:r>
            <a:r>
              <a:rPr lang="en-US" b="1" baseline="-25000" dirty="0" err="1" smtClean="0">
                <a:solidFill>
                  <a:srgbClr val="FF0000"/>
                </a:solidFill>
                <a:latin typeface="Comic Sans MS" pitchFamily="66" charset="0"/>
              </a:rPr>
              <a:t>by</a:t>
            </a:r>
            <a:r>
              <a:rPr lang="en-US" b="1" baseline="-25000" dirty="0" smtClean="0">
                <a:solidFill>
                  <a:srgbClr val="FF0000"/>
                </a:solidFill>
                <a:latin typeface="Comic Sans MS" pitchFamily="66" charset="0"/>
              </a:rPr>
              <a:t> D’</a:t>
            </a:r>
            <a:r>
              <a:rPr lang="en-US" b="1" dirty="0" smtClean="0">
                <a:solidFill>
                  <a:srgbClr val="FF0000"/>
                </a:solidFill>
                <a:latin typeface="Comic Sans MS" pitchFamily="66" charset="0"/>
              </a:rPr>
              <a:t>[a]</a:t>
            </a:r>
            <a:r>
              <a:rPr lang="en-US" b="1" dirty="0" smtClean="0">
                <a:solidFill>
                  <a:srgbClr val="0000FF"/>
                </a:solidFill>
                <a:latin typeface="Comic Sans MS" pitchFamily="66" charset="0"/>
              </a:rPr>
              <a:t> </a:t>
            </a:r>
            <a:r>
              <a:rPr lang="en-US" b="1" dirty="0" smtClean="0">
                <a:latin typeface="Arial" charset="0"/>
              </a:rPr>
              <a:t>≤ </a:t>
            </a:r>
            <a:r>
              <a:rPr lang="en-US" dirty="0" smtClean="0">
                <a:latin typeface="Comic Sans MS" pitchFamily="66" charset="0"/>
              </a:rPr>
              <a:t>e</a:t>
            </a:r>
            <a:r>
              <a:rPr lang="en-US" baseline="34000" dirty="0" smtClean="0">
                <a:latin typeface="Comic Sans MS" pitchFamily="66" charset="0"/>
                <a:sym typeface="Symbol" pitchFamily="18" charset="2"/>
              </a:rPr>
              <a:t></a:t>
            </a:r>
          </a:p>
        </p:txBody>
      </p:sp>
      <p:sp>
        <p:nvSpPr>
          <p:cNvPr id="316444" name="Freeform 5"/>
          <p:cNvSpPr>
            <a:spLocks/>
          </p:cNvSpPr>
          <p:nvPr/>
        </p:nvSpPr>
        <p:spPr bwMode="auto">
          <a:xfrm>
            <a:off x="1295400" y="4737100"/>
            <a:ext cx="3124200" cy="1143000"/>
          </a:xfrm>
          <a:custGeom>
            <a:avLst/>
            <a:gdLst>
              <a:gd name="T0" fmla="*/ 0 w 1968"/>
              <a:gd name="T1" fmla="*/ 1143000 h 720"/>
              <a:gd name="T2" fmla="*/ 1447800 w 1968"/>
              <a:gd name="T3" fmla="*/ 1066800 h 720"/>
              <a:gd name="T4" fmla="*/ 2438400 w 1968"/>
              <a:gd name="T5" fmla="*/ 685800 h 720"/>
              <a:gd name="T6" fmla="*/ 3124200 w 1968"/>
              <a:gd name="T7" fmla="*/ 0 h 720"/>
              <a:gd name="T8" fmla="*/ 0 60000 65536"/>
              <a:gd name="T9" fmla="*/ 0 60000 65536"/>
              <a:gd name="T10" fmla="*/ 0 60000 65536"/>
              <a:gd name="T11" fmla="*/ 0 60000 65536"/>
              <a:gd name="T12" fmla="*/ 0 w 1968"/>
              <a:gd name="T13" fmla="*/ 0 h 720"/>
              <a:gd name="T14" fmla="*/ 1968 w 1968"/>
              <a:gd name="T15" fmla="*/ 720 h 72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968" h="720">
                <a:moveTo>
                  <a:pt x="0" y="720"/>
                </a:moveTo>
                <a:cubicBezTo>
                  <a:pt x="328" y="720"/>
                  <a:pt x="656" y="720"/>
                  <a:pt x="912" y="672"/>
                </a:cubicBezTo>
                <a:cubicBezTo>
                  <a:pt x="1168" y="624"/>
                  <a:pt x="1360" y="544"/>
                  <a:pt x="1536" y="432"/>
                </a:cubicBezTo>
                <a:cubicBezTo>
                  <a:pt x="1712" y="320"/>
                  <a:pt x="1896" y="72"/>
                  <a:pt x="1968" y="0"/>
                </a:cubicBezTo>
              </a:path>
            </a:pathLst>
          </a:custGeom>
          <a:noFill/>
          <a:ln w="25400" cap="flat" cmpd="sng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316445" name="Freeform 6"/>
          <p:cNvSpPr>
            <a:spLocks/>
          </p:cNvSpPr>
          <p:nvPr/>
        </p:nvSpPr>
        <p:spPr bwMode="auto">
          <a:xfrm flipH="1">
            <a:off x="4419600" y="4737100"/>
            <a:ext cx="3124200" cy="1143000"/>
          </a:xfrm>
          <a:custGeom>
            <a:avLst/>
            <a:gdLst>
              <a:gd name="T0" fmla="*/ 0 w 1968"/>
              <a:gd name="T1" fmla="*/ 1143000 h 720"/>
              <a:gd name="T2" fmla="*/ 1447800 w 1968"/>
              <a:gd name="T3" fmla="*/ 1066800 h 720"/>
              <a:gd name="T4" fmla="*/ 2438400 w 1968"/>
              <a:gd name="T5" fmla="*/ 685800 h 720"/>
              <a:gd name="T6" fmla="*/ 3124200 w 1968"/>
              <a:gd name="T7" fmla="*/ 0 h 720"/>
              <a:gd name="T8" fmla="*/ 0 60000 65536"/>
              <a:gd name="T9" fmla="*/ 0 60000 65536"/>
              <a:gd name="T10" fmla="*/ 0 60000 65536"/>
              <a:gd name="T11" fmla="*/ 0 60000 65536"/>
              <a:gd name="T12" fmla="*/ 0 w 1968"/>
              <a:gd name="T13" fmla="*/ 0 h 720"/>
              <a:gd name="T14" fmla="*/ 1968 w 1968"/>
              <a:gd name="T15" fmla="*/ 720 h 72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968" h="720">
                <a:moveTo>
                  <a:pt x="0" y="720"/>
                </a:moveTo>
                <a:cubicBezTo>
                  <a:pt x="328" y="720"/>
                  <a:pt x="656" y="720"/>
                  <a:pt x="912" y="672"/>
                </a:cubicBezTo>
                <a:cubicBezTo>
                  <a:pt x="1168" y="624"/>
                  <a:pt x="1360" y="544"/>
                  <a:pt x="1536" y="432"/>
                </a:cubicBezTo>
                <a:cubicBezTo>
                  <a:pt x="1712" y="320"/>
                  <a:pt x="1896" y="72"/>
                  <a:pt x="1968" y="0"/>
                </a:cubicBezTo>
              </a:path>
            </a:pathLst>
          </a:custGeom>
          <a:noFill/>
          <a:ln w="25400" cap="flat" cmpd="sng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316446" name="Freeform 7"/>
          <p:cNvSpPr>
            <a:spLocks/>
          </p:cNvSpPr>
          <p:nvPr/>
        </p:nvSpPr>
        <p:spPr bwMode="auto">
          <a:xfrm>
            <a:off x="2057400" y="4737100"/>
            <a:ext cx="3124200" cy="1143000"/>
          </a:xfrm>
          <a:custGeom>
            <a:avLst/>
            <a:gdLst>
              <a:gd name="T0" fmla="*/ 0 w 1968"/>
              <a:gd name="T1" fmla="*/ 1143000 h 720"/>
              <a:gd name="T2" fmla="*/ 1447800 w 1968"/>
              <a:gd name="T3" fmla="*/ 1066800 h 720"/>
              <a:gd name="T4" fmla="*/ 2438400 w 1968"/>
              <a:gd name="T5" fmla="*/ 685800 h 720"/>
              <a:gd name="T6" fmla="*/ 3124200 w 1968"/>
              <a:gd name="T7" fmla="*/ 0 h 720"/>
              <a:gd name="T8" fmla="*/ 0 60000 65536"/>
              <a:gd name="T9" fmla="*/ 0 60000 65536"/>
              <a:gd name="T10" fmla="*/ 0 60000 65536"/>
              <a:gd name="T11" fmla="*/ 0 60000 65536"/>
              <a:gd name="T12" fmla="*/ 0 w 1968"/>
              <a:gd name="T13" fmla="*/ 0 h 720"/>
              <a:gd name="T14" fmla="*/ 1968 w 1968"/>
              <a:gd name="T15" fmla="*/ 720 h 72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968" h="720">
                <a:moveTo>
                  <a:pt x="0" y="720"/>
                </a:moveTo>
                <a:cubicBezTo>
                  <a:pt x="328" y="720"/>
                  <a:pt x="656" y="720"/>
                  <a:pt x="912" y="672"/>
                </a:cubicBezTo>
                <a:cubicBezTo>
                  <a:pt x="1168" y="624"/>
                  <a:pt x="1360" y="544"/>
                  <a:pt x="1536" y="432"/>
                </a:cubicBezTo>
                <a:cubicBezTo>
                  <a:pt x="1712" y="320"/>
                  <a:pt x="1896" y="72"/>
                  <a:pt x="1968" y="0"/>
                </a:cubicBezTo>
              </a:path>
            </a:pathLst>
          </a:custGeom>
          <a:noFill/>
          <a:ln w="25400" cap="flat" cmpd="sng">
            <a:solidFill>
              <a:srgbClr val="FF3300"/>
            </a:solidFill>
            <a:prstDash val="solid"/>
            <a:round/>
            <a:headEnd type="none" w="med" len="med"/>
            <a:tailEnd type="none" w="med" len="med"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316447" name="Freeform 8"/>
          <p:cNvSpPr>
            <a:spLocks/>
          </p:cNvSpPr>
          <p:nvPr/>
        </p:nvSpPr>
        <p:spPr bwMode="auto">
          <a:xfrm flipH="1">
            <a:off x="5181600" y="4737100"/>
            <a:ext cx="3124200" cy="1143000"/>
          </a:xfrm>
          <a:custGeom>
            <a:avLst/>
            <a:gdLst>
              <a:gd name="T0" fmla="*/ 0 w 1968"/>
              <a:gd name="T1" fmla="*/ 1143000 h 720"/>
              <a:gd name="T2" fmla="*/ 1447800 w 1968"/>
              <a:gd name="T3" fmla="*/ 1066800 h 720"/>
              <a:gd name="T4" fmla="*/ 2438400 w 1968"/>
              <a:gd name="T5" fmla="*/ 685800 h 720"/>
              <a:gd name="T6" fmla="*/ 3124200 w 1968"/>
              <a:gd name="T7" fmla="*/ 0 h 720"/>
              <a:gd name="T8" fmla="*/ 0 60000 65536"/>
              <a:gd name="T9" fmla="*/ 0 60000 65536"/>
              <a:gd name="T10" fmla="*/ 0 60000 65536"/>
              <a:gd name="T11" fmla="*/ 0 60000 65536"/>
              <a:gd name="T12" fmla="*/ 0 w 1968"/>
              <a:gd name="T13" fmla="*/ 0 h 720"/>
              <a:gd name="T14" fmla="*/ 1968 w 1968"/>
              <a:gd name="T15" fmla="*/ 720 h 72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968" h="720">
                <a:moveTo>
                  <a:pt x="0" y="720"/>
                </a:moveTo>
                <a:cubicBezTo>
                  <a:pt x="328" y="720"/>
                  <a:pt x="656" y="720"/>
                  <a:pt x="912" y="672"/>
                </a:cubicBezTo>
                <a:cubicBezTo>
                  <a:pt x="1168" y="624"/>
                  <a:pt x="1360" y="544"/>
                  <a:pt x="1536" y="432"/>
                </a:cubicBezTo>
                <a:cubicBezTo>
                  <a:pt x="1712" y="320"/>
                  <a:pt x="1896" y="72"/>
                  <a:pt x="1968" y="0"/>
                </a:cubicBezTo>
              </a:path>
            </a:pathLst>
          </a:custGeom>
          <a:noFill/>
          <a:ln w="25400" cap="flat" cmpd="sng">
            <a:solidFill>
              <a:srgbClr val="FF3300"/>
            </a:solidFill>
            <a:prstDash val="solid"/>
            <a:round/>
            <a:headEnd type="none" w="med" len="med"/>
            <a:tailEnd type="none" w="med" len="med"/>
          </a:ln>
        </p:spPr>
        <p:txBody>
          <a:bodyPr>
            <a:spAutoFit/>
          </a:bodyPr>
          <a:lstStyle/>
          <a:p>
            <a:endParaRPr lang="en-US"/>
          </a:p>
        </p:txBody>
      </p:sp>
      <p:grpSp>
        <p:nvGrpSpPr>
          <p:cNvPr id="2" name="Group 9"/>
          <p:cNvGrpSpPr>
            <a:grpSpLocks/>
          </p:cNvGrpSpPr>
          <p:nvPr/>
        </p:nvGrpSpPr>
        <p:grpSpPr bwMode="auto">
          <a:xfrm>
            <a:off x="609600" y="6032500"/>
            <a:ext cx="8382000" cy="0"/>
            <a:chOff x="288" y="2832"/>
            <a:chExt cx="5280" cy="0"/>
          </a:xfrm>
        </p:grpSpPr>
        <p:sp>
          <p:nvSpPr>
            <p:cNvPr id="316449" name="Line 10"/>
            <p:cNvSpPr>
              <a:spLocks noChangeShapeType="1"/>
            </p:cNvSpPr>
            <p:nvPr/>
          </p:nvSpPr>
          <p:spPr bwMode="auto">
            <a:xfrm>
              <a:off x="768" y="2832"/>
              <a:ext cx="480" cy="0"/>
            </a:xfrm>
            <a:prstGeom prst="line">
              <a:avLst/>
            </a:prstGeom>
            <a:noFill/>
            <a:ln w="76200">
              <a:solidFill>
                <a:schemeClr val="hlink"/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316450" name="Line 11"/>
            <p:cNvSpPr>
              <a:spLocks noChangeShapeType="1"/>
            </p:cNvSpPr>
            <p:nvPr/>
          </p:nvSpPr>
          <p:spPr bwMode="auto">
            <a:xfrm>
              <a:off x="1248" y="2832"/>
              <a:ext cx="480" cy="0"/>
            </a:xfrm>
            <a:prstGeom prst="line">
              <a:avLst/>
            </a:prstGeom>
            <a:noFill/>
            <a:ln w="76200">
              <a:pattFill prst="wdUpDiag">
                <a:fgClr>
                  <a:schemeClr val="hlink"/>
                </a:fgClr>
                <a:bgClr>
                  <a:srgbClr val="FFFFFF"/>
                </a:bgClr>
              </a:patt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316451" name="Line 12"/>
            <p:cNvSpPr>
              <a:spLocks noChangeShapeType="1"/>
            </p:cNvSpPr>
            <p:nvPr/>
          </p:nvSpPr>
          <p:spPr bwMode="auto">
            <a:xfrm>
              <a:off x="1728" y="2832"/>
              <a:ext cx="480" cy="0"/>
            </a:xfrm>
            <a:prstGeom prst="line">
              <a:avLst/>
            </a:prstGeom>
            <a:noFill/>
            <a:ln w="76200">
              <a:solidFill>
                <a:schemeClr val="hlink"/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316452" name="Line 13"/>
            <p:cNvSpPr>
              <a:spLocks noChangeShapeType="1"/>
            </p:cNvSpPr>
            <p:nvPr/>
          </p:nvSpPr>
          <p:spPr bwMode="auto">
            <a:xfrm>
              <a:off x="2208" y="2832"/>
              <a:ext cx="480" cy="0"/>
            </a:xfrm>
            <a:prstGeom prst="line">
              <a:avLst/>
            </a:prstGeom>
            <a:noFill/>
            <a:ln w="76200">
              <a:pattFill prst="wdUpDiag">
                <a:fgClr>
                  <a:schemeClr val="hlink"/>
                </a:fgClr>
                <a:bgClr>
                  <a:srgbClr val="FFFFFF"/>
                </a:bgClr>
              </a:patt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316453" name="Line 14"/>
            <p:cNvSpPr>
              <a:spLocks noChangeShapeType="1"/>
            </p:cNvSpPr>
            <p:nvPr/>
          </p:nvSpPr>
          <p:spPr bwMode="auto">
            <a:xfrm>
              <a:off x="2688" y="2832"/>
              <a:ext cx="480" cy="0"/>
            </a:xfrm>
            <a:prstGeom prst="line">
              <a:avLst/>
            </a:prstGeom>
            <a:noFill/>
            <a:ln w="76200">
              <a:solidFill>
                <a:schemeClr val="hlink"/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316454" name="Line 15"/>
            <p:cNvSpPr>
              <a:spLocks noChangeShapeType="1"/>
            </p:cNvSpPr>
            <p:nvPr/>
          </p:nvSpPr>
          <p:spPr bwMode="auto">
            <a:xfrm>
              <a:off x="3168" y="2832"/>
              <a:ext cx="480" cy="0"/>
            </a:xfrm>
            <a:prstGeom prst="line">
              <a:avLst/>
            </a:prstGeom>
            <a:noFill/>
            <a:ln w="76200">
              <a:pattFill prst="wdUpDiag">
                <a:fgClr>
                  <a:schemeClr val="hlink"/>
                </a:fgClr>
                <a:bgClr>
                  <a:srgbClr val="FFFFFF"/>
                </a:bgClr>
              </a:patt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316455" name="Line 16"/>
            <p:cNvSpPr>
              <a:spLocks noChangeShapeType="1"/>
            </p:cNvSpPr>
            <p:nvPr/>
          </p:nvSpPr>
          <p:spPr bwMode="auto">
            <a:xfrm>
              <a:off x="4128" y="2832"/>
              <a:ext cx="480" cy="0"/>
            </a:xfrm>
            <a:prstGeom prst="line">
              <a:avLst/>
            </a:prstGeom>
            <a:noFill/>
            <a:ln w="76200">
              <a:pattFill prst="wdUpDiag">
                <a:fgClr>
                  <a:schemeClr val="hlink"/>
                </a:fgClr>
                <a:bgClr>
                  <a:srgbClr val="FFFFFF"/>
                </a:bgClr>
              </a:patt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316456" name="Line 17"/>
            <p:cNvSpPr>
              <a:spLocks noChangeShapeType="1"/>
            </p:cNvSpPr>
            <p:nvPr/>
          </p:nvSpPr>
          <p:spPr bwMode="auto">
            <a:xfrm>
              <a:off x="5088" y="2832"/>
              <a:ext cx="480" cy="0"/>
            </a:xfrm>
            <a:prstGeom prst="line">
              <a:avLst/>
            </a:prstGeom>
            <a:noFill/>
            <a:ln w="76200">
              <a:pattFill prst="wdUpDiag">
                <a:fgClr>
                  <a:schemeClr val="hlink"/>
                </a:fgClr>
                <a:bgClr>
                  <a:srgbClr val="FFFFFF"/>
                </a:bgClr>
              </a:patt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316457" name="Line 18"/>
            <p:cNvSpPr>
              <a:spLocks noChangeShapeType="1"/>
            </p:cNvSpPr>
            <p:nvPr/>
          </p:nvSpPr>
          <p:spPr bwMode="auto">
            <a:xfrm>
              <a:off x="288" y="2832"/>
              <a:ext cx="480" cy="0"/>
            </a:xfrm>
            <a:prstGeom prst="line">
              <a:avLst/>
            </a:prstGeom>
            <a:noFill/>
            <a:ln w="76200">
              <a:pattFill prst="wdUpDiag">
                <a:fgClr>
                  <a:schemeClr val="hlink"/>
                </a:fgClr>
                <a:bgClr>
                  <a:srgbClr val="FFFFFF"/>
                </a:bgClr>
              </a:patt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316458" name="Line 19"/>
            <p:cNvSpPr>
              <a:spLocks noChangeShapeType="1"/>
            </p:cNvSpPr>
            <p:nvPr/>
          </p:nvSpPr>
          <p:spPr bwMode="auto">
            <a:xfrm>
              <a:off x="3648" y="2832"/>
              <a:ext cx="480" cy="0"/>
            </a:xfrm>
            <a:prstGeom prst="line">
              <a:avLst/>
            </a:prstGeom>
            <a:noFill/>
            <a:ln w="76200">
              <a:solidFill>
                <a:schemeClr val="hlink"/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316459" name="Line 20"/>
            <p:cNvSpPr>
              <a:spLocks noChangeShapeType="1"/>
            </p:cNvSpPr>
            <p:nvPr/>
          </p:nvSpPr>
          <p:spPr bwMode="auto">
            <a:xfrm>
              <a:off x="4608" y="2832"/>
              <a:ext cx="480" cy="0"/>
            </a:xfrm>
            <a:prstGeom prst="line">
              <a:avLst/>
            </a:prstGeom>
            <a:noFill/>
            <a:ln w="76200">
              <a:solidFill>
                <a:schemeClr val="hlink"/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</p:grpSp>
      <p:sp>
        <p:nvSpPr>
          <p:cNvPr id="316460" name="Text Box 21"/>
          <p:cNvSpPr txBox="1">
            <a:spLocks noChangeArrowheads="1"/>
          </p:cNvSpPr>
          <p:nvPr/>
        </p:nvSpPr>
        <p:spPr bwMode="auto">
          <a:xfrm>
            <a:off x="4232275" y="6126163"/>
            <a:ext cx="373063" cy="3968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000"/>
              <a:t>0</a:t>
            </a:r>
          </a:p>
        </p:txBody>
      </p:sp>
      <p:sp>
        <p:nvSpPr>
          <p:cNvPr id="316461" name="Text Box 22"/>
          <p:cNvSpPr txBox="1">
            <a:spLocks noChangeArrowheads="1"/>
          </p:cNvSpPr>
          <p:nvPr/>
        </p:nvSpPr>
        <p:spPr bwMode="auto">
          <a:xfrm>
            <a:off x="5006975" y="6156325"/>
            <a:ext cx="373063" cy="3968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000"/>
              <a:t>1</a:t>
            </a:r>
          </a:p>
        </p:txBody>
      </p:sp>
      <p:sp>
        <p:nvSpPr>
          <p:cNvPr id="316462" name="Text Box 23"/>
          <p:cNvSpPr txBox="1">
            <a:spLocks noChangeArrowheads="1"/>
          </p:cNvSpPr>
          <p:nvPr/>
        </p:nvSpPr>
        <p:spPr bwMode="auto">
          <a:xfrm>
            <a:off x="5721350" y="6156325"/>
            <a:ext cx="373063" cy="3968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000"/>
              <a:t>2</a:t>
            </a:r>
          </a:p>
        </p:txBody>
      </p:sp>
      <p:sp>
        <p:nvSpPr>
          <p:cNvPr id="316463" name="Text Box 24"/>
          <p:cNvSpPr txBox="1">
            <a:spLocks noChangeArrowheads="1"/>
          </p:cNvSpPr>
          <p:nvPr/>
        </p:nvSpPr>
        <p:spPr bwMode="auto">
          <a:xfrm>
            <a:off x="6542088" y="6156325"/>
            <a:ext cx="373062" cy="3968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000"/>
              <a:t>3</a:t>
            </a:r>
          </a:p>
        </p:txBody>
      </p:sp>
      <p:sp>
        <p:nvSpPr>
          <p:cNvPr id="316464" name="Text Box 25"/>
          <p:cNvSpPr txBox="1">
            <a:spLocks noChangeArrowheads="1"/>
          </p:cNvSpPr>
          <p:nvPr/>
        </p:nvSpPr>
        <p:spPr bwMode="auto">
          <a:xfrm>
            <a:off x="7304088" y="6156325"/>
            <a:ext cx="373062" cy="3968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000"/>
              <a:t>4</a:t>
            </a:r>
          </a:p>
        </p:txBody>
      </p:sp>
      <p:sp>
        <p:nvSpPr>
          <p:cNvPr id="316465" name="Text Box 26"/>
          <p:cNvSpPr txBox="1">
            <a:spLocks noChangeArrowheads="1"/>
          </p:cNvSpPr>
          <p:nvPr/>
        </p:nvSpPr>
        <p:spPr bwMode="auto">
          <a:xfrm>
            <a:off x="8066088" y="6156325"/>
            <a:ext cx="373062" cy="3968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000"/>
              <a:t>5</a:t>
            </a:r>
          </a:p>
        </p:txBody>
      </p:sp>
      <p:sp>
        <p:nvSpPr>
          <p:cNvPr id="316466" name="Text Box 27"/>
          <p:cNvSpPr txBox="1">
            <a:spLocks noChangeArrowheads="1"/>
          </p:cNvSpPr>
          <p:nvPr/>
        </p:nvSpPr>
        <p:spPr bwMode="auto">
          <a:xfrm>
            <a:off x="3411538" y="6156325"/>
            <a:ext cx="442912" cy="3968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000"/>
              <a:t>-1</a:t>
            </a:r>
          </a:p>
        </p:txBody>
      </p:sp>
      <p:sp>
        <p:nvSpPr>
          <p:cNvPr id="316467" name="Text Box 28"/>
          <p:cNvSpPr txBox="1">
            <a:spLocks noChangeArrowheads="1"/>
          </p:cNvSpPr>
          <p:nvPr/>
        </p:nvSpPr>
        <p:spPr bwMode="auto">
          <a:xfrm>
            <a:off x="2698750" y="6156325"/>
            <a:ext cx="442913" cy="3968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000"/>
              <a:t>-2</a:t>
            </a:r>
          </a:p>
        </p:txBody>
      </p:sp>
      <p:sp>
        <p:nvSpPr>
          <p:cNvPr id="316468" name="Text Box 29"/>
          <p:cNvSpPr txBox="1">
            <a:spLocks noChangeArrowheads="1"/>
          </p:cNvSpPr>
          <p:nvPr/>
        </p:nvSpPr>
        <p:spPr bwMode="auto">
          <a:xfrm>
            <a:off x="1965325" y="6156325"/>
            <a:ext cx="442913" cy="3968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000"/>
              <a:t>-3</a:t>
            </a:r>
          </a:p>
        </p:txBody>
      </p:sp>
      <p:sp>
        <p:nvSpPr>
          <p:cNvPr id="316469" name="Text Box 30"/>
          <p:cNvSpPr txBox="1">
            <a:spLocks noChangeArrowheads="1"/>
          </p:cNvSpPr>
          <p:nvPr/>
        </p:nvSpPr>
        <p:spPr bwMode="auto">
          <a:xfrm>
            <a:off x="1174750" y="6156325"/>
            <a:ext cx="442913" cy="3968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000"/>
              <a:t>-4</a:t>
            </a:r>
          </a:p>
        </p:txBody>
      </p:sp>
    </p:spTree>
    <p:extLst>
      <p:ext uri="{BB962C8B-B14F-4D97-AF65-F5344CB8AC3E}">
        <p14:creationId xmlns:p14="http://schemas.microsoft.com/office/powerpoint/2010/main" val="7207433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164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3164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4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3164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6442" grpId="0"/>
      <p:bldP spid="316443" grpId="0"/>
      <p:bldP spid="316446" grpId="0" animBg="1"/>
      <p:bldP spid="316447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/>
              <a:t>Laplacian</a:t>
            </a:r>
            <a:r>
              <a:rPr lang="en-US" b="1" dirty="0"/>
              <a:t> Noise: </a:t>
            </a:r>
            <a:r>
              <a:rPr lang="el-GR" b="1" dirty="0">
                <a:latin typeface="Comic Sans MS" pitchFamily="66" charset="0"/>
              </a:rPr>
              <a:t>ε</a:t>
            </a:r>
            <a:r>
              <a:rPr lang="en-US" b="1" dirty="0">
                <a:latin typeface="Comic Sans MS" pitchFamily="66" charset="0"/>
              </a:rPr>
              <a:t>-</a:t>
            </a:r>
            <a:r>
              <a:rPr lang="en-US" b="1" dirty="0"/>
              <a:t>Privacy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Theorem: the Laplace mechanism with parameter </a:t>
            </a:r>
            <a:r>
              <a:rPr lang="en-US" dirty="0" smtClean="0">
                <a:latin typeface="Comic Sans MS" pitchFamily="66" charset="0"/>
              </a:rPr>
              <a:t>b=1/</a:t>
            </a:r>
            <a:r>
              <a:rPr lang="en-US" dirty="0" smtClean="0">
                <a:latin typeface="Comic Sans MS" pitchFamily="66" charset="0"/>
                <a:sym typeface="Symbol"/>
              </a:rPr>
              <a:t></a:t>
            </a:r>
            <a:r>
              <a:rPr lang="en-US" dirty="0" smtClean="0"/>
              <a:t> is </a:t>
            </a:r>
            <a:r>
              <a:rPr lang="en-US" dirty="0" smtClean="0">
                <a:latin typeface="Comic Sans MS" pitchFamily="66" charset="0"/>
                <a:sym typeface="Symbol"/>
              </a:rPr>
              <a:t> </a:t>
            </a:r>
            <a:r>
              <a:rPr lang="en-US" dirty="0" smtClean="0"/>
              <a:t>-differential private </a:t>
            </a:r>
            <a:endParaRPr lang="en-US" dirty="0"/>
          </a:p>
        </p:txBody>
      </p:sp>
      <p:sp>
        <p:nvSpPr>
          <p:cNvPr id="4" name="Freeform 5"/>
          <p:cNvSpPr>
            <a:spLocks/>
          </p:cNvSpPr>
          <p:nvPr/>
        </p:nvSpPr>
        <p:spPr bwMode="auto">
          <a:xfrm>
            <a:off x="1219200" y="4508500"/>
            <a:ext cx="3124200" cy="1143000"/>
          </a:xfrm>
          <a:custGeom>
            <a:avLst/>
            <a:gdLst>
              <a:gd name="T0" fmla="*/ 0 w 1968"/>
              <a:gd name="T1" fmla="*/ 1143000 h 720"/>
              <a:gd name="T2" fmla="*/ 1447800 w 1968"/>
              <a:gd name="T3" fmla="*/ 1066800 h 720"/>
              <a:gd name="T4" fmla="*/ 2438400 w 1968"/>
              <a:gd name="T5" fmla="*/ 685800 h 720"/>
              <a:gd name="T6" fmla="*/ 3124200 w 1968"/>
              <a:gd name="T7" fmla="*/ 0 h 720"/>
              <a:gd name="T8" fmla="*/ 0 60000 65536"/>
              <a:gd name="T9" fmla="*/ 0 60000 65536"/>
              <a:gd name="T10" fmla="*/ 0 60000 65536"/>
              <a:gd name="T11" fmla="*/ 0 60000 65536"/>
              <a:gd name="T12" fmla="*/ 0 w 1968"/>
              <a:gd name="T13" fmla="*/ 0 h 720"/>
              <a:gd name="T14" fmla="*/ 1968 w 1968"/>
              <a:gd name="T15" fmla="*/ 720 h 72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968" h="720">
                <a:moveTo>
                  <a:pt x="0" y="720"/>
                </a:moveTo>
                <a:cubicBezTo>
                  <a:pt x="328" y="720"/>
                  <a:pt x="656" y="720"/>
                  <a:pt x="912" y="672"/>
                </a:cubicBezTo>
                <a:cubicBezTo>
                  <a:pt x="1168" y="624"/>
                  <a:pt x="1360" y="544"/>
                  <a:pt x="1536" y="432"/>
                </a:cubicBezTo>
                <a:cubicBezTo>
                  <a:pt x="1712" y="320"/>
                  <a:pt x="1896" y="72"/>
                  <a:pt x="1968" y="0"/>
                </a:cubicBezTo>
              </a:path>
            </a:pathLst>
          </a:custGeom>
          <a:noFill/>
          <a:ln w="25400" cap="flat" cmpd="sng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5" name="Freeform 6"/>
          <p:cNvSpPr>
            <a:spLocks/>
          </p:cNvSpPr>
          <p:nvPr/>
        </p:nvSpPr>
        <p:spPr bwMode="auto">
          <a:xfrm flipH="1">
            <a:off x="4343400" y="4508500"/>
            <a:ext cx="3124200" cy="1143000"/>
          </a:xfrm>
          <a:custGeom>
            <a:avLst/>
            <a:gdLst>
              <a:gd name="T0" fmla="*/ 0 w 1968"/>
              <a:gd name="T1" fmla="*/ 1143000 h 720"/>
              <a:gd name="T2" fmla="*/ 1447800 w 1968"/>
              <a:gd name="T3" fmla="*/ 1066800 h 720"/>
              <a:gd name="T4" fmla="*/ 2438400 w 1968"/>
              <a:gd name="T5" fmla="*/ 685800 h 720"/>
              <a:gd name="T6" fmla="*/ 3124200 w 1968"/>
              <a:gd name="T7" fmla="*/ 0 h 720"/>
              <a:gd name="T8" fmla="*/ 0 60000 65536"/>
              <a:gd name="T9" fmla="*/ 0 60000 65536"/>
              <a:gd name="T10" fmla="*/ 0 60000 65536"/>
              <a:gd name="T11" fmla="*/ 0 60000 65536"/>
              <a:gd name="T12" fmla="*/ 0 w 1968"/>
              <a:gd name="T13" fmla="*/ 0 h 720"/>
              <a:gd name="T14" fmla="*/ 1968 w 1968"/>
              <a:gd name="T15" fmla="*/ 720 h 72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968" h="720">
                <a:moveTo>
                  <a:pt x="0" y="720"/>
                </a:moveTo>
                <a:cubicBezTo>
                  <a:pt x="328" y="720"/>
                  <a:pt x="656" y="720"/>
                  <a:pt x="912" y="672"/>
                </a:cubicBezTo>
                <a:cubicBezTo>
                  <a:pt x="1168" y="624"/>
                  <a:pt x="1360" y="544"/>
                  <a:pt x="1536" y="432"/>
                </a:cubicBezTo>
                <a:cubicBezTo>
                  <a:pt x="1712" y="320"/>
                  <a:pt x="1896" y="72"/>
                  <a:pt x="1968" y="0"/>
                </a:cubicBezTo>
              </a:path>
            </a:pathLst>
          </a:custGeom>
          <a:noFill/>
          <a:ln w="25400" cap="flat" cmpd="sng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6" name="Freeform 7"/>
          <p:cNvSpPr>
            <a:spLocks/>
          </p:cNvSpPr>
          <p:nvPr/>
        </p:nvSpPr>
        <p:spPr bwMode="auto">
          <a:xfrm>
            <a:off x="1981200" y="4508500"/>
            <a:ext cx="3124200" cy="1143000"/>
          </a:xfrm>
          <a:custGeom>
            <a:avLst/>
            <a:gdLst>
              <a:gd name="T0" fmla="*/ 0 w 1968"/>
              <a:gd name="T1" fmla="*/ 1143000 h 720"/>
              <a:gd name="T2" fmla="*/ 1447800 w 1968"/>
              <a:gd name="T3" fmla="*/ 1066800 h 720"/>
              <a:gd name="T4" fmla="*/ 2438400 w 1968"/>
              <a:gd name="T5" fmla="*/ 685800 h 720"/>
              <a:gd name="T6" fmla="*/ 3124200 w 1968"/>
              <a:gd name="T7" fmla="*/ 0 h 720"/>
              <a:gd name="T8" fmla="*/ 0 60000 65536"/>
              <a:gd name="T9" fmla="*/ 0 60000 65536"/>
              <a:gd name="T10" fmla="*/ 0 60000 65536"/>
              <a:gd name="T11" fmla="*/ 0 60000 65536"/>
              <a:gd name="T12" fmla="*/ 0 w 1968"/>
              <a:gd name="T13" fmla="*/ 0 h 720"/>
              <a:gd name="T14" fmla="*/ 1968 w 1968"/>
              <a:gd name="T15" fmla="*/ 720 h 72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968" h="720">
                <a:moveTo>
                  <a:pt x="0" y="720"/>
                </a:moveTo>
                <a:cubicBezTo>
                  <a:pt x="328" y="720"/>
                  <a:pt x="656" y="720"/>
                  <a:pt x="912" y="672"/>
                </a:cubicBezTo>
                <a:cubicBezTo>
                  <a:pt x="1168" y="624"/>
                  <a:pt x="1360" y="544"/>
                  <a:pt x="1536" y="432"/>
                </a:cubicBezTo>
                <a:cubicBezTo>
                  <a:pt x="1712" y="320"/>
                  <a:pt x="1896" y="72"/>
                  <a:pt x="1968" y="0"/>
                </a:cubicBezTo>
              </a:path>
            </a:pathLst>
          </a:custGeom>
          <a:noFill/>
          <a:ln w="25400" cap="flat" cmpd="sng">
            <a:solidFill>
              <a:srgbClr val="FF3300"/>
            </a:solidFill>
            <a:prstDash val="solid"/>
            <a:round/>
            <a:headEnd type="none" w="med" len="med"/>
            <a:tailEnd type="none" w="med" len="med"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7" name="Freeform 8"/>
          <p:cNvSpPr>
            <a:spLocks/>
          </p:cNvSpPr>
          <p:nvPr/>
        </p:nvSpPr>
        <p:spPr bwMode="auto">
          <a:xfrm flipH="1">
            <a:off x="5105400" y="4508500"/>
            <a:ext cx="3124200" cy="1143000"/>
          </a:xfrm>
          <a:custGeom>
            <a:avLst/>
            <a:gdLst>
              <a:gd name="T0" fmla="*/ 0 w 1968"/>
              <a:gd name="T1" fmla="*/ 1143000 h 720"/>
              <a:gd name="T2" fmla="*/ 1447800 w 1968"/>
              <a:gd name="T3" fmla="*/ 1066800 h 720"/>
              <a:gd name="T4" fmla="*/ 2438400 w 1968"/>
              <a:gd name="T5" fmla="*/ 685800 h 720"/>
              <a:gd name="T6" fmla="*/ 3124200 w 1968"/>
              <a:gd name="T7" fmla="*/ 0 h 720"/>
              <a:gd name="T8" fmla="*/ 0 60000 65536"/>
              <a:gd name="T9" fmla="*/ 0 60000 65536"/>
              <a:gd name="T10" fmla="*/ 0 60000 65536"/>
              <a:gd name="T11" fmla="*/ 0 60000 65536"/>
              <a:gd name="T12" fmla="*/ 0 w 1968"/>
              <a:gd name="T13" fmla="*/ 0 h 720"/>
              <a:gd name="T14" fmla="*/ 1968 w 1968"/>
              <a:gd name="T15" fmla="*/ 720 h 72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968" h="720">
                <a:moveTo>
                  <a:pt x="0" y="720"/>
                </a:moveTo>
                <a:cubicBezTo>
                  <a:pt x="328" y="720"/>
                  <a:pt x="656" y="720"/>
                  <a:pt x="912" y="672"/>
                </a:cubicBezTo>
                <a:cubicBezTo>
                  <a:pt x="1168" y="624"/>
                  <a:pt x="1360" y="544"/>
                  <a:pt x="1536" y="432"/>
                </a:cubicBezTo>
                <a:cubicBezTo>
                  <a:pt x="1712" y="320"/>
                  <a:pt x="1896" y="72"/>
                  <a:pt x="1968" y="0"/>
                </a:cubicBezTo>
              </a:path>
            </a:pathLst>
          </a:custGeom>
          <a:noFill/>
          <a:ln w="25400" cap="flat" cmpd="sng">
            <a:solidFill>
              <a:srgbClr val="FF3300"/>
            </a:solidFill>
            <a:prstDash val="solid"/>
            <a:round/>
            <a:headEnd type="none" w="med" len="med"/>
            <a:tailEnd type="none" w="med" len="med"/>
          </a:ln>
        </p:spPr>
        <p:txBody>
          <a:bodyPr>
            <a:spAutoFit/>
          </a:bodyPr>
          <a:lstStyle/>
          <a:p>
            <a:endParaRPr lang="en-US"/>
          </a:p>
        </p:txBody>
      </p:sp>
      <p:grpSp>
        <p:nvGrpSpPr>
          <p:cNvPr id="8" name="Group 9"/>
          <p:cNvGrpSpPr>
            <a:grpSpLocks/>
          </p:cNvGrpSpPr>
          <p:nvPr/>
        </p:nvGrpSpPr>
        <p:grpSpPr bwMode="auto">
          <a:xfrm>
            <a:off x="533400" y="5803900"/>
            <a:ext cx="8382000" cy="0"/>
            <a:chOff x="288" y="2832"/>
            <a:chExt cx="5280" cy="0"/>
          </a:xfrm>
        </p:grpSpPr>
        <p:sp>
          <p:nvSpPr>
            <p:cNvPr id="9" name="Line 10"/>
            <p:cNvSpPr>
              <a:spLocks noChangeShapeType="1"/>
            </p:cNvSpPr>
            <p:nvPr/>
          </p:nvSpPr>
          <p:spPr bwMode="auto">
            <a:xfrm>
              <a:off x="768" y="2832"/>
              <a:ext cx="480" cy="0"/>
            </a:xfrm>
            <a:prstGeom prst="line">
              <a:avLst/>
            </a:prstGeom>
            <a:noFill/>
            <a:ln w="76200">
              <a:solidFill>
                <a:schemeClr val="hlink"/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10" name="Line 11"/>
            <p:cNvSpPr>
              <a:spLocks noChangeShapeType="1"/>
            </p:cNvSpPr>
            <p:nvPr/>
          </p:nvSpPr>
          <p:spPr bwMode="auto">
            <a:xfrm>
              <a:off x="1248" y="2832"/>
              <a:ext cx="480" cy="0"/>
            </a:xfrm>
            <a:prstGeom prst="line">
              <a:avLst/>
            </a:prstGeom>
            <a:noFill/>
            <a:ln w="76200">
              <a:pattFill prst="wdUpDiag">
                <a:fgClr>
                  <a:schemeClr val="hlink"/>
                </a:fgClr>
                <a:bgClr>
                  <a:srgbClr val="FFFFFF"/>
                </a:bgClr>
              </a:patt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11" name="Line 12"/>
            <p:cNvSpPr>
              <a:spLocks noChangeShapeType="1"/>
            </p:cNvSpPr>
            <p:nvPr/>
          </p:nvSpPr>
          <p:spPr bwMode="auto">
            <a:xfrm>
              <a:off x="1728" y="2832"/>
              <a:ext cx="480" cy="0"/>
            </a:xfrm>
            <a:prstGeom prst="line">
              <a:avLst/>
            </a:prstGeom>
            <a:noFill/>
            <a:ln w="76200">
              <a:solidFill>
                <a:schemeClr val="hlink"/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12" name="Line 13"/>
            <p:cNvSpPr>
              <a:spLocks noChangeShapeType="1"/>
            </p:cNvSpPr>
            <p:nvPr/>
          </p:nvSpPr>
          <p:spPr bwMode="auto">
            <a:xfrm>
              <a:off x="2208" y="2832"/>
              <a:ext cx="480" cy="0"/>
            </a:xfrm>
            <a:prstGeom prst="line">
              <a:avLst/>
            </a:prstGeom>
            <a:noFill/>
            <a:ln w="76200">
              <a:pattFill prst="wdUpDiag">
                <a:fgClr>
                  <a:schemeClr val="hlink"/>
                </a:fgClr>
                <a:bgClr>
                  <a:srgbClr val="FFFFFF"/>
                </a:bgClr>
              </a:patt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13" name="Line 14"/>
            <p:cNvSpPr>
              <a:spLocks noChangeShapeType="1"/>
            </p:cNvSpPr>
            <p:nvPr/>
          </p:nvSpPr>
          <p:spPr bwMode="auto">
            <a:xfrm>
              <a:off x="2688" y="2832"/>
              <a:ext cx="480" cy="0"/>
            </a:xfrm>
            <a:prstGeom prst="line">
              <a:avLst/>
            </a:prstGeom>
            <a:noFill/>
            <a:ln w="76200">
              <a:solidFill>
                <a:schemeClr val="hlink"/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14" name="Line 15"/>
            <p:cNvSpPr>
              <a:spLocks noChangeShapeType="1"/>
            </p:cNvSpPr>
            <p:nvPr/>
          </p:nvSpPr>
          <p:spPr bwMode="auto">
            <a:xfrm>
              <a:off x="3168" y="2832"/>
              <a:ext cx="480" cy="0"/>
            </a:xfrm>
            <a:prstGeom prst="line">
              <a:avLst/>
            </a:prstGeom>
            <a:noFill/>
            <a:ln w="76200">
              <a:pattFill prst="wdUpDiag">
                <a:fgClr>
                  <a:schemeClr val="hlink"/>
                </a:fgClr>
                <a:bgClr>
                  <a:srgbClr val="FFFFFF"/>
                </a:bgClr>
              </a:patt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15" name="Line 16"/>
            <p:cNvSpPr>
              <a:spLocks noChangeShapeType="1"/>
            </p:cNvSpPr>
            <p:nvPr/>
          </p:nvSpPr>
          <p:spPr bwMode="auto">
            <a:xfrm>
              <a:off x="4128" y="2832"/>
              <a:ext cx="480" cy="0"/>
            </a:xfrm>
            <a:prstGeom prst="line">
              <a:avLst/>
            </a:prstGeom>
            <a:noFill/>
            <a:ln w="76200">
              <a:pattFill prst="wdUpDiag">
                <a:fgClr>
                  <a:schemeClr val="hlink"/>
                </a:fgClr>
                <a:bgClr>
                  <a:srgbClr val="FFFFFF"/>
                </a:bgClr>
              </a:patt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16" name="Line 17"/>
            <p:cNvSpPr>
              <a:spLocks noChangeShapeType="1"/>
            </p:cNvSpPr>
            <p:nvPr/>
          </p:nvSpPr>
          <p:spPr bwMode="auto">
            <a:xfrm>
              <a:off x="5088" y="2832"/>
              <a:ext cx="480" cy="0"/>
            </a:xfrm>
            <a:prstGeom prst="line">
              <a:avLst/>
            </a:prstGeom>
            <a:noFill/>
            <a:ln w="76200">
              <a:pattFill prst="wdUpDiag">
                <a:fgClr>
                  <a:schemeClr val="hlink"/>
                </a:fgClr>
                <a:bgClr>
                  <a:srgbClr val="FFFFFF"/>
                </a:bgClr>
              </a:patt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17" name="Line 18"/>
            <p:cNvSpPr>
              <a:spLocks noChangeShapeType="1"/>
            </p:cNvSpPr>
            <p:nvPr/>
          </p:nvSpPr>
          <p:spPr bwMode="auto">
            <a:xfrm>
              <a:off x="288" y="2832"/>
              <a:ext cx="480" cy="0"/>
            </a:xfrm>
            <a:prstGeom prst="line">
              <a:avLst/>
            </a:prstGeom>
            <a:noFill/>
            <a:ln w="76200">
              <a:pattFill prst="wdUpDiag">
                <a:fgClr>
                  <a:schemeClr val="hlink"/>
                </a:fgClr>
                <a:bgClr>
                  <a:srgbClr val="FFFFFF"/>
                </a:bgClr>
              </a:patt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18" name="Line 19"/>
            <p:cNvSpPr>
              <a:spLocks noChangeShapeType="1"/>
            </p:cNvSpPr>
            <p:nvPr/>
          </p:nvSpPr>
          <p:spPr bwMode="auto">
            <a:xfrm>
              <a:off x="3648" y="2832"/>
              <a:ext cx="480" cy="0"/>
            </a:xfrm>
            <a:prstGeom prst="line">
              <a:avLst/>
            </a:prstGeom>
            <a:noFill/>
            <a:ln w="76200">
              <a:solidFill>
                <a:schemeClr val="hlink"/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19" name="Line 20"/>
            <p:cNvSpPr>
              <a:spLocks noChangeShapeType="1"/>
            </p:cNvSpPr>
            <p:nvPr/>
          </p:nvSpPr>
          <p:spPr bwMode="auto">
            <a:xfrm>
              <a:off x="4608" y="2832"/>
              <a:ext cx="480" cy="0"/>
            </a:xfrm>
            <a:prstGeom prst="line">
              <a:avLst/>
            </a:prstGeom>
            <a:noFill/>
            <a:ln w="76200">
              <a:solidFill>
                <a:schemeClr val="hlink"/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</p:grpSp>
      <p:sp>
        <p:nvSpPr>
          <p:cNvPr id="20" name="Text Box 21"/>
          <p:cNvSpPr txBox="1">
            <a:spLocks noChangeArrowheads="1"/>
          </p:cNvSpPr>
          <p:nvPr/>
        </p:nvSpPr>
        <p:spPr bwMode="auto">
          <a:xfrm>
            <a:off x="4156075" y="5897563"/>
            <a:ext cx="373063" cy="3968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000"/>
              <a:t>0</a:t>
            </a:r>
          </a:p>
        </p:txBody>
      </p:sp>
      <p:sp>
        <p:nvSpPr>
          <p:cNvPr id="21" name="Text Box 22"/>
          <p:cNvSpPr txBox="1">
            <a:spLocks noChangeArrowheads="1"/>
          </p:cNvSpPr>
          <p:nvPr/>
        </p:nvSpPr>
        <p:spPr bwMode="auto">
          <a:xfrm>
            <a:off x="4930775" y="5927725"/>
            <a:ext cx="373063" cy="3968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000"/>
              <a:t>1</a:t>
            </a:r>
          </a:p>
        </p:txBody>
      </p:sp>
      <p:sp>
        <p:nvSpPr>
          <p:cNvPr id="22" name="Text Box 23"/>
          <p:cNvSpPr txBox="1">
            <a:spLocks noChangeArrowheads="1"/>
          </p:cNvSpPr>
          <p:nvPr/>
        </p:nvSpPr>
        <p:spPr bwMode="auto">
          <a:xfrm>
            <a:off x="5645150" y="5927725"/>
            <a:ext cx="373063" cy="3968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000"/>
              <a:t>2</a:t>
            </a:r>
          </a:p>
        </p:txBody>
      </p:sp>
      <p:sp>
        <p:nvSpPr>
          <p:cNvPr id="23" name="Text Box 24"/>
          <p:cNvSpPr txBox="1">
            <a:spLocks noChangeArrowheads="1"/>
          </p:cNvSpPr>
          <p:nvPr/>
        </p:nvSpPr>
        <p:spPr bwMode="auto">
          <a:xfrm>
            <a:off x="6465888" y="5927725"/>
            <a:ext cx="373062" cy="3968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000"/>
              <a:t>3</a:t>
            </a:r>
          </a:p>
        </p:txBody>
      </p:sp>
      <p:sp>
        <p:nvSpPr>
          <p:cNvPr id="24" name="Text Box 25"/>
          <p:cNvSpPr txBox="1">
            <a:spLocks noChangeArrowheads="1"/>
          </p:cNvSpPr>
          <p:nvPr/>
        </p:nvSpPr>
        <p:spPr bwMode="auto">
          <a:xfrm>
            <a:off x="7227888" y="5927725"/>
            <a:ext cx="373062" cy="3968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000"/>
              <a:t>4</a:t>
            </a:r>
          </a:p>
        </p:txBody>
      </p:sp>
      <p:sp>
        <p:nvSpPr>
          <p:cNvPr id="25" name="Text Box 26"/>
          <p:cNvSpPr txBox="1">
            <a:spLocks noChangeArrowheads="1"/>
          </p:cNvSpPr>
          <p:nvPr/>
        </p:nvSpPr>
        <p:spPr bwMode="auto">
          <a:xfrm>
            <a:off x="7989888" y="5927725"/>
            <a:ext cx="373062" cy="3968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000"/>
              <a:t>5</a:t>
            </a:r>
          </a:p>
        </p:txBody>
      </p:sp>
      <p:sp>
        <p:nvSpPr>
          <p:cNvPr id="26" name="Text Box 27"/>
          <p:cNvSpPr txBox="1">
            <a:spLocks noChangeArrowheads="1"/>
          </p:cNvSpPr>
          <p:nvPr/>
        </p:nvSpPr>
        <p:spPr bwMode="auto">
          <a:xfrm>
            <a:off x="3335338" y="5927725"/>
            <a:ext cx="442912" cy="3968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000"/>
              <a:t>-1</a:t>
            </a:r>
          </a:p>
        </p:txBody>
      </p:sp>
      <p:sp>
        <p:nvSpPr>
          <p:cNvPr id="27" name="Text Box 28"/>
          <p:cNvSpPr txBox="1">
            <a:spLocks noChangeArrowheads="1"/>
          </p:cNvSpPr>
          <p:nvPr/>
        </p:nvSpPr>
        <p:spPr bwMode="auto">
          <a:xfrm>
            <a:off x="2622550" y="5927725"/>
            <a:ext cx="442913" cy="3968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000"/>
              <a:t>-2</a:t>
            </a:r>
          </a:p>
        </p:txBody>
      </p:sp>
      <p:sp>
        <p:nvSpPr>
          <p:cNvPr id="28" name="Text Box 29"/>
          <p:cNvSpPr txBox="1">
            <a:spLocks noChangeArrowheads="1"/>
          </p:cNvSpPr>
          <p:nvPr/>
        </p:nvSpPr>
        <p:spPr bwMode="auto">
          <a:xfrm>
            <a:off x="1889125" y="5927725"/>
            <a:ext cx="442913" cy="3968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000"/>
              <a:t>-3</a:t>
            </a:r>
          </a:p>
        </p:txBody>
      </p:sp>
      <p:sp>
        <p:nvSpPr>
          <p:cNvPr id="29" name="Text Box 30"/>
          <p:cNvSpPr txBox="1">
            <a:spLocks noChangeArrowheads="1"/>
          </p:cNvSpPr>
          <p:nvPr/>
        </p:nvSpPr>
        <p:spPr bwMode="auto">
          <a:xfrm>
            <a:off x="1098550" y="5927725"/>
            <a:ext cx="442913" cy="3968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000"/>
              <a:t>-4</a:t>
            </a:r>
          </a:p>
        </p:txBody>
      </p:sp>
    </p:spTree>
    <p:extLst>
      <p:ext uri="{BB962C8B-B14F-4D97-AF65-F5344CB8AC3E}">
        <p14:creationId xmlns:p14="http://schemas.microsoft.com/office/powerpoint/2010/main" val="14575097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2562" name="Freeform 5"/>
          <p:cNvSpPr>
            <a:spLocks/>
          </p:cNvSpPr>
          <p:nvPr/>
        </p:nvSpPr>
        <p:spPr bwMode="auto">
          <a:xfrm>
            <a:off x="1295400" y="4737100"/>
            <a:ext cx="3124200" cy="1143000"/>
          </a:xfrm>
          <a:custGeom>
            <a:avLst/>
            <a:gdLst>
              <a:gd name="T0" fmla="*/ 0 w 1968"/>
              <a:gd name="T1" fmla="*/ 1143000 h 720"/>
              <a:gd name="T2" fmla="*/ 1447800 w 1968"/>
              <a:gd name="T3" fmla="*/ 1066800 h 720"/>
              <a:gd name="T4" fmla="*/ 2438400 w 1968"/>
              <a:gd name="T5" fmla="*/ 685800 h 720"/>
              <a:gd name="T6" fmla="*/ 3124200 w 1968"/>
              <a:gd name="T7" fmla="*/ 0 h 720"/>
              <a:gd name="T8" fmla="*/ 0 60000 65536"/>
              <a:gd name="T9" fmla="*/ 0 60000 65536"/>
              <a:gd name="T10" fmla="*/ 0 60000 65536"/>
              <a:gd name="T11" fmla="*/ 0 60000 65536"/>
              <a:gd name="T12" fmla="*/ 0 w 1968"/>
              <a:gd name="T13" fmla="*/ 0 h 720"/>
              <a:gd name="T14" fmla="*/ 1968 w 1968"/>
              <a:gd name="T15" fmla="*/ 720 h 72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968" h="720">
                <a:moveTo>
                  <a:pt x="0" y="720"/>
                </a:moveTo>
                <a:cubicBezTo>
                  <a:pt x="328" y="720"/>
                  <a:pt x="656" y="720"/>
                  <a:pt x="912" y="672"/>
                </a:cubicBezTo>
                <a:cubicBezTo>
                  <a:pt x="1168" y="624"/>
                  <a:pt x="1360" y="544"/>
                  <a:pt x="1536" y="432"/>
                </a:cubicBezTo>
                <a:cubicBezTo>
                  <a:pt x="1712" y="320"/>
                  <a:pt x="1896" y="72"/>
                  <a:pt x="1968" y="0"/>
                </a:cubicBezTo>
              </a:path>
            </a:pathLst>
          </a:custGeom>
          <a:noFill/>
          <a:ln w="25400" cap="flat" cmpd="sng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322563" name="Freeform 6"/>
          <p:cNvSpPr>
            <a:spLocks/>
          </p:cNvSpPr>
          <p:nvPr/>
        </p:nvSpPr>
        <p:spPr bwMode="auto">
          <a:xfrm flipH="1">
            <a:off x="4419600" y="4737100"/>
            <a:ext cx="3124200" cy="1143000"/>
          </a:xfrm>
          <a:custGeom>
            <a:avLst/>
            <a:gdLst>
              <a:gd name="T0" fmla="*/ 0 w 1968"/>
              <a:gd name="T1" fmla="*/ 1143000 h 720"/>
              <a:gd name="T2" fmla="*/ 1447800 w 1968"/>
              <a:gd name="T3" fmla="*/ 1066800 h 720"/>
              <a:gd name="T4" fmla="*/ 2438400 w 1968"/>
              <a:gd name="T5" fmla="*/ 685800 h 720"/>
              <a:gd name="T6" fmla="*/ 3124200 w 1968"/>
              <a:gd name="T7" fmla="*/ 0 h 720"/>
              <a:gd name="T8" fmla="*/ 0 60000 65536"/>
              <a:gd name="T9" fmla="*/ 0 60000 65536"/>
              <a:gd name="T10" fmla="*/ 0 60000 65536"/>
              <a:gd name="T11" fmla="*/ 0 60000 65536"/>
              <a:gd name="T12" fmla="*/ 0 w 1968"/>
              <a:gd name="T13" fmla="*/ 0 h 720"/>
              <a:gd name="T14" fmla="*/ 1968 w 1968"/>
              <a:gd name="T15" fmla="*/ 720 h 72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968" h="720">
                <a:moveTo>
                  <a:pt x="0" y="720"/>
                </a:moveTo>
                <a:cubicBezTo>
                  <a:pt x="328" y="720"/>
                  <a:pt x="656" y="720"/>
                  <a:pt x="912" y="672"/>
                </a:cubicBezTo>
                <a:cubicBezTo>
                  <a:pt x="1168" y="624"/>
                  <a:pt x="1360" y="544"/>
                  <a:pt x="1536" y="432"/>
                </a:cubicBezTo>
                <a:cubicBezTo>
                  <a:pt x="1712" y="320"/>
                  <a:pt x="1896" y="72"/>
                  <a:pt x="1968" y="0"/>
                </a:cubicBezTo>
              </a:path>
            </a:pathLst>
          </a:custGeom>
          <a:noFill/>
          <a:ln w="25400" cap="flat" cmpd="sng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</p:spPr>
        <p:txBody>
          <a:bodyPr>
            <a:spAutoFit/>
          </a:bodyPr>
          <a:lstStyle/>
          <a:p>
            <a:endParaRPr lang="en-US"/>
          </a:p>
        </p:txBody>
      </p:sp>
      <p:grpSp>
        <p:nvGrpSpPr>
          <p:cNvPr id="2" name="Group 9"/>
          <p:cNvGrpSpPr>
            <a:grpSpLocks/>
          </p:cNvGrpSpPr>
          <p:nvPr/>
        </p:nvGrpSpPr>
        <p:grpSpPr bwMode="auto">
          <a:xfrm>
            <a:off x="609600" y="6032500"/>
            <a:ext cx="8382000" cy="0"/>
            <a:chOff x="288" y="2832"/>
            <a:chExt cx="5280" cy="0"/>
          </a:xfrm>
        </p:grpSpPr>
        <p:sp>
          <p:nvSpPr>
            <p:cNvPr id="322565" name="Line 10"/>
            <p:cNvSpPr>
              <a:spLocks noChangeShapeType="1"/>
            </p:cNvSpPr>
            <p:nvPr/>
          </p:nvSpPr>
          <p:spPr bwMode="auto">
            <a:xfrm>
              <a:off x="768" y="2832"/>
              <a:ext cx="480" cy="0"/>
            </a:xfrm>
            <a:prstGeom prst="line">
              <a:avLst/>
            </a:prstGeom>
            <a:noFill/>
            <a:ln w="76200">
              <a:solidFill>
                <a:schemeClr val="hlink"/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322566" name="Line 11"/>
            <p:cNvSpPr>
              <a:spLocks noChangeShapeType="1"/>
            </p:cNvSpPr>
            <p:nvPr/>
          </p:nvSpPr>
          <p:spPr bwMode="auto">
            <a:xfrm>
              <a:off x="1248" y="2832"/>
              <a:ext cx="480" cy="0"/>
            </a:xfrm>
            <a:prstGeom prst="line">
              <a:avLst/>
            </a:prstGeom>
            <a:noFill/>
            <a:ln w="76200">
              <a:pattFill prst="wdUpDiag">
                <a:fgClr>
                  <a:schemeClr val="hlink"/>
                </a:fgClr>
                <a:bgClr>
                  <a:srgbClr val="FFFFFF"/>
                </a:bgClr>
              </a:patt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322567" name="Line 12"/>
            <p:cNvSpPr>
              <a:spLocks noChangeShapeType="1"/>
            </p:cNvSpPr>
            <p:nvPr/>
          </p:nvSpPr>
          <p:spPr bwMode="auto">
            <a:xfrm>
              <a:off x="1728" y="2832"/>
              <a:ext cx="480" cy="0"/>
            </a:xfrm>
            <a:prstGeom prst="line">
              <a:avLst/>
            </a:prstGeom>
            <a:noFill/>
            <a:ln w="76200">
              <a:solidFill>
                <a:schemeClr val="hlink"/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322568" name="Line 13"/>
            <p:cNvSpPr>
              <a:spLocks noChangeShapeType="1"/>
            </p:cNvSpPr>
            <p:nvPr/>
          </p:nvSpPr>
          <p:spPr bwMode="auto">
            <a:xfrm>
              <a:off x="2208" y="2832"/>
              <a:ext cx="480" cy="0"/>
            </a:xfrm>
            <a:prstGeom prst="line">
              <a:avLst/>
            </a:prstGeom>
            <a:noFill/>
            <a:ln w="76200">
              <a:pattFill prst="wdUpDiag">
                <a:fgClr>
                  <a:schemeClr val="hlink"/>
                </a:fgClr>
                <a:bgClr>
                  <a:srgbClr val="FFFFFF"/>
                </a:bgClr>
              </a:patt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322569" name="Line 14"/>
            <p:cNvSpPr>
              <a:spLocks noChangeShapeType="1"/>
            </p:cNvSpPr>
            <p:nvPr/>
          </p:nvSpPr>
          <p:spPr bwMode="auto">
            <a:xfrm>
              <a:off x="2688" y="2832"/>
              <a:ext cx="480" cy="0"/>
            </a:xfrm>
            <a:prstGeom prst="line">
              <a:avLst/>
            </a:prstGeom>
            <a:noFill/>
            <a:ln w="76200">
              <a:solidFill>
                <a:schemeClr val="hlink"/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322570" name="Line 15"/>
            <p:cNvSpPr>
              <a:spLocks noChangeShapeType="1"/>
            </p:cNvSpPr>
            <p:nvPr/>
          </p:nvSpPr>
          <p:spPr bwMode="auto">
            <a:xfrm>
              <a:off x="3168" y="2832"/>
              <a:ext cx="480" cy="0"/>
            </a:xfrm>
            <a:prstGeom prst="line">
              <a:avLst/>
            </a:prstGeom>
            <a:noFill/>
            <a:ln w="76200">
              <a:pattFill prst="wdUpDiag">
                <a:fgClr>
                  <a:schemeClr val="hlink"/>
                </a:fgClr>
                <a:bgClr>
                  <a:srgbClr val="FFFFFF"/>
                </a:bgClr>
              </a:patt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322571" name="Line 16"/>
            <p:cNvSpPr>
              <a:spLocks noChangeShapeType="1"/>
            </p:cNvSpPr>
            <p:nvPr/>
          </p:nvSpPr>
          <p:spPr bwMode="auto">
            <a:xfrm>
              <a:off x="4128" y="2832"/>
              <a:ext cx="480" cy="0"/>
            </a:xfrm>
            <a:prstGeom prst="line">
              <a:avLst/>
            </a:prstGeom>
            <a:noFill/>
            <a:ln w="76200">
              <a:pattFill prst="wdUpDiag">
                <a:fgClr>
                  <a:schemeClr val="hlink"/>
                </a:fgClr>
                <a:bgClr>
                  <a:srgbClr val="FFFFFF"/>
                </a:bgClr>
              </a:patt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322572" name="Line 17"/>
            <p:cNvSpPr>
              <a:spLocks noChangeShapeType="1"/>
            </p:cNvSpPr>
            <p:nvPr/>
          </p:nvSpPr>
          <p:spPr bwMode="auto">
            <a:xfrm>
              <a:off x="5088" y="2832"/>
              <a:ext cx="480" cy="0"/>
            </a:xfrm>
            <a:prstGeom prst="line">
              <a:avLst/>
            </a:prstGeom>
            <a:noFill/>
            <a:ln w="76200">
              <a:pattFill prst="wdUpDiag">
                <a:fgClr>
                  <a:schemeClr val="hlink"/>
                </a:fgClr>
                <a:bgClr>
                  <a:srgbClr val="FFFFFF"/>
                </a:bgClr>
              </a:patt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322573" name="Line 18"/>
            <p:cNvSpPr>
              <a:spLocks noChangeShapeType="1"/>
            </p:cNvSpPr>
            <p:nvPr/>
          </p:nvSpPr>
          <p:spPr bwMode="auto">
            <a:xfrm>
              <a:off x="288" y="2832"/>
              <a:ext cx="480" cy="0"/>
            </a:xfrm>
            <a:prstGeom prst="line">
              <a:avLst/>
            </a:prstGeom>
            <a:noFill/>
            <a:ln w="76200">
              <a:pattFill prst="wdUpDiag">
                <a:fgClr>
                  <a:schemeClr val="hlink"/>
                </a:fgClr>
                <a:bgClr>
                  <a:srgbClr val="FFFFFF"/>
                </a:bgClr>
              </a:patt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322574" name="Line 19"/>
            <p:cNvSpPr>
              <a:spLocks noChangeShapeType="1"/>
            </p:cNvSpPr>
            <p:nvPr/>
          </p:nvSpPr>
          <p:spPr bwMode="auto">
            <a:xfrm>
              <a:off x="3648" y="2832"/>
              <a:ext cx="480" cy="0"/>
            </a:xfrm>
            <a:prstGeom prst="line">
              <a:avLst/>
            </a:prstGeom>
            <a:noFill/>
            <a:ln w="76200">
              <a:solidFill>
                <a:schemeClr val="hlink"/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322575" name="Line 20"/>
            <p:cNvSpPr>
              <a:spLocks noChangeShapeType="1"/>
            </p:cNvSpPr>
            <p:nvPr/>
          </p:nvSpPr>
          <p:spPr bwMode="auto">
            <a:xfrm>
              <a:off x="4608" y="2832"/>
              <a:ext cx="480" cy="0"/>
            </a:xfrm>
            <a:prstGeom prst="line">
              <a:avLst/>
            </a:prstGeom>
            <a:noFill/>
            <a:ln w="76200">
              <a:solidFill>
                <a:schemeClr val="hlink"/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</p:grpSp>
      <p:sp>
        <p:nvSpPr>
          <p:cNvPr id="322576" name="Text Box 21"/>
          <p:cNvSpPr txBox="1">
            <a:spLocks noChangeArrowheads="1"/>
          </p:cNvSpPr>
          <p:nvPr/>
        </p:nvSpPr>
        <p:spPr bwMode="auto">
          <a:xfrm>
            <a:off x="4232275" y="6126163"/>
            <a:ext cx="373063" cy="3968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000"/>
              <a:t>0</a:t>
            </a:r>
          </a:p>
        </p:txBody>
      </p:sp>
      <p:sp>
        <p:nvSpPr>
          <p:cNvPr id="322577" name="Text Box 22"/>
          <p:cNvSpPr txBox="1">
            <a:spLocks noChangeArrowheads="1"/>
          </p:cNvSpPr>
          <p:nvPr/>
        </p:nvSpPr>
        <p:spPr bwMode="auto">
          <a:xfrm>
            <a:off x="5006975" y="6156325"/>
            <a:ext cx="373063" cy="3968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000"/>
              <a:t>1</a:t>
            </a:r>
          </a:p>
        </p:txBody>
      </p:sp>
      <p:sp>
        <p:nvSpPr>
          <p:cNvPr id="322578" name="Text Box 23"/>
          <p:cNvSpPr txBox="1">
            <a:spLocks noChangeArrowheads="1"/>
          </p:cNvSpPr>
          <p:nvPr/>
        </p:nvSpPr>
        <p:spPr bwMode="auto">
          <a:xfrm>
            <a:off x="5721350" y="6156325"/>
            <a:ext cx="373063" cy="3968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000"/>
              <a:t>2</a:t>
            </a:r>
          </a:p>
        </p:txBody>
      </p:sp>
      <p:sp>
        <p:nvSpPr>
          <p:cNvPr id="322579" name="Text Box 24"/>
          <p:cNvSpPr txBox="1">
            <a:spLocks noChangeArrowheads="1"/>
          </p:cNvSpPr>
          <p:nvPr/>
        </p:nvSpPr>
        <p:spPr bwMode="auto">
          <a:xfrm>
            <a:off x="6542088" y="6156325"/>
            <a:ext cx="373062" cy="3968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000"/>
              <a:t>3</a:t>
            </a:r>
          </a:p>
        </p:txBody>
      </p:sp>
      <p:sp>
        <p:nvSpPr>
          <p:cNvPr id="322580" name="Text Box 25"/>
          <p:cNvSpPr txBox="1">
            <a:spLocks noChangeArrowheads="1"/>
          </p:cNvSpPr>
          <p:nvPr/>
        </p:nvSpPr>
        <p:spPr bwMode="auto">
          <a:xfrm>
            <a:off x="7304088" y="6156325"/>
            <a:ext cx="373062" cy="3968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000"/>
              <a:t>4</a:t>
            </a:r>
          </a:p>
        </p:txBody>
      </p:sp>
      <p:sp>
        <p:nvSpPr>
          <p:cNvPr id="322581" name="Text Box 26"/>
          <p:cNvSpPr txBox="1">
            <a:spLocks noChangeArrowheads="1"/>
          </p:cNvSpPr>
          <p:nvPr/>
        </p:nvSpPr>
        <p:spPr bwMode="auto">
          <a:xfrm>
            <a:off x="8066088" y="6156325"/>
            <a:ext cx="373062" cy="3968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000"/>
              <a:t>5</a:t>
            </a:r>
          </a:p>
        </p:txBody>
      </p:sp>
      <p:sp>
        <p:nvSpPr>
          <p:cNvPr id="322582" name="Text Box 27"/>
          <p:cNvSpPr txBox="1">
            <a:spLocks noChangeArrowheads="1"/>
          </p:cNvSpPr>
          <p:nvPr/>
        </p:nvSpPr>
        <p:spPr bwMode="auto">
          <a:xfrm>
            <a:off x="3411538" y="6156325"/>
            <a:ext cx="442912" cy="3968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000"/>
              <a:t>-1</a:t>
            </a:r>
          </a:p>
        </p:txBody>
      </p:sp>
      <p:sp>
        <p:nvSpPr>
          <p:cNvPr id="322583" name="Text Box 28"/>
          <p:cNvSpPr txBox="1">
            <a:spLocks noChangeArrowheads="1"/>
          </p:cNvSpPr>
          <p:nvPr/>
        </p:nvSpPr>
        <p:spPr bwMode="auto">
          <a:xfrm>
            <a:off x="2698750" y="6156325"/>
            <a:ext cx="442913" cy="3968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000"/>
              <a:t>-2</a:t>
            </a:r>
          </a:p>
        </p:txBody>
      </p:sp>
      <p:sp>
        <p:nvSpPr>
          <p:cNvPr id="322584" name="Text Box 29"/>
          <p:cNvSpPr txBox="1">
            <a:spLocks noChangeArrowheads="1"/>
          </p:cNvSpPr>
          <p:nvPr/>
        </p:nvSpPr>
        <p:spPr bwMode="auto">
          <a:xfrm>
            <a:off x="1965325" y="6156325"/>
            <a:ext cx="442913" cy="3968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000"/>
              <a:t>-3</a:t>
            </a:r>
          </a:p>
        </p:txBody>
      </p:sp>
      <p:sp>
        <p:nvSpPr>
          <p:cNvPr id="322585" name="Text Box 30"/>
          <p:cNvSpPr txBox="1">
            <a:spLocks noChangeArrowheads="1"/>
          </p:cNvSpPr>
          <p:nvPr/>
        </p:nvSpPr>
        <p:spPr bwMode="auto">
          <a:xfrm>
            <a:off x="1174750" y="6156325"/>
            <a:ext cx="442913" cy="3968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000"/>
              <a:t>-4</a:t>
            </a:r>
          </a:p>
        </p:txBody>
      </p:sp>
      <p:sp>
        <p:nvSpPr>
          <p:cNvPr id="322586" name="Title 38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z="4000" b="1" smtClean="0"/>
              <a:t>Laplacian Noise: </a:t>
            </a:r>
            <a:r>
              <a:rPr lang="en-US" sz="4000" b="1" smtClean="0">
                <a:latin typeface="Comic Sans MS" pitchFamily="66" charset="0"/>
              </a:rPr>
              <a:t>Õ(1/</a:t>
            </a:r>
            <a:r>
              <a:rPr lang="el-GR" sz="4000" b="1" smtClean="0">
                <a:latin typeface="Comic Sans MS" pitchFamily="66" charset="0"/>
              </a:rPr>
              <a:t>ε</a:t>
            </a:r>
            <a:r>
              <a:rPr lang="en-US" sz="4000" b="1" smtClean="0">
                <a:latin typeface="Comic Sans MS" pitchFamily="66" charset="0"/>
              </a:rPr>
              <a:t>)-</a:t>
            </a:r>
            <a:r>
              <a:rPr lang="en-US" sz="4000" b="1" smtClean="0"/>
              <a:t>Error</a:t>
            </a:r>
          </a:p>
        </p:txBody>
      </p:sp>
      <p:sp>
        <p:nvSpPr>
          <p:cNvPr id="322587" name="Content Placeholder 2"/>
          <p:cNvSpPr>
            <a:spLocks noGrp="1"/>
          </p:cNvSpPr>
          <p:nvPr>
            <p:ph idx="4294967295"/>
          </p:nvPr>
        </p:nvSpPr>
        <p:spPr>
          <a:xfrm>
            <a:off x="228600" y="1524000"/>
            <a:ext cx="8458200" cy="2895600"/>
          </a:xfrm>
        </p:spPr>
        <p:txBody>
          <a:bodyPr/>
          <a:lstStyle/>
          <a:p>
            <a:pPr>
              <a:buFontTx/>
              <a:buNone/>
            </a:pPr>
            <a:r>
              <a:rPr lang="en-US" dirty="0" smtClean="0"/>
              <a:t>Take </a:t>
            </a:r>
            <a:r>
              <a:rPr lang="en-US" b="1" dirty="0" smtClean="0">
                <a:solidFill>
                  <a:srgbClr val="0000FF"/>
                </a:solidFill>
                <a:latin typeface="Comic Sans MS" pitchFamily="66" charset="0"/>
              </a:rPr>
              <a:t>b=1/ε</a:t>
            </a:r>
            <a:r>
              <a:rPr lang="en-US" dirty="0" smtClean="0"/>
              <a:t>, get that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b="1" dirty="0" smtClean="0">
                <a:solidFill>
                  <a:srgbClr val="0000FF"/>
                </a:solidFill>
                <a:latin typeface="Comic Sans MS" pitchFamily="66" charset="0"/>
              </a:rPr>
              <a:t>Pr[Y=y</a:t>
            </a:r>
            <a:r>
              <a:rPr lang="en-US" dirty="0" smtClean="0">
                <a:solidFill>
                  <a:srgbClr val="0000FF"/>
                </a:solidFill>
                <a:latin typeface="Comic Sans MS" pitchFamily="66" charset="0"/>
              </a:rPr>
              <a:t>] </a:t>
            </a:r>
            <a:r>
              <a:rPr lang="en-US" b="1" dirty="0" smtClean="0">
                <a:solidFill>
                  <a:srgbClr val="0000FF"/>
                </a:solidFill>
                <a:latin typeface="msam10"/>
              </a:rPr>
              <a:t>Ç</a:t>
            </a:r>
            <a:r>
              <a:rPr lang="en-US" dirty="0" smtClean="0">
                <a:solidFill>
                  <a:srgbClr val="0000FF"/>
                </a:solidFill>
                <a:latin typeface="Comic Sans MS" pitchFamily="66" charset="0"/>
              </a:rPr>
              <a:t> e</a:t>
            </a:r>
            <a:r>
              <a:rPr lang="en-US" baseline="34000" dirty="0" smtClean="0">
                <a:solidFill>
                  <a:srgbClr val="0000FF"/>
                </a:solidFill>
                <a:latin typeface="Comic Sans MS" pitchFamily="66" charset="0"/>
              </a:rPr>
              <a:t>-</a:t>
            </a:r>
            <a:r>
              <a:rPr lang="en-US" baseline="34000" dirty="0" smtClean="0">
                <a:solidFill>
                  <a:srgbClr val="0000FF"/>
                </a:solidFill>
                <a:latin typeface="Comic Sans MS" pitchFamily="66" charset="0"/>
                <a:sym typeface="Symbol" pitchFamily="18" charset="2"/>
              </a:rPr>
              <a:t></a:t>
            </a:r>
            <a:r>
              <a:rPr lang="en-US" baseline="34000" dirty="0" smtClean="0">
                <a:solidFill>
                  <a:srgbClr val="0000FF"/>
                </a:solidFill>
                <a:latin typeface="Comic Sans MS" pitchFamily="66" charset="0"/>
              </a:rPr>
              <a:t>|y|</a:t>
            </a:r>
          </a:p>
          <a:p>
            <a:pPr>
              <a:buNone/>
            </a:pPr>
            <a:r>
              <a:rPr lang="en-US" b="1" dirty="0"/>
              <a:t>Concentration</a:t>
            </a:r>
            <a:r>
              <a:rPr lang="en-US" dirty="0"/>
              <a:t> of the Laplace </a:t>
            </a:r>
            <a:r>
              <a:rPr lang="en-US" dirty="0" smtClean="0"/>
              <a:t>distribution:</a:t>
            </a:r>
            <a:endParaRPr lang="en-US" b="1" dirty="0" smtClean="0">
              <a:solidFill>
                <a:srgbClr val="0000FF"/>
              </a:solidFill>
              <a:latin typeface="Comic Sans MS" pitchFamily="66" charset="0"/>
            </a:endParaRPr>
          </a:p>
          <a:p>
            <a:pPr algn="ctr">
              <a:buFontTx/>
              <a:buNone/>
            </a:pPr>
            <a:r>
              <a:rPr lang="en-US" b="1" dirty="0" err="1" smtClean="0">
                <a:solidFill>
                  <a:srgbClr val="0000FF"/>
                </a:solidFill>
                <a:latin typeface="Comic Sans MS" pitchFamily="66" charset="0"/>
              </a:rPr>
              <a:t>Pr</a:t>
            </a:r>
            <a:r>
              <a:rPr lang="en-US" b="1" baseline="-25000" dirty="0" err="1" smtClean="0">
                <a:solidFill>
                  <a:srgbClr val="0000FF"/>
                </a:solidFill>
                <a:latin typeface="Comic Sans MS" pitchFamily="66" charset="0"/>
              </a:rPr>
              <a:t>y~Y</a:t>
            </a:r>
            <a:r>
              <a:rPr lang="en-US" b="1" dirty="0" smtClean="0">
                <a:solidFill>
                  <a:srgbClr val="0000FF"/>
                </a:solidFill>
                <a:latin typeface="Comic Sans MS" pitchFamily="66" charset="0"/>
              </a:rPr>
              <a:t>[|y| &gt; k·1/ε] = O(e</a:t>
            </a:r>
            <a:r>
              <a:rPr lang="en-US" b="1" baseline="30000" dirty="0" smtClean="0">
                <a:solidFill>
                  <a:srgbClr val="0000FF"/>
                </a:solidFill>
                <a:latin typeface="Comic Sans MS" pitchFamily="66" charset="0"/>
              </a:rPr>
              <a:t>-k</a:t>
            </a:r>
            <a:r>
              <a:rPr lang="en-US" b="1" dirty="0" smtClean="0">
                <a:solidFill>
                  <a:srgbClr val="0000FF"/>
                </a:solidFill>
                <a:latin typeface="Comic Sans MS" pitchFamily="66" charset="0"/>
              </a:rPr>
              <a:t>)</a:t>
            </a:r>
          </a:p>
          <a:p>
            <a:pPr lvl="1">
              <a:buFontTx/>
              <a:buNone/>
            </a:pPr>
            <a:r>
              <a:rPr lang="en-US" dirty="0" smtClean="0"/>
              <a:t>Setting </a:t>
            </a:r>
            <a:r>
              <a:rPr lang="en-US" dirty="0" smtClean="0">
                <a:latin typeface="Comic Sans MS" pitchFamily="66" charset="0"/>
              </a:rPr>
              <a:t>k=O(log n)</a:t>
            </a:r>
          </a:p>
          <a:p>
            <a:pPr>
              <a:buFontTx/>
              <a:buNone/>
            </a:pPr>
            <a:r>
              <a:rPr lang="en-US" dirty="0" smtClean="0"/>
              <a:t>Expected </a:t>
            </a:r>
            <a:r>
              <a:rPr lang="en-US" dirty="0" smtClean="0"/>
              <a:t>error is </a:t>
            </a:r>
            <a:r>
              <a:rPr lang="en-US" dirty="0" smtClean="0">
                <a:solidFill>
                  <a:srgbClr val="0000FF"/>
                </a:solidFill>
                <a:latin typeface="Comic Sans MS" pitchFamily="66" charset="0"/>
              </a:rPr>
              <a:t>1/</a:t>
            </a:r>
            <a:r>
              <a:rPr lang="en-US" b="1" dirty="0" smtClean="0">
                <a:solidFill>
                  <a:srgbClr val="0000FF"/>
                </a:solidFill>
                <a:latin typeface="Comic Sans MS" pitchFamily="66" charset="0"/>
              </a:rPr>
              <a:t>ε</a:t>
            </a:r>
            <a:r>
              <a:rPr lang="en-US" dirty="0" smtClean="0"/>
              <a:t>, </a:t>
            </a:r>
            <a:r>
              <a:rPr lang="en-US" dirty="0" err="1" smtClean="0"/>
              <a:t>w.h.p</a:t>
            </a:r>
            <a:r>
              <a:rPr lang="en-US" dirty="0" smtClean="0"/>
              <a:t> error is </a:t>
            </a:r>
            <a:r>
              <a:rPr lang="en-US" b="1" dirty="0" smtClean="0">
                <a:solidFill>
                  <a:srgbClr val="0000FF"/>
                </a:solidFill>
                <a:latin typeface="Comic Sans MS" pitchFamily="66" charset="0"/>
              </a:rPr>
              <a:t>Õ(1/</a:t>
            </a:r>
            <a:r>
              <a:rPr lang="el-GR" b="1" dirty="0" smtClean="0">
                <a:solidFill>
                  <a:srgbClr val="0000FF"/>
                </a:solidFill>
                <a:latin typeface="Comic Sans MS" pitchFamily="66" charset="0"/>
              </a:rPr>
              <a:t>ε</a:t>
            </a:r>
            <a:r>
              <a:rPr lang="en-US" b="1" dirty="0" smtClean="0">
                <a:solidFill>
                  <a:srgbClr val="0000FF"/>
                </a:solidFill>
                <a:latin typeface="Comic Sans MS" pitchFamily="66" charset="0"/>
              </a:rPr>
              <a:t>)</a:t>
            </a:r>
          </a:p>
        </p:txBody>
      </p:sp>
      <p:sp>
        <p:nvSpPr>
          <p:cNvPr id="322588" name="Freeform 7"/>
          <p:cNvSpPr>
            <a:spLocks/>
          </p:cNvSpPr>
          <p:nvPr/>
        </p:nvSpPr>
        <p:spPr bwMode="auto">
          <a:xfrm>
            <a:off x="2057400" y="4737100"/>
            <a:ext cx="3124200" cy="1143000"/>
          </a:xfrm>
          <a:custGeom>
            <a:avLst/>
            <a:gdLst>
              <a:gd name="T0" fmla="*/ 0 w 1968"/>
              <a:gd name="T1" fmla="*/ 1143000 h 720"/>
              <a:gd name="T2" fmla="*/ 1447800 w 1968"/>
              <a:gd name="T3" fmla="*/ 1066800 h 720"/>
              <a:gd name="T4" fmla="*/ 2438400 w 1968"/>
              <a:gd name="T5" fmla="*/ 685800 h 720"/>
              <a:gd name="T6" fmla="*/ 3124200 w 1968"/>
              <a:gd name="T7" fmla="*/ 0 h 720"/>
              <a:gd name="T8" fmla="*/ 0 60000 65536"/>
              <a:gd name="T9" fmla="*/ 0 60000 65536"/>
              <a:gd name="T10" fmla="*/ 0 60000 65536"/>
              <a:gd name="T11" fmla="*/ 0 60000 65536"/>
              <a:gd name="T12" fmla="*/ 0 w 1968"/>
              <a:gd name="T13" fmla="*/ 0 h 720"/>
              <a:gd name="T14" fmla="*/ 1968 w 1968"/>
              <a:gd name="T15" fmla="*/ 720 h 72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968" h="720">
                <a:moveTo>
                  <a:pt x="0" y="720"/>
                </a:moveTo>
                <a:cubicBezTo>
                  <a:pt x="328" y="720"/>
                  <a:pt x="656" y="720"/>
                  <a:pt x="912" y="672"/>
                </a:cubicBezTo>
                <a:cubicBezTo>
                  <a:pt x="1168" y="624"/>
                  <a:pt x="1360" y="544"/>
                  <a:pt x="1536" y="432"/>
                </a:cubicBezTo>
                <a:cubicBezTo>
                  <a:pt x="1712" y="320"/>
                  <a:pt x="1896" y="72"/>
                  <a:pt x="1968" y="0"/>
                </a:cubicBezTo>
              </a:path>
            </a:pathLst>
          </a:custGeom>
          <a:noFill/>
          <a:ln w="25400" cap="flat" cmpd="sng">
            <a:solidFill>
              <a:srgbClr val="FF3300"/>
            </a:solidFill>
            <a:prstDash val="solid"/>
            <a:round/>
            <a:headEnd type="none" w="med" len="med"/>
            <a:tailEnd type="none" w="med" len="med"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322589" name="Freeform 8"/>
          <p:cNvSpPr>
            <a:spLocks/>
          </p:cNvSpPr>
          <p:nvPr/>
        </p:nvSpPr>
        <p:spPr bwMode="auto">
          <a:xfrm flipH="1">
            <a:off x="5181600" y="4737100"/>
            <a:ext cx="3124200" cy="1143000"/>
          </a:xfrm>
          <a:custGeom>
            <a:avLst/>
            <a:gdLst>
              <a:gd name="T0" fmla="*/ 0 w 1968"/>
              <a:gd name="T1" fmla="*/ 1143000 h 720"/>
              <a:gd name="T2" fmla="*/ 1447800 w 1968"/>
              <a:gd name="T3" fmla="*/ 1066800 h 720"/>
              <a:gd name="T4" fmla="*/ 2438400 w 1968"/>
              <a:gd name="T5" fmla="*/ 685800 h 720"/>
              <a:gd name="T6" fmla="*/ 3124200 w 1968"/>
              <a:gd name="T7" fmla="*/ 0 h 720"/>
              <a:gd name="T8" fmla="*/ 0 60000 65536"/>
              <a:gd name="T9" fmla="*/ 0 60000 65536"/>
              <a:gd name="T10" fmla="*/ 0 60000 65536"/>
              <a:gd name="T11" fmla="*/ 0 60000 65536"/>
              <a:gd name="T12" fmla="*/ 0 w 1968"/>
              <a:gd name="T13" fmla="*/ 0 h 720"/>
              <a:gd name="T14" fmla="*/ 1968 w 1968"/>
              <a:gd name="T15" fmla="*/ 720 h 72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968" h="720">
                <a:moveTo>
                  <a:pt x="0" y="720"/>
                </a:moveTo>
                <a:cubicBezTo>
                  <a:pt x="328" y="720"/>
                  <a:pt x="656" y="720"/>
                  <a:pt x="912" y="672"/>
                </a:cubicBezTo>
                <a:cubicBezTo>
                  <a:pt x="1168" y="624"/>
                  <a:pt x="1360" y="544"/>
                  <a:pt x="1536" y="432"/>
                </a:cubicBezTo>
                <a:cubicBezTo>
                  <a:pt x="1712" y="320"/>
                  <a:pt x="1896" y="72"/>
                  <a:pt x="1968" y="0"/>
                </a:cubicBezTo>
              </a:path>
            </a:pathLst>
          </a:custGeom>
          <a:noFill/>
          <a:ln w="25400" cap="flat" cmpd="sng">
            <a:solidFill>
              <a:srgbClr val="FF3300"/>
            </a:solidFill>
            <a:prstDash val="solid"/>
            <a:round/>
            <a:headEnd type="none" w="med" len="med"/>
            <a:tailEnd type="none" w="med" len="med"/>
          </a:ln>
        </p:spPr>
        <p:txBody>
          <a:bodyPr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84320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225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5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2586" grpId="0"/>
      <p:bldP spid="32258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AutoShape 15"/>
          <p:cNvSpPr>
            <a:spLocks noChangeArrowheads="1"/>
          </p:cNvSpPr>
          <p:nvPr/>
        </p:nvSpPr>
        <p:spPr bwMode="auto">
          <a:xfrm>
            <a:off x="5486400" y="2971800"/>
            <a:ext cx="3276600" cy="1219200"/>
          </a:xfrm>
          <a:prstGeom prst="wedgeRoundRectCallout">
            <a:avLst>
              <a:gd name="adj1" fmla="val -105841"/>
              <a:gd name="adj2" fmla="val 153472"/>
              <a:gd name="adj3" fmla="val 16667"/>
            </a:avLst>
          </a:prstGeom>
          <a:solidFill>
            <a:schemeClr val="accent1"/>
          </a:solidFill>
          <a:ln w="38100" algn="ctr">
            <a:solidFill>
              <a:srgbClr val="0000FF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 algn="l">
              <a:spcBef>
                <a:spcPct val="20000"/>
              </a:spcBef>
            </a:pPr>
            <a:r>
              <a:rPr lang="en-US" b="1" dirty="0" smtClean="0">
                <a:solidFill>
                  <a:srgbClr val="000000"/>
                </a:solidFill>
                <a:latin typeface="Arial Narrow" pitchFamily="34" charset="0"/>
              </a:rPr>
              <a:t>Adjacency: </a:t>
            </a:r>
            <a:r>
              <a:rPr lang="en-US" b="1" dirty="0" smtClean="0">
                <a:solidFill>
                  <a:srgbClr val="0000FF"/>
                </a:solidFill>
                <a:latin typeface="Comic Sans MS" pitchFamily="66" charset="0"/>
              </a:rPr>
              <a:t>D+I </a:t>
            </a:r>
            <a:r>
              <a:rPr lang="en-US" b="1" dirty="0" smtClean="0">
                <a:solidFill>
                  <a:srgbClr val="000000"/>
                </a:solidFill>
                <a:latin typeface="Arial Narrow"/>
              </a:rPr>
              <a:t>and</a:t>
            </a:r>
            <a:r>
              <a:rPr lang="en-US" b="1" dirty="0" smtClean="0">
                <a:solidFill>
                  <a:srgbClr val="0000FF"/>
                </a:solidFill>
                <a:latin typeface="Comic Sans MS" pitchFamily="66" charset="0"/>
              </a:rPr>
              <a:t> </a:t>
            </a:r>
            <a:r>
              <a:rPr lang="en-US" b="1" dirty="0" smtClean="0">
                <a:solidFill>
                  <a:srgbClr val="0000FF"/>
                </a:solidFill>
                <a:latin typeface="Comic Sans MS" pitchFamily="66" charset="0"/>
              </a:rPr>
              <a:t>D-I</a:t>
            </a:r>
            <a:endParaRPr lang="en-US" b="1" dirty="0">
              <a:solidFill>
                <a:srgbClr val="000000"/>
              </a:solidFill>
              <a:latin typeface="Arial Narrow" pitchFamily="34" charset="0"/>
            </a:endParaRP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Differential Privacy</a:t>
            </a:r>
            <a:endParaRPr lang="en-US" dirty="0" smtClean="0"/>
          </a:p>
        </p:txBody>
      </p:sp>
      <p:sp>
        <p:nvSpPr>
          <p:cNvPr id="931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447800"/>
            <a:ext cx="8610600" cy="5257800"/>
          </a:xfrm>
        </p:spPr>
        <p:txBody>
          <a:bodyPr/>
          <a:lstStyle/>
          <a:p>
            <a:pPr>
              <a:buFontTx/>
              <a:buNone/>
              <a:defRPr/>
            </a:pPr>
            <a:r>
              <a:rPr lang="en-US" b="1" dirty="0" smtClean="0">
                <a:solidFill>
                  <a:srgbClr val="FF0000"/>
                </a:solidFill>
              </a:rPr>
              <a:t>Protect individual participants:</a:t>
            </a:r>
          </a:p>
          <a:p>
            <a:pPr lvl="1">
              <a:buFontTx/>
              <a:buNone/>
              <a:defRPr/>
            </a:pPr>
            <a:r>
              <a:rPr lang="en-US" dirty="0" smtClean="0"/>
              <a:t>Probability of every </a:t>
            </a:r>
            <a:r>
              <a:rPr lang="en-US" b="1" dirty="0" smtClean="0"/>
              <a:t>bad</a:t>
            </a:r>
            <a:r>
              <a:rPr lang="en-US" dirty="0" smtClean="0"/>
              <a:t> event - or any event - </a:t>
            </a:r>
            <a:r>
              <a:rPr lang="en-US" b="1" dirty="0" smtClean="0"/>
              <a:t>increases only by </a:t>
            </a:r>
            <a:r>
              <a:rPr lang="en-US" b="1" dirty="0" smtClean="0">
                <a:solidFill>
                  <a:srgbClr val="0000FF"/>
                </a:solidFill>
              </a:rPr>
              <a:t>small multiplicative factor</a:t>
            </a:r>
            <a:r>
              <a:rPr lang="en-US" b="1" dirty="0" smtClean="0"/>
              <a:t> when </a:t>
            </a:r>
            <a:r>
              <a:rPr lang="en-US" b="1" dirty="0" smtClean="0">
                <a:solidFill>
                  <a:srgbClr val="0000FF"/>
                </a:solidFill>
                <a:latin typeface="Comic Sans MS" pitchFamily="66" charset="0"/>
              </a:rPr>
              <a:t>I</a:t>
            </a:r>
            <a:r>
              <a:rPr lang="en-US" b="1" dirty="0" smtClean="0"/>
              <a:t> enter the DB.</a:t>
            </a:r>
          </a:p>
          <a:p>
            <a:pPr lvl="1">
              <a:buFontTx/>
              <a:buNone/>
              <a:defRPr/>
            </a:pPr>
            <a:r>
              <a:rPr lang="en-US" dirty="0" smtClean="0"/>
              <a:t>May as well participate in DB…</a:t>
            </a:r>
          </a:p>
          <a:p>
            <a:pPr>
              <a:buFontTx/>
              <a:buNone/>
              <a:defRPr/>
            </a:pPr>
            <a:endParaRPr lang="en-US" b="1" u="sng" dirty="0" smtClean="0">
              <a:solidFill>
                <a:srgbClr val="FF0000"/>
              </a:solidFill>
              <a:latin typeface="Comic Sans MS" pitchFamily="66" charset="0"/>
            </a:endParaRPr>
          </a:p>
          <a:p>
            <a:pPr>
              <a:buFontTx/>
              <a:buNone/>
              <a:defRPr/>
            </a:pPr>
            <a:r>
              <a:rPr lang="el-GR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ε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-differentially private sanitizer 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M</a:t>
            </a:r>
            <a:endParaRPr lang="en-US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  <a:p>
            <a:pPr>
              <a:buFontTx/>
              <a:buNone/>
              <a:defRPr/>
            </a:pPr>
            <a:r>
              <a:rPr lang="en-US" dirty="0" smtClean="0"/>
              <a:t>For </a:t>
            </a:r>
            <a:r>
              <a:rPr lang="en-US" b="1" dirty="0" smtClean="0"/>
              <a:t>all</a:t>
            </a:r>
            <a:r>
              <a:rPr lang="en-US" dirty="0" smtClean="0"/>
              <a:t> DBs </a:t>
            </a:r>
            <a:r>
              <a:rPr lang="en-US" b="1" dirty="0" smtClean="0">
                <a:solidFill>
                  <a:srgbClr val="0000FF"/>
                </a:solidFill>
                <a:latin typeface="Comic Sans MS" pitchFamily="66" charset="0"/>
              </a:rPr>
              <a:t>D,</a:t>
            </a:r>
            <a:r>
              <a:rPr lang="en-US" dirty="0" smtClean="0"/>
              <a:t> all </a:t>
            </a:r>
            <a:r>
              <a:rPr lang="en-US" dirty="0" smtClean="0"/>
              <a:t>individuals </a:t>
            </a:r>
            <a:r>
              <a:rPr lang="en-US" b="1" dirty="0" smtClean="0">
                <a:solidFill>
                  <a:srgbClr val="0000FF"/>
                </a:solidFill>
                <a:latin typeface="Comic Sans MS" pitchFamily="66" charset="0"/>
              </a:rPr>
              <a:t>I </a:t>
            </a:r>
            <a:r>
              <a:rPr lang="en-US" dirty="0" smtClean="0"/>
              <a:t>and </a:t>
            </a:r>
            <a:r>
              <a:rPr lang="en-US" b="1" dirty="0" smtClean="0"/>
              <a:t>all</a:t>
            </a:r>
            <a:r>
              <a:rPr lang="en-US" dirty="0" smtClean="0"/>
              <a:t> events </a:t>
            </a:r>
            <a:r>
              <a:rPr lang="en-US" b="1" dirty="0" smtClean="0">
                <a:solidFill>
                  <a:srgbClr val="0000FF"/>
                </a:solidFill>
                <a:latin typeface="Comic Sans MS" pitchFamily="66" charset="0"/>
              </a:rPr>
              <a:t>T</a:t>
            </a:r>
          </a:p>
          <a:p>
            <a:pPr>
              <a:buFontTx/>
              <a:buNone/>
              <a:defRPr/>
            </a:pPr>
            <a:endParaRPr lang="en-US" b="1" dirty="0" smtClean="0"/>
          </a:p>
        </p:txBody>
      </p:sp>
      <p:sp>
        <p:nvSpPr>
          <p:cNvPr id="93191" name="Text Box 7"/>
          <p:cNvSpPr txBox="1">
            <a:spLocks noChangeArrowheads="1"/>
          </p:cNvSpPr>
          <p:nvPr/>
        </p:nvSpPr>
        <p:spPr bwMode="auto">
          <a:xfrm>
            <a:off x="1752600" y="5440363"/>
            <a:ext cx="3733800" cy="5847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 algn="l">
              <a:spcBef>
                <a:spcPct val="50000"/>
              </a:spcBef>
            </a:pPr>
            <a:r>
              <a:rPr lang="en-US" sz="3200" b="1" dirty="0" err="1" smtClean="0">
                <a:solidFill>
                  <a:srgbClr val="0000FF"/>
                </a:solidFill>
                <a:latin typeface="Comic Sans MS" pitchFamily="66" charset="0"/>
              </a:rPr>
              <a:t>Pr</a:t>
            </a:r>
            <a:r>
              <a:rPr lang="en-US" sz="3200" b="1" baseline="-25000" dirty="0" err="1" smtClean="0">
                <a:solidFill>
                  <a:srgbClr val="0000FF"/>
                </a:solidFill>
                <a:latin typeface="Comic Sans MS" pitchFamily="66" charset="0"/>
              </a:rPr>
              <a:t>A</a:t>
            </a:r>
            <a:r>
              <a:rPr lang="en-US" sz="3200" b="1" dirty="0" smtClean="0">
                <a:solidFill>
                  <a:srgbClr val="0000FF"/>
                </a:solidFill>
                <a:latin typeface="Comic Sans MS" pitchFamily="66" charset="0"/>
              </a:rPr>
              <a:t>[M(D+I)</a:t>
            </a:r>
            <a:r>
              <a:rPr lang="en-US" sz="3200" b="1" dirty="0" smtClean="0">
                <a:solidFill>
                  <a:srgbClr val="0000FF"/>
                </a:solidFill>
                <a:latin typeface="cmsy10"/>
                <a:sym typeface="Mathematica1" pitchFamily="2" charset="2"/>
              </a:rPr>
              <a:t> </a:t>
            </a:r>
            <a:r>
              <a:rPr lang="en-US" sz="3200" b="1" dirty="0" smtClean="0">
                <a:solidFill>
                  <a:srgbClr val="0000FF"/>
                </a:solidFill>
                <a:latin typeface="cmsy10"/>
                <a:sym typeface="Mathematica1" pitchFamily="2" charset="2"/>
              </a:rPr>
              <a:t>2 </a:t>
            </a:r>
            <a:r>
              <a:rPr lang="en-US" sz="3200" b="1" dirty="0" smtClean="0">
                <a:solidFill>
                  <a:srgbClr val="0000FF"/>
                </a:solidFill>
                <a:latin typeface="Comic Sans MS" pitchFamily="66" charset="0"/>
              </a:rPr>
              <a:t>T</a:t>
            </a:r>
            <a:r>
              <a:rPr lang="en-US" sz="3200" b="1" dirty="0">
                <a:solidFill>
                  <a:srgbClr val="0000FF"/>
                </a:solidFill>
                <a:latin typeface="Comic Sans MS" pitchFamily="66" charset="0"/>
              </a:rPr>
              <a:t>]</a:t>
            </a:r>
          </a:p>
        </p:txBody>
      </p:sp>
      <p:sp>
        <p:nvSpPr>
          <p:cNvPr id="93192" name="Text Box 8"/>
          <p:cNvSpPr txBox="1">
            <a:spLocks noChangeArrowheads="1"/>
          </p:cNvSpPr>
          <p:nvPr/>
        </p:nvSpPr>
        <p:spPr bwMode="auto">
          <a:xfrm>
            <a:off x="1752600" y="6202363"/>
            <a:ext cx="3810000" cy="5847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 algn="l">
              <a:spcBef>
                <a:spcPct val="50000"/>
              </a:spcBef>
            </a:pPr>
            <a:r>
              <a:rPr lang="en-US" sz="3200" b="1" dirty="0" err="1" smtClean="0">
                <a:solidFill>
                  <a:srgbClr val="0033CC"/>
                </a:solidFill>
                <a:latin typeface="Comic Sans MS" pitchFamily="66" charset="0"/>
              </a:rPr>
              <a:t>Pr</a:t>
            </a:r>
            <a:r>
              <a:rPr lang="en-US" sz="3200" b="1" baseline="-25000" dirty="0" err="1" smtClean="0">
                <a:solidFill>
                  <a:srgbClr val="0033CC"/>
                </a:solidFill>
                <a:latin typeface="Comic Sans MS" pitchFamily="66" charset="0"/>
              </a:rPr>
              <a:t>A</a:t>
            </a:r>
            <a:r>
              <a:rPr lang="en-US" sz="3200" b="1" dirty="0" smtClean="0">
                <a:solidFill>
                  <a:srgbClr val="0033CC"/>
                </a:solidFill>
                <a:latin typeface="Comic Sans MS" pitchFamily="66" charset="0"/>
              </a:rPr>
              <a:t>[M</a:t>
            </a:r>
            <a:r>
              <a:rPr lang="en-US" sz="3200" b="1" dirty="0" smtClean="0">
                <a:solidFill>
                  <a:srgbClr val="FF0000"/>
                </a:solidFill>
                <a:latin typeface="Comic Sans MS" pitchFamily="66" charset="0"/>
              </a:rPr>
              <a:t>(D-I)</a:t>
            </a:r>
            <a:r>
              <a:rPr lang="en-US" sz="3200" b="1" dirty="0" smtClean="0">
                <a:solidFill>
                  <a:srgbClr val="0000FF"/>
                </a:solidFill>
                <a:latin typeface="cmsy10"/>
                <a:sym typeface="Mathematica1" pitchFamily="2" charset="2"/>
              </a:rPr>
              <a:t> </a:t>
            </a:r>
            <a:r>
              <a:rPr lang="en-US" sz="3200" b="1" dirty="0" smtClean="0">
                <a:solidFill>
                  <a:srgbClr val="0000FF"/>
                </a:solidFill>
                <a:latin typeface="cmsy10"/>
                <a:sym typeface="Mathematica1" pitchFamily="2" charset="2"/>
              </a:rPr>
              <a:t>2 </a:t>
            </a:r>
            <a:r>
              <a:rPr lang="en-US" sz="3200" b="1" dirty="0" smtClean="0">
                <a:solidFill>
                  <a:srgbClr val="0033CC"/>
                </a:solidFill>
                <a:latin typeface="Comic Sans MS" pitchFamily="66" charset="0"/>
              </a:rPr>
              <a:t>T</a:t>
            </a:r>
            <a:r>
              <a:rPr lang="en-US" sz="3200" b="1" dirty="0">
                <a:solidFill>
                  <a:srgbClr val="0033CC"/>
                </a:solidFill>
                <a:latin typeface="Comic Sans MS" pitchFamily="66" charset="0"/>
              </a:rPr>
              <a:t>]</a:t>
            </a:r>
          </a:p>
        </p:txBody>
      </p:sp>
      <p:sp>
        <p:nvSpPr>
          <p:cNvPr id="93193" name="Text Box 9"/>
          <p:cNvSpPr txBox="1">
            <a:spLocks noChangeArrowheads="1"/>
          </p:cNvSpPr>
          <p:nvPr/>
        </p:nvSpPr>
        <p:spPr bwMode="auto">
          <a:xfrm>
            <a:off x="6096000" y="5821363"/>
            <a:ext cx="2362200" cy="5794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l">
              <a:spcBef>
                <a:spcPct val="50000"/>
              </a:spcBef>
            </a:pPr>
            <a:r>
              <a:rPr lang="en-US" sz="3200" b="1" dirty="0">
                <a:solidFill>
                  <a:srgbClr val="000000"/>
                </a:solidFill>
                <a:latin typeface="Comic Sans MS" pitchFamily="66" charset="0"/>
              </a:rPr>
              <a:t>≤ </a:t>
            </a:r>
            <a:r>
              <a:rPr lang="en-US" sz="3200" b="1" dirty="0">
                <a:solidFill>
                  <a:srgbClr val="0033CC"/>
                </a:solidFill>
                <a:latin typeface="Comic Sans MS" pitchFamily="66" charset="0"/>
              </a:rPr>
              <a:t>e</a:t>
            </a:r>
            <a:r>
              <a:rPr lang="el-GR" sz="3200" b="1" baseline="30000" dirty="0">
                <a:solidFill>
                  <a:srgbClr val="0033CC"/>
                </a:solidFill>
                <a:latin typeface="Arial Narrow" pitchFamily="34" charset="0"/>
              </a:rPr>
              <a:t>ε</a:t>
            </a:r>
            <a:r>
              <a:rPr lang="en-US" sz="3200" b="1" baseline="30000" dirty="0">
                <a:solidFill>
                  <a:srgbClr val="FF0000"/>
                </a:solidFill>
                <a:latin typeface="Arial Narrow" pitchFamily="34" charset="0"/>
              </a:rPr>
              <a:t> </a:t>
            </a:r>
            <a:r>
              <a:rPr lang="el-GR" sz="3200" b="1" dirty="0">
                <a:solidFill>
                  <a:srgbClr val="000000"/>
                </a:solidFill>
                <a:latin typeface="Arial Narrow" pitchFamily="34" charset="0"/>
              </a:rPr>
              <a:t>≈</a:t>
            </a:r>
            <a:r>
              <a:rPr lang="en-US" sz="3200" b="1" dirty="0">
                <a:solidFill>
                  <a:srgbClr val="000000"/>
                </a:solidFill>
                <a:latin typeface="Arial Narrow" pitchFamily="34" charset="0"/>
              </a:rPr>
              <a:t> </a:t>
            </a:r>
            <a:r>
              <a:rPr lang="en-US" sz="3200" b="1" dirty="0">
                <a:solidFill>
                  <a:srgbClr val="0033CC"/>
                </a:solidFill>
                <a:latin typeface="Comic Sans MS" pitchFamily="66" charset="0"/>
              </a:rPr>
              <a:t>1+</a:t>
            </a:r>
            <a:r>
              <a:rPr lang="el-GR" sz="3200" b="1" dirty="0">
                <a:solidFill>
                  <a:srgbClr val="0033CC"/>
                </a:solidFill>
                <a:latin typeface="Arial Narrow" pitchFamily="34" charset="0"/>
              </a:rPr>
              <a:t>ε</a:t>
            </a:r>
            <a:r>
              <a:rPr lang="en-US" sz="3200" dirty="0">
                <a:solidFill>
                  <a:srgbClr val="0033CC"/>
                </a:solidFill>
                <a:latin typeface="Arial Narrow" pitchFamily="34" charset="0"/>
              </a:rPr>
              <a:t> </a:t>
            </a:r>
          </a:p>
        </p:txBody>
      </p:sp>
      <p:sp>
        <p:nvSpPr>
          <p:cNvPr id="93197" name="Line 13"/>
          <p:cNvSpPr>
            <a:spLocks noChangeShapeType="1"/>
          </p:cNvSpPr>
          <p:nvPr/>
        </p:nvSpPr>
        <p:spPr bwMode="auto">
          <a:xfrm>
            <a:off x="1524000" y="6126163"/>
            <a:ext cx="4191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r">
              <a:spcBef>
                <a:spcPct val="20000"/>
              </a:spcBef>
              <a:buFontTx/>
              <a:buChar char="•"/>
            </a:pPr>
            <a:endParaRPr lang="en-US" sz="3200">
              <a:solidFill>
                <a:srgbClr val="000000"/>
              </a:solidFill>
              <a:latin typeface="Arial Narrow" pitchFamily="34" charset="0"/>
            </a:endParaRPr>
          </a:p>
        </p:txBody>
      </p:sp>
      <p:sp>
        <p:nvSpPr>
          <p:cNvPr id="93198" name="Text Box 14"/>
          <p:cNvSpPr txBox="1">
            <a:spLocks noChangeArrowheads="1"/>
          </p:cNvSpPr>
          <p:nvPr/>
        </p:nvSpPr>
        <p:spPr bwMode="auto">
          <a:xfrm>
            <a:off x="381000" y="5851525"/>
            <a:ext cx="1219200" cy="5794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l">
              <a:spcBef>
                <a:spcPct val="50000"/>
              </a:spcBef>
            </a:pPr>
            <a:r>
              <a:rPr lang="en-US" sz="3200" b="1" dirty="0">
                <a:solidFill>
                  <a:srgbClr val="0033CC"/>
                </a:solidFill>
                <a:latin typeface="Comic Sans MS" pitchFamily="66" charset="0"/>
              </a:rPr>
              <a:t>e</a:t>
            </a:r>
            <a:r>
              <a:rPr lang="en-US" sz="3200" b="1" baseline="30000" dirty="0">
                <a:solidFill>
                  <a:srgbClr val="0033CC"/>
                </a:solidFill>
                <a:latin typeface="Comic Sans MS" pitchFamily="66" charset="0"/>
              </a:rPr>
              <a:t>-</a:t>
            </a:r>
            <a:r>
              <a:rPr lang="el-GR" sz="3200" b="1" baseline="30000" dirty="0">
                <a:solidFill>
                  <a:srgbClr val="0033CC"/>
                </a:solidFill>
                <a:latin typeface="Comic Sans MS" pitchFamily="66" charset="0"/>
              </a:rPr>
              <a:t>ε</a:t>
            </a:r>
            <a:r>
              <a:rPr lang="en-US" sz="3200" dirty="0">
                <a:solidFill>
                  <a:srgbClr val="0033CC"/>
                </a:solidFill>
                <a:latin typeface="Arial Narrow" pitchFamily="34" charset="0"/>
              </a:rPr>
              <a:t> </a:t>
            </a:r>
            <a:r>
              <a:rPr lang="en-US" sz="3200" b="1" dirty="0">
                <a:solidFill>
                  <a:srgbClr val="000000"/>
                </a:solidFill>
                <a:latin typeface="Comic Sans MS" pitchFamily="66" charset="0"/>
              </a:rPr>
              <a:t>≤</a:t>
            </a:r>
          </a:p>
        </p:txBody>
      </p:sp>
      <p:sp>
        <p:nvSpPr>
          <p:cNvPr id="93199" name="AutoShape 15"/>
          <p:cNvSpPr>
            <a:spLocks noChangeArrowheads="1"/>
          </p:cNvSpPr>
          <p:nvPr/>
        </p:nvSpPr>
        <p:spPr bwMode="auto">
          <a:xfrm>
            <a:off x="6934200" y="4419600"/>
            <a:ext cx="2209800" cy="1219200"/>
          </a:xfrm>
          <a:prstGeom prst="wedgeRoundRectCallout">
            <a:avLst>
              <a:gd name="adj1" fmla="val -107255"/>
              <a:gd name="adj2" fmla="val 22917"/>
              <a:gd name="adj3" fmla="val 16667"/>
            </a:avLst>
          </a:prstGeom>
          <a:solidFill>
            <a:schemeClr val="accent1"/>
          </a:solidFill>
          <a:ln w="38100" algn="ctr">
            <a:solidFill>
              <a:srgbClr val="0000FF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b="1">
                <a:solidFill>
                  <a:srgbClr val="000000"/>
                </a:solidFill>
                <a:latin typeface="Arial Narrow" pitchFamily="34" charset="0"/>
              </a:rPr>
              <a:t>Handles aux input</a:t>
            </a:r>
          </a:p>
        </p:txBody>
      </p:sp>
      <p:sp>
        <p:nvSpPr>
          <p:cNvPr id="11" name="Rounded Rectangular Callout 10"/>
          <p:cNvSpPr/>
          <p:nvPr/>
        </p:nvSpPr>
        <p:spPr bwMode="auto">
          <a:xfrm>
            <a:off x="6781800" y="762000"/>
            <a:ext cx="1752600" cy="381000"/>
          </a:xfrm>
          <a:prstGeom prst="wedgeRoundRectCallou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indent="-342900" algn="l">
              <a:spcBef>
                <a:spcPct val="20000"/>
              </a:spcBef>
            </a:pP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  <a:cs typeface="Arial" charset="0"/>
            </a:endParaRPr>
          </a:p>
        </p:txBody>
      </p:sp>
    </p:spTree>
    <p:custDataLst>
      <p:tags r:id="rId1"/>
    </p:custDataLst>
  </p:cSld>
  <p:clrMapOvr>
    <a:masterClrMapping/>
  </p:clrMapOvr>
  <p:transition advTm="21497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93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93187" grpId="0" build="p"/>
      <p:bldP spid="93191" grpId="0"/>
      <p:bldP spid="93192" grpId="0"/>
      <p:bldP spid="93193" grpId="0"/>
      <p:bldP spid="93197" grpId="0" animBg="1"/>
      <p:bldP spid="93198" grpId="0"/>
      <p:bldP spid="9319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347663" y="87313"/>
            <a:ext cx="8640762" cy="990600"/>
          </a:xfrm>
        </p:spPr>
        <p:txBody>
          <a:bodyPr/>
          <a:lstStyle/>
          <a:p>
            <a:pPr eaLnBrk="1" hangingPunct="1"/>
            <a:r>
              <a:rPr lang="en-US" b="1" dirty="0" smtClean="0"/>
              <a:t>Differential Privacy</a:t>
            </a:r>
            <a:endParaRPr lang="en-US" sz="3600" dirty="0" smtClean="0">
              <a:solidFill>
                <a:schemeClr val="accent1"/>
              </a:solidFill>
            </a:endParaRP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295400"/>
            <a:ext cx="8458200" cy="4953000"/>
          </a:xfrm>
        </p:spPr>
        <p:txBody>
          <a:bodyPr/>
          <a:lstStyle/>
          <a:p>
            <a:pPr eaLnBrk="1" hangingPunct="1">
              <a:buFont typeface="Wingdings 3" pitchFamily="18" charset="2"/>
              <a:buNone/>
            </a:pPr>
            <a:endParaRPr lang="en-US" sz="2400" dirty="0" smtClean="0"/>
          </a:p>
          <a:p>
            <a:pPr eaLnBrk="1" hangingPunct="1"/>
            <a:endParaRPr lang="en-US" sz="2400" dirty="0" smtClean="0">
              <a:solidFill>
                <a:schemeClr val="folHlink"/>
              </a:solidFill>
            </a:endParaRPr>
          </a:p>
        </p:txBody>
      </p:sp>
      <p:grpSp>
        <p:nvGrpSpPr>
          <p:cNvPr id="2" name="Group 12"/>
          <p:cNvGrpSpPr>
            <a:grpSpLocks/>
          </p:cNvGrpSpPr>
          <p:nvPr/>
        </p:nvGrpSpPr>
        <p:grpSpPr bwMode="auto">
          <a:xfrm>
            <a:off x="36512" y="3205162"/>
            <a:ext cx="6211889" cy="2579688"/>
            <a:chOff x="23" y="2533"/>
            <a:chExt cx="3913" cy="1625"/>
          </a:xfrm>
        </p:grpSpPr>
        <p:sp>
          <p:nvSpPr>
            <p:cNvPr id="24596" name="Freeform 13"/>
            <p:cNvSpPr>
              <a:spLocks/>
            </p:cNvSpPr>
            <p:nvPr/>
          </p:nvSpPr>
          <p:spPr bwMode="auto">
            <a:xfrm>
              <a:off x="3552" y="3456"/>
              <a:ext cx="384" cy="288"/>
            </a:xfrm>
            <a:custGeom>
              <a:avLst/>
              <a:gdLst>
                <a:gd name="T0" fmla="*/ 0 w 384"/>
                <a:gd name="T1" fmla="*/ 288 h 288"/>
                <a:gd name="T2" fmla="*/ 0 w 384"/>
                <a:gd name="T3" fmla="*/ 0 h 288"/>
                <a:gd name="T4" fmla="*/ 96 w 384"/>
                <a:gd name="T5" fmla="*/ 48 h 288"/>
                <a:gd name="T6" fmla="*/ 240 w 384"/>
                <a:gd name="T7" fmla="*/ 96 h 288"/>
                <a:gd name="T8" fmla="*/ 384 w 384"/>
                <a:gd name="T9" fmla="*/ 144 h 288"/>
                <a:gd name="T10" fmla="*/ 384 w 384"/>
                <a:gd name="T11" fmla="*/ 288 h 288"/>
                <a:gd name="T12" fmla="*/ 0 w 384"/>
                <a:gd name="T13" fmla="*/ 288 h 28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384"/>
                <a:gd name="T22" fmla="*/ 0 h 288"/>
                <a:gd name="T23" fmla="*/ 384 w 384"/>
                <a:gd name="T24" fmla="*/ 288 h 288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384" h="288">
                  <a:moveTo>
                    <a:pt x="0" y="288"/>
                  </a:moveTo>
                  <a:lnTo>
                    <a:pt x="0" y="0"/>
                  </a:lnTo>
                  <a:lnTo>
                    <a:pt x="96" y="48"/>
                  </a:lnTo>
                  <a:lnTo>
                    <a:pt x="240" y="96"/>
                  </a:lnTo>
                  <a:lnTo>
                    <a:pt x="384" y="144"/>
                  </a:lnTo>
                  <a:lnTo>
                    <a:pt x="384" y="288"/>
                  </a:lnTo>
                  <a:lnTo>
                    <a:pt x="0" y="288"/>
                  </a:lnTo>
                  <a:close/>
                </a:path>
              </a:pathLst>
            </a:custGeom>
            <a:solidFill>
              <a:srgbClr val="FF3300"/>
            </a:solidFill>
            <a:ln w="25400" cap="flat" cmpd="sng">
              <a:solidFill>
                <a:schemeClr val="hlink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24597" name="Freeform 14"/>
            <p:cNvSpPr>
              <a:spLocks/>
            </p:cNvSpPr>
            <p:nvPr/>
          </p:nvSpPr>
          <p:spPr bwMode="auto">
            <a:xfrm>
              <a:off x="3552" y="3504"/>
              <a:ext cx="384" cy="240"/>
            </a:xfrm>
            <a:custGeom>
              <a:avLst/>
              <a:gdLst>
                <a:gd name="T0" fmla="*/ 0 w 384"/>
                <a:gd name="T1" fmla="*/ 240 h 240"/>
                <a:gd name="T2" fmla="*/ 0 w 384"/>
                <a:gd name="T3" fmla="*/ 0 h 240"/>
                <a:gd name="T4" fmla="*/ 336 w 384"/>
                <a:gd name="T5" fmla="*/ 96 h 240"/>
                <a:gd name="T6" fmla="*/ 384 w 384"/>
                <a:gd name="T7" fmla="*/ 144 h 240"/>
                <a:gd name="T8" fmla="*/ 384 w 384"/>
                <a:gd name="T9" fmla="*/ 240 h 240"/>
                <a:gd name="T10" fmla="*/ 0 w 384"/>
                <a:gd name="T11" fmla="*/ 240 h 24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384"/>
                <a:gd name="T19" fmla="*/ 0 h 240"/>
                <a:gd name="T20" fmla="*/ 384 w 384"/>
                <a:gd name="T21" fmla="*/ 240 h 24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384" h="240">
                  <a:moveTo>
                    <a:pt x="0" y="240"/>
                  </a:moveTo>
                  <a:lnTo>
                    <a:pt x="0" y="0"/>
                  </a:lnTo>
                  <a:lnTo>
                    <a:pt x="336" y="96"/>
                  </a:lnTo>
                  <a:lnTo>
                    <a:pt x="384" y="144"/>
                  </a:lnTo>
                  <a:lnTo>
                    <a:pt x="384" y="240"/>
                  </a:lnTo>
                  <a:lnTo>
                    <a:pt x="0" y="240"/>
                  </a:lnTo>
                  <a:close/>
                </a:path>
              </a:pathLst>
            </a:custGeom>
            <a:solidFill>
              <a:srgbClr val="FBBA6B"/>
            </a:solidFill>
            <a:ln w="28575" cap="flat" cmpd="sng">
              <a:solidFill>
                <a:schemeClr val="hlink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24598" name="Freeform 15"/>
            <p:cNvSpPr>
              <a:spLocks/>
            </p:cNvSpPr>
            <p:nvPr/>
          </p:nvSpPr>
          <p:spPr bwMode="auto">
            <a:xfrm>
              <a:off x="2400" y="2533"/>
              <a:ext cx="240" cy="1211"/>
            </a:xfrm>
            <a:custGeom>
              <a:avLst/>
              <a:gdLst>
                <a:gd name="T0" fmla="*/ 0 w 240"/>
                <a:gd name="T1" fmla="*/ 1211 h 1211"/>
                <a:gd name="T2" fmla="*/ 0 w 240"/>
                <a:gd name="T3" fmla="*/ 11 h 1211"/>
                <a:gd name="T4" fmla="*/ 6 w 240"/>
                <a:gd name="T5" fmla="*/ 2 h 1211"/>
                <a:gd name="T6" fmla="*/ 36 w 240"/>
                <a:gd name="T7" fmla="*/ 2 h 1211"/>
                <a:gd name="T8" fmla="*/ 96 w 240"/>
                <a:gd name="T9" fmla="*/ 11 h 1211"/>
                <a:gd name="T10" fmla="*/ 240 w 240"/>
                <a:gd name="T11" fmla="*/ 155 h 1211"/>
                <a:gd name="T12" fmla="*/ 240 w 240"/>
                <a:gd name="T13" fmla="*/ 1211 h 1211"/>
                <a:gd name="T14" fmla="*/ 0 w 240"/>
                <a:gd name="T15" fmla="*/ 1211 h 1211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240"/>
                <a:gd name="T25" fmla="*/ 0 h 1211"/>
                <a:gd name="T26" fmla="*/ 240 w 240"/>
                <a:gd name="T27" fmla="*/ 1211 h 1211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240" h="1211">
                  <a:moveTo>
                    <a:pt x="0" y="1211"/>
                  </a:moveTo>
                  <a:lnTo>
                    <a:pt x="0" y="11"/>
                  </a:lnTo>
                  <a:cubicBezTo>
                    <a:pt x="2" y="8"/>
                    <a:pt x="3" y="4"/>
                    <a:pt x="6" y="2"/>
                  </a:cubicBezTo>
                  <a:cubicBezTo>
                    <a:pt x="9" y="0"/>
                    <a:pt x="21" y="1"/>
                    <a:pt x="36" y="2"/>
                  </a:cubicBezTo>
                  <a:lnTo>
                    <a:pt x="96" y="11"/>
                  </a:lnTo>
                  <a:lnTo>
                    <a:pt x="240" y="155"/>
                  </a:lnTo>
                  <a:lnTo>
                    <a:pt x="240" y="1211"/>
                  </a:lnTo>
                  <a:lnTo>
                    <a:pt x="0" y="1211"/>
                  </a:lnTo>
                  <a:close/>
                </a:path>
              </a:pathLst>
            </a:custGeom>
            <a:solidFill>
              <a:srgbClr val="FF3300"/>
            </a:solidFill>
            <a:ln w="25400" cap="flat" cmpd="sng">
              <a:solidFill>
                <a:schemeClr val="hlink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24599" name="Freeform 16"/>
            <p:cNvSpPr>
              <a:spLocks/>
            </p:cNvSpPr>
            <p:nvPr/>
          </p:nvSpPr>
          <p:spPr bwMode="auto">
            <a:xfrm>
              <a:off x="1584" y="2985"/>
              <a:ext cx="144" cy="768"/>
            </a:xfrm>
            <a:custGeom>
              <a:avLst/>
              <a:gdLst>
                <a:gd name="T0" fmla="*/ 0 w 144"/>
                <a:gd name="T1" fmla="*/ 768 h 768"/>
                <a:gd name="T2" fmla="*/ 0 w 144"/>
                <a:gd name="T3" fmla="*/ 192 h 768"/>
                <a:gd name="T4" fmla="*/ 144 w 144"/>
                <a:gd name="T5" fmla="*/ 0 h 768"/>
                <a:gd name="T6" fmla="*/ 144 w 144"/>
                <a:gd name="T7" fmla="*/ 768 h 768"/>
                <a:gd name="T8" fmla="*/ 0 w 144"/>
                <a:gd name="T9" fmla="*/ 768 h 7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44"/>
                <a:gd name="T16" fmla="*/ 0 h 768"/>
                <a:gd name="T17" fmla="*/ 144 w 144"/>
                <a:gd name="T18" fmla="*/ 768 h 76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44" h="768">
                  <a:moveTo>
                    <a:pt x="0" y="768"/>
                  </a:moveTo>
                  <a:lnTo>
                    <a:pt x="0" y="192"/>
                  </a:lnTo>
                  <a:lnTo>
                    <a:pt x="144" y="0"/>
                  </a:lnTo>
                  <a:lnTo>
                    <a:pt x="144" y="768"/>
                  </a:lnTo>
                  <a:lnTo>
                    <a:pt x="0" y="768"/>
                  </a:lnTo>
                  <a:close/>
                </a:path>
              </a:pathLst>
            </a:custGeom>
            <a:solidFill>
              <a:srgbClr val="FF0000"/>
            </a:solidFill>
            <a:ln w="25400" cap="flat" cmpd="sng">
              <a:solidFill>
                <a:schemeClr val="hlink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24600" name="Freeform 17"/>
            <p:cNvSpPr>
              <a:spLocks/>
            </p:cNvSpPr>
            <p:nvPr/>
          </p:nvSpPr>
          <p:spPr bwMode="auto">
            <a:xfrm>
              <a:off x="1584" y="3321"/>
              <a:ext cx="144" cy="432"/>
            </a:xfrm>
            <a:custGeom>
              <a:avLst/>
              <a:gdLst>
                <a:gd name="T0" fmla="*/ 0 w 144"/>
                <a:gd name="T1" fmla="*/ 432 h 432"/>
                <a:gd name="T2" fmla="*/ 0 w 144"/>
                <a:gd name="T3" fmla="*/ 96 h 432"/>
                <a:gd name="T4" fmla="*/ 144 w 144"/>
                <a:gd name="T5" fmla="*/ 0 h 432"/>
                <a:gd name="T6" fmla="*/ 144 w 144"/>
                <a:gd name="T7" fmla="*/ 432 h 432"/>
                <a:gd name="T8" fmla="*/ 0 w 144"/>
                <a:gd name="T9" fmla="*/ 432 h 43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44"/>
                <a:gd name="T16" fmla="*/ 0 h 432"/>
                <a:gd name="T17" fmla="*/ 144 w 144"/>
                <a:gd name="T18" fmla="*/ 432 h 43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44" h="432">
                  <a:moveTo>
                    <a:pt x="0" y="432"/>
                  </a:moveTo>
                  <a:lnTo>
                    <a:pt x="0" y="96"/>
                  </a:lnTo>
                  <a:lnTo>
                    <a:pt x="144" y="0"/>
                  </a:lnTo>
                  <a:lnTo>
                    <a:pt x="144" y="432"/>
                  </a:lnTo>
                  <a:lnTo>
                    <a:pt x="0" y="432"/>
                  </a:lnTo>
                  <a:close/>
                </a:path>
              </a:pathLst>
            </a:custGeom>
            <a:solidFill>
              <a:srgbClr val="FBBA6B"/>
            </a:solidFill>
            <a:ln w="25400" cap="flat" cmpd="sng">
              <a:solidFill>
                <a:schemeClr val="hlink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24601" name="Freeform 18"/>
            <p:cNvSpPr>
              <a:spLocks/>
            </p:cNvSpPr>
            <p:nvPr/>
          </p:nvSpPr>
          <p:spPr bwMode="auto">
            <a:xfrm>
              <a:off x="2400" y="2640"/>
              <a:ext cx="240" cy="1104"/>
            </a:xfrm>
            <a:custGeom>
              <a:avLst/>
              <a:gdLst>
                <a:gd name="T0" fmla="*/ 0 w 240"/>
                <a:gd name="T1" fmla="*/ 1104 h 1104"/>
                <a:gd name="T2" fmla="*/ 0 w 240"/>
                <a:gd name="T3" fmla="*/ 0 h 1104"/>
                <a:gd name="T4" fmla="*/ 240 w 240"/>
                <a:gd name="T5" fmla="*/ 336 h 1104"/>
                <a:gd name="T6" fmla="*/ 240 w 240"/>
                <a:gd name="T7" fmla="*/ 1104 h 1104"/>
                <a:gd name="T8" fmla="*/ 0 w 240"/>
                <a:gd name="T9" fmla="*/ 1104 h 110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40"/>
                <a:gd name="T16" fmla="*/ 0 h 1104"/>
                <a:gd name="T17" fmla="*/ 240 w 240"/>
                <a:gd name="T18" fmla="*/ 1104 h 110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40" h="1104">
                  <a:moveTo>
                    <a:pt x="0" y="1104"/>
                  </a:moveTo>
                  <a:lnTo>
                    <a:pt x="0" y="0"/>
                  </a:lnTo>
                  <a:lnTo>
                    <a:pt x="240" y="336"/>
                  </a:lnTo>
                  <a:lnTo>
                    <a:pt x="240" y="1104"/>
                  </a:lnTo>
                  <a:lnTo>
                    <a:pt x="0" y="1104"/>
                  </a:lnTo>
                  <a:close/>
                </a:path>
              </a:pathLst>
            </a:custGeom>
            <a:solidFill>
              <a:srgbClr val="FBBA6B"/>
            </a:solidFill>
            <a:ln w="25400" cap="flat" cmpd="sng">
              <a:solidFill>
                <a:schemeClr val="hlink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  <p:grpSp>
          <p:nvGrpSpPr>
            <p:cNvPr id="3" name="Group 19"/>
            <p:cNvGrpSpPr>
              <a:grpSpLocks/>
            </p:cNvGrpSpPr>
            <p:nvPr/>
          </p:nvGrpSpPr>
          <p:grpSpPr bwMode="auto">
            <a:xfrm>
              <a:off x="23" y="3792"/>
              <a:ext cx="3913" cy="366"/>
              <a:chOff x="23" y="3792"/>
              <a:chExt cx="3913" cy="366"/>
            </a:xfrm>
          </p:grpSpPr>
          <p:sp>
            <p:nvSpPr>
              <p:cNvPr id="24603" name="Text Box 20"/>
              <p:cNvSpPr txBox="1">
                <a:spLocks noChangeArrowheads="1"/>
              </p:cNvSpPr>
              <p:nvPr/>
            </p:nvSpPr>
            <p:spPr bwMode="auto">
              <a:xfrm>
                <a:off x="23" y="3828"/>
                <a:ext cx="1652" cy="330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dirty="0" smtClean="0">
                    <a:solidFill>
                      <a:schemeClr val="folHlink"/>
                    </a:solidFill>
                    <a:latin typeface="Arial Narrow" pitchFamily="34" charset="0"/>
                  </a:rPr>
                  <a:t>(</a:t>
                </a:r>
                <a:r>
                  <a:rPr lang="en-US" dirty="0" smtClean="0">
                    <a:solidFill>
                      <a:srgbClr val="00B050"/>
                    </a:solidFill>
                    <a:latin typeface="Arial Narrow" pitchFamily="34" charset="0"/>
                  </a:rPr>
                  <a:t>Bad) </a:t>
                </a:r>
                <a:r>
                  <a:rPr lang="en-US" dirty="0">
                    <a:solidFill>
                      <a:srgbClr val="00B050"/>
                    </a:solidFill>
                    <a:latin typeface="Arial Narrow" pitchFamily="34" charset="0"/>
                  </a:rPr>
                  <a:t>Responses</a:t>
                </a:r>
                <a:r>
                  <a:rPr lang="en-US" dirty="0">
                    <a:solidFill>
                      <a:schemeClr val="folHlink"/>
                    </a:solidFill>
                    <a:latin typeface="Arial Narrow" pitchFamily="34" charset="0"/>
                  </a:rPr>
                  <a:t>:</a:t>
                </a:r>
                <a:r>
                  <a:rPr lang="en-US" dirty="0">
                    <a:latin typeface="Arial Narrow" pitchFamily="34" charset="0"/>
                  </a:rPr>
                  <a:t> </a:t>
                </a:r>
              </a:p>
            </p:txBody>
          </p:sp>
          <p:sp>
            <p:nvSpPr>
              <p:cNvPr id="24604" name="Text Box 21"/>
              <p:cNvSpPr txBox="1">
                <a:spLocks noChangeArrowheads="1"/>
              </p:cNvSpPr>
              <p:nvPr/>
            </p:nvSpPr>
            <p:spPr bwMode="auto">
              <a:xfrm>
                <a:off x="2401" y="3840"/>
                <a:ext cx="251" cy="291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2400" dirty="0" smtClean="0">
                    <a:solidFill>
                      <a:srgbClr val="00B050"/>
                    </a:solidFill>
                    <a:latin typeface="Comic Sans MS" pitchFamily="66" charset="0"/>
                  </a:rPr>
                  <a:t>Z</a:t>
                </a:r>
                <a:endParaRPr lang="en-US" sz="2400" dirty="0">
                  <a:solidFill>
                    <a:srgbClr val="00B050"/>
                  </a:solidFill>
                  <a:latin typeface="Comic Sans MS" pitchFamily="66" charset="0"/>
                </a:endParaRPr>
              </a:p>
            </p:txBody>
          </p:sp>
          <p:sp>
            <p:nvSpPr>
              <p:cNvPr id="24605" name="Text Box 22"/>
              <p:cNvSpPr txBox="1">
                <a:spLocks noChangeArrowheads="1"/>
              </p:cNvSpPr>
              <p:nvPr/>
            </p:nvSpPr>
            <p:spPr bwMode="auto">
              <a:xfrm>
                <a:off x="3632" y="3840"/>
                <a:ext cx="257" cy="291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2400" dirty="0" smtClean="0">
                    <a:solidFill>
                      <a:srgbClr val="00B050"/>
                    </a:solidFill>
                    <a:latin typeface="Comic Sans MS" pitchFamily="66" charset="0"/>
                  </a:rPr>
                  <a:t>Z</a:t>
                </a:r>
                <a:endParaRPr lang="en-US" sz="2400" dirty="0">
                  <a:solidFill>
                    <a:srgbClr val="00B050"/>
                  </a:solidFill>
                  <a:latin typeface="Comic Sans MS" pitchFamily="66" charset="0"/>
                </a:endParaRPr>
              </a:p>
            </p:txBody>
          </p:sp>
          <p:sp>
            <p:nvSpPr>
              <p:cNvPr id="24606" name="Text Box 23"/>
              <p:cNvSpPr txBox="1">
                <a:spLocks noChangeArrowheads="1"/>
              </p:cNvSpPr>
              <p:nvPr/>
            </p:nvSpPr>
            <p:spPr bwMode="auto">
              <a:xfrm>
                <a:off x="1535" y="3840"/>
                <a:ext cx="257" cy="291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2400" dirty="0" smtClean="0">
                    <a:solidFill>
                      <a:srgbClr val="00B050"/>
                    </a:solidFill>
                    <a:latin typeface="Comic Sans MS" pitchFamily="66" charset="0"/>
                  </a:rPr>
                  <a:t>Z</a:t>
                </a:r>
                <a:endParaRPr lang="en-US" sz="2400" dirty="0">
                  <a:solidFill>
                    <a:srgbClr val="00B050"/>
                  </a:solidFill>
                  <a:latin typeface="Comic Sans MS" pitchFamily="66" charset="0"/>
                </a:endParaRPr>
              </a:p>
            </p:txBody>
          </p:sp>
          <p:sp>
            <p:nvSpPr>
              <p:cNvPr id="24607" name="Line 24"/>
              <p:cNvSpPr>
                <a:spLocks noChangeShapeType="1"/>
              </p:cNvSpPr>
              <p:nvPr/>
            </p:nvSpPr>
            <p:spPr bwMode="auto">
              <a:xfrm>
                <a:off x="1584" y="3792"/>
                <a:ext cx="144" cy="0"/>
              </a:xfrm>
              <a:prstGeom prst="line">
                <a:avLst/>
              </a:prstGeom>
              <a:noFill/>
              <a:ln w="76200">
                <a:solidFill>
                  <a:schemeClr val="hlink"/>
                </a:solidFill>
                <a:round/>
                <a:headEnd/>
                <a:tailEnd/>
              </a:ln>
            </p:spPr>
            <p:txBody>
              <a:bodyPr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4608" name="Line 25"/>
              <p:cNvSpPr>
                <a:spLocks noChangeShapeType="1"/>
              </p:cNvSpPr>
              <p:nvPr/>
            </p:nvSpPr>
            <p:spPr bwMode="auto">
              <a:xfrm>
                <a:off x="2400" y="3792"/>
                <a:ext cx="240" cy="0"/>
              </a:xfrm>
              <a:prstGeom prst="line">
                <a:avLst/>
              </a:prstGeom>
              <a:noFill/>
              <a:ln w="76200">
                <a:solidFill>
                  <a:schemeClr val="hlink"/>
                </a:solidFill>
                <a:round/>
                <a:headEnd/>
                <a:tailEnd/>
              </a:ln>
            </p:spPr>
            <p:txBody>
              <a:bodyPr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4609" name="Line 26"/>
              <p:cNvSpPr>
                <a:spLocks noChangeShapeType="1"/>
              </p:cNvSpPr>
              <p:nvPr/>
            </p:nvSpPr>
            <p:spPr bwMode="auto">
              <a:xfrm>
                <a:off x="3552" y="3792"/>
                <a:ext cx="384" cy="0"/>
              </a:xfrm>
              <a:prstGeom prst="line">
                <a:avLst/>
              </a:prstGeom>
              <a:noFill/>
              <a:ln w="76200">
                <a:solidFill>
                  <a:schemeClr val="hlink"/>
                </a:solidFill>
                <a:round/>
                <a:headEnd/>
                <a:tailEnd/>
              </a:ln>
            </p:spPr>
            <p:txBody>
              <a:bodyPr>
                <a:spAutoFit/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4" name="Group 31"/>
          <p:cNvGrpSpPr>
            <a:grpSpLocks/>
          </p:cNvGrpSpPr>
          <p:nvPr/>
        </p:nvGrpSpPr>
        <p:grpSpPr bwMode="auto">
          <a:xfrm>
            <a:off x="914400" y="3138487"/>
            <a:ext cx="7696200" cy="2108200"/>
            <a:chOff x="914400" y="3651249"/>
            <a:chExt cx="7696200" cy="2108200"/>
          </a:xfrm>
        </p:grpSpPr>
        <p:grpSp>
          <p:nvGrpSpPr>
            <p:cNvPr id="5" name="Group 5"/>
            <p:cNvGrpSpPr>
              <a:grpSpLocks/>
            </p:cNvGrpSpPr>
            <p:nvPr/>
          </p:nvGrpSpPr>
          <p:grpSpPr bwMode="auto">
            <a:xfrm>
              <a:off x="914400" y="3651249"/>
              <a:ext cx="7696200" cy="2108200"/>
              <a:chOff x="576" y="2120"/>
              <a:chExt cx="4848" cy="1328"/>
            </a:xfrm>
          </p:grpSpPr>
          <p:sp>
            <p:nvSpPr>
              <p:cNvPr id="24592" name="Line 6"/>
              <p:cNvSpPr>
                <a:spLocks noChangeShapeType="1"/>
              </p:cNvSpPr>
              <p:nvPr/>
            </p:nvSpPr>
            <p:spPr bwMode="auto">
              <a:xfrm flipV="1">
                <a:off x="576" y="2248"/>
                <a:ext cx="0" cy="1152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4593" name="Freeform 7"/>
              <p:cNvSpPr>
                <a:spLocks/>
              </p:cNvSpPr>
              <p:nvPr/>
            </p:nvSpPr>
            <p:spPr bwMode="auto">
              <a:xfrm>
                <a:off x="576" y="2120"/>
                <a:ext cx="4608" cy="1288"/>
              </a:xfrm>
              <a:custGeom>
                <a:avLst/>
                <a:gdLst>
                  <a:gd name="T0" fmla="*/ 0 w 4608"/>
                  <a:gd name="T1" fmla="*/ 1096 h 1288"/>
                  <a:gd name="T2" fmla="*/ 528 w 4608"/>
                  <a:gd name="T3" fmla="*/ 1048 h 1288"/>
                  <a:gd name="T4" fmla="*/ 864 w 4608"/>
                  <a:gd name="T5" fmla="*/ 856 h 1288"/>
                  <a:gd name="T6" fmla="*/ 1152 w 4608"/>
                  <a:gd name="T7" fmla="*/ 520 h 1288"/>
                  <a:gd name="T8" fmla="*/ 1440 w 4608"/>
                  <a:gd name="T9" fmla="*/ 136 h 1288"/>
                  <a:gd name="T10" fmla="*/ 1680 w 4608"/>
                  <a:gd name="T11" fmla="*/ 40 h 1288"/>
                  <a:gd name="T12" fmla="*/ 1968 w 4608"/>
                  <a:gd name="T13" fmla="*/ 376 h 1288"/>
                  <a:gd name="T14" fmla="*/ 2064 w 4608"/>
                  <a:gd name="T15" fmla="*/ 520 h 1288"/>
                  <a:gd name="T16" fmla="*/ 2208 w 4608"/>
                  <a:gd name="T17" fmla="*/ 712 h 1288"/>
                  <a:gd name="T18" fmla="*/ 2544 w 4608"/>
                  <a:gd name="T19" fmla="*/ 856 h 1288"/>
                  <a:gd name="T20" fmla="*/ 2832 w 4608"/>
                  <a:gd name="T21" fmla="*/ 1000 h 1288"/>
                  <a:gd name="T22" fmla="*/ 3312 w 4608"/>
                  <a:gd name="T23" fmla="*/ 1144 h 1288"/>
                  <a:gd name="T24" fmla="*/ 3792 w 4608"/>
                  <a:gd name="T25" fmla="*/ 1240 h 1288"/>
                  <a:gd name="T26" fmla="*/ 4608 w 4608"/>
                  <a:gd name="T27" fmla="*/ 1288 h 1288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w 4608"/>
                  <a:gd name="T43" fmla="*/ 0 h 1288"/>
                  <a:gd name="T44" fmla="*/ 4608 w 4608"/>
                  <a:gd name="T45" fmla="*/ 1288 h 1288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T42" t="T43" r="T44" b="T45"/>
                <a:pathLst>
                  <a:path w="4608" h="1288">
                    <a:moveTo>
                      <a:pt x="0" y="1096"/>
                    </a:moveTo>
                    <a:cubicBezTo>
                      <a:pt x="192" y="1092"/>
                      <a:pt x="384" y="1088"/>
                      <a:pt x="528" y="1048"/>
                    </a:cubicBezTo>
                    <a:cubicBezTo>
                      <a:pt x="672" y="1008"/>
                      <a:pt x="760" y="944"/>
                      <a:pt x="864" y="856"/>
                    </a:cubicBezTo>
                    <a:cubicBezTo>
                      <a:pt x="968" y="768"/>
                      <a:pt x="1056" y="640"/>
                      <a:pt x="1152" y="520"/>
                    </a:cubicBezTo>
                    <a:cubicBezTo>
                      <a:pt x="1248" y="400"/>
                      <a:pt x="1352" y="216"/>
                      <a:pt x="1440" y="136"/>
                    </a:cubicBezTo>
                    <a:cubicBezTo>
                      <a:pt x="1528" y="56"/>
                      <a:pt x="1592" y="0"/>
                      <a:pt x="1680" y="40"/>
                    </a:cubicBezTo>
                    <a:cubicBezTo>
                      <a:pt x="1768" y="80"/>
                      <a:pt x="1904" y="296"/>
                      <a:pt x="1968" y="376"/>
                    </a:cubicBezTo>
                    <a:cubicBezTo>
                      <a:pt x="2032" y="456"/>
                      <a:pt x="2024" y="464"/>
                      <a:pt x="2064" y="520"/>
                    </a:cubicBezTo>
                    <a:cubicBezTo>
                      <a:pt x="2104" y="576"/>
                      <a:pt x="2128" y="656"/>
                      <a:pt x="2208" y="712"/>
                    </a:cubicBezTo>
                    <a:cubicBezTo>
                      <a:pt x="2288" y="768"/>
                      <a:pt x="2440" y="808"/>
                      <a:pt x="2544" y="856"/>
                    </a:cubicBezTo>
                    <a:cubicBezTo>
                      <a:pt x="2648" y="904"/>
                      <a:pt x="2704" y="952"/>
                      <a:pt x="2832" y="1000"/>
                    </a:cubicBezTo>
                    <a:cubicBezTo>
                      <a:pt x="2960" y="1048"/>
                      <a:pt x="3152" y="1104"/>
                      <a:pt x="3312" y="1144"/>
                    </a:cubicBezTo>
                    <a:cubicBezTo>
                      <a:pt x="3472" y="1184"/>
                      <a:pt x="3576" y="1216"/>
                      <a:pt x="3792" y="1240"/>
                    </a:cubicBezTo>
                    <a:cubicBezTo>
                      <a:pt x="4008" y="1264"/>
                      <a:pt x="4472" y="1280"/>
                      <a:pt x="4608" y="1288"/>
                    </a:cubicBezTo>
                  </a:path>
                </a:pathLst>
              </a:custGeom>
              <a:noFill/>
              <a:ln w="25400" cap="flat" cmpd="sng">
                <a:solidFill>
                  <a:schemeClr val="tx2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4594" name="Freeform 8"/>
              <p:cNvSpPr>
                <a:spLocks/>
              </p:cNvSpPr>
              <p:nvPr/>
            </p:nvSpPr>
            <p:spPr bwMode="auto">
              <a:xfrm>
                <a:off x="816" y="2160"/>
                <a:ext cx="4608" cy="1288"/>
              </a:xfrm>
              <a:custGeom>
                <a:avLst/>
                <a:gdLst>
                  <a:gd name="T0" fmla="*/ 0 w 4608"/>
                  <a:gd name="T1" fmla="*/ 1096 h 1288"/>
                  <a:gd name="T2" fmla="*/ 528 w 4608"/>
                  <a:gd name="T3" fmla="*/ 1048 h 1288"/>
                  <a:gd name="T4" fmla="*/ 864 w 4608"/>
                  <a:gd name="T5" fmla="*/ 856 h 1288"/>
                  <a:gd name="T6" fmla="*/ 1152 w 4608"/>
                  <a:gd name="T7" fmla="*/ 520 h 1288"/>
                  <a:gd name="T8" fmla="*/ 1440 w 4608"/>
                  <a:gd name="T9" fmla="*/ 136 h 1288"/>
                  <a:gd name="T10" fmla="*/ 1680 w 4608"/>
                  <a:gd name="T11" fmla="*/ 40 h 1288"/>
                  <a:gd name="T12" fmla="*/ 1968 w 4608"/>
                  <a:gd name="T13" fmla="*/ 376 h 1288"/>
                  <a:gd name="T14" fmla="*/ 2064 w 4608"/>
                  <a:gd name="T15" fmla="*/ 520 h 1288"/>
                  <a:gd name="T16" fmla="*/ 2208 w 4608"/>
                  <a:gd name="T17" fmla="*/ 712 h 1288"/>
                  <a:gd name="T18" fmla="*/ 2544 w 4608"/>
                  <a:gd name="T19" fmla="*/ 856 h 1288"/>
                  <a:gd name="T20" fmla="*/ 2832 w 4608"/>
                  <a:gd name="T21" fmla="*/ 1000 h 1288"/>
                  <a:gd name="T22" fmla="*/ 3312 w 4608"/>
                  <a:gd name="T23" fmla="*/ 1144 h 1288"/>
                  <a:gd name="T24" fmla="*/ 3792 w 4608"/>
                  <a:gd name="T25" fmla="*/ 1240 h 1288"/>
                  <a:gd name="T26" fmla="*/ 4608 w 4608"/>
                  <a:gd name="T27" fmla="*/ 1288 h 1288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w 4608"/>
                  <a:gd name="T43" fmla="*/ 0 h 1288"/>
                  <a:gd name="T44" fmla="*/ 4608 w 4608"/>
                  <a:gd name="T45" fmla="*/ 1288 h 1288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T42" t="T43" r="T44" b="T45"/>
                <a:pathLst>
                  <a:path w="4608" h="1288">
                    <a:moveTo>
                      <a:pt x="0" y="1096"/>
                    </a:moveTo>
                    <a:cubicBezTo>
                      <a:pt x="192" y="1092"/>
                      <a:pt x="384" y="1088"/>
                      <a:pt x="528" y="1048"/>
                    </a:cubicBezTo>
                    <a:cubicBezTo>
                      <a:pt x="672" y="1008"/>
                      <a:pt x="760" y="944"/>
                      <a:pt x="864" y="856"/>
                    </a:cubicBezTo>
                    <a:cubicBezTo>
                      <a:pt x="968" y="768"/>
                      <a:pt x="1056" y="640"/>
                      <a:pt x="1152" y="520"/>
                    </a:cubicBezTo>
                    <a:cubicBezTo>
                      <a:pt x="1248" y="400"/>
                      <a:pt x="1352" y="216"/>
                      <a:pt x="1440" y="136"/>
                    </a:cubicBezTo>
                    <a:cubicBezTo>
                      <a:pt x="1528" y="56"/>
                      <a:pt x="1592" y="0"/>
                      <a:pt x="1680" y="40"/>
                    </a:cubicBezTo>
                    <a:cubicBezTo>
                      <a:pt x="1768" y="80"/>
                      <a:pt x="1904" y="296"/>
                      <a:pt x="1968" y="376"/>
                    </a:cubicBezTo>
                    <a:cubicBezTo>
                      <a:pt x="2032" y="456"/>
                      <a:pt x="2024" y="464"/>
                      <a:pt x="2064" y="520"/>
                    </a:cubicBezTo>
                    <a:cubicBezTo>
                      <a:pt x="2104" y="576"/>
                      <a:pt x="2128" y="656"/>
                      <a:pt x="2208" y="712"/>
                    </a:cubicBezTo>
                    <a:cubicBezTo>
                      <a:pt x="2288" y="768"/>
                      <a:pt x="2440" y="808"/>
                      <a:pt x="2544" y="856"/>
                    </a:cubicBezTo>
                    <a:cubicBezTo>
                      <a:pt x="2648" y="904"/>
                      <a:pt x="2704" y="952"/>
                      <a:pt x="2832" y="1000"/>
                    </a:cubicBezTo>
                    <a:cubicBezTo>
                      <a:pt x="2960" y="1048"/>
                      <a:pt x="3152" y="1104"/>
                      <a:pt x="3312" y="1144"/>
                    </a:cubicBezTo>
                    <a:cubicBezTo>
                      <a:pt x="3472" y="1184"/>
                      <a:pt x="3576" y="1216"/>
                      <a:pt x="3792" y="1240"/>
                    </a:cubicBezTo>
                    <a:cubicBezTo>
                      <a:pt x="4008" y="1264"/>
                      <a:pt x="4472" y="1280"/>
                      <a:pt x="4608" y="1288"/>
                    </a:cubicBezTo>
                  </a:path>
                </a:pathLst>
              </a:custGeom>
              <a:noFill/>
              <a:ln w="25400" cap="flat" cmpd="sng">
                <a:solidFill>
                  <a:srgbClr val="FF33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4595" name="Text Box 11"/>
              <p:cNvSpPr txBox="1">
                <a:spLocks noChangeArrowheads="1"/>
              </p:cNvSpPr>
              <p:nvPr/>
            </p:nvSpPr>
            <p:spPr bwMode="auto">
              <a:xfrm>
                <a:off x="674" y="2296"/>
                <a:ext cx="1006" cy="231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dirty="0">
                    <a:latin typeface="Arial Narrow" pitchFamily="34" charset="0"/>
                  </a:rPr>
                  <a:t>Pr [response]</a:t>
                </a:r>
              </a:p>
            </p:txBody>
          </p:sp>
        </p:grpSp>
        <p:cxnSp>
          <p:nvCxnSpPr>
            <p:cNvPr id="31" name="Straight Arrow Connector 30"/>
            <p:cNvCxnSpPr/>
            <p:nvPr/>
          </p:nvCxnSpPr>
          <p:spPr>
            <a:xfrm>
              <a:off x="914400" y="5713412"/>
              <a:ext cx="6172200" cy="1587"/>
            </a:xfrm>
            <a:prstGeom prst="straightConnector1">
              <a:avLst/>
            </a:prstGeom>
            <a:ln w="25400"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6" name="Group 29"/>
          <p:cNvGrpSpPr>
            <a:grpSpLocks/>
          </p:cNvGrpSpPr>
          <p:nvPr/>
        </p:nvGrpSpPr>
        <p:grpSpPr bwMode="auto">
          <a:xfrm>
            <a:off x="4495797" y="2819400"/>
            <a:ext cx="3200402" cy="2351087"/>
            <a:chOff x="4495800" y="3593068"/>
            <a:chExt cx="3200808" cy="2350532"/>
          </a:xfrm>
        </p:grpSpPr>
        <p:grpSp>
          <p:nvGrpSpPr>
            <p:cNvPr id="7" name="Group 14"/>
            <p:cNvGrpSpPr>
              <a:grpSpLocks/>
            </p:cNvGrpSpPr>
            <p:nvPr/>
          </p:nvGrpSpPr>
          <p:grpSpPr bwMode="auto">
            <a:xfrm>
              <a:off x="4495800" y="3658394"/>
              <a:ext cx="1425938" cy="2285206"/>
              <a:chOff x="4724400" y="3810794"/>
              <a:chExt cx="1425938" cy="2285206"/>
            </a:xfrm>
          </p:grpSpPr>
          <p:cxnSp>
            <p:nvCxnSpPr>
              <p:cNvPr id="32" name="Straight Connector 31"/>
              <p:cNvCxnSpPr/>
              <p:nvPr/>
            </p:nvCxnSpPr>
            <p:spPr>
              <a:xfrm rot="5400000">
                <a:off x="3582464" y="4952476"/>
                <a:ext cx="2285460" cy="1588"/>
              </a:xfrm>
              <a:prstGeom prst="line">
                <a:avLst/>
              </a:prstGeom>
              <a:ln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Straight Arrow Connector 32"/>
              <p:cNvCxnSpPr/>
              <p:nvPr/>
            </p:nvCxnSpPr>
            <p:spPr>
              <a:xfrm rot="10800000" flipV="1">
                <a:off x="4724400" y="4039086"/>
                <a:ext cx="1425755" cy="761820"/>
              </a:xfrm>
              <a:prstGeom prst="straightConnector1">
                <a:avLst/>
              </a:prstGeom>
              <a:ln>
                <a:solidFill>
                  <a:srgbClr val="FF33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Straight Arrow Connector 33"/>
              <p:cNvCxnSpPr/>
              <p:nvPr/>
            </p:nvCxnSpPr>
            <p:spPr>
              <a:xfrm rot="10800000" flipV="1">
                <a:off x="4724400" y="4039086"/>
                <a:ext cx="1425755" cy="1218912"/>
              </a:xfrm>
              <a:prstGeom prst="straightConnector1">
                <a:avLst/>
              </a:prstGeom>
              <a:ln>
                <a:solidFill>
                  <a:srgbClr val="464653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4586" name="TextBox 29"/>
            <p:cNvSpPr txBox="1">
              <a:spLocks noChangeArrowheads="1"/>
            </p:cNvSpPr>
            <p:nvPr/>
          </p:nvSpPr>
          <p:spPr bwMode="auto">
            <a:xfrm>
              <a:off x="6069239" y="3593068"/>
              <a:ext cx="1627369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dirty="0">
                  <a:latin typeface="Arial Narrow" pitchFamily="34" charset="0"/>
                </a:rPr>
                <a:t>ratio bounded</a:t>
              </a:r>
            </a:p>
          </p:txBody>
        </p:sp>
      </p:grpSp>
      <p:sp>
        <p:nvSpPr>
          <p:cNvPr id="24583" name="Rectangle 34"/>
          <p:cNvSpPr>
            <a:spLocks noChangeArrowheads="1"/>
          </p:cNvSpPr>
          <p:nvPr/>
        </p:nvSpPr>
        <p:spPr bwMode="auto">
          <a:xfrm>
            <a:off x="228600" y="1143000"/>
            <a:ext cx="8610600" cy="1631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/>
            <a:r>
              <a:rPr lang="en-US" sz="3200" dirty="0" smtClean="0">
                <a:latin typeface="Arial Narrow" pitchFamily="34" charset="0"/>
              </a:rPr>
              <a:t>Sanitizer </a:t>
            </a:r>
            <a:r>
              <a:rPr lang="en-US" sz="3200" dirty="0" smtClean="0">
                <a:latin typeface="Comic Sans MS" pitchFamily="66" charset="0"/>
              </a:rPr>
              <a:t>M</a:t>
            </a:r>
            <a:r>
              <a:rPr lang="en-US" sz="3200" dirty="0" smtClean="0">
                <a:latin typeface="Monotype Corsiva" pitchFamily="66" charset="0"/>
              </a:rPr>
              <a:t> </a:t>
            </a:r>
            <a:r>
              <a:rPr lang="en-US" sz="3200" dirty="0" smtClean="0">
                <a:latin typeface="Arial Narrow" pitchFamily="34" charset="0"/>
              </a:rPr>
              <a:t>gives </a:t>
            </a:r>
            <a:r>
              <a:rPr lang="en-US" sz="3200" b="1" dirty="0">
                <a:solidFill>
                  <a:srgbClr val="00B050"/>
                </a:solidFill>
                <a:latin typeface="Comic Sans MS" pitchFamily="66" charset="0"/>
                <a:sym typeface="Symbol" pitchFamily="18" charset="2"/>
              </a:rPr>
              <a:t></a:t>
            </a:r>
            <a:r>
              <a:rPr lang="en-US" sz="3200" dirty="0">
                <a:solidFill>
                  <a:srgbClr val="00B050"/>
                </a:solidFill>
                <a:latin typeface="Arial Narrow" pitchFamily="34" charset="0"/>
              </a:rPr>
              <a:t> </a:t>
            </a:r>
            <a:r>
              <a:rPr lang="en-US" sz="3200" dirty="0" smtClean="0">
                <a:solidFill>
                  <a:srgbClr val="00B050"/>
                </a:solidFill>
                <a:latin typeface="Arial Narrow" pitchFamily="34" charset="0"/>
              </a:rPr>
              <a:t>-</a:t>
            </a:r>
            <a:r>
              <a:rPr lang="en-US" sz="3200" b="1" dirty="0" smtClean="0">
                <a:solidFill>
                  <a:srgbClr val="00B050"/>
                </a:solidFill>
                <a:latin typeface="Arial Narrow" pitchFamily="34" charset="0"/>
              </a:rPr>
              <a:t>differential </a:t>
            </a:r>
            <a:r>
              <a:rPr lang="en-US" sz="3200" b="1" dirty="0">
                <a:solidFill>
                  <a:srgbClr val="00B050"/>
                </a:solidFill>
                <a:latin typeface="Arial Narrow" pitchFamily="34" charset="0"/>
              </a:rPr>
              <a:t>privacy </a:t>
            </a:r>
            <a:r>
              <a:rPr lang="en-US" sz="3200" dirty="0" smtClean="0">
                <a:latin typeface="Arial Narrow" pitchFamily="34" charset="0"/>
              </a:rPr>
              <a:t>if:</a:t>
            </a:r>
          </a:p>
          <a:p>
            <a:pPr algn="l"/>
            <a:r>
              <a:rPr lang="en-US" sz="3200" dirty="0" smtClean="0">
                <a:latin typeface="Arial Narrow" pitchFamily="34" charset="0"/>
              </a:rPr>
              <a:t> </a:t>
            </a:r>
            <a:r>
              <a:rPr lang="en-US" sz="3200" dirty="0">
                <a:latin typeface="Arial Narrow" pitchFamily="34" charset="0"/>
              </a:rPr>
              <a:t>for all </a:t>
            </a:r>
            <a:r>
              <a:rPr lang="en-US" sz="3200" b="1" dirty="0">
                <a:latin typeface="Arial Narrow" pitchFamily="34" charset="0"/>
              </a:rPr>
              <a:t>adjacent</a:t>
            </a:r>
            <a:r>
              <a:rPr lang="en-US" sz="3200" dirty="0">
                <a:latin typeface="Comic Sans MS" pitchFamily="66" charset="0"/>
              </a:rPr>
              <a:t> </a:t>
            </a:r>
            <a:r>
              <a:rPr lang="en-US" sz="3200" dirty="0" smtClean="0">
                <a:solidFill>
                  <a:srgbClr val="993300"/>
                </a:solidFill>
                <a:latin typeface="Comic Sans MS" pitchFamily="66" charset="0"/>
              </a:rPr>
              <a:t>D</a:t>
            </a:r>
            <a:r>
              <a:rPr lang="en-US" sz="3200" baseline="-25000" dirty="0" smtClean="0">
                <a:solidFill>
                  <a:srgbClr val="993300"/>
                </a:solidFill>
                <a:latin typeface="Comic Sans MS" pitchFamily="66" charset="0"/>
              </a:rPr>
              <a:t>1</a:t>
            </a:r>
            <a:r>
              <a:rPr lang="en-US" sz="3200" dirty="0" smtClean="0">
                <a:latin typeface="Comic Sans MS" pitchFamily="66" charset="0"/>
              </a:rPr>
              <a:t> </a:t>
            </a:r>
            <a:r>
              <a:rPr lang="en-US" sz="3200" dirty="0">
                <a:latin typeface="Arial Narrow" pitchFamily="34" charset="0"/>
              </a:rPr>
              <a:t>and </a:t>
            </a:r>
            <a:r>
              <a:rPr lang="en-US" sz="3200" dirty="0" smtClean="0">
                <a:solidFill>
                  <a:srgbClr val="0070C0"/>
                </a:solidFill>
                <a:latin typeface="Comic Sans MS" pitchFamily="66" charset="0"/>
              </a:rPr>
              <a:t>D</a:t>
            </a:r>
            <a:r>
              <a:rPr lang="en-US" sz="3200" baseline="-25000" dirty="0" smtClean="0">
                <a:solidFill>
                  <a:srgbClr val="0070C0"/>
                </a:solidFill>
                <a:latin typeface="Comic Sans MS" pitchFamily="66" charset="0"/>
              </a:rPr>
              <a:t>2</a:t>
            </a:r>
            <a:r>
              <a:rPr lang="en-US" sz="3200" dirty="0" smtClean="0">
                <a:latin typeface="Arial Narrow" pitchFamily="34" charset="0"/>
              </a:rPr>
              <a:t>,  </a:t>
            </a:r>
            <a:r>
              <a:rPr lang="en-US" sz="3200" dirty="0">
                <a:latin typeface="Arial Narrow" pitchFamily="34" charset="0"/>
              </a:rPr>
              <a:t>and all </a:t>
            </a:r>
            <a:r>
              <a:rPr lang="en-US" sz="3200" dirty="0" smtClean="0">
                <a:latin typeface="Arial Narrow" pitchFamily="34" charset="0"/>
              </a:rPr>
              <a:t> </a:t>
            </a:r>
            <a:r>
              <a:rPr lang="en-US" sz="3200" dirty="0" smtClean="0">
                <a:solidFill>
                  <a:srgbClr val="D113B6"/>
                </a:solidFill>
                <a:latin typeface="Comic Sans MS" pitchFamily="66" charset="0"/>
              </a:rPr>
              <a:t>A</a:t>
            </a:r>
            <a:r>
              <a:rPr lang="en-US" sz="3200" dirty="0" smtClean="0">
                <a:latin typeface="Arial Narrow" pitchFamily="34" charset="0"/>
              </a:rPr>
              <a:t> </a:t>
            </a:r>
            <a:r>
              <a:rPr lang="en-US" sz="3200" dirty="0" smtClean="0">
                <a:latin typeface="CMSY10" pitchFamily="34" charset="0"/>
              </a:rPr>
              <a:t>µ</a:t>
            </a:r>
            <a:r>
              <a:rPr lang="en-US" sz="3200" dirty="0" smtClean="0">
                <a:latin typeface="Arial Narrow" pitchFamily="34" charset="0"/>
              </a:rPr>
              <a:t> </a:t>
            </a:r>
            <a:r>
              <a:rPr lang="en-US" sz="3200" dirty="0" smtClean="0">
                <a:latin typeface="Comic Sans MS" pitchFamily="66" charset="0"/>
              </a:rPr>
              <a:t>range(M):   </a:t>
            </a:r>
          </a:p>
          <a:p>
            <a:r>
              <a:rPr lang="en-US" sz="3200" dirty="0" smtClean="0">
                <a:solidFill>
                  <a:schemeClr val="tx2"/>
                </a:solidFill>
                <a:latin typeface="Comic Sans MS" pitchFamily="66" charset="0"/>
              </a:rPr>
              <a:t>Pr[</a:t>
            </a:r>
            <a:r>
              <a:rPr lang="en-US" sz="3600" dirty="0" smtClean="0">
                <a:latin typeface="Comic Sans MS" pitchFamily="66" charset="0"/>
              </a:rPr>
              <a:t>M</a:t>
            </a:r>
            <a:r>
              <a:rPr lang="en-US" sz="3200" dirty="0" smtClean="0">
                <a:solidFill>
                  <a:schemeClr val="tx2"/>
                </a:solidFill>
                <a:latin typeface="Comic Sans MS" pitchFamily="66" charset="0"/>
              </a:rPr>
              <a:t>(</a:t>
            </a:r>
            <a:r>
              <a:rPr lang="en-US" sz="3200" dirty="0" smtClean="0">
                <a:solidFill>
                  <a:srgbClr val="993300"/>
                </a:solidFill>
                <a:latin typeface="Comic Sans MS" pitchFamily="66" charset="0"/>
              </a:rPr>
              <a:t>D</a:t>
            </a:r>
            <a:r>
              <a:rPr lang="en-US" sz="3200" baseline="-25000" dirty="0" smtClean="0">
                <a:solidFill>
                  <a:srgbClr val="993300"/>
                </a:solidFill>
                <a:latin typeface="Comic Sans MS" pitchFamily="66" charset="0"/>
              </a:rPr>
              <a:t>1</a:t>
            </a:r>
            <a:r>
              <a:rPr lang="en-US" sz="3200" dirty="0" smtClean="0">
                <a:solidFill>
                  <a:schemeClr val="tx2"/>
                </a:solidFill>
                <a:latin typeface="Comic Sans MS" pitchFamily="66" charset="0"/>
              </a:rPr>
              <a:t>) </a:t>
            </a:r>
            <a:r>
              <a:rPr lang="en-US" sz="3200" dirty="0">
                <a:solidFill>
                  <a:schemeClr val="tx2"/>
                </a:solidFill>
                <a:latin typeface="CMSY10" pitchFamily="34" charset="0"/>
              </a:rPr>
              <a:t>2</a:t>
            </a:r>
            <a:r>
              <a:rPr lang="en-US" sz="3200" dirty="0">
                <a:solidFill>
                  <a:schemeClr val="tx2"/>
                </a:solidFill>
                <a:latin typeface="Arial Narrow" pitchFamily="34" charset="0"/>
              </a:rPr>
              <a:t> </a:t>
            </a:r>
            <a:r>
              <a:rPr lang="en-US" sz="3200" dirty="0" smtClean="0">
                <a:solidFill>
                  <a:srgbClr val="D113B6"/>
                </a:solidFill>
                <a:latin typeface="Comic Sans MS" pitchFamily="66" charset="0"/>
              </a:rPr>
              <a:t>A</a:t>
            </a:r>
            <a:r>
              <a:rPr lang="en-US" sz="3200" dirty="0" smtClean="0">
                <a:solidFill>
                  <a:schemeClr val="tx2"/>
                </a:solidFill>
                <a:latin typeface="Comic Sans MS" pitchFamily="66" charset="0"/>
              </a:rPr>
              <a:t>]  </a:t>
            </a:r>
            <a:r>
              <a:rPr lang="en-US" sz="3200" dirty="0">
                <a:latin typeface="Comic Sans MS" pitchFamily="66" charset="0"/>
              </a:rPr>
              <a:t>≤ </a:t>
            </a:r>
            <a:r>
              <a:rPr lang="en-US" sz="3200" dirty="0" smtClean="0">
                <a:latin typeface="Comic Sans MS" pitchFamily="66" charset="0"/>
              </a:rPr>
              <a:t> e</a:t>
            </a:r>
            <a:r>
              <a:rPr lang="en-US" sz="5400" baseline="30000" dirty="0" smtClean="0">
                <a:latin typeface="Comic Sans MS" pitchFamily="66" charset="0"/>
                <a:sym typeface="Symbol"/>
              </a:rPr>
              <a:t></a:t>
            </a:r>
            <a:r>
              <a:rPr lang="en-US" sz="5400" baseline="30000" dirty="0" smtClean="0">
                <a:latin typeface="Comic Sans MS" pitchFamily="66" charset="0"/>
              </a:rPr>
              <a:t> </a:t>
            </a:r>
            <a:r>
              <a:rPr lang="en-US" sz="3200" dirty="0" smtClean="0">
                <a:solidFill>
                  <a:srgbClr val="FF3300"/>
                </a:solidFill>
                <a:latin typeface="Comic Sans MS" pitchFamily="66" charset="0"/>
              </a:rPr>
              <a:t>Pr[</a:t>
            </a:r>
            <a:r>
              <a:rPr lang="en-US" sz="3600" dirty="0" smtClean="0">
                <a:latin typeface="Comic Sans MS" pitchFamily="66" charset="0"/>
              </a:rPr>
              <a:t>M</a:t>
            </a:r>
            <a:r>
              <a:rPr lang="en-US" sz="3200" dirty="0" smtClean="0">
                <a:solidFill>
                  <a:srgbClr val="FF3300"/>
                </a:solidFill>
                <a:latin typeface="Comic Sans MS" pitchFamily="66" charset="0"/>
              </a:rPr>
              <a:t>(</a:t>
            </a:r>
            <a:r>
              <a:rPr lang="en-US" sz="3200" dirty="0" smtClean="0">
                <a:solidFill>
                  <a:srgbClr val="0070C0"/>
                </a:solidFill>
                <a:latin typeface="Comic Sans MS" pitchFamily="66" charset="0"/>
              </a:rPr>
              <a:t>D</a:t>
            </a:r>
            <a:r>
              <a:rPr lang="en-US" sz="3200" baseline="-25000" dirty="0" smtClean="0">
                <a:solidFill>
                  <a:srgbClr val="0070C0"/>
                </a:solidFill>
                <a:latin typeface="Comic Sans MS" pitchFamily="66" charset="0"/>
              </a:rPr>
              <a:t>2</a:t>
            </a:r>
            <a:r>
              <a:rPr lang="en-US" sz="3200" dirty="0" smtClean="0">
                <a:solidFill>
                  <a:srgbClr val="FF3300"/>
                </a:solidFill>
                <a:latin typeface="Comic Sans MS" pitchFamily="66" charset="0"/>
              </a:rPr>
              <a:t>) </a:t>
            </a:r>
            <a:r>
              <a:rPr lang="en-US" sz="3200" dirty="0">
                <a:solidFill>
                  <a:srgbClr val="FF0000"/>
                </a:solidFill>
                <a:latin typeface="CMSY10" pitchFamily="34" charset="0"/>
              </a:rPr>
              <a:t>2</a:t>
            </a:r>
            <a:r>
              <a:rPr lang="en-US" sz="3200" dirty="0">
                <a:solidFill>
                  <a:srgbClr val="FF0000"/>
                </a:solidFill>
                <a:latin typeface="Arial Narrow" pitchFamily="34" charset="0"/>
              </a:rPr>
              <a:t> </a:t>
            </a:r>
            <a:r>
              <a:rPr lang="en-US" sz="3200" dirty="0" smtClean="0">
                <a:solidFill>
                  <a:srgbClr val="D113B6"/>
                </a:solidFill>
                <a:latin typeface="Comic Sans MS" pitchFamily="66" charset="0"/>
              </a:rPr>
              <a:t>A</a:t>
            </a:r>
            <a:r>
              <a:rPr lang="en-US" sz="3200" dirty="0" smtClean="0">
                <a:solidFill>
                  <a:srgbClr val="FF3300"/>
                </a:solidFill>
                <a:latin typeface="Comic Sans MS" pitchFamily="66" charset="0"/>
              </a:rPr>
              <a:t>]</a:t>
            </a:r>
            <a:endParaRPr lang="en-US" sz="3200" dirty="0">
              <a:solidFill>
                <a:srgbClr val="FF3300"/>
              </a:solidFill>
              <a:latin typeface="Comic Sans MS" pitchFamily="66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-302315" y="5997476"/>
            <a:ext cx="84582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spcAft>
                <a:spcPts val="3600"/>
              </a:spcAft>
            </a:pPr>
            <a:r>
              <a:rPr lang="en-US" dirty="0" smtClean="0">
                <a:solidFill>
                  <a:srgbClr val="000000"/>
                </a:solidFill>
                <a:latin typeface="+mn-lt"/>
              </a:rPr>
              <a:t>Participation in the data set poses no </a:t>
            </a:r>
            <a:r>
              <a:rPr lang="en-US" b="1" dirty="0" smtClean="0">
                <a:solidFill>
                  <a:srgbClr val="FF0000"/>
                </a:solidFill>
                <a:latin typeface="+mn-lt"/>
              </a:rPr>
              <a:t>additional</a:t>
            </a:r>
            <a:r>
              <a:rPr lang="en-US" dirty="0" smtClean="0">
                <a:solidFill>
                  <a:srgbClr val="000000"/>
                </a:solidFill>
                <a:latin typeface="+mn-lt"/>
              </a:rPr>
              <a:t> risk</a:t>
            </a:r>
          </a:p>
          <a:p>
            <a:pPr lvl="0">
              <a:spcAft>
                <a:spcPts val="3600"/>
              </a:spcAft>
            </a:pPr>
            <a:endParaRPr lang="en-US" dirty="0" smtClean="0">
              <a:solidFill>
                <a:srgbClr val="000000"/>
              </a:solidFill>
              <a:latin typeface="+mn-lt"/>
            </a:endParaRPr>
          </a:p>
          <a:p>
            <a:endParaRPr lang="en-US" dirty="0"/>
          </a:p>
        </p:txBody>
      </p:sp>
      <p:pic>
        <p:nvPicPr>
          <p:cNvPr id="36" name="Picture 35" descr="individuals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543800" y="5105400"/>
            <a:ext cx="1522324" cy="1809555"/>
          </a:xfrm>
          <a:prstGeom prst="rect">
            <a:avLst/>
          </a:prstGeom>
        </p:spPr>
      </p:pic>
      <p:sp>
        <p:nvSpPr>
          <p:cNvPr id="37" name="Rounded Rectangular Callout 36"/>
          <p:cNvSpPr/>
          <p:nvPr/>
        </p:nvSpPr>
        <p:spPr bwMode="auto">
          <a:xfrm>
            <a:off x="533400" y="228600"/>
            <a:ext cx="1752600" cy="914400"/>
          </a:xfrm>
          <a:prstGeom prst="wedgeRoundRectCallout">
            <a:avLst>
              <a:gd name="adj1" fmla="val 11599"/>
              <a:gd name="adj2" fmla="val 120158"/>
              <a:gd name="adj3" fmla="val 16667"/>
            </a:avLst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charset="0"/>
              </a:rPr>
              <a:t>Differing in 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charset="0"/>
              </a:rPr>
              <a:t>one user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03881166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/>
      <p:bldP spid="3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of Differential Privacy</a:t>
            </a:r>
          </a:p>
        </p:txBody>
      </p:sp>
      <p:sp>
        <p:nvSpPr>
          <p:cNvPr id="972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458200" cy="5257800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US" sz="2400" b="1" dirty="0" smtClean="0">
                <a:solidFill>
                  <a:srgbClr val="0000FF"/>
                </a:solidFill>
                <a:latin typeface="Comic Sans MS" pitchFamily="66" charset="0"/>
              </a:rPr>
              <a:t>X </a:t>
            </a:r>
            <a:r>
              <a:rPr lang="en-US" sz="2800" dirty="0"/>
              <a:t>i</a:t>
            </a:r>
            <a:r>
              <a:rPr lang="en-US" sz="2800" dirty="0" smtClean="0"/>
              <a:t>s a set </a:t>
            </a:r>
            <a:r>
              <a:rPr lang="en-US" sz="2800" dirty="0" smtClean="0"/>
              <a:t>of</a:t>
            </a:r>
            <a:r>
              <a:rPr lang="en-US" sz="2400" b="1" dirty="0" smtClean="0">
                <a:solidFill>
                  <a:srgbClr val="0000FF"/>
                </a:solidFill>
                <a:latin typeface="Comic Sans MS" pitchFamily="66" charset="0"/>
              </a:rPr>
              <a:t> </a:t>
            </a:r>
            <a:r>
              <a:rPr lang="en-US" sz="2800" b="1" dirty="0" smtClean="0">
                <a:solidFill>
                  <a:srgbClr val="0000FF"/>
                </a:solidFill>
                <a:latin typeface="Comic Sans MS" pitchFamily="66" charset="0"/>
              </a:rPr>
              <a:t>(</a:t>
            </a:r>
            <a:r>
              <a:rPr lang="en-US" sz="2800" b="1" dirty="0" err="1" smtClean="0">
                <a:solidFill>
                  <a:srgbClr val="0000FF"/>
                </a:solidFill>
                <a:latin typeface="Comic Sans MS" pitchFamily="66" charset="0"/>
              </a:rPr>
              <a:t>name,tag</a:t>
            </a:r>
            <a:r>
              <a:rPr lang="en-US" sz="2800" b="1" dirty="0" smtClean="0">
                <a:solidFill>
                  <a:srgbClr val="0000FF"/>
                </a:solidFill>
                <a:latin typeface="cmsy10"/>
                <a:sym typeface="Mathematica1" pitchFamily="2" charset="2"/>
              </a:rPr>
              <a:t> 2 </a:t>
            </a:r>
            <a:r>
              <a:rPr lang="en-US" sz="2800" b="1" dirty="0" smtClean="0">
                <a:solidFill>
                  <a:srgbClr val="0000FF"/>
                </a:solidFill>
                <a:latin typeface="Comic Sans MS" pitchFamily="66" charset="0"/>
              </a:rPr>
              <a:t>{0,1})</a:t>
            </a:r>
            <a:r>
              <a:rPr lang="en-US" sz="2400" b="1" dirty="0" smtClean="0">
                <a:solidFill>
                  <a:srgbClr val="0000FF"/>
                </a:solidFill>
                <a:latin typeface="Comic Sans MS" pitchFamily="66" charset="0"/>
              </a:rPr>
              <a:t> </a:t>
            </a:r>
            <a:r>
              <a:rPr lang="en-US" sz="2800" dirty="0" smtClean="0"/>
              <a:t>tuples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 dirty="0" smtClean="0"/>
              <a:t>One query: #of participants with </a:t>
            </a:r>
            <a:r>
              <a:rPr lang="en-US" sz="2800" b="1" dirty="0" smtClean="0">
                <a:solidFill>
                  <a:srgbClr val="0000FF"/>
                </a:solidFill>
                <a:latin typeface="Comic Sans MS" pitchFamily="66" charset="0"/>
              </a:rPr>
              <a:t>tag=1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sz="2800" dirty="0" smtClean="0"/>
          </a:p>
          <a:p>
            <a:pPr>
              <a:lnSpc>
                <a:spcPct val="90000"/>
              </a:lnSpc>
              <a:buFontTx/>
              <a:buNone/>
            </a:pPr>
            <a:endParaRPr lang="en-US" sz="2800" b="1" dirty="0" smtClean="0">
              <a:solidFill>
                <a:srgbClr val="FF0000"/>
              </a:solidFill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 b="1" dirty="0" smtClean="0">
                <a:solidFill>
                  <a:srgbClr val="FF0000"/>
                </a:solidFill>
              </a:rPr>
              <a:t>Sanitizer :</a:t>
            </a:r>
            <a:r>
              <a:rPr lang="en-US" sz="2800" dirty="0" smtClean="0"/>
              <a:t> output  </a:t>
            </a:r>
            <a:r>
              <a:rPr lang="en-US" sz="2800" b="1" dirty="0" smtClean="0">
                <a:solidFill>
                  <a:srgbClr val="0000FF"/>
                </a:solidFill>
                <a:latin typeface="Comic Sans MS" pitchFamily="66" charset="0"/>
              </a:rPr>
              <a:t>#of 1’s + </a:t>
            </a:r>
            <a:r>
              <a:rPr lang="en-US" sz="2800" b="1" dirty="0" smtClean="0">
                <a:latin typeface="Comic Sans MS" pitchFamily="66" charset="0"/>
              </a:rPr>
              <a:t>noise</a:t>
            </a:r>
            <a:endParaRPr lang="en-US" sz="2800" dirty="0" smtClean="0"/>
          </a:p>
          <a:p>
            <a:pPr>
              <a:lnSpc>
                <a:spcPct val="90000"/>
              </a:lnSpc>
            </a:pPr>
            <a:r>
              <a:rPr lang="en-US" dirty="0" smtClean="0"/>
              <a:t>noise from </a:t>
            </a:r>
            <a:r>
              <a:rPr lang="en-US" b="1" dirty="0" smtClean="0"/>
              <a:t>Laplace distribution </a:t>
            </a:r>
            <a:r>
              <a:rPr lang="en-US" dirty="0" smtClean="0"/>
              <a:t>with parameter </a:t>
            </a:r>
            <a:r>
              <a:rPr lang="en-US" dirty="0" smtClean="0">
                <a:latin typeface="Comic Sans MS" pitchFamily="66" charset="0"/>
              </a:rPr>
              <a:t>1/ε</a:t>
            </a:r>
            <a:r>
              <a:rPr lang="en-US" dirty="0" smtClean="0"/>
              <a:t> </a:t>
            </a:r>
          </a:p>
          <a:p>
            <a:pPr>
              <a:lnSpc>
                <a:spcPct val="90000"/>
              </a:lnSpc>
            </a:pPr>
            <a:r>
              <a:rPr lang="en-US" b="1" dirty="0" smtClean="0">
                <a:solidFill>
                  <a:srgbClr val="0000FF"/>
                </a:solidFill>
                <a:latin typeface="Comic Sans MS" pitchFamily="66" charset="0"/>
              </a:rPr>
              <a:t>Pr[</a:t>
            </a:r>
            <a:r>
              <a:rPr lang="en-US" b="1" dirty="0" smtClean="0">
                <a:latin typeface="Comic Sans MS" pitchFamily="66" charset="0"/>
              </a:rPr>
              <a:t>noise</a:t>
            </a:r>
            <a:r>
              <a:rPr lang="en-US" b="1" dirty="0" smtClean="0">
                <a:solidFill>
                  <a:srgbClr val="0000FF"/>
                </a:solidFill>
                <a:latin typeface="Comic Sans MS" pitchFamily="66" charset="0"/>
              </a:rPr>
              <a:t> = k-1] ≈ e</a:t>
            </a:r>
            <a:r>
              <a:rPr lang="el-GR" b="1" baseline="30000" dirty="0" smtClean="0">
                <a:solidFill>
                  <a:srgbClr val="0000FF"/>
                </a:solidFill>
                <a:latin typeface="Comic Sans MS" pitchFamily="66" charset="0"/>
              </a:rPr>
              <a:t>ε</a:t>
            </a:r>
            <a:r>
              <a:rPr lang="en-US" b="1" dirty="0" smtClean="0">
                <a:solidFill>
                  <a:srgbClr val="0000FF"/>
                </a:solidFill>
                <a:latin typeface="Comic Sans MS" pitchFamily="66" charset="0"/>
              </a:rPr>
              <a:t> Pr[</a:t>
            </a:r>
            <a:r>
              <a:rPr lang="en-US" b="1" dirty="0" smtClean="0">
                <a:latin typeface="Comic Sans MS" pitchFamily="66" charset="0"/>
              </a:rPr>
              <a:t>noise</a:t>
            </a:r>
            <a:r>
              <a:rPr lang="en-US" b="1" dirty="0" smtClean="0">
                <a:solidFill>
                  <a:srgbClr val="0000FF"/>
                </a:solidFill>
                <a:latin typeface="Comic Sans MS" pitchFamily="66" charset="0"/>
              </a:rPr>
              <a:t>=k]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dirty="0" smtClean="0"/>
          </a:p>
          <a:p>
            <a:pPr>
              <a:lnSpc>
                <a:spcPct val="90000"/>
              </a:lnSpc>
              <a:buFontTx/>
              <a:buNone/>
            </a:pPr>
            <a:endParaRPr lang="en-US" sz="2800" dirty="0" smtClean="0">
              <a:latin typeface="Comic Sans MS" pitchFamily="66" charset="0"/>
            </a:endParaRPr>
          </a:p>
          <a:p>
            <a:pPr>
              <a:lnSpc>
                <a:spcPct val="90000"/>
              </a:lnSpc>
              <a:buFontTx/>
              <a:buNone/>
            </a:pPr>
            <a:endParaRPr lang="en-US" sz="2800" dirty="0" smtClean="0">
              <a:latin typeface="Comic Sans MS" pitchFamily="66" charset="0"/>
            </a:endParaRPr>
          </a:p>
          <a:p>
            <a:pPr>
              <a:lnSpc>
                <a:spcPct val="90000"/>
              </a:lnSpc>
              <a:buFontTx/>
              <a:buNone/>
            </a:pPr>
            <a:endParaRPr lang="en-US" sz="2800" dirty="0" smtClean="0"/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 b="1" dirty="0" smtClean="0">
                <a:solidFill>
                  <a:srgbClr val="0000FF"/>
                </a:solidFill>
                <a:latin typeface="Comic Sans MS" pitchFamily="66" charset="0"/>
              </a:rPr>
              <a:t> </a:t>
            </a:r>
            <a:endParaRPr lang="en-US" sz="2800" b="1" dirty="0" smtClean="0">
              <a:solidFill>
                <a:srgbClr val="FF0000"/>
              </a:solidFill>
              <a:latin typeface="Comic Sans MS" pitchFamily="66" charset="0"/>
            </a:endParaRPr>
          </a:p>
          <a:p>
            <a:pPr>
              <a:lnSpc>
                <a:spcPct val="90000"/>
              </a:lnSpc>
              <a:buFontTx/>
              <a:buNone/>
            </a:pPr>
            <a:endParaRPr lang="en-US" sz="2800" b="1" dirty="0" smtClean="0">
              <a:solidFill>
                <a:srgbClr val="0000FF"/>
              </a:solidFill>
              <a:latin typeface="Comic Sans MS" pitchFamily="66" charset="0"/>
            </a:endParaRPr>
          </a:p>
        </p:txBody>
      </p:sp>
      <p:grpSp>
        <p:nvGrpSpPr>
          <p:cNvPr id="3" name="Group 11"/>
          <p:cNvGrpSpPr>
            <a:grpSpLocks/>
          </p:cNvGrpSpPr>
          <p:nvPr/>
        </p:nvGrpSpPr>
        <p:grpSpPr bwMode="auto">
          <a:xfrm>
            <a:off x="3581400" y="2438400"/>
            <a:ext cx="5943600" cy="1057275"/>
            <a:chOff x="609600" y="4276725"/>
            <a:chExt cx="8382000" cy="1819275"/>
          </a:xfrm>
        </p:grpSpPr>
        <p:sp>
          <p:nvSpPr>
            <p:cNvPr id="13318" name="Freeform 5"/>
            <p:cNvSpPr>
              <a:spLocks/>
            </p:cNvSpPr>
            <p:nvPr/>
          </p:nvSpPr>
          <p:spPr bwMode="auto">
            <a:xfrm>
              <a:off x="1295400" y="4276725"/>
              <a:ext cx="3124200" cy="1143000"/>
            </a:xfrm>
            <a:custGeom>
              <a:avLst/>
              <a:gdLst>
                <a:gd name="T0" fmla="*/ 0 w 1968"/>
                <a:gd name="T1" fmla="*/ 2147483647 h 720"/>
                <a:gd name="T2" fmla="*/ 2147483647 w 1968"/>
                <a:gd name="T3" fmla="*/ 2147483647 h 720"/>
                <a:gd name="T4" fmla="*/ 2147483647 w 1968"/>
                <a:gd name="T5" fmla="*/ 2147483647 h 720"/>
                <a:gd name="T6" fmla="*/ 2147483647 w 1968"/>
                <a:gd name="T7" fmla="*/ 0 h 72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968"/>
                <a:gd name="T13" fmla="*/ 0 h 720"/>
                <a:gd name="T14" fmla="*/ 1968 w 1968"/>
                <a:gd name="T15" fmla="*/ 720 h 72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968" h="720">
                  <a:moveTo>
                    <a:pt x="0" y="720"/>
                  </a:moveTo>
                  <a:cubicBezTo>
                    <a:pt x="328" y="720"/>
                    <a:pt x="656" y="720"/>
                    <a:pt x="912" y="672"/>
                  </a:cubicBezTo>
                  <a:cubicBezTo>
                    <a:pt x="1168" y="624"/>
                    <a:pt x="1360" y="544"/>
                    <a:pt x="1536" y="432"/>
                  </a:cubicBezTo>
                  <a:cubicBezTo>
                    <a:pt x="1712" y="320"/>
                    <a:pt x="1896" y="72"/>
                    <a:pt x="1968" y="0"/>
                  </a:cubicBezTo>
                </a:path>
              </a:pathLst>
            </a:custGeom>
            <a:noFill/>
            <a:ln w="25400" cap="flat" cmpd="sng">
              <a:solidFill>
                <a:schemeClr val="tx2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13319" name="Freeform 6"/>
            <p:cNvSpPr>
              <a:spLocks/>
            </p:cNvSpPr>
            <p:nvPr/>
          </p:nvSpPr>
          <p:spPr bwMode="auto">
            <a:xfrm flipH="1">
              <a:off x="4419600" y="4276725"/>
              <a:ext cx="3124200" cy="1143000"/>
            </a:xfrm>
            <a:custGeom>
              <a:avLst/>
              <a:gdLst>
                <a:gd name="T0" fmla="*/ 0 w 1968"/>
                <a:gd name="T1" fmla="*/ 2147483647 h 720"/>
                <a:gd name="T2" fmla="*/ 2147483647 w 1968"/>
                <a:gd name="T3" fmla="*/ 2147483647 h 720"/>
                <a:gd name="T4" fmla="*/ 2147483647 w 1968"/>
                <a:gd name="T5" fmla="*/ 2147483647 h 720"/>
                <a:gd name="T6" fmla="*/ 2147483647 w 1968"/>
                <a:gd name="T7" fmla="*/ 0 h 72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968"/>
                <a:gd name="T13" fmla="*/ 0 h 720"/>
                <a:gd name="T14" fmla="*/ 1968 w 1968"/>
                <a:gd name="T15" fmla="*/ 720 h 72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968" h="720">
                  <a:moveTo>
                    <a:pt x="0" y="720"/>
                  </a:moveTo>
                  <a:cubicBezTo>
                    <a:pt x="328" y="720"/>
                    <a:pt x="656" y="720"/>
                    <a:pt x="912" y="672"/>
                  </a:cubicBezTo>
                  <a:cubicBezTo>
                    <a:pt x="1168" y="624"/>
                    <a:pt x="1360" y="544"/>
                    <a:pt x="1536" y="432"/>
                  </a:cubicBezTo>
                  <a:cubicBezTo>
                    <a:pt x="1712" y="320"/>
                    <a:pt x="1896" y="72"/>
                    <a:pt x="1968" y="0"/>
                  </a:cubicBezTo>
                </a:path>
              </a:pathLst>
            </a:custGeom>
            <a:noFill/>
            <a:ln w="25400" cap="flat" cmpd="sng">
              <a:solidFill>
                <a:schemeClr val="tx2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  <p:grpSp>
          <p:nvGrpSpPr>
            <p:cNvPr id="4" name="Group 9"/>
            <p:cNvGrpSpPr>
              <a:grpSpLocks/>
            </p:cNvGrpSpPr>
            <p:nvPr/>
          </p:nvGrpSpPr>
          <p:grpSpPr bwMode="auto">
            <a:xfrm>
              <a:off x="609600" y="5572125"/>
              <a:ext cx="8382000" cy="0"/>
              <a:chOff x="288" y="2832"/>
              <a:chExt cx="5280" cy="0"/>
            </a:xfrm>
          </p:grpSpPr>
          <p:sp>
            <p:nvSpPr>
              <p:cNvPr id="13331" name="Line 10"/>
              <p:cNvSpPr>
                <a:spLocks noChangeShapeType="1"/>
              </p:cNvSpPr>
              <p:nvPr/>
            </p:nvSpPr>
            <p:spPr bwMode="auto">
              <a:xfrm>
                <a:off x="768" y="2832"/>
                <a:ext cx="480" cy="0"/>
              </a:xfrm>
              <a:prstGeom prst="line">
                <a:avLst/>
              </a:prstGeom>
              <a:noFill/>
              <a:ln w="76200">
                <a:solidFill>
                  <a:schemeClr val="hlink"/>
                </a:solidFill>
                <a:round/>
                <a:headEnd/>
                <a:tailEnd/>
              </a:ln>
            </p:spPr>
            <p:txBody>
              <a:bodyPr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3332" name="Line 11"/>
              <p:cNvSpPr>
                <a:spLocks noChangeShapeType="1"/>
              </p:cNvSpPr>
              <p:nvPr/>
            </p:nvSpPr>
            <p:spPr bwMode="auto">
              <a:xfrm>
                <a:off x="1248" y="2832"/>
                <a:ext cx="480" cy="0"/>
              </a:xfrm>
              <a:prstGeom prst="line">
                <a:avLst/>
              </a:prstGeom>
              <a:noFill/>
              <a:ln w="76200">
                <a:pattFill prst="wdUpDiag">
                  <a:fgClr>
                    <a:schemeClr val="hlink"/>
                  </a:fgClr>
                  <a:bgClr>
                    <a:srgbClr val="FFFFFF"/>
                  </a:bgClr>
                </a:pattFill>
                <a:round/>
                <a:headEnd/>
                <a:tailEnd/>
              </a:ln>
            </p:spPr>
            <p:txBody>
              <a:bodyPr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3333" name="Line 12"/>
              <p:cNvSpPr>
                <a:spLocks noChangeShapeType="1"/>
              </p:cNvSpPr>
              <p:nvPr/>
            </p:nvSpPr>
            <p:spPr bwMode="auto">
              <a:xfrm>
                <a:off x="1728" y="2832"/>
                <a:ext cx="480" cy="0"/>
              </a:xfrm>
              <a:prstGeom prst="line">
                <a:avLst/>
              </a:prstGeom>
              <a:noFill/>
              <a:ln w="76200">
                <a:solidFill>
                  <a:schemeClr val="hlink"/>
                </a:solidFill>
                <a:round/>
                <a:headEnd/>
                <a:tailEnd/>
              </a:ln>
            </p:spPr>
            <p:txBody>
              <a:bodyPr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3334" name="Line 13"/>
              <p:cNvSpPr>
                <a:spLocks noChangeShapeType="1"/>
              </p:cNvSpPr>
              <p:nvPr/>
            </p:nvSpPr>
            <p:spPr bwMode="auto">
              <a:xfrm>
                <a:off x="2208" y="2832"/>
                <a:ext cx="480" cy="0"/>
              </a:xfrm>
              <a:prstGeom prst="line">
                <a:avLst/>
              </a:prstGeom>
              <a:noFill/>
              <a:ln w="76200">
                <a:pattFill prst="wdUpDiag">
                  <a:fgClr>
                    <a:schemeClr val="hlink"/>
                  </a:fgClr>
                  <a:bgClr>
                    <a:srgbClr val="FFFFFF"/>
                  </a:bgClr>
                </a:pattFill>
                <a:round/>
                <a:headEnd/>
                <a:tailEnd/>
              </a:ln>
            </p:spPr>
            <p:txBody>
              <a:bodyPr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3335" name="Line 14"/>
              <p:cNvSpPr>
                <a:spLocks noChangeShapeType="1"/>
              </p:cNvSpPr>
              <p:nvPr/>
            </p:nvSpPr>
            <p:spPr bwMode="auto">
              <a:xfrm>
                <a:off x="2688" y="2832"/>
                <a:ext cx="480" cy="0"/>
              </a:xfrm>
              <a:prstGeom prst="line">
                <a:avLst/>
              </a:prstGeom>
              <a:noFill/>
              <a:ln w="76200">
                <a:solidFill>
                  <a:schemeClr val="hlink"/>
                </a:solidFill>
                <a:round/>
                <a:headEnd/>
                <a:tailEnd/>
              </a:ln>
            </p:spPr>
            <p:txBody>
              <a:bodyPr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3336" name="Line 15"/>
              <p:cNvSpPr>
                <a:spLocks noChangeShapeType="1"/>
              </p:cNvSpPr>
              <p:nvPr/>
            </p:nvSpPr>
            <p:spPr bwMode="auto">
              <a:xfrm>
                <a:off x="3168" y="2832"/>
                <a:ext cx="480" cy="0"/>
              </a:xfrm>
              <a:prstGeom prst="line">
                <a:avLst/>
              </a:prstGeom>
              <a:noFill/>
              <a:ln w="76200">
                <a:pattFill prst="wdUpDiag">
                  <a:fgClr>
                    <a:schemeClr val="hlink"/>
                  </a:fgClr>
                  <a:bgClr>
                    <a:srgbClr val="FFFFFF"/>
                  </a:bgClr>
                </a:pattFill>
                <a:round/>
                <a:headEnd/>
                <a:tailEnd/>
              </a:ln>
            </p:spPr>
            <p:txBody>
              <a:bodyPr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3337" name="Line 16"/>
              <p:cNvSpPr>
                <a:spLocks noChangeShapeType="1"/>
              </p:cNvSpPr>
              <p:nvPr/>
            </p:nvSpPr>
            <p:spPr bwMode="auto">
              <a:xfrm>
                <a:off x="4128" y="2832"/>
                <a:ext cx="480" cy="0"/>
              </a:xfrm>
              <a:prstGeom prst="line">
                <a:avLst/>
              </a:prstGeom>
              <a:noFill/>
              <a:ln w="76200">
                <a:pattFill prst="wdUpDiag">
                  <a:fgClr>
                    <a:schemeClr val="hlink"/>
                  </a:fgClr>
                  <a:bgClr>
                    <a:srgbClr val="FFFFFF"/>
                  </a:bgClr>
                </a:pattFill>
                <a:round/>
                <a:headEnd/>
                <a:tailEnd/>
              </a:ln>
            </p:spPr>
            <p:txBody>
              <a:bodyPr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3338" name="Line 17"/>
              <p:cNvSpPr>
                <a:spLocks noChangeShapeType="1"/>
              </p:cNvSpPr>
              <p:nvPr/>
            </p:nvSpPr>
            <p:spPr bwMode="auto">
              <a:xfrm>
                <a:off x="5088" y="2832"/>
                <a:ext cx="480" cy="0"/>
              </a:xfrm>
              <a:prstGeom prst="line">
                <a:avLst/>
              </a:prstGeom>
              <a:noFill/>
              <a:ln w="76200">
                <a:pattFill prst="wdUpDiag">
                  <a:fgClr>
                    <a:schemeClr val="hlink"/>
                  </a:fgClr>
                  <a:bgClr>
                    <a:srgbClr val="FFFFFF"/>
                  </a:bgClr>
                </a:pattFill>
                <a:round/>
                <a:headEnd/>
                <a:tailEnd/>
              </a:ln>
            </p:spPr>
            <p:txBody>
              <a:bodyPr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3339" name="Line 18"/>
              <p:cNvSpPr>
                <a:spLocks noChangeShapeType="1"/>
              </p:cNvSpPr>
              <p:nvPr/>
            </p:nvSpPr>
            <p:spPr bwMode="auto">
              <a:xfrm>
                <a:off x="288" y="2832"/>
                <a:ext cx="480" cy="0"/>
              </a:xfrm>
              <a:prstGeom prst="line">
                <a:avLst/>
              </a:prstGeom>
              <a:noFill/>
              <a:ln w="76200">
                <a:pattFill prst="wdUpDiag">
                  <a:fgClr>
                    <a:schemeClr val="hlink"/>
                  </a:fgClr>
                  <a:bgClr>
                    <a:srgbClr val="FFFFFF"/>
                  </a:bgClr>
                </a:pattFill>
                <a:round/>
                <a:headEnd/>
                <a:tailEnd/>
              </a:ln>
            </p:spPr>
            <p:txBody>
              <a:bodyPr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3340" name="Line 19"/>
              <p:cNvSpPr>
                <a:spLocks noChangeShapeType="1"/>
              </p:cNvSpPr>
              <p:nvPr/>
            </p:nvSpPr>
            <p:spPr bwMode="auto">
              <a:xfrm>
                <a:off x="3648" y="2832"/>
                <a:ext cx="480" cy="0"/>
              </a:xfrm>
              <a:prstGeom prst="line">
                <a:avLst/>
              </a:prstGeom>
              <a:noFill/>
              <a:ln w="76200">
                <a:solidFill>
                  <a:schemeClr val="hlink"/>
                </a:solidFill>
                <a:round/>
                <a:headEnd/>
                <a:tailEnd/>
              </a:ln>
            </p:spPr>
            <p:txBody>
              <a:bodyPr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3341" name="Line 20"/>
              <p:cNvSpPr>
                <a:spLocks noChangeShapeType="1"/>
              </p:cNvSpPr>
              <p:nvPr/>
            </p:nvSpPr>
            <p:spPr bwMode="auto">
              <a:xfrm>
                <a:off x="4608" y="2832"/>
                <a:ext cx="480" cy="0"/>
              </a:xfrm>
              <a:prstGeom prst="line">
                <a:avLst/>
              </a:prstGeom>
              <a:noFill/>
              <a:ln w="76200">
                <a:solidFill>
                  <a:schemeClr val="hlink"/>
                </a:solidFill>
                <a:round/>
                <a:headEnd/>
                <a:tailEnd/>
              </a:ln>
            </p:spPr>
            <p:txBody>
              <a:bodyPr>
                <a:spAutoFit/>
              </a:bodyPr>
              <a:lstStyle/>
              <a:p>
                <a:endParaRPr lang="en-US"/>
              </a:p>
            </p:txBody>
          </p:sp>
        </p:grpSp>
        <p:sp>
          <p:nvSpPr>
            <p:cNvPr id="13321" name="Text Box 21"/>
            <p:cNvSpPr txBox="1">
              <a:spLocks noChangeArrowheads="1"/>
            </p:cNvSpPr>
            <p:nvPr/>
          </p:nvSpPr>
          <p:spPr bwMode="auto">
            <a:xfrm>
              <a:off x="4248150" y="5665788"/>
              <a:ext cx="339725" cy="396875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2000"/>
                <a:t>0</a:t>
              </a:r>
            </a:p>
          </p:txBody>
        </p:sp>
        <p:sp>
          <p:nvSpPr>
            <p:cNvPr id="13322" name="Text Box 22"/>
            <p:cNvSpPr txBox="1">
              <a:spLocks noChangeArrowheads="1"/>
            </p:cNvSpPr>
            <p:nvPr/>
          </p:nvSpPr>
          <p:spPr bwMode="auto">
            <a:xfrm>
              <a:off x="5046663" y="5695950"/>
              <a:ext cx="293687" cy="40005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2000"/>
                <a:t>1</a:t>
              </a:r>
            </a:p>
          </p:txBody>
        </p:sp>
        <p:sp>
          <p:nvSpPr>
            <p:cNvPr id="13323" name="Text Box 23"/>
            <p:cNvSpPr txBox="1">
              <a:spLocks noChangeArrowheads="1"/>
            </p:cNvSpPr>
            <p:nvPr/>
          </p:nvSpPr>
          <p:spPr bwMode="auto">
            <a:xfrm>
              <a:off x="5743575" y="5695950"/>
              <a:ext cx="328613" cy="40005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2000"/>
                <a:t>2</a:t>
              </a:r>
            </a:p>
          </p:txBody>
        </p:sp>
        <p:sp>
          <p:nvSpPr>
            <p:cNvPr id="13324" name="Text Box 24"/>
            <p:cNvSpPr txBox="1">
              <a:spLocks noChangeArrowheads="1"/>
            </p:cNvSpPr>
            <p:nvPr/>
          </p:nvSpPr>
          <p:spPr bwMode="auto">
            <a:xfrm>
              <a:off x="6565900" y="5695950"/>
              <a:ext cx="325438" cy="40005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2000"/>
                <a:t>3</a:t>
              </a:r>
            </a:p>
          </p:txBody>
        </p:sp>
        <p:sp>
          <p:nvSpPr>
            <p:cNvPr id="13325" name="Text Box 25"/>
            <p:cNvSpPr txBox="1">
              <a:spLocks noChangeArrowheads="1"/>
            </p:cNvSpPr>
            <p:nvPr/>
          </p:nvSpPr>
          <p:spPr bwMode="auto">
            <a:xfrm>
              <a:off x="7326313" y="5695950"/>
              <a:ext cx="328612" cy="40005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2000"/>
                <a:t>4</a:t>
              </a:r>
            </a:p>
          </p:txBody>
        </p:sp>
        <p:sp>
          <p:nvSpPr>
            <p:cNvPr id="13326" name="Text Box 26"/>
            <p:cNvSpPr txBox="1">
              <a:spLocks noChangeArrowheads="1"/>
            </p:cNvSpPr>
            <p:nvPr/>
          </p:nvSpPr>
          <p:spPr bwMode="auto">
            <a:xfrm>
              <a:off x="8091488" y="5695950"/>
              <a:ext cx="322262" cy="40005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2000"/>
                <a:t>5</a:t>
              </a:r>
            </a:p>
          </p:txBody>
        </p:sp>
        <p:sp>
          <p:nvSpPr>
            <p:cNvPr id="13327" name="Text Box 27"/>
            <p:cNvSpPr txBox="1">
              <a:spLocks noChangeArrowheads="1"/>
            </p:cNvSpPr>
            <p:nvPr/>
          </p:nvSpPr>
          <p:spPr bwMode="auto">
            <a:xfrm>
              <a:off x="3436938" y="5695950"/>
              <a:ext cx="390525" cy="40005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2000"/>
                <a:t>-1</a:t>
              </a:r>
            </a:p>
          </p:txBody>
        </p:sp>
        <p:sp>
          <p:nvSpPr>
            <p:cNvPr id="13328" name="Text Box 28"/>
            <p:cNvSpPr txBox="1">
              <a:spLocks noChangeArrowheads="1"/>
            </p:cNvSpPr>
            <p:nvPr/>
          </p:nvSpPr>
          <p:spPr bwMode="auto">
            <a:xfrm>
              <a:off x="2708275" y="5695950"/>
              <a:ext cx="422275" cy="40005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2000"/>
                <a:t>-2</a:t>
              </a:r>
            </a:p>
          </p:txBody>
        </p:sp>
        <p:sp>
          <p:nvSpPr>
            <p:cNvPr id="13329" name="Text Box 29"/>
            <p:cNvSpPr txBox="1">
              <a:spLocks noChangeArrowheads="1"/>
            </p:cNvSpPr>
            <p:nvPr/>
          </p:nvSpPr>
          <p:spPr bwMode="auto">
            <a:xfrm>
              <a:off x="1974850" y="5695950"/>
              <a:ext cx="422275" cy="40005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2000"/>
                <a:t>-3</a:t>
              </a:r>
            </a:p>
          </p:txBody>
        </p:sp>
        <p:sp>
          <p:nvSpPr>
            <p:cNvPr id="13330" name="Text Box 30"/>
            <p:cNvSpPr txBox="1">
              <a:spLocks noChangeArrowheads="1"/>
            </p:cNvSpPr>
            <p:nvPr/>
          </p:nvSpPr>
          <p:spPr bwMode="auto">
            <a:xfrm>
              <a:off x="1182688" y="5695950"/>
              <a:ext cx="425450" cy="40005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2000"/>
                <a:t>-4</a:t>
              </a:r>
            </a:p>
          </p:txBody>
        </p:sp>
      </p:grpSp>
      <p:sp>
        <p:nvSpPr>
          <p:cNvPr id="63" name="Freeform 5"/>
          <p:cNvSpPr>
            <a:spLocks/>
          </p:cNvSpPr>
          <p:nvPr/>
        </p:nvSpPr>
        <p:spPr bwMode="auto">
          <a:xfrm>
            <a:off x="762000" y="5038725"/>
            <a:ext cx="3124200" cy="1143000"/>
          </a:xfrm>
          <a:custGeom>
            <a:avLst/>
            <a:gdLst>
              <a:gd name="T0" fmla="*/ 0 w 1968"/>
              <a:gd name="T1" fmla="*/ 2147483647 h 720"/>
              <a:gd name="T2" fmla="*/ 2147483647 w 1968"/>
              <a:gd name="T3" fmla="*/ 2147483647 h 720"/>
              <a:gd name="T4" fmla="*/ 2147483647 w 1968"/>
              <a:gd name="T5" fmla="*/ 2147483647 h 720"/>
              <a:gd name="T6" fmla="*/ 2147483647 w 1968"/>
              <a:gd name="T7" fmla="*/ 0 h 720"/>
              <a:gd name="T8" fmla="*/ 0 60000 65536"/>
              <a:gd name="T9" fmla="*/ 0 60000 65536"/>
              <a:gd name="T10" fmla="*/ 0 60000 65536"/>
              <a:gd name="T11" fmla="*/ 0 60000 65536"/>
              <a:gd name="T12" fmla="*/ 0 w 1968"/>
              <a:gd name="T13" fmla="*/ 0 h 720"/>
              <a:gd name="T14" fmla="*/ 1968 w 1968"/>
              <a:gd name="T15" fmla="*/ 720 h 72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968" h="720">
                <a:moveTo>
                  <a:pt x="0" y="720"/>
                </a:moveTo>
                <a:cubicBezTo>
                  <a:pt x="328" y="720"/>
                  <a:pt x="656" y="720"/>
                  <a:pt x="912" y="672"/>
                </a:cubicBezTo>
                <a:cubicBezTo>
                  <a:pt x="1168" y="624"/>
                  <a:pt x="1360" y="544"/>
                  <a:pt x="1536" y="432"/>
                </a:cubicBezTo>
                <a:cubicBezTo>
                  <a:pt x="1712" y="320"/>
                  <a:pt x="1896" y="72"/>
                  <a:pt x="1968" y="0"/>
                </a:cubicBezTo>
              </a:path>
            </a:pathLst>
          </a:custGeom>
          <a:noFill/>
          <a:ln w="25400" cap="flat" cmpd="sng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64" name="Freeform 6"/>
          <p:cNvSpPr>
            <a:spLocks/>
          </p:cNvSpPr>
          <p:nvPr/>
        </p:nvSpPr>
        <p:spPr bwMode="auto">
          <a:xfrm flipH="1">
            <a:off x="3886200" y="5038725"/>
            <a:ext cx="3124200" cy="1143000"/>
          </a:xfrm>
          <a:custGeom>
            <a:avLst/>
            <a:gdLst>
              <a:gd name="T0" fmla="*/ 0 w 1968"/>
              <a:gd name="T1" fmla="*/ 2147483647 h 720"/>
              <a:gd name="T2" fmla="*/ 2147483647 w 1968"/>
              <a:gd name="T3" fmla="*/ 2147483647 h 720"/>
              <a:gd name="T4" fmla="*/ 2147483647 w 1968"/>
              <a:gd name="T5" fmla="*/ 2147483647 h 720"/>
              <a:gd name="T6" fmla="*/ 2147483647 w 1968"/>
              <a:gd name="T7" fmla="*/ 0 h 720"/>
              <a:gd name="T8" fmla="*/ 0 60000 65536"/>
              <a:gd name="T9" fmla="*/ 0 60000 65536"/>
              <a:gd name="T10" fmla="*/ 0 60000 65536"/>
              <a:gd name="T11" fmla="*/ 0 60000 65536"/>
              <a:gd name="T12" fmla="*/ 0 w 1968"/>
              <a:gd name="T13" fmla="*/ 0 h 720"/>
              <a:gd name="T14" fmla="*/ 1968 w 1968"/>
              <a:gd name="T15" fmla="*/ 720 h 72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968" h="720">
                <a:moveTo>
                  <a:pt x="0" y="720"/>
                </a:moveTo>
                <a:cubicBezTo>
                  <a:pt x="328" y="720"/>
                  <a:pt x="656" y="720"/>
                  <a:pt x="912" y="672"/>
                </a:cubicBezTo>
                <a:cubicBezTo>
                  <a:pt x="1168" y="624"/>
                  <a:pt x="1360" y="544"/>
                  <a:pt x="1536" y="432"/>
                </a:cubicBezTo>
                <a:cubicBezTo>
                  <a:pt x="1712" y="320"/>
                  <a:pt x="1896" y="72"/>
                  <a:pt x="1968" y="0"/>
                </a:cubicBezTo>
              </a:path>
            </a:pathLst>
          </a:custGeom>
          <a:noFill/>
          <a:ln w="25400" cap="flat" cmpd="sng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65" name="Freeform 7"/>
          <p:cNvSpPr>
            <a:spLocks/>
          </p:cNvSpPr>
          <p:nvPr/>
        </p:nvSpPr>
        <p:spPr bwMode="auto">
          <a:xfrm>
            <a:off x="1524000" y="5038725"/>
            <a:ext cx="3124200" cy="1143000"/>
          </a:xfrm>
          <a:custGeom>
            <a:avLst/>
            <a:gdLst>
              <a:gd name="T0" fmla="*/ 0 w 1968"/>
              <a:gd name="T1" fmla="*/ 2147483647 h 720"/>
              <a:gd name="T2" fmla="*/ 2147483647 w 1968"/>
              <a:gd name="T3" fmla="*/ 2147483647 h 720"/>
              <a:gd name="T4" fmla="*/ 2147483647 w 1968"/>
              <a:gd name="T5" fmla="*/ 2147483647 h 720"/>
              <a:gd name="T6" fmla="*/ 2147483647 w 1968"/>
              <a:gd name="T7" fmla="*/ 0 h 720"/>
              <a:gd name="T8" fmla="*/ 0 60000 65536"/>
              <a:gd name="T9" fmla="*/ 0 60000 65536"/>
              <a:gd name="T10" fmla="*/ 0 60000 65536"/>
              <a:gd name="T11" fmla="*/ 0 60000 65536"/>
              <a:gd name="T12" fmla="*/ 0 w 1968"/>
              <a:gd name="T13" fmla="*/ 0 h 720"/>
              <a:gd name="T14" fmla="*/ 1968 w 1968"/>
              <a:gd name="T15" fmla="*/ 720 h 72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968" h="720">
                <a:moveTo>
                  <a:pt x="0" y="720"/>
                </a:moveTo>
                <a:cubicBezTo>
                  <a:pt x="328" y="720"/>
                  <a:pt x="656" y="720"/>
                  <a:pt x="912" y="672"/>
                </a:cubicBezTo>
                <a:cubicBezTo>
                  <a:pt x="1168" y="624"/>
                  <a:pt x="1360" y="544"/>
                  <a:pt x="1536" y="432"/>
                </a:cubicBezTo>
                <a:cubicBezTo>
                  <a:pt x="1712" y="320"/>
                  <a:pt x="1896" y="72"/>
                  <a:pt x="1968" y="0"/>
                </a:cubicBezTo>
              </a:path>
            </a:pathLst>
          </a:custGeom>
          <a:noFill/>
          <a:ln w="25400" cap="flat" cmpd="sng">
            <a:solidFill>
              <a:srgbClr val="FF3300"/>
            </a:solidFill>
            <a:prstDash val="solid"/>
            <a:round/>
            <a:headEnd type="none" w="med" len="med"/>
            <a:tailEnd type="none" w="med" len="med"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66" name="Freeform 8"/>
          <p:cNvSpPr>
            <a:spLocks/>
          </p:cNvSpPr>
          <p:nvPr/>
        </p:nvSpPr>
        <p:spPr bwMode="auto">
          <a:xfrm flipH="1">
            <a:off x="4648200" y="5029200"/>
            <a:ext cx="3124200" cy="1143000"/>
          </a:xfrm>
          <a:custGeom>
            <a:avLst/>
            <a:gdLst>
              <a:gd name="T0" fmla="*/ 0 w 1968"/>
              <a:gd name="T1" fmla="*/ 2147483647 h 720"/>
              <a:gd name="T2" fmla="*/ 2147483647 w 1968"/>
              <a:gd name="T3" fmla="*/ 2147483647 h 720"/>
              <a:gd name="T4" fmla="*/ 2147483647 w 1968"/>
              <a:gd name="T5" fmla="*/ 2147483647 h 720"/>
              <a:gd name="T6" fmla="*/ 2147483647 w 1968"/>
              <a:gd name="T7" fmla="*/ 0 h 720"/>
              <a:gd name="T8" fmla="*/ 0 60000 65536"/>
              <a:gd name="T9" fmla="*/ 0 60000 65536"/>
              <a:gd name="T10" fmla="*/ 0 60000 65536"/>
              <a:gd name="T11" fmla="*/ 0 60000 65536"/>
              <a:gd name="T12" fmla="*/ 0 w 1968"/>
              <a:gd name="T13" fmla="*/ 0 h 720"/>
              <a:gd name="T14" fmla="*/ 1968 w 1968"/>
              <a:gd name="T15" fmla="*/ 720 h 72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968" h="720">
                <a:moveTo>
                  <a:pt x="0" y="720"/>
                </a:moveTo>
                <a:cubicBezTo>
                  <a:pt x="328" y="720"/>
                  <a:pt x="656" y="720"/>
                  <a:pt x="912" y="672"/>
                </a:cubicBezTo>
                <a:cubicBezTo>
                  <a:pt x="1168" y="624"/>
                  <a:pt x="1360" y="544"/>
                  <a:pt x="1536" y="432"/>
                </a:cubicBezTo>
                <a:cubicBezTo>
                  <a:pt x="1712" y="320"/>
                  <a:pt x="1896" y="72"/>
                  <a:pt x="1968" y="0"/>
                </a:cubicBezTo>
              </a:path>
            </a:pathLst>
          </a:custGeom>
          <a:noFill/>
          <a:ln w="25400" cap="flat" cmpd="sng">
            <a:solidFill>
              <a:srgbClr val="FF3300"/>
            </a:solidFill>
            <a:prstDash val="solid"/>
            <a:round/>
            <a:headEnd type="none" w="med" len="med"/>
            <a:tailEnd type="none" w="med" len="med"/>
          </a:ln>
        </p:spPr>
        <p:txBody>
          <a:bodyPr>
            <a:spAutoFit/>
          </a:bodyPr>
          <a:lstStyle/>
          <a:p>
            <a:endParaRPr lang="en-US"/>
          </a:p>
        </p:txBody>
      </p:sp>
      <p:grpSp>
        <p:nvGrpSpPr>
          <p:cNvPr id="67" name="Group 9"/>
          <p:cNvGrpSpPr>
            <a:grpSpLocks/>
          </p:cNvGrpSpPr>
          <p:nvPr/>
        </p:nvGrpSpPr>
        <p:grpSpPr bwMode="auto">
          <a:xfrm>
            <a:off x="76200" y="6324600"/>
            <a:ext cx="8382000" cy="0"/>
            <a:chOff x="288" y="2832"/>
            <a:chExt cx="5280" cy="0"/>
          </a:xfrm>
        </p:grpSpPr>
        <p:sp>
          <p:nvSpPr>
            <p:cNvPr id="68" name="Line 10"/>
            <p:cNvSpPr>
              <a:spLocks noChangeShapeType="1"/>
            </p:cNvSpPr>
            <p:nvPr/>
          </p:nvSpPr>
          <p:spPr bwMode="auto">
            <a:xfrm>
              <a:off x="768" y="2832"/>
              <a:ext cx="480" cy="0"/>
            </a:xfrm>
            <a:prstGeom prst="line">
              <a:avLst/>
            </a:prstGeom>
            <a:noFill/>
            <a:ln w="76200">
              <a:solidFill>
                <a:schemeClr val="hlink"/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69" name="Line 11"/>
            <p:cNvSpPr>
              <a:spLocks noChangeShapeType="1"/>
            </p:cNvSpPr>
            <p:nvPr/>
          </p:nvSpPr>
          <p:spPr bwMode="auto">
            <a:xfrm>
              <a:off x="1248" y="2832"/>
              <a:ext cx="480" cy="0"/>
            </a:xfrm>
            <a:prstGeom prst="line">
              <a:avLst/>
            </a:prstGeom>
            <a:noFill/>
            <a:ln w="76200">
              <a:pattFill prst="wdUpDiag">
                <a:fgClr>
                  <a:schemeClr val="hlink"/>
                </a:fgClr>
                <a:bgClr>
                  <a:srgbClr val="FFFFFF"/>
                </a:bgClr>
              </a:patt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70" name="Line 12"/>
            <p:cNvSpPr>
              <a:spLocks noChangeShapeType="1"/>
            </p:cNvSpPr>
            <p:nvPr/>
          </p:nvSpPr>
          <p:spPr bwMode="auto">
            <a:xfrm>
              <a:off x="1728" y="2832"/>
              <a:ext cx="480" cy="0"/>
            </a:xfrm>
            <a:prstGeom prst="line">
              <a:avLst/>
            </a:prstGeom>
            <a:noFill/>
            <a:ln w="76200">
              <a:solidFill>
                <a:schemeClr val="hlink"/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71" name="Line 13"/>
            <p:cNvSpPr>
              <a:spLocks noChangeShapeType="1"/>
            </p:cNvSpPr>
            <p:nvPr/>
          </p:nvSpPr>
          <p:spPr bwMode="auto">
            <a:xfrm>
              <a:off x="2208" y="2832"/>
              <a:ext cx="480" cy="0"/>
            </a:xfrm>
            <a:prstGeom prst="line">
              <a:avLst/>
            </a:prstGeom>
            <a:noFill/>
            <a:ln w="76200">
              <a:pattFill prst="wdUpDiag">
                <a:fgClr>
                  <a:schemeClr val="hlink"/>
                </a:fgClr>
                <a:bgClr>
                  <a:srgbClr val="FFFFFF"/>
                </a:bgClr>
              </a:patt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72" name="Line 14"/>
            <p:cNvSpPr>
              <a:spLocks noChangeShapeType="1"/>
            </p:cNvSpPr>
            <p:nvPr/>
          </p:nvSpPr>
          <p:spPr bwMode="auto">
            <a:xfrm>
              <a:off x="2688" y="2832"/>
              <a:ext cx="480" cy="0"/>
            </a:xfrm>
            <a:prstGeom prst="line">
              <a:avLst/>
            </a:prstGeom>
            <a:noFill/>
            <a:ln w="76200">
              <a:solidFill>
                <a:schemeClr val="hlink"/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73" name="Line 15"/>
            <p:cNvSpPr>
              <a:spLocks noChangeShapeType="1"/>
            </p:cNvSpPr>
            <p:nvPr/>
          </p:nvSpPr>
          <p:spPr bwMode="auto">
            <a:xfrm>
              <a:off x="3168" y="2832"/>
              <a:ext cx="480" cy="0"/>
            </a:xfrm>
            <a:prstGeom prst="line">
              <a:avLst/>
            </a:prstGeom>
            <a:noFill/>
            <a:ln w="76200">
              <a:pattFill prst="wdUpDiag">
                <a:fgClr>
                  <a:schemeClr val="hlink"/>
                </a:fgClr>
                <a:bgClr>
                  <a:srgbClr val="FFFFFF"/>
                </a:bgClr>
              </a:patt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74" name="Line 16"/>
            <p:cNvSpPr>
              <a:spLocks noChangeShapeType="1"/>
            </p:cNvSpPr>
            <p:nvPr/>
          </p:nvSpPr>
          <p:spPr bwMode="auto">
            <a:xfrm>
              <a:off x="4128" y="2832"/>
              <a:ext cx="480" cy="0"/>
            </a:xfrm>
            <a:prstGeom prst="line">
              <a:avLst/>
            </a:prstGeom>
            <a:noFill/>
            <a:ln w="76200">
              <a:pattFill prst="wdUpDiag">
                <a:fgClr>
                  <a:schemeClr val="hlink"/>
                </a:fgClr>
                <a:bgClr>
                  <a:srgbClr val="FFFFFF"/>
                </a:bgClr>
              </a:patt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75" name="Line 17"/>
            <p:cNvSpPr>
              <a:spLocks noChangeShapeType="1"/>
            </p:cNvSpPr>
            <p:nvPr/>
          </p:nvSpPr>
          <p:spPr bwMode="auto">
            <a:xfrm>
              <a:off x="5088" y="2832"/>
              <a:ext cx="480" cy="0"/>
            </a:xfrm>
            <a:prstGeom prst="line">
              <a:avLst/>
            </a:prstGeom>
            <a:noFill/>
            <a:ln w="76200">
              <a:pattFill prst="wdUpDiag">
                <a:fgClr>
                  <a:schemeClr val="hlink"/>
                </a:fgClr>
                <a:bgClr>
                  <a:srgbClr val="FFFFFF"/>
                </a:bgClr>
              </a:patt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76" name="Line 18"/>
            <p:cNvSpPr>
              <a:spLocks noChangeShapeType="1"/>
            </p:cNvSpPr>
            <p:nvPr/>
          </p:nvSpPr>
          <p:spPr bwMode="auto">
            <a:xfrm>
              <a:off x="288" y="2832"/>
              <a:ext cx="480" cy="0"/>
            </a:xfrm>
            <a:prstGeom prst="line">
              <a:avLst/>
            </a:prstGeom>
            <a:noFill/>
            <a:ln w="76200">
              <a:pattFill prst="wdUpDiag">
                <a:fgClr>
                  <a:schemeClr val="hlink"/>
                </a:fgClr>
                <a:bgClr>
                  <a:srgbClr val="FFFFFF"/>
                </a:bgClr>
              </a:patt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77" name="Line 19"/>
            <p:cNvSpPr>
              <a:spLocks noChangeShapeType="1"/>
            </p:cNvSpPr>
            <p:nvPr/>
          </p:nvSpPr>
          <p:spPr bwMode="auto">
            <a:xfrm>
              <a:off x="3648" y="2832"/>
              <a:ext cx="480" cy="0"/>
            </a:xfrm>
            <a:prstGeom prst="line">
              <a:avLst/>
            </a:prstGeom>
            <a:noFill/>
            <a:ln w="76200">
              <a:solidFill>
                <a:schemeClr val="hlink"/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78" name="Line 20"/>
            <p:cNvSpPr>
              <a:spLocks noChangeShapeType="1"/>
            </p:cNvSpPr>
            <p:nvPr/>
          </p:nvSpPr>
          <p:spPr bwMode="auto">
            <a:xfrm>
              <a:off x="4608" y="2832"/>
              <a:ext cx="480" cy="0"/>
            </a:xfrm>
            <a:prstGeom prst="line">
              <a:avLst/>
            </a:prstGeom>
            <a:noFill/>
            <a:ln w="76200">
              <a:solidFill>
                <a:schemeClr val="hlink"/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</p:grpSp>
      <p:sp>
        <p:nvSpPr>
          <p:cNvPr id="79" name="Text Box 21"/>
          <p:cNvSpPr txBox="1">
            <a:spLocks noChangeArrowheads="1"/>
          </p:cNvSpPr>
          <p:nvPr/>
        </p:nvSpPr>
        <p:spPr bwMode="auto">
          <a:xfrm>
            <a:off x="3714750" y="6427788"/>
            <a:ext cx="339725" cy="3968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000"/>
              <a:t>0</a:t>
            </a:r>
          </a:p>
        </p:txBody>
      </p:sp>
      <p:sp>
        <p:nvSpPr>
          <p:cNvPr id="80" name="Text Box 22"/>
          <p:cNvSpPr txBox="1">
            <a:spLocks noChangeArrowheads="1"/>
          </p:cNvSpPr>
          <p:nvPr/>
        </p:nvSpPr>
        <p:spPr bwMode="auto">
          <a:xfrm>
            <a:off x="4513263" y="6457950"/>
            <a:ext cx="293687" cy="40005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000"/>
              <a:t>1</a:t>
            </a:r>
          </a:p>
        </p:txBody>
      </p:sp>
      <p:sp>
        <p:nvSpPr>
          <p:cNvPr id="81" name="Text Box 23"/>
          <p:cNvSpPr txBox="1">
            <a:spLocks noChangeArrowheads="1"/>
          </p:cNvSpPr>
          <p:nvPr/>
        </p:nvSpPr>
        <p:spPr bwMode="auto">
          <a:xfrm>
            <a:off x="5210175" y="6457950"/>
            <a:ext cx="328613" cy="40005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000"/>
              <a:t>2</a:t>
            </a:r>
          </a:p>
        </p:txBody>
      </p:sp>
      <p:sp>
        <p:nvSpPr>
          <p:cNvPr id="82" name="Text Box 24"/>
          <p:cNvSpPr txBox="1">
            <a:spLocks noChangeArrowheads="1"/>
          </p:cNvSpPr>
          <p:nvPr/>
        </p:nvSpPr>
        <p:spPr bwMode="auto">
          <a:xfrm>
            <a:off x="6032500" y="6457950"/>
            <a:ext cx="325438" cy="40005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000"/>
              <a:t>3</a:t>
            </a:r>
          </a:p>
        </p:txBody>
      </p:sp>
      <p:sp>
        <p:nvSpPr>
          <p:cNvPr id="83" name="Text Box 25"/>
          <p:cNvSpPr txBox="1">
            <a:spLocks noChangeArrowheads="1"/>
          </p:cNvSpPr>
          <p:nvPr/>
        </p:nvSpPr>
        <p:spPr bwMode="auto">
          <a:xfrm>
            <a:off x="6792913" y="6457950"/>
            <a:ext cx="328612" cy="40005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000"/>
              <a:t>4</a:t>
            </a:r>
          </a:p>
        </p:txBody>
      </p:sp>
      <p:sp>
        <p:nvSpPr>
          <p:cNvPr id="84" name="Text Box 26"/>
          <p:cNvSpPr txBox="1">
            <a:spLocks noChangeArrowheads="1"/>
          </p:cNvSpPr>
          <p:nvPr/>
        </p:nvSpPr>
        <p:spPr bwMode="auto">
          <a:xfrm>
            <a:off x="7558088" y="6448425"/>
            <a:ext cx="322262" cy="40005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000"/>
              <a:t>5</a:t>
            </a:r>
          </a:p>
        </p:txBody>
      </p:sp>
      <p:sp>
        <p:nvSpPr>
          <p:cNvPr id="85" name="Text Box 27"/>
          <p:cNvSpPr txBox="1">
            <a:spLocks noChangeArrowheads="1"/>
          </p:cNvSpPr>
          <p:nvPr/>
        </p:nvSpPr>
        <p:spPr bwMode="auto">
          <a:xfrm>
            <a:off x="2903538" y="6457950"/>
            <a:ext cx="390525" cy="40005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000"/>
              <a:t>-1</a:t>
            </a:r>
          </a:p>
        </p:txBody>
      </p:sp>
      <p:sp>
        <p:nvSpPr>
          <p:cNvPr id="86" name="Text Box 28"/>
          <p:cNvSpPr txBox="1">
            <a:spLocks noChangeArrowheads="1"/>
          </p:cNvSpPr>
          <p:nvPr/>
        </p:nvSpPr>
        <p:spPr bwMode="auto">
          <a:xfrm>
            <a:off x="2174875" y="6457950"/>
            <a:ext cx="422275" cy="40005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000"/>
              <a:t>-2</a:t>
            </a:r>
          </a:p>
        </p:txBody>
      </p:sp>
      <p:sp>
        <p:nvSpPr>
          <p:cNvPr id="87" name="Text Box 29"/>
          <p:cNvSpPr txBox="1">
            <a:spLocks noChangeArrowheads="1"/>
          </p:cNvSpPr>
          <p:nvPr/>
        </p:nvSpPr>
        <p:spPr bwMode="auto">
          <a:xfrm>
            <a:off x="1441450" y="6457950"/>
            <a:ext cx="422275" cy="40005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000"/>
              <a:t>-3</a:t>
            </a:r>
          </a:p>
        </p:txBody>
      </p:sp>
      <p:sp>
        <p:nvSpPr>
          <p:cNvPr id="88" name="Text Box 30"/>
          <p:cNvSpPr txBox="1">
            <a:spLocks noChangeArrowheads="1"/>
          </p:cNvSpPr>
          <p:nvPr/>
        </p:nvSpPr>
        <p:spPr bwMode="auto">
          <a:xfrm>
            <a:off x="649288" y="6457950"/>
            <a:ext cx="425450" cy="40005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000"/>
              <a:t>-4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75704299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283" grpId="0" build="p"/>
      <p:bldP spid="63" grpId="0" animBg="1"/>
      <p:bldP spid="64" grpId="0" animBg="1"/>
      <p:bldP spid="65" grpId="0" animBg="1"/>
      <p:bldP spid="66" grpId="0" animBg="1"/>
      <p:bldP spid="79" grpId="0"/>
      <p:bldP spid="80" grpId="0"/>
      <p:bldP spid="81" grpId="0"/>
      <p:bldP spid="82" grpId="0"/>
      <p:bldP spid="83" grpId="0"/>
      <p:bldP spid="84" grpId="0"/>
      <p:bldP spid="85" grpId="0"/>
      <p:bldP spid="86" grpId="0"/>
      <p:bldP spid="87" grpId="0"/>
      <p:bldP spid="8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233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>
                <a:solidFill>
                  <a:srgbClr val="00B050"/>
                </a:solidFill>
                <a:latin typeface="Comic Sans MS" pitchFamily="66" charset="0"/>
                <a:sym typeface="Symbol" pitchFamily="18" charset="2"/>
              </a:rPr>
              <a:t>(</a:t>
            </a:r>
            <a:r>
              <a:rPr lang="en-US" sz="4800" b="1" dirty="0">
                <a:solidFill>
                  <a:srgbClr val="00B050"/>
                </a:solidFill>
                <a:latin typeface="Comic Sans MS" pitchFamily="66" charset="0"/>
                <a:sym typeface="Symbol" pitchFamily="18" charset="2"/>
              </a:rPr>
              <a:t>,</a:t>
            </a:r>
            <a:r>
              <a:rPr lang="en-US" sz="4800" b="1" dirty="0">
                <a:solidFill>
                  <a:srgbClr val="FFC000"/>
                </a:solidFill>
                <a:latin typeface="Symbol" pitchFamily="18" charset="2"/>
                <a:sym typeface="Symbol" pitchFamily="18" charset="2"/>
              </a:rPr>
              <a:t> d</a:t>
            </a:r>
            <a:r>
              <a:rPr lang="en-US" sz="4800" dirty="0">
                <a:solidFill>
                  <a:srgbClr val="00B050"/>
                </a:solidFill>
                <a:latin typeface="Comic Sans MS" pitchFamily="66" charset="0"/>
                <a:sym typeface="Symbol" pitchFamily="18" charset="2"/>
              </a:rPr>
              <a:t>)</a:t>
            </a:r>
            <a:r>
              <a:rPr lang="en-US" sz="4800" dirty="0">
                <a:solidFill>
                  <a:srgbClr val="00B050"/>
                </a:solidFill>
                <a:latin typeface="Arial Narrow" pitchFamily="34" charset="0"/>
              </a:rPr>
              <a:t> </a:t>
            </a:r>
            <a:r>
              <a:rPr lang="en-US" sz="4800" dirty="0" smtClean="0">
                <a:solidFill>
                  <a:schemeClr val="accent1"/>
                </a:solidFill>
              </a:rPr>
              <a:t>- </a:t>
            </a:r>
            <a:r>
              <a:rPr lang="en-US" sz="4800" dirty="0" smtClean="0">
                <a:solidFill>
                  <a:srgbClr val="0070C0"/>
                </a:solidFill>
              </a:rPr>
              <a:t>Differential Privacy </a:t>
            </a:r>
            <a:endParaRPr lang="en-US" sz="4800" dirty="0">
              <a:solidFill>
                <a:srgbClr val="0070C0"/>
              </a:solidFill>
            </a:endParaRPr>
          </a:p>
        </p:txBody>
      </p:sp>
      <p:sp>
        <p:nvSpPr>
          <p:cNvPr id="782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143000"/>
            <a:ext cx="8458200" cy="4953000"/>
          </a:xfrm>
        </p:spPr>
        <p:txBody>
          <a:bodyPr/>
          <a:lstStyle/>
          <a:p>
            <a:pPr>
              <a:buNone/>
            </a:pPr>
            <a:endParaRPr lang="en-US" sz="2400" dirty="0" smtClean="0"/>
          </a:p>
          <a:p>
            <a:endParaRPr lang="en-US" sz="2400" dirty="0" smtClean="0">
              <a:solidFill>
                <a:schemeClr val="folHlink"/>
              </a:solidFill>
            </a:endParaRPr>
          </a:p>
        </p:txBody>
      </p:sp>
      <p:grpSp>
        <p:nvGrpSpPr>
          <p:cNvPr id="2" name="Group 12"/>
          <p:cNvGrpSpPr>
            <a:grpSpLocks/>
          </p:cNvGrpSpPr>
          <p:nvPr/>
        </p:nvGrpSpPr>
        <p:grpSpPr bwMode="auto">
          <a:xfrm>
            <a:off x="652463" y="3749676"/>
            <a:ext cx="5595938" cy="2536826"/>
            <a:chOff x="411" y="2533"/>
            <a:chExt cx="3525" cy="1598"/>
          </a:xfrm>
        </p:grpSpPr>
        <p:sp>
          <p:nvSpPr>
            <p:cNvPr id="782349" name="Freeform 13"/>
            <p:cNvSpPr>
              <a:spLocks/>
            </p:cNvSpPr>
            <p:nvPr/>
          </p:nvSpPr>
          <p:spPr bwMode="auto">
            <a:xfrm>
              <a:off x="3552" y="3456"/>
              <a:ext cx="384" cy="288"/>
            </a:xfrm>
            <a:custGeom>
              <a:avLst/>
              <a:gdLst/>
              <a:ahLst/>
              <a:cxnLst>
                <a:cxn ang="0">
                  <a:pos x="0" y="288"/>
                </a:cxn>
                <a:cxn ang="0">
                  <a:pos x="0" y="0"/>
                </a:cxn>
                <a:cxn ang="0">
                  <a:pos x="96" y="48"/>
                </a:cxn>
                <a:cxn ang="0">
                  <a:pos x="240" y="96"/>
                </a:cxn>
                <a:cxn ang="0">
                  <a:pos x="384" y="144"/>
                </a:cxn>
                <a:cxn ang="0">
                  <a:pos x="384" y="288"/>
                </a:cxn>
                <a:cxn ang="0">
                  <a:pos x="0" y="288"/>
                </a:cxn>
              </a:cxnLst>
              <a:rect l="0" t="0" r="r" b="b"/>
              <a:pathLst>
                <a:path w="384" h="288">
                  <a:moveTo>
                    <a:pt x="0" y="288"/>
                  </a:moveTo>
                  <a:lnTo>
                    <a:pt x="0" y="0"/>
                  </a:lnTo>
                  <a:lnTo>
                    <a:pt x="96" y="48"/>
                  </a:lnTo>
                  <a:lnTo>
                    <a:pt x="240" y="96"/>
                  </a:lnTo>
                  <a:lnTo>
                    <a:pt x="384" y="144"/>
                  </a:lnTo>
                  <a:lnTo>
                    <a:pt x="384" y="288"/>
                  </a:lnTo>
                  <a:lnTo>
                    <a:pt x="0" y="288"/>
                  </a:lnTo>
                  <a:close/>
                </a:path>
              </a:pathLst>
            </a:custGeom>
            <a:solidFill>
              <a:srgbClr val="FF3300"/>
            </a:solidFill>
            <a:ln w="25400" cap="flat" cmpd="sng">
              <a:solidFill>
                <a:schemeClr val="hlink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782350" name="Freeform 14"/>
            <p:cNvSpPr>
              <a:spLocks/>
            </p:cNvSpPr>
            <p:nvPr/>
          </p:nvSpPr>
          <p:spPr bwMode="auto">
            <a:xfrm>
              <a:off x="3552" y="3504"/>
              <a:ext cx="384" cy="240"/>
            </a:xfrm>
            <a:custGeom>
              <a:avLst/>
              <a:gdLst/>
              <a:ahLst/>
              <a:cxnLst>
                <a:cxn ang="0">
                  <a:pos x="0" y="240"/>
                </a:cxn>
                <a:cxn ang="0">
                  <a:pos x="0" y="0"/>
                </a:cxn>
                <a:cxn ang="0">
                  <a:pos x="336" y="96"/>
                </a:cxn>
                <a:cxn ang="0">
                  <a:pos x="384" y="144"/>
                </a:cxn>
                <a:cxn ang="0">
                  <a:pos x="384" y="240"/>
                </a:cxn>
                <a:cxn ang="0">
                  <a:pos x="0" y="240"/>
                </a:cxn>
              </a:cxnLst>
              <a:rect l="0" t="0" r="r" b="b"/>
              <a:pathLst>
                <a:path w="384" h="240">
                  <a:moveTo>
                    <a:pt x="0" y="240"/>
                  </a:moveTo>
                  <a:lnTo>
                    <a:pt x="0" y="0"/>
                  </a:lnTo>
                  <a:lnTo>
                    <a:pt x="336" y="96"/>
                  </a:lnTo>
                  <a:lnTo>
                    <a:pt x="384" y="144"/>
                  </a:lnTo>
                  <a:lnTo>
                    <a:pt x="384" y="240"/>
                  </a:lnTo>
                  <a:lnTo>
                    <a:pt x="0" y="240"/>
                  </a:lnTo>
                  <a:close/>
                </a:path>
              </a:pathLst>
            </a:custGeom>
            <a:solidFill>
              <a:srgbClr val="FBBA6B"/>
            </a:solidFill>
            <a:ln w="28575" cap="flat" cmpd="sng">
              <a:solidFill>
                <a:schemeClr val="hlink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782351" name="Freeform 15"/>
            <p:cNvSpPr>
              <a:spLocks/>
            </p:cNvSpPr>
            <p:nvPr/>
          </p:nvSpPr>
          <p:spPr bwMode="auto">
            <a:xfrm>
              <a:off x="2400" y="2533"/>
              <a:ext cx="240" cy="1211"/>
            </a:xfrm>
            <a:custGeom>
              <a:avLst/>
              <a:gdLst/>
              <a:ahLst/>
              <a:cxnLst>
                <a:cxn ang="0">
                  <a:pos x="0" y="1211"/>
                </a:cxn>
                <a:cxn ang="0">
                  <a:pos x="0" y="11"/>
                </a:cxn>
                <a:cxn ang="0">
                  <a:pos x="6" y="2"/>
                </a:cxn>
                <a:cxn ang="0">
                  <a:pos x="36" y="2"/>
                </a:cxn>
                <a:cxn ang="0">
                  <a:pos x="96" y="11"/>
                </a:cxn>
                <a:cxn ang="0">
                  <a:pos x="240" y="155"/>
                </a:cxn>
                <a:cxn ang="0">
                  <a:pos x="240" y="1211"/>
                </a:cxn>
                <a:cxn ang="0">
                  <a:pos x="0" y="1211"/>
                </a:cxn>
              </a:cxnLst>
              <a:rect l="0" t="0" r="r" b="b"/>
              <a:pathLst>
                <a:path w="240" h="1211">
                  <a:moveTo>
                    <a:pt x="0" y="1211"/>
                  </a:moveTo>
                  <a:lnTo>
                    <a:pt x="0" y="11"/>
                  </a:lnTo>
                  <a:cubicBezTo>
                    <a:pt x="2" y="8"/>
                    <a:pt x="3" y="4"/>
                    <a:pt x="6" y="2"/>
                  </a:cubicBezTo>
                  <a:cubicBezTo>
                    <a:pt x="9" y="0"/>
                    <a:pt x="21" y="1"/>
                    <a:pt x="36" y="2"/>
                  </a:cubicBezTo>
                  <a:lnTo>
                    <a:pt x="96" y="11"/>
                  </a:lnTo>
                  <a:lnTo>
                    <a:pt x="240" y="155"/>
                  </a:lnTo>
                  <a:lnTo>
                    <a:pt x="240" y="1211"/>
                  </a:lnTo>
                  <a:lnTo>
                    <a:pt x="0" y="1211"/>
                  </a:lnTo>
                  <a:close/>
                </a:path>
              </a:pathLst>
            </a:custGeom>
            <a:solidFill>
              <a:srgbClr val="FF3300"/>
            </a:solidFill>
            <a:ln w="25400" cap="flat" cmpd="sng">
              <a:solidFill>
                <a:schemeClr val="hlink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782352" name="Freeform 16"/>
            <p:cNvSpPr>
              <a:spLocks/>
            </p:cNvSpPr>
            <p:nvPr/>
          </p:nvSpPr>
          <p:spPr bwMode="auto">
            <a:xfrm>
              <a:off x="1584" y="2985"/>
              <a:ext cx="144" cy="768"/>
            </a:xfrm>
            <a:custGeom>
              <a:avLst/>
              <a:gdLst/>
              <a:ahLst/>
              <a:cxnLst>
                <a:cxn ang="0">
                  <a:pos x="0" y="768"/>
                </a:cxn>
                <a:cxn ang="0">
                  <a:pos x="0" y="192"/>
                </a:cxn>
                <a:cxn ang="0">
                  <a:pos x="144" y="0"/>
                </a:cxn>
                <a:cxn ang="0">
                  <a:pos x="144" y="768"/>
                </a:cxn>
                <a:cxn ang="0">
                  <a:pos x="0" y="768"/>
                </a:cxn>
              </a:cxnLst>
              <a:rect l="0" t="0" r="r" b="b"/>
              <a:pathLst>
                <a:path w="144" h="768">
                  <a:moveTo>
                    <a:pt x="0" y="768"/>
                  </a:moveTo>
                  <a:lnTo>
                    <a:pt x="0" y="192"/>
                  </a:lnTo>
                  <a:lnTo>
                    <a:pt x="144" y="0"/>
                  </a:lnTo>
                  <a:lnTo>
                    <a:pt x="144" y="768"/>
                  </a:lnTo>
                  <a:lnTo>
                    <a:pt x="0" y="768"/>
                  </a:lnTo>
                  <a:close/>
                </a:path>
              </a:pathLst>
            </a:custGeom>
            <a:solidFill>
              <a:srgbClr val="FF0000"/>
            </a:solidFill>
            <a:ln w="25400" cap="flat" cmpd="sng">
              <a:solidFill>
                <a:schemeClr val="hlink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782353" name="Freeform 17"/>
            <p:cNvSpPr>
              <a:spLocks/>
            </p:cNvSpPr>
            <p:nvPr/>
          </p:nvSpPr>
          <p:spPr bwMode="auto">
            <a:xfrm>
              <a:off x="1584" y="3321"/>
              <a:ext cx="144" cy="432"/>
            </a:xfrm>
            <a:custGeom>
              <a:avLst/>
              <a:gdLst/>
              <a:ahLst/>
              <a:cxnLst>
                <a:cxn ang="0">
                  <a:pos x="0" y="432"/>
                </a:cxn>
                <a:cxn ang="0">
                  <a:pos x="0" y="96"/>
                </a:cxn>
                <a:cxn ang="0">
                  <a:pos x="144" y="0"/>
                </a:cxn>
                <a:cxn ang="0">
                  <a:pos x="144" y="432"/>
                </a:cxn>
                <a:cxn ang="0">
                  <a:pos x="0" y="432"/>
                </a:cxn>
              </a:cxnLst>
              <a:rect l="0" t="0" r="r" b="b"/>
              <a:pathLst>
                <a:path w="144" h="432">
                  <a:moveTo>
                    <a:pt x="0" y="432"/>
                  </a:moveTo>
                  <a:lnTo>
                    <a:pt x="0" y="96"/>
                  </a:lnTo>
                  <a:lnTo>
                    <a:pt x="144" y="0"/>
                  </a:lnTo>
                  <a:lnTo>
                    <a:pt x="144" y="432"/>
                  </a:lnTo>
                  <a:lnTo>
                    <a:pt x="0" y="432"/>
                  </a:lnTo>
                  <a:close/>
                </a:path>
              </a:pathLst>
            </a:custGeom>
            <a:solidFill>
              <a:srgbClr val="FBBA6B"/>
            </a:solidFill>
            <a:ln w="25400" cap="flat" cmpd="sng">
              <a:solidFill>
                <a:schemeClr val="hlink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782354" name="Freeform 18"/>
            <p:cNvSpPr>
              <a:spLocks/>
            </p:cNvSpPr>
            <p:nvPr/>
          </p:nvSpPr>
          <p:spPr bwMode="auto">
            <a:xfrm>
              <a:off x="2400" y="2640"/>
              <a:ext cx="240" cy="1104"/>
            </a:xfrm>
            <a:custGeom>
              <a:avLst/>
              <a:gdLst/>
              <a:ahLst/>
              <a:cxnLst>
                <a:cxn ang="0">
                  <a:pos x="0" y="1104"/>
                </a:cxn>
                <a:cxn ang="0">
                  <a:pos x="0" y="0"/>
                </a:cxn>
                <a:cxn ang="0">
                  <a:pos x="240" y="336"/>
                </a:cxn>
                <a:cxn ang="0">
                  <a:pos x="240" y="1104"/>
                </a:cxn>
                <a:cxn ang="0">
                  <a:pos x="0" y="1104"/>
                </a:cxn>
              </a:cxnLst>
              <a:rect l="0" t="0" r="r" b="b"/>
              <a:pathLst>
                <a:path w="240" h="1104">
                  <a:moveTo>
                    <a:pt x="0" y="1104"/>
                  </a:moveTo>
                  <a:lnTo>
                    <a:pt x="0" y="0"/>
                  </a:lnTo>
                  <a:lnTo>
                    <a:pt x="240" y="336"/>
                  </a:lnTo>
                  <a:lnTo>
                    <a:pt x="240" y="1104"/>
                  </a:lnTo>
                  <a:lnTo>
                    <a:pt x="0" y="1104"/>
                  </a:lnTo>
                  <a:close/>
                </a:path>
              </a:pathLst>
            </a:custGeom>
            <a:solidFill>
              <a:srgbClr val="FBBA6B"/>
            </a:solidFill>
            <a:ln w="25400" cap="flat" cmpd="sng">
              <a:solidFill>
                <a:schemeClr val="hlink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>
              <a:spAutoFit/>
            </a:bodyPr>
            <a:lstStyle/>
            <a:p>
              <a:endParaRPr lang="en-US"/>
            </a:p>
          </p:txBody>
        </p:sp>
        <p:grpSp>
          <p:nvGrpSpPr>
            <p:cNvPr id="3" name="Group 19"/>
            <p:cNvGrpSpPr>
              <a:grpSpLocks/>
            </p:cNvGrpSpPr>
            <p:nvPr/>
          </p:nvGrpSpPr>
          <p:grpSpPr bwMode="auto">
            <a:xfrm>
              <a:off x="411" y="3792"/>
              <a:ext cx="3525" cy="339"/>
              <a:chOff x="411" y="3792"/>
              <a:chExt cx="3525" cy="339"/>
            </a:xfrm>
          </p:grpSpPr>
          <p:sp>
            <p:nvSpPr>
              <p:cNvPr id="782356" name="Text Box 20"/>
              <p:cNvSpPr txBox="1">
                <a:spLocks noChangeArrowheads="1"/>
              </p:cNvSpPr>
              <p:nvPr/>
            </p:nvSpPr>
            <p:spPr bwMode="auto">
              <a:xfrm>
                <a:off x="411" y="3849"/>
                <a:ext cx="1126" cy="252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2000" dirty="0">
                    <a:solidFill>
                      <a:srgbClr val="00B050"/>
                    </a:solidFill>
                    <a:latin typeface="+mn-lt"/>
                  </a:rPr>
                  <a:t>Bad Responses:</a:t>
                </a:r>
                <a:r>
                  <a:rPr lang="en-US" sz="2000" dirty="0">
                    <a:latin typeface="+mn-lt"/>
                  </a:rPr>
                  <a:t> </a:t>
                </a:r>
              </a:p>
            </p:txBody>
          </p:sp>
          <p:sp>
            <p:nvSpPr>
              <p:cNvPr id="782357" name="Text Box 21"/>
              <p:cNvSpPr txBox="1">
                <a:spLocks noChangeArrowheads="1"/>
              </p:cNvSpPr>
              <p:nvPr/>
            </p:nvSpPr>
            <p:spPr bwMode="auto">
              <a:xfrm>
                <a:off x="2402" y="3840"/>
                <a:ext cx="251" cy="291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2400" dirty="0" smtClean="0">
                    <a:solidFill>
                      <a:srgbClr val="00B050"/>
                    </a:solidFill>
                    <a:latin typeface="Comic Sans MS" pitchFamily="66" charset="0"/>
                  </a:rPr>
                  <a:t>Z</a:t>
                </a:r>
                <a:endParaRPr lang="en-US" sz="2400" dirty="0">
                  <a:solidFill>
                    <a:srgbClr val="00B050"/>
                  </a:solidFill>
                  <a:latin typeface="Comic Sans MS" pitchFamily="66" charset="0"/>
                </a:endParaRPr>
              </a:p>
            </p:txBody>
          </p:sp>
          <p:sp>
            <p:nvSpPr>
              <p:cNvPr id="782358" name="Text Box 22"/>
              <p:cNvSpPr txBox="1">
                <a:spLocks noChangeArrowheads="1"/>
              </p:cNvSpPr>
              <p:nvPr/>
            </p:nvSpPr>
            <p:spPr bwMode="auto">
              <a:xfrm>
                <a:off x="3635" y="3822"/>
                <a:ext cx="251" cy="291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2400" dirty="0" smtClean="0">
                    <a:solidFill>
                      <a:srgbClr val="00B050"/>
                    </a:solidFill>
                    <a:latin typeface="Comic Sans MS" pitchFamily="66" charset="0"/>
                  </a:rPr>
                  <a:t>Z</a:t>
                </a:r>
                <a:endParaRPr lang="en-US" sz="2400" dirty="0">
                  <a:solidFill>
                    <a:srgbClr val="00B050"/>
                  </a:solidFill>
                  <a:latin typeface="Comic Sans MS" pitchFamily="66" charset="0"/>
                </a:endParaRPr>
              </a:p>
            </p:txBody>
          </p:sp>
          <p:sp>
            <p:nvSpPr>
              <p:cNvPr id="782359" name="Text Box 23"/>
              <p:cNvSpPr txBox="1">
                <a:spLocks noChangeArrowheads="1"/>
              </p:cNvSpPr>
              <p:nvPr/>
            </p:nvSpPr>
            <p:spPr bwMode="auto">
              <a:xfrm>
                <a:off x="1538" y="3840"/>
                <a:ext cx="251" cy="291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2400" dirty="0" smtClean="0">
                    <a:solidFill>
                      <a:srgbClr val="00B050"/>
                    </a:solidFill>
                    <a:latin typeface="Comic Sans MS" pitchFamily="66" charset="0"/>
                  </a:rPr>
                  <a:t>Z</a:t>
                </a:r>
                <a:endParaRPr lang="en-US" sz="2400" dirty="0">
                  <a:solidFill>
                    <a:srgbClr val="00B050"/>
                  </a:solidFill>
                  <a:latin typeface="Comic Sans MS" pitchFamily="66" charset="0"/>
                </a:endParaRPr>
              </a:p>
            </p:txBody>
          </p:sp>
          <p:sp>
            <p:nvSpPr>
              <p:cNvPr id="782360" name="Line 24"/>
              <p:cNvSpPr>
                <a:spLocks noChangeShapeType="1"/>
              </p:cNvSpPr>
              <p:nvPr/>
            </p:nvSpPr>
            <p:spPr bwMode="auto">
              <a:xfrm>
                <a:off x="1584" y="3792"/>
                <a:ext cx="144" cy="0"/>
              </a:xfrm>
              <a:prstGeom prst="line">
                <a:avLst/>
              </a:prstGeom>
              <a:noFill/>
              <a:ln w="76200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782361" name="Line 25"/>
              <p:cNvSpPr>
                <a:spLocks noChangeShapeType="1"/>
              </p:cNvSpPr>
              <p:nvPr/>
            </p:nvSpPr>
            <p:spPr bwMode="auto">
              <a:xfrm>
                <a:off x="2400" y="3792"/>
                <a:ext cx="240" cy="0"/>
              </a:xfrm>
              <a:prstGeom prst="line">
                <a:avLst/>
              </a:prstGeom>
              <a:noFill/>
              <a:ln w="76200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782362" name="Line 26"/>
              <p:cNvSpPr>
                <a:spLocks noChangeShapeType="1"/>
              </p:cNvSpPr>
              <p:nvPr/>
            </p:nvSpPr>
            <p:spPr bwMode="auto">
              <a:xfrm>
                <a:off x="3552" y="3792"/>
                <a:ext cx="384" cy="0"/>
              </a:xfrm>
              <a:prstGeom prst="line">
                <a:avLst/>
              </a:prstGeom>
              <a:noFill/>
              <a:ln w="76200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4" name="Group 31"/>
          <p:cNvGrpSpPr/>
          <p:nvPr/>
        </p:nvGrpSpPr>
        <p:grpSpPr>
          <a:xfrm>
            <a:off x="914400" y="3422205"/>
            <a:ext cx="7696200" cy="2349500"/>
            <a:chOff x="914400" y="3409949"/>
            <a:chExt cx="7696200" cy="2349500"/>
          </a:xfrm>
        </p:grpSpPr>
        <p:grpSp>
          <p:nvGrpSpPr>
            <p:cNvPr id="5" name="Group 5"/>
            <p:cNvGrpSpPr>
              <a:grpSpLocks/>
            </p:cNvGrpSpPr>
            <p:nvPr/>
          </p:nvGrpSpPr>
          <p:grpSpPr bwMode="auto">
            <a:xfrm>
              <a:off x="914400" y="3409949"/>
              <a:ext cx="7696200" cy="2349500"/>
              <a:chOff x="576" y="1968"/>
              <a:chExt cx="4848" cy="1480"/>
            </a:xfrm>
          </p:grpSpPr>
          <p:sp>
            <p:nvSpPr>
              <p:cNvPr id="782342" name="Line 6"/>
              <p:cNvSpPr>
                <a:spLocks noChangeShapeType="1"/>
              </p:cNvSpPr>
              <p:nvPr/>
            </p:nvSpPr>
            <p:spPr bwMode="auto">
              <a:xfrm flipV="1">
                <a:off x="576" y="1968"/>
                <a:ext cx="0" cy="1152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782343" name="Freeform 7"/>
              <p:cNvSpPr>
                <a:spLocks/>
              </p:cNvSpPr>
              <p:nvPr/>
            </p:nvSpPr>
            <p:spPr bwMode="auto">
              <a:xfrm>
                <a:off x="576" y="2120"/>
                <a:ext cx="4608" cy="1288"/>
              </a:xfrm>
              <a:custGeom>
                <a:avLst/>
                <a:gdLst/>
                <a:ahLst/>
                <a:cxnLst>
                  <a:cxn ang="0">
                    <a:pos x="0" y="1096"/>
                  </a:cxn>
                  <a:cxn ang="0">
                    <a:pos x="528" y="1048"/>
                  </a:cxn>
                  <a:cxn ang="0">
                    <a:pos x="864" y="856"/>
                  </a:cxn>
                  <a:cxn ang="0">
                    <a:pos x="1152" y="520"/>
                  </a:cxn>
                  <a:cxn ang="0">
                    <a:pos x="1440" y="136"/>
                  </a:cxn>
                  <a:cxn ang="0">
                    <a:pos x="1680" y="40"/>
                  </a:cxn>
                  <a:cxn ang="0">
                    <a:pos x="1968" y="376"/>
                  </a:cxn>
                  <a:cxn ang="0">
                    <a:pos x="2064" y="520"/>
                  </a:cxn>
                  <a:cxn ang="0">
                    <a:pos x="2208" y="712"/>
                  </a:cxn>
                  <a:cxn ang="0">
                    <a:pos x="2544" y="856"/>
                  </a:cxn>
                  <a:cxn ang="0">
                    <a:pos x="2832" y="1000"/>
                  </a:cxn>
                  <a:cxn ang="0">
                    <a:pos x="3312" y="1144"/>
                  </a:cxn>
                  <a:cxn ang="0">
                    <a:pos x="3792" y="1240"/>
                  </a:cxn>
                  <a:cxn ang="0">
                    <a:pos x="4608" y="1288"/>
                  </a:cxn>
                </a:cxnLst>
                <a:rect l="0" t="0" r="r" b="b"/>
                <a:pathLst>
                  <a:path w="4608" h="1288">
                    <a:moveTo>
                      <a:pt x="0" y="1096"/>
                    </a:moveTo>
                    <a:cubicBezTo>
                      <a:pt x="192" y="1092"/>
                      <a:pt x="384" y="1088"/>
                      <a:pt x="528" y="1048"/>
                    </a:cubicBezTo>
                    <a:cubicBezTo>
                      <a:pt x="672" y="1008"/>
                      <a:pt x="760" y="944"/>
                      <a:pt x="864" y="856"/>
                    </a:cubicBezTo>
                    <a:cubicBezTo>
                      <a:pt x="968" y="768"/>
                      <a:pt x="1056" y="640"/>
                      <a:pt x="1152" y="520"/>
                    </a:cubicBezTo>
                    <a:cubicBezTo>
                      <a:pt x="1248" y="400"/>
                      <a:pt x="1352" y="216"/>
                      <a:pt x="1440" y="136"/>
                    </a:cubicBezTo>
                    <a:cubicBezTo>
                      <a:pt x="1528" y="56"/>
                      <a:pt x="1592" y="0"/>
                      <a:pt x="1680" y="40"/>
                    </a:cubicBezTo>
                    <a:cubicBezTo>
                      <a:pt x="1768" y="80"/>
                      <a:pt x="1904" y="296"/>
                      <a:pt x="1968" y="376"/>
                    </a:cubicBezTo>
                    <a:cubicBezTo>
                      <a:pt x="2032" y="456"/>
                      <a:pt x="2024" y="464"/>
                      <a:pt x="2064" y="520"/>
                    </a:cubicBezTo>
                    <a:cubicBezTo>
                      <a:pt x="2104" y="576"/>
                      <a:pt x="2128" y="656"/>
                      <a:pt x="2208" y="712"/>
                    </a:cubicBezTo>
                    <a:cubicBezTo>
                      <a:pt x="2288" y="768"/>
                      <a:pt x="2440" y="808"/>
                      <a:pt x="2544" y="856"/>
                    </a:cubicBezTo>
                    <a:cubicBezTo>
                      <a:pt x="2648" y="904"/>
                      <a:pt x="2704" y="952"/>
                      <a:pt x="2832" y="1000"/>
                    </a:cubicBezTo>
                    <a:cubicBezTo>
                      <a:pt x="2960" y="1048"/>
                      <a:pt x="3152" y="1104"/>
                      <a:pt x="3312" y="1144"/>
                    </a:cubicBezTo>
                    <a:cubicBezTo>
                      <a:pt x="3472" y="1184"/>
                      <a:pt x="3576" y="1216"/>
                      <a:pt x="3792" y="1240"/>
                    </a:cubicBezTo>
                    <a:cubicBezTo>
                      <a:pt x="4008" y="1264"/>
                      <a:pt x="4472" y="1280"/>
                      <a:pt x="4608" y="1288"/>
                    </a:cubicBezTo>
                  </a:path>
                </a:pathLst>
              </a:custGeom>
              <a:noFill/>
              <a:ln w="25400" cap="flat" cmpd="sng">
                <a:solidFill>
                  <a:schemeClr val="tx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782344" name="Freeform 8"/>
              <p:cNvSpPr>
                <a:spLocks/>
              </p:cNvSpPr>
              <p:nvPr/>
            </p:nvSpPr>
            <p:spPr bwMode="auto">
              <a:xfrm>
                <a:off x="816" y="2160"/>
                <a:ext cx="4608" cy="1288"/>
              </a:xfrm>
              <a:custGeom>
                <a:avLst/>
                <a:gdLst/>
                <a:ahLst/>
                <a:cxnLst>
                  <a:cxn ang="0">
                    <a:pos x="0" y="1096"/>
                  </a:cxn>
                  <a:cxn ang="0">
                    <a:pos x="528" y="1048"/>
                  </a:cxn>
                  <a:cxn ang="0">
                    <a:pos x="864" y="856"/>
                  </a:cxn>
                  <a:cxn ang="0">
                    <a:pos x="1152" y="520"/>
                  </a:cxn>
                  <a:cxn ang="0">
                    <a:pos x="1440" y="136"/>
                  </a:cxn>
                  <a:cxn ang="0">
                    <a:pos x="1680" y="40"/>
                  </a:cxn>
                  <a:cxn ang="0">
                    <a:pos x="1968" y="376"/>
                  </a:cxn>
                  <a:cxn ang="0">
                    <a:pos x="2064" y="520"/>
                  </a:cxn>
                  <a:cxn ang="0">
                    <a:pos x="2208" y="712"/>
                  </a:cxn>
                  <a:cxn ang="0">
                    <a:pos x="2544" y="856"/>
                  </a:cxn>
                  <a:cxn ang="0">
                    <a:pos x="2832" y="1000"/>
                  </a:cxn>
                  <a:cxn ang="0">
                    <a:pos x="3312" y="1144"/>
                  </a:cxn>
                  <a:cxn ang="0">
                    <a:pos x="3792" y="1240"/>
                  </a:cxn>
                  <a:cxn ang="0">
                    <a:pos x="4608" y="1288"/>
                  </a:cxn>
                </a:cxnLst>
                <a:rect l="0" t="0" r="r" b="b"/>
                <a:pathLst>
                  <a:path w="4608" h="1288">
                    <a:moveTo>
                      <a:pt x="0" y="1096"/>
                    </a:moveTo>
                    <a:cubicBezTo>
                      <a:pt x="192" y="1092"/>
                      <a:pt x="384" y="1088"/>
                      <a:pt x="528" y="1048"/>
                    </a:cubicBezTo>
                    <a:cubicBezTo>
                      <a:pt x="672" y="1008"/>
                      <a:pt x="760" y="944"/>
                      <a:pt x="864" y="856"/>
                    </a:cubicBezTo>
                    <a:cubicBezTo>
                      <a:pt x="968" y="768"/>
                      <a:pt x="1056" y="640"/>
                      <a:pt x="1152" y="520"/>
                    </a:cubicBezTo>
                    <a:cubicBezTo>
                      <a:pt x="1248" y="400"/>
                      <a:pt x="1352" y="216"/>
                      <a:pt x="1440" y="136"/>
                    </a:cubicBezTo>
                    <a:cubicBezTo>
                      <a:pt x="1528" y="56"/>
                      <a:pt x="1592" y="0"/>
                      <a:pt x="1680" y="40"/>
                    </a:cubicBezTo>
                    <a:cubicBezTo>
                      <a:pt x="1768" y="80"/>
                      <a:pt x="1904" y="296"/>
                      <a:pt x="1968" y="376"/>
                    </a:cubicBezTo>
                    <a:cubicBezTo>
                      <a:pt x="2032" y="456"/>
                      <a:pt x="2024" y="464"/>
                      <a:pt x="2064" y="520"/>
                    </a:cubicBezTo>
                    <a:cubicBezTo>
                      <a:pt x="2104" y="576"/>
                      <a:pt x="2128" y="656"/>
                      <a:pt x="2208" y="712"/>
                    </a:cubicBezTo>
                    <a:cubicBezTo>
                      <a:pt x="2288" y="768"/>
                      <a:pt x="2440" y="808"/>
                      <a:pt x="2544" y="856"/>
                    </a:cubicBezTo>
                    <a:cubicBezTo>
                      <a:pt x="2648" y="904"/>
                      <a:pt x="2704" y="952"/>
                      <a:pt x="2832" y="1000"/>
                    </a:cubicBezTo>
                    <a:cubicBezTo>
                      <a:pt x="2960" y="1048"/>
                      <a:pt x="3152" y="1104"/>
                      <a:pt x="3312" y="1144"/>
                    </a:cubicBezTo>
                    <a:cubicBezTo>
                      <a:pt x="3472" y="1184"/>
                      <a:pt x="3576" y="1216"/>
                      <a:pt x="3792" y="1240"/>
                    </a:cubicBezTo>
                    <a:cubicBezTo>
                      <a:pt x="4008" y="1264"/>
                      <a:pt x="4472" y="1280"/>
                      <a:pt x="4608" y="1288"/>
                    </a:cubicBezTo>
                  </a:path>
                </a:pathLst>
              </a:custGeom>
              <a:noFill/>
              <a:ln w="25400" cap="flat" cmpd="sng">
                <a:solidFill>
                  <a:srgbClr val="FF33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782347" name="Text Box 11"/>
              <p:cNvSpPr txBox="1">
                <a:spLocks noChangeArrowheads="1"/>
              </p:cNvSpPr>
              <p:nvPr/>
            </p:nvSpPr>
            <p:spPr bwMode="auto">
              <a:xfrm>
                <a:off x="628" y="2330"/>
                <a:ext cx="905" cy="252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2000" dirty="0" err="1">
                    <a:latin typeface="+mn-lt"/>
                  </a:rPr>
                  <a:t>Pr</a:t>
                </a:r>
                <a:r>
                  <a:rPr lang="en-US" sz="2000" dirty="0">
                    <a:latin typeface="+mn-lt"/>
                  </a:rPr>
                  <a:t> [response]</a:t>
                </a:r>
              </a:p>
            </p:txBody>
          </p:sp>
        </p:grpSp>
        <p:cxnSp>
          <p:nvCxnSpPr>
            <p:cNvPr id="31" name="Straight Arrow Connector 30"/>
            <p:cNvCxnSpPr/>
            <p:nvPr/>
          </p:nvCxnSpPr>
          <p:spPr>
            <a:xfrm>
              <a:off x="914400" y="5713412"/>
              <a:ext cx="6172200" cy="1588"/>
            </a:xfrm>
            <a:prstGeom prst="straightConnector1">
              <a:avLst/>
            </a:prstGeom>
            <a:ln w="25400"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6" name="Group 29"/>
          <p:cNvGrpSpPr/>
          <p:nvPr/>
        </p:nvGrpSpPr>
        <p:grpSpPr>
          <a:xfrm>
            <a:off x="4495800" y="3364468"/>
            <a:ext cx="3051671" cy="2350532"/>
            <a:chOff x="4495800" y="3593068"/>
            <a:chExt cx="3051671" cy="2350532"/>
          </a:xfrm>
        </p:grpSpPr>
        <p:grpSp>
          <p:nvGrpSpPr>
            <p:cNvPr id="7" name="Group 14"/>
            <p:cNvGrpSpPr/>
            <p:nvPr/>
          </p:nvGrpSpPr>
          <p:grpSpPr>
            <a:xfrm>
              <a:off x="4495800" y="3658394"/>
              <a:ext cx="1425938" cy="2285206"/>
              <a:chOff x="4724400" y="3810794"/>
              <a:chExt cx="1425938" cy="2285206"/>
            </a:xfrm>
          </p:grpSpPr>
          <p:cxnSp>
            <p:nvCxnSpPr>
              <p:cNvPr id="40" name="Straight Connector 39"/>
              <p:cNvCxnSpPr/>
              <p:nvPr/>
            </p:nvCxnSpPr>
            <p:spPr>
              <a:xfrm rot="5400000">
                <a:off x="3582194" y="4953000"/>
                <a:ext cx="2285206" cy="794"/>
              </a:xfrm>
              <a:prstGeom prst="line">
                <a:avLst/>
              </a:prstGeom>
              <a:ln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" name="Straight Arrow Connector 40"/>
              <p:cNvCxnSpPr/>
              <p:nvPr/>
            </p:nvCxnSpPr>
            <p:spPr>
              <a:xfrm rot="10800000" flipV="1">
                <a:off x="4724400" y="4038600"/>
                <a:ext cx="1425938" cy="762000"/>
              </a:xfrm>
              <a:prstGeom prst="straightConnector1">
                <a:avLst/>
              </a:prstGeom>
              <a:ln>
                <a:solidFill>
                  <a:srgbClr val="FF33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" name="Straight Arrow Connector 41"/>
              <p:cNvCxnSpPr/>
              <p:nvPr/>
            </p:nvCxnSpPr>
            <p:spPr>
              <a:xfrm rot="10800000" flipV="1">
                <a:off x="4724400" y="4038600"/>
                <a:ext cx="1425938" cy="1219200"/>
              </a:xfrm>
              <a:prstGeom prst="straightConnector1">
                <a:avLst/>
              </a:prstGeom>
              <a:ln>
                <a:solidFill>
                  <a:srgbClr val="464653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9" name="TextBox 38"/>
            <p:cNvSpPr txBox="1"/>
            <p:nvPr/>
          </p:nvSpPr>
          <p:spPr>
            <a:xfrm>
              <a:off x="5564236" y="3593068"/>
              <a:ext cx="1983235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latin typeface="+mn-lt"/>
                </a:rPr>
                <a:t>ratio bounded</a:t>
              </a:r>
              <a:endParaRPr lang="en-US" dirty="0">
                <a:latin typeface="+mn-lt"/>
              </a:endParaRPr>
            </a:p>
          </p:txBody>
        </p:sp>
      </p:grpSp>
      <p:sp>
        <p:nvSpPr>
          <p:cNvPr id="36" name="Freeform 35"/>
          <p:cNvSpPr/>
          <p:nvPr/>
        </p:nvSpPr>
        <p:spPr>
          <a:xfrm>
            <a:off x="8198717" y="5367867"/>
            <a:ext cx="213783" cy="427566"/>
          </a:xfrm>
          <a:custGeom>
            <a:avLst/>
            <a:gdLst>
              <a:gd name="connsiteX0" fmla="*/ 0 w 213783"/>
              <a:gd name="connsiteY0" fmla="*/ 347133 h 427566"/>
              <a:gd name="connsiteX1" fmla="*/ 38100 w 213783"/>
              <a:gd name="connsiteY1" fmla="*/ 4233 h 427566"/>
              <a:gd name="connsiteX2" fmla="*/ 190500 w 213783"/>
              <a:gd name="connsiteY2" fmla="*/ 372533 h 427566"/>
              <a:gd name="connsiteX3" fmla="*/ 177800 w 213783"/>
              <a:gd name="connsiteY3" fmla="*/ 334433 h 4275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13783" h="427566">
                <a:moveTo>
                  <a:pt x="0" y="347133"/>
                </a:moveTo>
                <a:cubicBezTo>
                  <a:pt x="3175" y="173566"/>
                  <a:pt x="6350" y="0"/>
                  <a:pt x="38100" y="4233"/>
                </a:cubicBezTo>
                <a:cubicBezTo>
                  <a:pt x="69850" y="8466"/>
                  <a:pt x="167217" y="317500"/>
                  <a:pt x="190500" y="372533"/>
                </a:cubicBezTo>
                <a:cubicBezTo>
                  <a:pt x="213783" y="427566"/>
                  <a:pt x="195791" y="380999"/>
                  <a:pt x="177800" y="334433"/>
                </a:cubicBezTo>
              </a:path>
            </a:pathLst>
          </a:cu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Oval 37"/>
          <p:cNvSpPr/>
          <p:nvPr/>
        </p:nvSpPr>
        <p:spPr>
          <a:xfrm>
            <a:off x="7951640" y="4818900"/>
            <a:ext cx="914400" cy="1490475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5564236" y="6309375"/>
            <a:ext cx="33007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  <a:latin typeface="+mn-lt"/>
              </a:rPr>
              <a:t>This </a:t>
            </a:r>
            <a:r>
              <a:rPr lang="en-US" sz="2400" dirty="0" smtClean="0">
                <a:solidFill>
                  <a:srgbClr val="FF0000"/>
                </a:solidFill>
                <a:latin typeface="+mn-lt"/>
              </a:rPr>
              <a:t>course</a:t>
            </a:r>
            <a:r>
              <a:rPr lang="en-US" sz="2400" dirty="0" smtClean="0">
                <a:solidFill>
                  <a:srgbClr val="FF0000"/>
                </a:solidFill>
              </a:rPr>
              <a:t>: </a:t>
            </a:r>
            <a:r>
              <a:rPr lang="en-US" sz="2400" b="1" dirty="0" smtClean="0">
                <a:solidFill>
                  <a:srgbClr val="C00000"/>
                </a:solidFill>
                <a:latin typeface="Symbol" pitchFamily="18" charset="2"/>
                <a:sym typeface="Symbol" pitchFamily="18" charset="2"/>
              </a:rPr>
              <a:t>d</a:t>
            </a:r>
            <a:r>
              <a:rPr lang="en-US" sz="2400" b="1" dirty="0" smtClean="0">
                <a:solidFill>
                  <a:srgbClr val="FFC000"/>
                </a:solidFill>
                <a:latin typeface="Symbol" pitchFamily="18" charset="2"/>
                <a:sym typeface="Symbol" pitchFamily="18" charset="2"/>
              </a:rPr>
              <a:t> </a:t>
            </a:r>
            <a:r>
              <a:rPr lang="en-US" sz="2400" dirty="0" smtClean="0">
                <a:solidFill>
                  <a:srgbClr val="FF0000"/>
                </a:solidFill>
                <a:latin typeface="+mn-lt"/>
              </a:rPr>
              <a:t>negligible</a:t>
            </a:r>
            <a:endParaRPr lang="en-US" sz="240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43" name="Rectangle 34"/>
          <p:cNvSpPr>
            <a:spLocks noChangeArrowheads="1"/>
          </p:cNvSpPr>
          <p:nvPr/>
        </p:nvSpPr>
        <p:spPr bwMode="auto">
          <a:xfrm>
            <a:off x="432015" y="1371600"/>
            <a:ext cx="8610600" cy="1631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/>
            <a:r>
              <a:rPr lang="en-US" sz="3200" dirty="0" smtClean="0">
                <a:latin typeface="Arial Narrow" pitchFamily="34" charset="0"/>
              </a:rPr>
              <a:t>Sanitizer </a:t>
            </a:r>
            <a:r>
              <a:rPr lang="en-US" sz="3200" dirty="0" smtClean="0">
                <a:latin typeface="Comic Sans MS" pitchFamily="66" charset="0"/>
              </a:rPr>
              <a:t>M</a:t>
            </a:r>
            <a:r>
              <a:rPr lang="en-US" sz="3200" dirty="0" smtClean="0">
                <a:latin typeface="Monotype Corsiva" pitchFamily="66" charset="0"/>
              </a:rPr>
              <a:t> </a:t>
            </a:r>
            <a:r>
              <a:rPr lang="en-US" sz="3200" dirty="0" smtClean="0">
                <a:latin typeface="Arial Narrow" pitchFamily="34" charset="0"/>
              </a:rPr>
              <a:t>gives </a:t>
            </a:r>
            <a:r>
              <a:rPr lang="en-US" sz="3200" b="1" dirty="0">
                <a:solidFill>
                  <a:srgbClr val="00B050"/>
                </a:solidFill>
                <a:latin typeface="Comic Sans MS" pitchFamily="66" charset="0"/>
                <a:sym typeface="Symbol" pitchFamily="18" charset="2"/>
              </a:rPr>
              <a:t>(,</a:t>
            </a:r>
            <a:r>
              <a:rPr lang="en-US" sz="3200" b="1" dirty="0" smtClean="0">
                <a:solidFill>
                  <a:srgbClr val="FFC000"/>
                </a:solidFill>
                <a:latin typeface="Symbol" pitchFamily="18" charset="2"/>
                <a:sym typeface="Symbol" pitchFamily="18" charset="2"/>
              </a:rPr>
              <a:t> d</a:t>
            </a:r>
            <a:r>
              <a:rPr lang="en-US" sz="3200" b="1" dirty="0" smtClean="0">
                <a:solidFill>
                  <a:srgbClr val="00B050"/>
                </a:solidFill>
                <a:latin typeface="Comic Sans MS" pitchFamily="66" charset="0"/>
                <a:sym typeface="Symbol" pitchFamily="18" charset="2"/>
              </a:rPr>
              <a:t>)</a:t>
            </a:r>
            <a:r>
              <a:rPr lang="en-US" sz="3200" dirty="0" smtClean="0">
                <a:solidFill>
                  <a:srgbClr val="00B050"/>
                </a:solidFill>
                <a:latin typeface="Arial Narrow" pitchFamily="34" charset="0"/>
              </a:rPr>
              <a:t> -</a:t>
            </a:r>
            <a:r>
              <a:rPr lang="en-US" sz="3200" b="1" dirty="0" smtClean="0">
                <a:solidFill>
                  <a:srgbClr val="00B050"/>
                </a:solidFill>
                <a:latin typeface="Arial Narrow" pitchFamily="34" charset="0"/>
              </a:rPr>
              <a:t>differential </a:t>
            </a:r>
            <a:r>
              <a:rPr lang="en-US" sz="3200" b="1" dirty="0">
                <a:solidFill>
                  <a:srgbClr val="00B050"/>
                </a:solidFill>
                <a:latin typeface="Arial Narrow" pitchFamily="34" charset="0"/>
              </a:rPr>
              <a:t>privacy </a:t>
            </a:r>
            <a:r>
              <a:rPr lang="en-US" sz="3200" dirty="0" smtClean="0">
                <a:latin typeface="Arial Narrow" pitchFamily="34" charset="0"/>
              </a:rPr>
              <a:t>if:</a:t>
            </a:r>
          </a:p>
          <a:p>
            <a:pPr algn="l"/>
            <a:r>
              <a:rPr lang="en-US" sz="3200" dirty="0" smtClean="0">
                <a:latin typeface="Arial Narrow" pitchFamily="34" charset="0"/>
              </a:rPr>
              <a:t> </a:t>
            </a:r>
            <a:r>
              <a:rPr lang="en-US" sz="3200" dirty="0">
                <a:latin typeface="Arial Narrow" pitchFamily="34" charset="0"/>
              </a:rPr>
              <a:t>for all </a:t>
            </a:r>
            <a:r>
              <a:rPr lang="en-US" sz="3200" b="1" dirty="0">
                <a:latin typeface="Arial Narrow" pitchFamily="34" charset="0"/>
              </a:rPr>
              <a:t>adjacent</a:t>
            </a:r>
            <a:r>
              <a:rPr lang="en-US" sz="3200" dirty="0">
                <a:latin typeface="Comic Sans MS" pitchFamily="66" charset="0"/>
              </a:rPr>
              <a:t> </a:t>
            </a:r>
            <a:r>
              <a:rPr lang="en-US" sz="3200" dirty="0" smtClean="0">
                <a:solidFill>
                  <a:srgbClr val="993300"/>
                </a:solidFill>
                <a:latin typeface="Comic Sans MS" pitchFamily="66" charset="0"/>
              </a:rPr>
              <a:t>D</a:t>
            </a:r>
            <a:r>
              <a:rPr lang="en-US" sz="3200" baseline="-25000" dirty="0" smtClean="0">
                <a:solidFill>
                  <a:srgbClr val="993300"/>
                </a:solidFill>
                <a:latin typeface="Comic Sans MS" pitchFamily="66" charset="0"/>
              </a:rPr>
              <a:t>1</a:t>
            </a:r>
            <a:r>
              <a:rPr lang="en-US" sz="3200" dirty="0" smtClean="0">
                <a:latin typeface="Comic Sans MS" pitchFamily="66" charset="0"/>
              </a:rPr>
              <a:t> </a:t>
            </a:r>
            <a:r>
              <a:rPr lang="en-US" sz="3200" dirty="0">
                <a:latin typeface="Arial Narrow" pitchFamily="34" charset="0"/>
              </a:rPr>
              <a:t>and </a:t>
            </a:r>
            <a:r>
              <a:rPr lang="en-US" sz="3200" dirty="0" smtClean="0">
                <a:solidFill>
                  <a:srgbClr val="0070C0"/>
                </a:solidFill>
                <a:latin typeface="Comic Sans MS" pitchFamily="66" charset="0"/>
              </a:rPr>
              <a:t>D</a:t>
            </a:r>
            <a:r>
              <a:rPr lang="en-US" sz="3200" baseline="-25000" dirty="0" smtClean="0">
                <a:solidFill>
                  <a:srgbClr val="0070C0"/>
                </a:solidFill>
                <a:latin typeface="Comic Sans MS" pitchFamily="66" charset="0"/>
              </a:rPr>
              <a:t>2</a:t>
            </a:r>
            <a:r>
              <a:rPr lang="en-US" sz="3200" dirty="0" smtClean="0">
                <a:latin typeface="Arial Narrow" pitchFamily="34" charset="0"/>
              </a:rPr>
              <a:t>,  </a:t>
            </a:r>
            <a:r>
              <a:rPr lang="en-US" sz="3200" dirty="0">
                <a:latin typeface="Arial Narrow" pitchFamily="34" charset="0"/>
              </a:rPr>
              <a:t>and all </a:t>
            </a:r>
            <a:r>
              <a:rPr lang="en-US" sz="3200" dirty="0" smtClean="0">
                <a:latin typeface="Arial Narrow" pitchFamily="34" charset="0"/>
              </a:rPr>
              <a:t> </a:t>
            </a:r>
            <a:r>
              <a:rPr lang="en-US" sz="3200" dirty="0" smtClean="0">
                <a:solidFill>
                  <a:srgbClr val="D113B6"/>
                </a:solidFill>
                <a:latin typeface="Comic Sans MS" pitchFamily="66" charset="0"/>
              </a:rPr>
              <a:t>A</a:t>
            </a:r>
            <a:r>
              <a:rPr lang="en-US" sz="3200" dirty="0" smtClean="0">
                <a:latin typeface="Arial Narrow" pitchFamily="34" charset="0"/>
              </a:rPr>
              <a:t> </a:t>
            </a:r>
            <a:r>
              <a:rPr lang="en-US" sz="3200" dirty="0" smtClean="0">
                <a:latin typeface="CMSY10" pitchFamily="34" charset="0"/>
              </a:rPr>
              <a:t>µ</a:t>
            </a:r>
            <a:r>
              <a:rPr lang="en-US" sz="3200" dirty="0" smtClean="0">
                <a:latin typeface="Arial Narrow" pitchFamily="34" charset="0"/>
              </a:rPr>
              <a:t> </a:t>
            </a:r>
            <a:r>
              <a:rPr lang="en-US" sz="3200" dirty="0" smtClean="0">
                <a:latin typeface="Comic Sans MS" pitchFamily="66" charset="0"/>
              </a:rPr>
              <a:t>range(M):   </a:t>
            </a:r>
          </a:p>
          <a:p>
            <a:r>
              <a:rPr lang="en-US" sz="3200" dirty="0" smtClean="0">
                <a:solidFill>
                  <a:schemeClr val="tx2"/>
                </a:solidFill>
                <a:latin typeface="Comic Sans MS" pitchFamily="66" charset="0"/>
              </a:rPr>
              <a:t>Pr[</a:t>
            </a:r>
            <a:r>
              <a:rPr lang="en-US" sz="3600" dirty="0" smtClean="0">
                <a:latin typeface="Comic Sans MS" pitchFamily="66" charset="0"/>
              </a:rPr>
              <a:t>M</a:t>
            </a:r>
            <a:r>
              <a:rPr lang="en-US" sz="3200" dirty="0" smtClean="0">
                <a:solidFill>
                  <a:schemeClr val="tx2"/>
                </a:solidFill>
                <a:latin typeface="Comic Sans MS" pitchFamily="66" charset="0"/>
              </a:rPr>
              <a:t>(</a:t>
            </a:r>
            <a:r>
              <a:rPr lang="en-US" sz="3200" dirty="0" smtClean="0">
                <a:solidFill>
                  <a:srgbClr val="993300"/>
                </a:solidFill>
                <a:latin typeface="Comic Sans MS" pitchFamily="66" charset="0"/>
              </a:rPr>
              <a:t>D</a:t>
            </a:r>
            <a:r>
              <a:rPr lang="en-US" sz="3200" baseline="-25000" dirty="0" smtClean="0">
                <a:solidFill>
                  <a:srgbClr val="993300"/>
                </a:solidFill>
                <a:latin typeface="Comic Sans MS" pitchFamily="66" charset="0"/>
              </a:rPr>
              <a:t>1</a:t>
            </a:r>
            <a:r>
              <a:rPr lang="en-US" sz="3200" dirty="0" smtClean="0">
                <a:solidFill>
                  <a:schemeClr val="tx2"/>
                </a:solidFill>
                <a:latin typeface="Comic Sans MS" pitchFamily="66" charset="0"/>
              </a:rPr>
              <a:t>) </a:t>
            </a:r>
            <a:r>
              <a:rPr lang="en-US" sz="3200" dirty="0">
                <a:solidFill>
                  <a:schemeClr val="tx2"/>
                </a:solidFill>
                <a:latin typeface="CMSY10" pitchFamily="34" charset="0"/>
              </a:rPr>
              <a:t>2</a:t>
            </a:r>
            <a:r>
              <a:rPr lang="en-US" sz="3200" dirty="0">
                <a:solidFill>
                  <a:schemeClr val="tx2"/>
                </a:solidFill>
                <a:latin typeface="Arial Narrow" pitchFamily="34" charset="0"/>
              </a:rPr>
              <a:t> </a:t>
            </a:r>
            <a:r>
              <a:rPr lang="en-US" sz="3200" dirty="0" smtClean="0">
                <a:solidFill>
                  <a:srgbClr val="D113B6"/>
                </a:solidFill>
                <a:latin typeface="Comic Sans MS" pitchFamily="66" charset="0"/>
              </a:rPr>
              <a:t>A</a:t>
            </a:r>
            <a:r>
              <a:rPr lang="en-US" sz="3200" dirty="0" smtClean="0">
                <a:solidFill>
                  <a:schemeClr val="tx2"/>
                </a:solidFill>
                <a:latin typeface="Comic Sans MS" pitchFamily="66" charset="0"/>
              </a:rPr>
              <a:t>]  </a:t>
            </a:r>
            <a:r>
              <a:rPr lang="en-US" sz="3200" dirty="0">
                <a:latin typeface="Comic Sans MS" pitchFamily="66" charset="0"/>
              </a:rPr>
              <a:t>≤ </a:t>
            </a:r>
            <a:r>
              <a:rPr lang="en-US" sz="3200" dirty="0" smtClean="0">
                <a:latin typeface="Comic Sans MS" pitchFamily="66" charset="0"/>
              </a:rPr>
              <a:t> e</a:t>
            </a:r>
            <a:r>
              <a:rPr lang="en-US" sz="5400" baseline="30000" dirty="0" smtClean="0">
                <a:latin typeface="Comic Sans MS" pitchFamily="66" charset="0"/>
                <a:sym typeface="Symbol"/>
              </a:rPr>
              <a:t></a:t>
            </a:r>
            <a:r>
              <a:rPr lang="en-US" sz="5400" baseline="30000" dirty="0" smtClean="0">
                <a:latin typeface="Comic Sans MS" pitchFamily="66" charset="0"/>
              </a:rPr>
              <a:t> </a:t>
            </a:r>
            <a:r>
              <a:rPr lang="en-US" sz="3200" dirty="0" smtClean="0">
                <a:solidFill>
                  <a:srgbClr val="FF3300"/>
                </a:solidFill>
                <a:latin typeface="Comic Sans MS" pitchFamily="66" charset="0"/>
              </a:rPr>
              <a:t>Pr[</a:t>
            </a:r>
            <a:r>
              <a:rPr lang="en-US" sz="3600" dirty="0" smtClean="0">
                <a:latin typeface="Comic Sans MS" pitchFamily="66" charset="0"/>
              </a:rPr>
              <a:t>M</a:t>
            </a:r>
            <a:r>
              <a:rPr lang="en-US" sz="3200" dirty="0" smtClean="0">
                <a:solidFill>
                  <a:srgbClr val="FF3300"/>
                </a:solidFill>
                <a:latin typeface="Comic Sans MS" pitchFamily="66" charset="0"/>
              </a:rPr>
              <a:t>(</a:t>
            </a:r>
            <a:r>
              <a:rPr lang="en-US" sz="3200" dirty="0" smtClean="0">
                <a:solidFill>
                  <a:srgbClr val="0070C0"/>
                </a:solidFill>
                <a:latin typeface="Comic Sans MS" pitchFamily="66" charset="0"/>
              </a:rPr>
              <a:t>D</a:t>
            </a:r>
            <a:r>
              <a:rPr lang="en-US" sz="3200" baseline="-25000" dirty="0" smtClean="0">
                <a:solidFill>
                  <a:srgbClr val="0070C0"/>
                </a:solidFill>
                <a:latin typeface="Comic Sans MS" pitchFamily="66" charset="0"/>
              </a:rPr>
              <a:t>2</a:t>
            </a:r>
            <a:r>
              <a:rPr lang="en-US" sz="3200" dirty="0" smtClean="0">
                <a:solidFill>
                  <a:srgbClr val="FF3300"/>
                </a:solidFill>
                <a:latin typeface="Comic Sans MS" pitchFamily="66" charset="0"/>
              </a:rPr>
              <a:t>) </a:t>
            </a:r>
            <a:r>
              <a:rPr lang="en-US" sz="3200" dirty="0">
                <a:solidFill>
                  <a:srgbClr val="FF0000"/>
                </a:solidFill>
                <a:latin typeface="CMSY10" pitchFamily="34" charset="0"/>
              </a:rPr>
              <a:t>2</a:t>
            </a:r>
            <a:r>
              <a:rPr lang="en-US" sz="3200" dirty="0">
                <a:solidFill>
                  <a:srgbClr val="FF0000"/>
                </a:solidFill>
                <a:latin typeface="Arial Narrow" pitchFamily="34" charset="0"/>
              </a:rPr>
              <a:t> </a:t>
            </a:r>
            <a:r>
              <a:rPr lang="en-US" sz="3200" dirty="0" smtClean="0">
                <a:solidFill>
                  <a:srgbClr val="D113B6"/>
                </a:solidFill>
                <a:latin typeface="Comic Sans MS" pitchFamily="66" charset="0"/>
              </a:rPr>
              <a:t>A</a:t>
            </a:r>
            <a:r>
              <a:rPr lang="en-US" sz="3200" dirty="0" smtClean="0">
                <a:solidFill>
                  <a:srgbClr val="FF3300"/>
                </a:solidFill>
                <a:latin typeface="Comic Sans MS" pitchFamily="66" charset="0"/>
              </a:rPr>
              <a:t>]</a:t>
            </a:r>
            <a:r>
              <a:rPr lang="en-US" sz="3200" dirty="0">
                <a:solidFill>
                  <a:schemeClr val="accent1"/>
                </a:solidFill>
              </a:rPr>
              <a:t> </a:t>
            </a:r>
            <a:r>
              <a:rPr lang="en-US" sz="3200" dirty="0">
                <a:solidFill>
                  <a:srgbClr val="C00000"/>
                </a:solidFill>
              </a:rPr>
              <a:t>+ </a:t>
            </a:r>
            <a:r>
              <a:rPr lang="en-US" sz="3200" b="1" dirty="0" smtClean="0">
                <a:solidFill>
                  <a:srgbClr val="C00000"/>
                </a:solidFill>
                <a:latin typeface="Symbol" pitchFamily="18" charset="2"/>
                <a:sym typeface="Symbol" pitchFamily="18" charset="2"/>
              </a:rPr>
              <a:t>d</a:t>
            </a:r>
            <a:endParaRPr lang="en-US" sz="3200" dirty="0">
              <a:solidFill>
                <a:srgbClr val="C00000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4" name="Content Placeholder 2"/>
              <p:cNvSpPr txBox="1">
                <a:spLocks/>
              </p:cNvSpPr>
              <p:nvPr/>
            </p:nvSpPr>
            <p:spPr>
              <a:xfrm>
                <a:off x="147638" y="6324600"/>
                <a:ext cx="4648200" cy="516315"/>
              </a:xfrm>
              <a:prstGeom prst="rect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vert="horz" lIns="91440" tIns="45720" rIns="91440" bIns="45720" rtlCol="0">
                <a:normAutofit fontScale="85000" lnSpcReduction="20000"/>
              </a:bodyPr>
              <a:lstStyle>
                <a:lvl1pPr marL="342900" indent="-3429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457200" rtl="0" eaLnBrk="1" latinLnBrk="0" hangingPunct="1">
                  <a:spcBef>
                    <a:spcPct val="20000"/>
                  </a:spcBef>
                  <a:buFont typeface="Arial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spcAft>
                    <a:spcPts val="3600"/>
                  </a:spcAft>
                  <a:buNone/>
                </a:pPr>
                <a:r>
                  <a:rPr lang="en-US" sz="2800" dirty="0" smtClean="0"/>
                  <a:t>Typical setting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/>
                      </a:rPr>
                      <m:t>𝜖</m:t>
                    </m:r>
                    <m:r>
                      <a:rPr lang="en-US" sz="2800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sz="2800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sz="2800" b="0" i="1" smtClean="0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en-US" sz="2800" b="0" i="1" smtClean="0">
                            <a:latin typeface="Cambria Math"/>
                          </a:rPr>
                          <m:t>10</m:t>
                        </m:r>
                      </m:den>
                    </m:f>
                  </m:oMath>
                </a14:m>
                <a:r>
                  <a:rPr lang="en-US" sz="2800" dirty="0" smtClean="0"/>
                  <a:t> and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800" b="0" i="0" smtClean="0">
                        <a:solidFill>
                          <a:srgbClr val="C00000"/>
                        </a:solidFill>
                        <a:latin typeface="Cambria Math"/>
                      </a:rPr>
                      <m:t>δ</m:t>
                    </m:r>
                  </m:oMath>
                </a14:m>
                <a:r>
                  <a:rPr lang="en-US" sz="2800" dirty="0" smtClean="0"/>
                  <a:t> negligible </a:t>
                </a:r>
              </a:p>
            </p:txBody>
          </p:sp>
        </mc:Choice>
        <mc:Fallback>
          <p:sp>
            <p:nvSpPr>
              <p:cNvPr id="44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7638" y="6324600"/>
                <a:ext cx="4648200" cy="516315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6084637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2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2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000"/>
                            </p:stCondLst>
                            <p:childTnLst>
                              <p:par>
                                <p:cTn id="1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 animBg="1"/>
      <p:bldP spid="8" grpId="0"/>
      <p:bldP spid="44" grpId="0" build="p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smtClean="0">
                <a:solidFill>
                  <a:schemeClr val="tx1"/>
                </a:solidFill>
              </a:rPr>
              <a:t>Example: NO</a:t>
            </a:r>
            <a:r>
              <a:rPr lang="en-US" smtClean="0"/>
              <a:t> Differential Privacy</a:t>
            </a:r>
          </a:p>
        </p:txBody>
      </p:sp>
      <p:sp>
        <p:nvSpPr>
          <p:cNvPr id="952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447800"/>
            <a:ext cx="8229600" cy="5257800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US" sz="2400" b="1" dirty="0" smtClean="0">
                <a:solidFill>
                  <a:srgbClr val="0000FF"/>
                </a:solidFill>
                <a:latin typeface="Comic Sans MS" pitchFamily="66" charset="0"/>
              </a:rPr>
              <a:t>U </a:t>
            </a:r>
            <a:r>
              <a:rPr lang="en-US" sz="2800" dirty="0" smtClean="0"/>
              <a:t>set of</a:t>
            </a:r>
            <a:r>
              <a:rPr lang="en-US" sz="2400" b="1" dirty="0" smtClean="0">
                <a:solidFill>
                  <a:srgbClr val="0000FF"/>
                </a:solidFill>
                <a:latin typeface="Comic Sans MS" pitchFamily="66" charset="0"/>
              </a:rPr>
              <a:t> </a:t>
            </a:r>
            <a:r>
              <a:rPr lang="en-US" sz="2800" b="1" dirty="0" smtClean="0">
                <a:solidFill>
                  <a:srgbClr val="0000FF"/>
                </a:solidFill>
                <a:latin typeface="Comic Sans MS" pitchFamily="66" charset="0"/>
              </a:rPr>
              <a:t>(</a:t>
            </a:r>
            <a:r>
              <a:rPr lang="en-US" sz="2800" b="1" dirty="0" err="1" smtClean="0">
                <a:solidFill>
                  <a:srgbClr val="0000FF"/>
                </a:solidFill>
                <a:latin typeface="Comic Sans MS" pitchFamily="66" charset="0"/>
              </a:rPr>
              <a:t>name,tag</a:t>
            </a:r>
            <a:r>
              <a:rPr lang="en-US" sz="2800" b="1" dirty="0" smtClean="0">
                <a:solidFill>
                  <a:srgbClr val="0000FF"/>
                </a:solidFill>
                <a:latin typeface="cmsy10"/>
                <a:sym typeface="Mathematica1" pitchFamily="2" charset="2"/>
              </a:rPr>
              <a:t> 2</a:t>
            </a:r>
            <a:r>
              <a:rPr lang="en-US" sz="2800" b="1" dirty="0" smtClean="0">
                <a:solidFill>
                  <a:srgbClr val="0000FF"/>
                </a:solidFill>
                <a:latin typeface="Comic Sans MS" pitchFamily="66" charset="0"/>
              </a:rPr>
              <a:t>{0,1})</a:t>
            </a:r>
            <a:r>
              <a:rPr lang="en-US" sz="2400" b="1" dirty="0" smtClean="0">
                <a:solidFill>
                  <a:srgbClr val="0000FF"/>
                </a:solidFill>
                <a:latin typeface="Comic Sans MS" pitchFamily="66" charset="0"/>
              </a:rPr>
              <a:t> </a:t>
            </a:r>
            <a:r>
              <a:rPr lang="en-US" sz="2800" dirty="0" err="1" smtClean="0"/>
              <a:t>tuples</a:t>
            </a:r>
            <a:endParaRPr lang="en-US" sz="2800" dirty="0" smtClean="0"/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 dirty="0" smtClean="0"/>
              <a:t>One counting query: #of participants with </a:t>
            </a:r>
            <a:r>
              <a:rPr lang="en-US" sz="2800" b="1" dirty="0" smtClean="0">
                <a:solidFill>
                  <a:srgbClr val="0000FF"/>
                </a:solidFill>
                <a:latin typeface="Comic Sans MS" pitchFamily="66" charset="0"/>
              </a:rPr>
              <a:t>tag=1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sz="2800" dirty="0" smtClean="0"/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 b="1" dirty="0" smtClean="0">
                <a:solidFill>
                  <a:srgbClr val="FF0000"/>
                </a:solidFill>
              </a:rPr>
              <a:t>Sanitizer </a:t>
            </a:r>
            <a:r>
              <a:rPr lang="en-US" sz="2800" b="1" dirty="0" smtClean="0">
                <a:solidFill>
                  <a:srgbClr val="0000FF"/>
                </a:solidFill>
                <a:latin typeface="Comic Sans MS" pitchFamily="66" charset="0"/>
              </a:rPr>
              <a:t>A</a:t>
            </a:r>
            <a:r>
              <a:rPr lang="en-US" sz="2800" dirty="0" smtClean="0"/>
              <a:t>: choose and release a few random tags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 b="1" dirty="0" smtClean="0">
                <a:solidFill>
                  <a:srgbClr val="FF0000"/>
                </a:solidFill>
              </a:rPr>
              <a:t>Bad event </a:t>
            </a:r>
            <a:r>
              <a:rPr lang="en-US" sz="2800" b="1" dirty="0" smtClean="0">
                <a:solidFill>
                  <a:srgbClr val="0000FF"/>
                </a:solidFill>
                <a:latin typeface="Comic Sans MS" pitchFamily="66" charset="0"/>
              </a:rPr>
              <a:t>T</a:t>
            </a:r>
            <a:r>
              <a:rPr lang="en-US" sz="2800" dirty="0" smtClean="0"/>
              <a:t>: Only my tag is </a:t>
            </a:r>
            <a:r>
              <a:rPr lang="en-US" sz="2800" b="1" dirty="0" smtClean="0">
                <a:solidFill>
                  <a:srgbClr val="0000FF"/>
                </a:solidFill>
                <a:latin typeface="Comic Sans MS" pitchFamily="66" charset="0"/>
              </a:rPr>
              <a:t>1</a:t>
            </a:r>
            <a:r>
              <a:rPr lang="en-US" sz="2800" dirty="0" smtClean="0"/>
              <a:t>, my tag released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 b="1" dirty="0" err="1" smtClean="0">
                <a:solidFill>
                  <a:srgbClr val="0000FF"/>
                </a:solidFill>
                <a:latin typeface="Comic Sans MS" pitchFamily="66" charset="0"/>
              </a:rPr>
              <a:t>Pr</a:t>
            </a:r>
            <a:r>
              <a:rPr lang="en-US" sz="2800" b="1" baseline="-25000" dirty="0" err="1" smtClean="0">
                <a:solidFill>
                  <a:srgbClr val="0000FF"/>
                </a:solidFill>
                <a:latin typeface="Comic Sans MS" pitchFamily="66" charset="0"/>
              </a:rPr>
              <a:t>A</a:t>
            </a:r>
            <a:r>
              <a:rPr lang="en-US" sz="2800" b="1" dirty="0" smtClean="0">
                <a:solidFill>
                  <a:srgbClr val="0000FF"/>
                </a:solidFill>
                <a:latin typeface="Comic Sans MS" pitchFamily="66" charset="0"/>
              </a:rPr>
              <a:t>[A(</a:t>
            </a:r>
            <a:r>
              <a:rPr lang="en-US" sz="2800" b="1" dirty="0" err="1" smtClean="0">
                <a:solidFill>
                  <a:srgbClr val="0000FF"/>
                </a:solidFill>
                <a:latin typeface="Comic Sans MS" pitchFamily="66" charset="0"/>
              </a:rPr>
              <a:t>D+Me</a:t>
            </a:r>
            <a:r>
              <a:rPr lang="en-US" sz="2800" b="1" dirty="0" smtClean="0">
                <a:solidFill>
                  <a:srgbClr val="0000FF"/>
                </a:solidFill>
                <a:latin typeface="Comic Sans MS" pitchFamily="66" charset="0"/>
              </a:rPr>
              <a:t>)</a:t>
            </a:r>
            <a:r>
              <a:rPr lang="en-US" sz="2800" b="1" dirty="0" smtClean="0">
                <a:solidFill>
                  <a:srgbClr val="0000FF"/>
                </a:solidFill>
                <a:sym typeface="Mathematica1" pitchFamily="2" charset="2"/>
              </a:rPr>
              <a:t> </a:t>
            </a:r>
            <a:r>
              <a:rPr lang="en-US" sz="2800" b="1" dirty="0" smtClean="0">
                <a:solidFill>
                  <a:srgbClr val="0000FF"/>
                </a:solidFill>
                <a:latin typeface="cmsy10"/>
                <a:sym typeface="Mathematica1" pitchFamily="2" charset="2"/>
              </a:rPr>
              <a:t>2</a:t>
            </a:r>
            <a:r>
              <a:rPr lang="en-US" sz="2800" b="1" dirty="0" smtClean="0">
                <a:solidFill>
                  <a:srgbClr val="0000FF"/>
                </a:solidFill>
                <a:sym typeface="Mathematica1" pitchFamily="2" charset="2"/>
              </a:rPr>
              <a:t> </a:t>
            </a:r>
            <a:r>
              <a:rPr lang="en-US" sz="2800" b="1" dirty="0" smtClean="0">
                <a:solidFill>
                  <a:srgbClr val="0000FF"/>
                </a:solidFill>
                <a:latin typeface="Comic Sans MS" pitchFamily="66" charset="0"/>
              </a:rPr>
              <a:t>T] </a:t>
            </a:r>
            <a:r>
              <a:rPr lang="en-US" sz="2800" b="1" dirty="0" smtClean="0">
                <a:solidFill>
                  <a:srgbClr val="0000FF"/>
                </a:solidFill>
                <a:latin typeface="Arial" charset="0"/>
              </a:rPr>
              <a:t>≥</a:t>
            </a:r>
            <a:r>
              <a:rPr lang="en-US" sz="2800" b="1" dirty="0" smtClean="0">
                <a:solidFill>
                  <a:srgbClr val="0000FF"/>
                </a:solidFill>
                <a:latin typeface="Comic Sans MS" pitchFamily="66" charset="0"/>
              </a:rPr>
              <a:t> 1/n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 b="1" dirty="0" err="1" smtClean="0">
                <a:solidFill>
                  <a:srgbClr val="0000FF"/>
                </a:solidFill>
                <a:latin typeface="Comic Sans MS" pitchFamily="66" charset="0"/>
              </a:rPr>
              <a:t>Pr</a:t>
            </a:r>
            <a:r>
              <a:rPr lang="en-US" sz="2800" b="1" baseline="-25000" dirty="0" err="1" smtClean="0">
                <a:solidFill>
                  <a:srgbClr val="0000FF"/>
                </a:solidFill>
                <a:latin typeface="Comic Sans MS" pitchFamily="66" charset="0"/>
              </a:rPr>
              <a:t>A</a:t>
            </a:r>
            <a:r>
              <a:rPr lang="en-US" sz="2800" b="1" dirty="0" smtClean="0">
                <a:solidFill>
                  <a:srgbClr val="0000FF"/>
                </a:solidFill>
                <a:latin typeface="Comic Sans MS" pitchFamily="66" charset="0"/>
              </a:rPr>
              <a:t>[A(D-Me)</a:t>
            </a:r>
            <a:r>
              <a:rPr lang="en-US" sz="2800" b="1" dirty="0" smtClean="0">
                <a:solidFill>
                  <a:srgbClr val="0000FF"/>
                </a:solidFill>
                <a:latin typeface="cmsy10"/>
                <a:sym typeface="Mathematica1" pitchFamily="2" charset="2"/>
              </a:rPr>
              <a:t> 2 </a:t>
            </a:r>
            <a:r>
              <a:rPr lang="en-US" sz="2800" b="1" dirty="0" smtClean="0">
                <a:solidFill>
                  <a:srgbClr val="0000FF"/>
                </a:solidFill>
                <a:latin typeface="Comic Sans MS" pitchFamily="66" charset="0"/>
              </a:rPr>
              <a:t>T] = 0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sz="2800" dirty="0" smtClean="0">
              <a:latin typeface="Comic Sans MS" pitchFamily="66" charset="0"/>
            </a:endParaRPr>
          </a:p>
          <a:p>
            <a:pPr>
              <a:lnSpc>
                <a:spcPct val="90000"/>
              </a:lnSpc>
              <a:buFontTx/>
              <a:buNone/>
            </a:pPr>
            <a:endParaRPr lang="en-US" sz="2800" dirty="0" smtClean="0">
              <a:latin typeface="Comic Sans MS" pitchFamily="66" charset="0"/>
            </a:endParaRPr>
          </a:p>
          <a:p>
            <a:pPr>
              <a:lnSpc>
                <a:spcPct val="90000"/>
              </a:lnSpc>
              <a:buFontTx/>
              <a:buNone/>
            </a:pPr>
            <a:endParaRPr lang="en-US" sz="2800" dirty="0" smtClean="0"/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 b="1" dirty="0" smtClean="0">
                <a:solidFill>
                  <a:srgbClr val="0000FF"/>
                </a:solidFill>
                <a:latin typeface="Comic Sans MS" pitchFamily="66" charset="0"/>
              </a:rPr>
              <a:t> </a:t>
            </a:r>
            <a:endParaRPr lang="en-US" sz="2800" b="1" dirty="0" smtClean="0">
              <a:solidFill>
                <a:srgbClr val="FF0000"/>
              </a:solidFill>
              <a:latin typeface="Comic Sans MS" pitchFamily="66" charset="0"/>
            </a:endParaRPr>
          </a:p>
          <a:p>
            <a:pPr>
              <a:lnSpc>
                <a:spcPct val="90000"/>
              </a:lnSpc>
              <a:buFontTx/>
              <a:buNone/>
            </a:pPr>
            <a:endParaRPr lang="en-US" sz="2800" b="1" dirty="0" smtClean="0">
              <a:solidFill>
                <a:srgbClr val="0000FF"/>
              </a:solidFill>
              <a:latin typeface="Comic Sans MS" pitchFamily="66" charset="0"/>
            </a:endParaRPr>
          </a:p>
        </p:txBody>
      </p:sp>
      <p:sp>
        <p:nvSpPr>
          <p:cNvPr id="95247" name="Text Box 15"/>
          <p:cNvSpPr txBox="1">
            <a:spLocks noChangeArrowheads="1"/>
          </p:cNvSpPr>
          <p:nvPr/>
        </p:nvSpPr>
        <p:spPr bwMode="auto">
          <a:xfrm>
            <a:off x="2286000" y="5516563"/>
            <a:ext cx="3505200" cy="52322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 algn="l">
              <a:spcBef>
                <a:spcPct val="50000"/>
              </a:spcBef>
              <a:buFontTx/>
              <a:buNone/>
            </a:pPr>
            <a:r>
              <a:rPr lang="en-US" b="1" dirty="0" err="1">
                <a:solidFill>
                  <a:srgbClr val="0000FF"/>
                </a:solidFill>
                <a:latin typeface="Comic Sans MS" pitchFamily="66" charset="0"/>
              </a:rPr>
              <a:t>Pr</a:t>
            </a:r>
            <a:r>
              <a:rPr lang="en-US" b="1" baseline="-25000" dirty="0" err="1">
                <a:solidFill>
                  <a:srgbClr val="0000FF"/>
                </a:solidFill>
                <a:latin typeface="Comic Sans MS" pitchFamily="66" charset="0"/>
              </a:rPr>
              <a:t>A</a:t>
            </a:r>
            <a:r>
              <a:rPr lang="en-US" b="1" dirty="0">
                <a:solidFill>
                  <a:srgbClr val="0000FF"/>
                </a:solidFill>
                <a:latin typeface="Comic Sans MS" pitchFamily="66" charset="0"/>
              </a:rPr>
              <a:t>[A(</a:t>
            </a:r>
            <a:r>
              <a:rPr lang="en-US" b="1" dirty="0" err="1">
                <a:solidFill>
                  <a:srgbClr val="0000FF"/>
                </a:solidFill>
                <a:latin typeface="Comic Sans MS" pitchFamily="66" charset="0"/>
              </a:rPr>
              <a:t>D+Me</a:t>
            </a:r>
            <a:r>
              <a:rPr lang="en-US" b="1" dirty="0" smtClean="0">
                <a:solidFill>
                  <a:srgbClr val="0000FF"/>
                </a:solidFill>
                <a:latin typeface="Comic Sans MS" pitchFamily="66" charset="0"/>
              </a:rPr>
              <a:t>)</a:t>
            </a:r>
            <a:r>
              <a:rPr lang="en-US" b="1" dirty="0" smtClean="0">
                <a:solidFill>
                  <a:srgbClr val="0000FF"/>
                </a:solidFill>
                <a:latin typeface="cmsy10"/>
                <a:sym typeface="Mathematica1" pitchFamily="2" charset="2"/>
              </a:rPr>
              <a:t> 2 </a:t>
            </a:r>
            <a:r>
              <a:rPr lang="en-US" b="1" dirty="0" smtClean="0">
                <a:solidFill>
                  <a:srgbClr val="0000FF"/>
                </a:solidFill>
                <a:latin typeface="Comic Sans MS" pitchFamily="66" charset="0"/>
              </a:rPr>
              <a:t>T</a:t>
            </a:r>
            <a:r>
              <a:rPr lang="en-US" b="1" dirty="0">
                <a:solidFill>
                  <a:srgbClr val="0000FF"/>
                </a:solidFill>
                <a:latin typeface="Comic Sans MS" pitchFamily="66" charset="0"/>
              </a:rPr>
              <a:t>]</a:t>
            </a:r>
          </a:p>
        </p:txBody>
      </p:sp>
      <p:sp>
        <p:nvSpPr>
          <p:cNvPr id="95248" name="Text Box 16"/>
          <p:cNvSpPr txBox="1">
            <a:spLocks noChangeArrowheads="1"/>
          </p:cNvSpPr>
          <p:nvPr/>
        </p:nvSpPr>
        <p:spPr bwMode="auto">
          <a:xfrm>
            <a:off x="2286000" y="6278563"/>
            <a:ext cx="3505200" cy="52322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 algn="l">
              <a:spcBef>
                <a:spcPct val="50000"/>
              </a:spcBef>
              <a:buFontTx/>
              <a:buNone/>
            </a:pPr>
            <a:r>
              <a:rPr lang="en-US" b="1" dirty="0" err="1">
                <a:solidFill>
                  <a:srgbClr val="FF0000"/>
                </a:solidFill>
                <a:latin typeface="Comic Sans MS" pitchFamily="66" charset="0"/>
              </a:rPr>
              <a:t>Pr</a:t>
            </a:r>
            <a:r>
              <a:rPr lang="en-US" b="1" baseline="-25000" dirty="0" err="1">
                <a:solidFill>
                  <a:srgbClr val="FF0000"/>
                </a:solidFill>
                <a:latin typeface="Comic Sans MS" pitchFamily="66" charset="0"/>
              </a:rPr>
              <a:t>A</a:t>
            </a:r>
            <a:r>
              <a:rPr lang="en-US" b="1" dirty="0">
                <a:solidFill>
                  <a:srgbClr val="FF0000"/>
                </a:solidFill>
                <a:latin typeface="Comic Sans MS" pitchFamily="66" charset="0"/>
              </a:rPr>
              <a:t>[A(D-Me</a:t>
            </a:r>
            <a:r>
              <a:rPr lang="en-US" b="1" dirty="0" smtClean="0">
                <a:solidFill>
                  <a:srgbClr val="FF0000"/>
                </a:solidFill>
                <a:latin typeface="Comic Sans MS" pitchFamily="66" charset="0"/>
              </a:rPr>
              <a:t>)</a:t>
            </a:r>
            <a:r>
              <a:rPr lang="en-US" b="1" dirty="0" smtClean="0">
                <a:solidFill>
                  <a:srgbClr val="0000FF"/>
                </a:solidFill>
                <a:latin typeface="cmsy10"/>
                <a:sym typeface="Mathematica1" pitchFamily="2" charset="2"/>
              </a:rPr>
              <a:t> 2 </a:t>
            </a:r>
            <a:r>
              <a:rPr lang="en-US" b="1" dirty="0" smtClean="0">
                <a:solidFill>
                  <a:srgbClr val="FF0000"/>
                </a:solidFill>
                <a:latin typeface="Comic Sans MS" pitchFamily="66" charset="0"/>
              </a:rPr>
              <a:t>T</a:t>
            </a:r>
            <a:r>
              <a:rPr lang="en-US" b="1" dirty="0">
                <a:solidFill>
                  <a:srgbClr val="FF0000"/>
                </a:solidFill>
                <a:latin typeface="Comic Sans MS" pitchFamily="66" charset="0"/>
              </a:rPr>
              <a:t>]</a:t>
            </a:r>
          </a:p>
        </p:txBody>
      </p:sp>
      <p:sp>
        <p:nvSpPr>
          <p:cNvPr id="95249" name="Text Box 17"/>
          <p:cNvSpPr txBox="1">
            <a:spLocks noChangeArrowheads="1"/>
          </p:cNvSpPr>
          <p:nvPr/>
        </p:nvSpPr>
        <p:spPr bwMode="auto">
          <a:xfrm>
            <a:off x="6629400" y="5867400"/>
            <a:ext cx="2362200" cy="5794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 algn="l">
              <a:spcBef>
                <a:spcPct val="50000"/>
              </a:spcBef>
              <a:buFontTx/>
              <a:buNone/>
            </a:pPr>
            <a:r>
              <a:rPr lang="en-US" b="1" dirty="0">
                <a:latin typeface="Comic Sans MS" pitchFamily="66" charset="0"/>
              </a:rPr>
              <a:t>≤ </a:t>
            </a:r>
            <a:r>
              <a:rPr lang="en-US" b="1" dirty="0">
                <a:solidFill>
                  <a:srgbClr val="FF0000"/>
                </a:solidFill>
                <a:latin typeface="Comic Sans MS" pitchFamily="66" charset="0"/>
              </a:rPr>
              <a:t>e</a:t>
            </a:r>
            <a:r>
              <a:rPr lang="el-GR" b="1" baseline="30000" dirty="0">
                <a:solidFill>
                  <a:srgbClr val="FF0000"/>
                </a:solidFill>
              </a:rPr>
              <a:t>ε</a:t>
            </a:r>
            <a:r>
              <a:rPr lang="en-US" b="1" baseline="30000" dirty="0">
                <a:solidFill>
                  <a:srgbClr val="FF0000"/>
                </a:solidFill>
              </a:rPr>
              <a:t> </a:t>
            </a:r>
            <a:r>
              <a:rPr lang="el-GR" b="1" dirty="0"/>
              <a:t>≈</a:t>
            </a:r>
            <a:r>
              <a:rPr lang="en-US" b="1" dirty="0"/>
              <a:t> </a:t>
            </a:r>
            <a:r>
              <a:rPr lang="en-US" b="1" dirty="0">
                <a:solidFill>
                  <a:srgbClr val="FF0000"/>
                </a:solidFill>
                <a:latin typeface="Comic Sans MS" pitchFamily="66" charset="0"/>
              </a:rPr>
              <a:t>1+</a:t>
            </a:r>
            <a:r>
              <a:rPr lang="el-GR" b="1" dirty="0">
                <a:solidFill>
                  <a:srgbClr val="FF0000"/>
                </a:solidFill>
              </a:rPr>
              <a:t>ε</a:t>
            </a:r>
            <a:r>
              <a:rPr lang="en-US" dirty="0"/>
              <a:t> </a:t>
            </a:r>
          </a:p>
        </p:txBody>
      </p:sp>
      <p:sp>
        <p:nvSpPr>
          <p:cNvPr id="95250" name="Line 18"/>
          <p:cNvSpPr>
            <a:spLocks noChangeShapeType="1"/>
          </p:cNvSpPr>
          <p:nvPr/>
        </p:nvSpPr>
        <p:spPr bwMode="auto">
          <a:xfrm>
            <a:off x="1524000" y="6172200"/>
            <a:ext cx="5105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5251" name="Text Box 19"/>
          <p:cNvSpPr txBox="1">
            <a:spLocks noChangeArrowheads="1"/>
          </p:cNvSpPr>
          <p:nvPr/>
        </p:nvSpPr>
        <p:spPr bwMode="auto">
          <a:xfrm>
            <a:off x="381000" y="5897563"/>
            <a:ext cx="1219200" cy="5794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 algn="l">
              <a:spcBef>
                <a:spcPct val="50000"/>
              </a:spcBef>
              <a:buFontTx/>
              <a:buNone/>
            </a:pPr>
            <a:r>
              <a:rPr lang="en-US" b="1">
                <a:solidFill>
                  <a:srgbClr val="FF0000"/>
                </a:solidFill>
                <a:latin typeface="Comic Sans MS" pitchFamily="66" charset="0"/>
              </a:rPr>
              <a:t>e</a:t>
            </a:r>
            <a:r>
              <a:rPr lang="en-US" b="1" baseline="30000">
                <a:solidFill>
                  <a:srgbClr val="FF0000"/>
                </a:solidFill>
                <a:latin typeface="Comic Sans MS" pitchFamily="66" charset="0"/>
              </a:rPr>
              <a:t>-</a:t>
            </a:r>
            <a:r>
              <a:rPr lang="el-GR" b="1" baseline="30000">
                <a:solidFill>
                  <a:srgbClr val="FF0000"/>
                </a:solidFill>
                <a:latin typeface="Comic Sans MS" pitchFamily="66" charset="0"/>
              </a:rPr>
              <a:t>ε</a:t>
            </a:r>
            <a:r>
              <a:rPr lang="en-US"/>
              <a:t> </a:t>
            </a:r>
            <a:r>
              <a:rPr lang="en-US" b="1"/>
              <a:t>≤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648200" y="3962400"/>
            <a:ext cx="4572000" cy="1600438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marL="457200" lvl="0" indent="-457200" algn="l">
              <a:spcBef>
                <a:spcPct val="50000"/>
              </a:spcBef>
              <a:buFont typeface="Arial" pitchFamily="34" charset="0"/>
              <a:buChar char="•"/>
            </a:pPr>
            <a:r>
              <a:rPr lang="en-US" dirty="0">
                <a:solidFill>
                  <a:srgbClr val="000000"/>
                </a:solidFill>
                <a:latin typeface="Arial Narrow"/>
              </a:rPr>
              <a:t>Not </a:t>
            </a:r>
            <a:r>
              <a:rPr lang="el-GR" b="1" dirty="0">
                <a:solidFill>
                  <a:srgbClr val="0000FF"/>
                </a:solidFill>
                <a:latin typeface="Comic Sans MS" pitchFamily="66" charset="0"/>
              </a:rPr>
              <a:t>ε </a:t>
            </a:r>
            <a:r>
              <a:rPr lang="en-US" dirty="0" smtClean="0">
                <a:solidFill>
                  <a:srgbClr val="000000"/>
                </a:solidFill>
                <a:latin typeface="Arial Narrow"/>
              </a:rPr>
              <a:t>diff </a:t>
            </a:r>
            <a:r>
              <a:rPr lang="en-US" dirty="0">
                <a:solidFill>
                  <a:srgbClr val="000000"/>
                </a:solidFill>
                <a:latin typeface="Arial Narrow"/>
              </a:rPr>
              <a:t>private </a:t>
            </a:r>
            <a:r>
              <a:rPr lang="en-US" b="1" dirty="0">
                <a:solidFill>
                  <a:srgbClr val="000000"/>
                </a:solidFill>
                <a:latin typeface="Arial Narrow"/>
              </a:rPr>
              <a:t>for any </a:t>
            </a:r>
            <a:r>
              <a:rPr lang="el-GR" b="1" dirty="0">
                <a:solidFill>
                  <a:srgbClr val="0000FF"/>
                </a:solidFill>
                <a:latin typeface="Comic Sans MS" pitchFamily="66" charset="0"/>
              </a:rPr>
              <a:t>ε</a:t>
            </a:r>
            <a:r>
              <a:rPr lang="en-US" b="1" dirty="0" smtClean="0">
                <a:solidFill>
                  <a:srgbClr val="000000"/>
                </a:solidFill>
              </a:rPr>
              <a:t>!</a:t>
            </a:r>
          </a:p>
          <a:p>
            <a:pPr marL="457200" lvl="0" indent="-457200" algn="l">
              <a:spcBef>
                <a:spcPct val="50000"/>
              </a:spcBef>
              <a:buFont typeface="Arial" pitchFamily="34" charset="0"/>
              <a:buChar char="•"/>
            </a:pPr>
            <a:r>
              <a:rPr lang="en-US" dirty="0" smtClean="0">
                <a:solidFill>
                  <a:srgbClr val="000000"/>
                </a:solidFill>
              </a:rPr>
              <a:t>It is </a:t>
            </a:r>
            <a:r>
              <a:rPr lang="en-US" dirty="0" smtClean="0">
                <a:solidFill>
                  <a:srgbClr val="0033CC"/>
                </a:solidFill>
                <a:latin typeface="Comic Sans MS" pitchFamily="66" charset="0"/>
              </a:rPr>
              <a:t>(0,1/n) </a:t>
            </a:r>
            <a:r>
              <a:rPr lang="en-US" dirty="0" smtClean="0">
                <a:solidFill>
                  <a:srgbClr val="000000"/>
                </a:solidFill>
                <a:latin typeface="+mn-lt"/>
              </a:rPr>
              <a:t>Differential Private</a:t>
            </a:r>
            <a:endParaRPr lang="el-GR" dirty="0">
              <a:solidFill>
                <a:srgbClr val="000000"/>
              </a:solidFill>
              <a:latin typeface="+mn-lt"/>
            </a:endParaRPr>
          </a:p>
        </p:txBody>
      </p:sp>
    </p:spTree>
    <p:custDataLst>
      <p:tags r:id="rId1"/>
    </p:custDataLst>
  </p:cSld>
  <p:clrMapOvr>
    <a:masterClrMapping/>
  </p:clrMapOvr>
  <p:transition advTm="15586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5235" grpId="0" build="p"/>
      <p:bldP spid="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42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0"/>
            <a:ext cx="8229600" cy="944563"/>
          </a:xfrm>
        </p:spPr>
        <p:txBody>
          <a:bodyPr/>
          <a:lstStyle/>
          <a:p>
            <a:r>
              <a:rPr lang="en-US" dirty="0" smtClean="0"/>
              <a:t>Counting Queries</a:t>
            </a:r>
          </a:p>
        </p:txBody>
      </p:sp>
      <p:sp>
        <p:nvSpPr>
          <p:cNvPr id="419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295400"/>
            <a:ext cx="8534400" cy="5562600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endParaRPr lang="en-US" sz="2800" b="1" dirty="0" smtClean="0">
              <a:solidFill>
                <a:srgbClr val="FF0000"/>
              </a:solidFill>
            </a:endParaRPr>
          </a:p>
          <a:p>
            <a:pPr>
              <a:lnSpc>
                <a:spcPct val="90000"/>
              </a:lnSpc>
              <a:buFontTx/>
              <a:buNone/>
            </a:pPr>
            <a:endParaRPr lang="en-US" sz="2800" b="1" dirty="0" smtClean="0">
              <a:solidFill>
                <a:srgbClr val="FF0000"/>
              </a:solidFill>
            </a:endParaRPr>
          </a:p>
          <a:p>
            <a:pPr>
              <a:lnSpc>
                <a:spcPct val="90000"/>
              </a:lnSpc>
              <a:buFontTx/>
              <a:buNone/>
            </a:pPr>
            <a:endParaRPr lang="en-US" sz="2800" b="1" dirty="0" smtClean="0">
              <a:solidFill>
                <a:srgbClr val="FF0000"/>
              </a:solidFill>
            </a:endParaRPr>
          </a:p>
          <a:p>
            <a:pPr>
              <a:lnSpc>
                <a:spcPct val="90000"/>
              </a:lnSpc>
              <a:buFontTx/>
              <a:buNone/>
            </a:pPr>
            <a:endParaRPr lang="en-US" sz="2800" b="1" dirty="0" smtClean="0">
              <a:solidFill>
                <a:srgbClr val="FF0000"/>
              </a:solidFill>
            </a:endParaRPr>
          </a:p>
          <a:p>
            <a:pPr>
              <a:lnSpc>
                <a:spcPct val="90000"/>
              </a:lnSpc>
              <a:buFontTx/>
              <a:buNone/>
            </a:pPr>
            <a:endParaRPr lang="en-US" sz="2800" b="1" dirty="0" smtClean="0">
              <a:solidFill>
                <a:srgbClr val="FF0000"/>
              </a:solidFill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 b="1" dirty="0" smtClean="0">
                <a:solidFill>
                  <a:srgbClr val="FF0000"/>
                </a:solidFill>
              </a:rPr>
              <a:t>Counting-queries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 b="1" dirty="0" smtClean="0">
                <a:solidFill>
                  <a:srgbClr val="0000FF"/>
                </a:solidFill>
                <a:latin typeface="Comic Sans MS" pitchFamily="66" charset="0"/>
              </a:rPr>
              <a:t>Q</a:t>
            </a:r>
            <a:r>
              <a:rPr lang="en-US" sz="2800" dirty="0" smtClean="0">
                <a:solidFill>
                  <a:srgbClr val="0000FF"/>
                </a:solidFill>
                <a:latin typeface="Comic Sans MS" pitchFamily="66" charset="0"/>
              </a:rPr>
              <a:t> </a:t>
            </a:r>
            <a:r>
              <a:rPr lang="en-US" sz="2800" dirty="0" smtClean="0"/>
              <a:t>is a set</a:t>
            </a:r>
            <a:r>
              <a:rPr lang="en-US" sz="2800" dirty="0" smtClean="0">
                <a:solidFill>
                  <a:srgbClr val="0000FF"/>
                </a:solidFill>
              </a:rPr>
              <a:t> </a:t>
            </a:r>
            <a:r>
              <a:rPr lang="en-US" sz="2800" dirty="0" smtClean="0"/>
              <a:t>of predicates </a:t>
            </a:r>
            <a:r>
              <a:rPr lang="en-US" sz="2800" b="1" dirty="0" smtClean="0">
                <a:solidFill>
                  <a:srgbClr val="0000FF"/>
                </a:solidFill>
                <a:latin typeface="Comic Sans MS" pitchFamily="66" charset="0"/>
              </a:rPr>
              <a:t>q: </a:t>
            </a:r>
            <a:r>
              <a:rPr lang="en-US" sz="28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U</a:t>
            </a:r>
            <a:r>
              <a:rPr lang="en-US" sz="2800" b="1" dirty="0" smtClean="0">
                <a:solidFill>
                  <a:srgbClr val="0000FF"/>
                </a:solidFill>
                <a:latin typeface="Comic Sans MS" pitchFamily="66" charset="0"/>
              </a:rPr>
              <a:t> </a:t>
            </a:r>
            <a:r>
              <a:rPr lang="en-US" sz="2800" b="1" dirty="0" smtClean="0">
                <a:solidFill>
                  <a:srgbClr val="0000FF"/>
                </a:solidFill>
                <a:latin typeface="Comic Sans MS" pitchFamily="66" charset="0"/>
                <a:sym typeface="MT Extra"/>
              </a:rPr>
              <a:t></a:t>
            </a:r>
            <a:r>
              <a:rPr lang="en-US" sz="2800" b="1" dirty="0" smtClean="0">
                <a:solidFill>
                  <a:srgbClr val="0000FF"/>
                </a:solidFill>
                <a:latin typeface="Comic Sans MS" pitchFamily="66" charset="0"/>
              </a:rPr>
              <a:t> {0,1}</a:t>
            </a:r>
            <a:endParaRPr lang="en-US" sz="2800" dirty="0" smtClean="0"/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 b="1" i="1" dirty="0" smtClean="0">
                <a:solidFill>
                  <a:srgbClr val="0000FF"/>
                </a:solidFill>
              </a:rPr>
              <a:t>Query</a:t>
            </a:r>
            <a:r>
              <a:rPr lang="en-US" sz="2800" dirty="0" smtClean="0"/>
              <a:t>:  how many</a:t>
            </a:r>
            <a:r>
              <a:rPr lang="en-US" sz="2800" b="1" dirty="0" smtClean="0">
                <a:solidFill>
                  <a:srgbClr val="0000FF"/>
                </a:solidFill>
              </a:rPr>
              <a:t> </a:t>
            </a:r>
            <a:r>
              <a:rPr lang="en-US" sz="2800" b="1" dirty="0" smtClean="0">
                <a:solidFill>
                  <a:srgbClr val="0000FF"/>
                </a:solidFill>
                <a:latin typeface="Comic Sans MS" pitchFamily="66" charset="0"/>
              </a:rPr>
              <a:t>x</a:t>
            </a:r>
            <a:r>
              <a:rPr lang="en-US" sz="2800" dirty="0" smtClean="0"/>
              <a:t> </a:t>
            </a:r>
            <a:r>
              <a:rPr lang="en-US" sz="2800" dirty="0" smtClean="0"/>
              <a:t>participants satisfy </a:t>
            </a:r>
            <a:r>
              <a:rPr lang="en-US" sz="2800" b="1" dirty="0" smtClean="0">
                <a:solidFill>
                  <a:srgbClr val="0000FF"/>
                </a:solidFill>
                <a:latin typeface="Comic Sans MS" pitchFamily="66" charset="0"/>
              </a:rPr>
              <a:t>q?</a:t>
            </a:r>
            <a:endParaRPr lang="en-US" sz="2800" b="1" dirty="0" smtClean="0">
              <a:solidFill>
                <a:srgbClr val="0000FF"/>
              </a:solidFill>
              <a:latin typeface="Comic Sans MS" pitchFamily="66" charset="0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 b="1" dirty="0" smtClean="0">
                <a:solidFill>
                  <a:srgbClr val="FF0000"/>
                </a:solidFill>
              </a:rPr>
              <a:t>Relaxed accuracy: 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dirty="0" smtClean="0"/>
              <a:t>answer query within</a:t>
            </a:r>
            <a:r>
              <a:rPr lang="en-US" b="1" dirty="0" smtClean="0">
                <a:solidFill>
                  <a:srgbClr val="0000FF"/>
                </a:solidFill>
              </a:rPr>
              <a:t> </a:t>
            </a:r>
            <a:r>
              <a:rPr lang="el-GR" b="1" dirty="0" smtClean="0">
                <a:solidFill>
                  <a:srgbClr val="0000FF"/>
                </a:solidFill>
              </a:rPr>
              <a:t>α</a:t>
            </a:r>
            <a:r>
              <a:rPr lang="en-US" b="1" dirty="0" smtClean="0">
                <a:solidFill>
                  <a:srgbClr val="0000FF"/>
                </a:solidFill>
              </a:rPr>
              <a:t> </a:t>
            </a:r>
            <a:r>
              <a:rPr lang="en-US" b="1" dirty="0" smtClean="0"/>
              <a:t>additive error</a:t>
            </a:r>
            <a:r>
              <a:rPr lang="en-US" b="1" dirty="0" smtClean="0">
                <a:solidFill>
                  <a:srgbClr val="0000FF"/>
                </a:solidFill>
              </a:rPr>
              <a:t> </a:t>
            </a:r>
            <a:r>
              <a:rPr lang="en-US" dirty="0" err="1" smtClean="0"/>
              <a:t>w.h.p</a:t>
            </a:r>
            <a:endParaRPr lang="en-US" dirty="0" smtClean="0"/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 b="1" dirty="0" smtClean="0">
                <a:solidFill>
                  <a:srgbClr val="009900"/>
                </a:solidFill>
              </a:rPr>
              <a:t>Not so bad:</a:t>
            </a:r>
            <a:r>
              <a:rPr lang="en-US" sz="2800" dirty="0" smtClean="0"/>
              <a:t> </a:t>
            </a:r>
            <a:r>
              <a:rPr lang="en-US" sz="2800" b="1" dirty="0" smtClean="0"/>
              <a:t>some</a:t>
            </a:r>
            <a:r>
              <a:rPr lang="en-US" sz="2800" dirty="0" smtClean="0"/>
              <a:t> </a:t>
            </a:r>
            <a:r>
              <a:rPr lang="en-US" sz="2800" i="1" dirty="0" smtClean="0"/>
              <a:t>error anyway inherent in statistical </a:t>
            </a:r>
            <a:r>
              <a:rPr lang="en-US" sz="2800" i="1" dirty="0" smtClean="0"/>
              <a:t>analysis</a:t>
            </a:r>
            <a:endParaRPr lang="en-US" sz="2800" i="1" dirty="0" smtClean="0"/>
          </a:p>
        </p:txBody>
      </p:sp>
      <p:sp>
        <p:nvSpPr>
          <p:cNvPr id="419844" name="Oval 4"/>
          <p:cNvSpPr>
            <a:spLocks noChangeArrowheads="1"/>
          </p:cNvSpPr>
          <p:nvPr/>
        </p:nvSpPr>
        <p:spPr bwMode="auto">
          <a:xfrm>
            <a:off x="7086600" y="1447800"/>
            <a:ext cx="1295400" cy="2209800"/>
          </a:xfrm>
          <a:prstGeom prst="ellipse">
            <a:avLst/>
          </a:prstGeom>
          <a:noFill/>
          <a:ln w="19050" algn="ctr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19845" name="Oval 5"/>
          <p:cNvSpPr>
            <a:spLocks noChangeArrowheads="1"/>
          </p:cNvSpPr>
          <p:nvPr/>
        </p:nvSpPr>
        <p:spPr bwMode="auto">
          <a:xfrm>
            <a:off x="7086600" y="2133600"/>
            <a:ext cx="1295400" cy="609600"/>
          </a:xfrm>
          <a:prstGeom prst="ellipse">
            <a:avLst/>
          </a:prstGeom>
          <a:solidFill>
            <a:srgbClr val="FF9900"/>
          </a:solidFill>
          <a:ln w="19050" algn="ctr">
            <a:solidFill>
              <a:srgbClr val="FF99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19846" name="Text Box 6"/>
          <p:cNvSpPr txBox="1">
            <a:spLocks noChangeArrowheads="1"/>
          </p:cNvSpPr>
          <p:nvPr/>
        </p:nvSpPr>
        <p:spPr bwMode="auto">
          <a:xfrm>
            <a:off x="7543800" y="3886200"/>
            <a:ext cx="457200" cy="52322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  <a:buFontTx/>
              <a:buNone/>
            </a:pPr>
            <a:r>
              <a:rPr lang="en-US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U</a:t>
            </a:r>
            <a:endParaRPr lang="en-US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419847" name="Oval 7"/>
          <p:cNvSpPr>
            <a:spLocks noChangeArrowheads="1"/>
          </p:cNvSpPr>
          <p:nvPr/>
        </p:nvSpPr>
        <p:spPr bwMode="auto">
          <a:xfrm>
            <a:off x="7543800" y="1752600"/>
            <a:ext cx="533400" cy="1828800"/>
          </a:xfrm>
          <a:prstGeom prst="ellipse">
            <a:avLst/>
          </a:prstGeom>
          <a:gradFill rotWithShape="1">
            <a:gsLst>
              <a:gs pos="0">
                <a:schemeClr val="folHlink">
                  <a:alpha val="52000"/>
                </a:schemeClr>
              </a:gs>
              <a:gs pos="100000">
                <a:schemeClr val="folHlink">
                  <a:gamma/>
                  <a:shade val="46275"/>
                  <a:invGamma/>
                  <a:alpha val="17000"/>
                </a:schemeClr>
              </a:gs>
            </a:gsLst>
            <a:lin ang="5400000" scaled="1"/>
          </a:gradFill>
          <a:ln w="19050" algn="ctr">
            <a:solidFill>
              <a:schemeClr val="fol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19848" name="AutoShape 8"/>
          <p:cNvSpPr>
            <a:spLocks noChangeArrowheads="1"/>
          </p:cNvSpPr>
          <p:nvPr/>
        </p:nvSpPr>
        <p:spPr bwMode="auto">
          <a:xfrm>
            <a:off x="7010400" y="304800"/>
            <a:ext cx="1905000" cy="914400"/>
          </a:xfrm>
          <a:prstGeom prst="wedgeRoundRectCallout">
            <a:avLst>
              <a:gd name="adj1" fmla="val -26750"/>
              <a:gd name="adj2" fmla="val 153819"/>
              <a:gd name="adj3" fmla="val 16667"/>
            </a:avLst>
          </a:prstGeom>
          <a:noFill/>
          <a:ln w="9525" algn="ctr">
            <a:solidFill>
              <a:srgbClr val="0033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marL="342900" indent="-342900"/>
            <a:r>
              <a:rPr lang="en-US" sz="2400" dirty="0" smtClean="0">
                <a:latin typeface="+mn-lt"/>
              </a:rPr>
              <a:t>Database</a:t>
            </a:r>
            <a:r>
              <a:rPr lang="en-US" sz="2400" b="1" dirty="0" smtClean="0">
                <a:solidFill>
                  <a:srgbClr val="0000FF"/>
                </a:solidFill>
              </a:rPr>
              <a:t> </a:t>
            </a:r>
            <a:r>
              <a:rPr lang="en-US" sz="2400" b="1" dirty="0" smtClean="0">
                <a:solidFill>
                  <a:srgbClr val="0000FF"/>
                </a:solidFill>
                <a:latin typeface="Comic Sans MS" pitchFamily="66" charset="0"/>
              </a:rPr>
              <a:t>x</a:t>
            </a:r>
            <a:r>
              <a:rPr lang="en-US" sz="2400" b="1" dirty="0" smtClean="0">
                <a:solidFill>
                  <a:srgbClr val="0000FF"/>
                </a:solidFill>
              </a:rPr>
              <a:t> </a:t>
            </a:r>
            <a:r>
              <a:rPr lang="en-US" sz="2400" dirty="0" smtClean="0">
                <a:latin typeface="+mn-lt"/>
              </a:rPr>
              <a:t>of </a:t>
            </a:r>
            <a:r>
              <a:rPr lang="en-US" sz="2400" dirty="0">
                <a:latin typeface="+mn-lt"/>
              </a:rPr>
              <a:t>size</a:t>
            </a:r>
            <a:r>
              <a:rPr lang="en-US" dirty="0">
                <a:latin typeface="+mn-lt"/>
              </a:rPr>
              <a:t> </a:t>
            </a:r>
            <a:r>
              <a:rPr lang="en-US" dirty="0">
                <a:latin typeface="Comic Sans MS" pitchFamily="66" charset="0"/>
              </a:rPr>
              <a:t>n</a:t>
            </a:r>
          </a:p>
        </p:txBody>
      </p:sp>
      <p:sp>
        <p:nvSpPr>
          <p:cNvPr id="419849" name="AutoShape 9"/>
          <p:cNvSpPr>
            <a:spLocks noChangeArrowheads="1"/>
          </p:cNvSpPr>
          <p:nvPr/>
        </p:nvSpPr>
        <p:spPr bwMode="auto">
          <a:xfrm>
            <a:off x="4724400" y="2209800"/>
            <a:ext cx="1905000" cy="457200"/>
          </a:xfrm>
          <a:prstGeom prst="wedgeRoundRectCallout">
            <a:avLst>
              <a:gd name="adj1" fmla="val 97750"/>
              <a:gd name="adj2" fmla="val 145139"/>
              <a:gd name="adj3" fmla="val 16667"/>
            </a:avLst>
          </a:prstGeom>
          <a:noFill/>
          <a:ln w="9525" algn="ctr">
            <a:solidFill>
              <a:srgbClr val="0033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>
              <a:buFontTx/>
              <a:buNone/>
            </a:pPr>
            <a:r>
              <a:rPr lang="en-US" sz="2400" dirty="0">
                <a:latin typeface="+mn-lt"/>
              </a:rPr>
              <a:t>Query</a:t>
            </a:r>
            <a:r>
              <a:rPr lang="en-US" sz="2400" dirty="0"/>
              <a:t> </a:t>
            </a:r>
            <a:r>
              <a:rPr lang="en-US" sz="2400" dirty="0" smtClean="0">
                <a:latin typeface="Comic Sans MS" pitchFamily="66" charset="0"/>
              </a:rPr>
              <a:t>q</a:t>
            </a:r>
            <a:endParaRPr lang="en-US" dirty="0">
              <a:latin typeface="Comic Sans MS" pitchFamily="66" charset="0"/>
            </a:endParaRPr>
          </a:p>
        </p:txBody>
      </p:sp>
      <p:pic>
        <p:nvPicPr>
          <p:cNvPr id="11" name="Picture 10" descr="individual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81000" y="762000"/>
            <a:ext cx="1522324" cy="1809555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304800" y="2667000"/>
            <a:ext cx="45720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dirty="0" smtClean="0">
                <a:latin typeface="Comic Sans MS" pitchFamily="66" charset="0"/>
              </a:rPr>
              <a:t>n</a:t>
            </a:r>
            <a:r>
              <a:rPr lang="en-US" dirty="0" smtClean="0"/>
              <a:t> </a:t>
            </a:r>
            <a:r>
              <a:rPr lang="en-US" dirty="0" smtClean="0">
                <a:latin typeface="+mn-lt"/>
              </a:rPr>
              <a:t>individuals, each contributing </a:t>
            </a:r>
            <a:endParaRPr lang="en-US" dirty="0" smtClean="0">
              <a:latin typeface="+mn-lt"/>
            </a:endParaRPr>
          </a:p>
          <a:p>
            <a:pPr algn="l"/>
            <a:r>
              <a:rPr lang="en-US" dirty="0" smtClean="0">
                <a:latin typeface="+mn-lt"/>
              </a:rPr>
              <a:t>a </a:t>
            </a:r>
            <a:r>
              <a:rPr lang="en-US" dirty="0" smtClean="0">
                <a:latin typeface="+mn-lt"/>
              </a:rPr>
              <a:t>single point in </a:t>
            </a:r>
            <a:r>
              <a:rPr lang="en-US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U</a:t>
            </a:r>
          </a:p>
          <a:p>
            <a:r>
              <a:rPr lang="en-US" dirty="0" smtClean="0">
                <a:latin typeface="+mn-lt"/>
              </a:rPr>
              <a:t> </a:t>
            </a:r>
            <a:endParaRPr lang="en-US" dirty="0">
              <a:latin typeface="+mn-lt"/>
            </a:endParaRPr>
          </a:p>
        </p:txBody>
      </p:sp>
      <p:sp>
        <p:nvSpPr>
          <p:cNvPr id="14" name="Curved Down Arrow 13"/>
          <p:cNvSpPr/>
          <p:nvPr/>
        </p:nvSpPr>
        <p:spPr bwMode="auto">
          <a:xfrm>
            <a:off x="2057400" y="1143000"/>
            <a:ext cx="5334000" cy="914400"/>
          </a:xfrm>
          <a:prstGeom prst="curvedDownArrow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3" name="AutoShape 9"/>
          <p:cNvSpPr>
            <a:spLocks noChangeArrowheads="1"/>
          </p:cNvSpPr>
          <p:nvPr/>
        </p:nvSpPr>
        <p:spPr bwMode="auto">
          <a:xfrm>
            <a:off x="6666470" y="4648200"/>
            <a:ext cx="2248930" cy="990600"/>
          </a:xfrm>
          <a:prstGeom prst="wedgeRoundRectCallout">
            <a:avLst>
              <a:gd name="adj1" fmla="val -75014"/>
              <a:gd name="adj2" fmla="val -23962"/>
              <a:gd name="adj3" fmla="val 16667"/>
            </a:avLst>
          </a:prstGeom>
          <a:noFill/>
          <a:ln w="9525" algn="ctr">
            <a:solidFill>
              <a:srgbClr val="0033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>
              <a:buFontTx/>
              <a:buNone/>
            </a:pPr>
            <a:r>
              <a:rPr lang="en-US" sz="2400" dirty="0" smtClean="0">
                <a:latin typeface="+mn-lt"/>
              </a:rPr>
              <a:t>Sometimes talk about fraction</a:t>
            </a:r>
            <a:endParaRPr lang="en-US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687183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4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4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9847" grpId="0" animBg="1"/>
      <p:bldP spid="419848" grpId="0" animBg="1"/>
      <p:bldP spid="419849" grpId="0" animBg="1"/>
      <p:bldP spid="14" grpId="0" animBg="1"/>
      <p:bldP spid="13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7.5|41.9|17.7|22.4|1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7.5|41.9|17.7|22.4|10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8.2|4.7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5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3|13.4|6.3|31.8|4.2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5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5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 Narrow"/>
        <a:ea typeface=""/>
        <a:cs typeface="Arial"/>
      </a:majorFont>
      <a:minorFont>
        <a:latin typeface="Arial Narrow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2857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2857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2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 Narrow"/>
        <a:ea typeface=""/>
        <a:cs typeface="Arial"/>
      </a:majorFont>
      <a:minorFont>
        <a:latin typeface="Arial Narrow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6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 Narrow"/>
        <a:ea typeface=""/>
        <a:cs typeface="Arial"/>
      </a:majorFont>
      <a:minorFont>
        <a:latin typeface="Arial Narrow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Char char="•"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Narrow" pitchFamily="34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Char char="•"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Narrow" pitchFamily="34" charset="0"/>
            <a:cs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99750</TotalTime>
  <Words>2285</Words>
  <Application>Microsoft Office PowerPoint</Application>
  <PresentationFormat>On-screen Show (4:3)</PresentationFormat>
  <Paragraphs>406</Paragraphs>
  <Slides>33</Slides>
  <Notes>12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33</vt:i4>
      </vt:variant>
    </vt:vector>
  </HeadingPairs>
  <TitlesOfParts>
    <vt:vector size="36" baseType="lpstr">
      <vt:lpstr>Default Design</vt:lpstr>
      <vt:lpstr>2_Default Design</vt:lpstr>
      <vt:lpstr>6_Default Design</vt:lpstr>
      <vt:lpstr>Foundations of Privacy  Lecture 5 </vt:lpstr>
      <vt:lpstr>Desirable Properties from a sanitization mechanism</vt:lpstr>
      <vt:lpstr>Differential Privacy</vt:lpstr>
      <vt:lpstr>Differential Privacy</vt:lpstr>
      <vt:lpstr>Differential Privacy</vt:lpstr>
      <vt:lpstr>Example of Differential Privacy</vt:lpstr>
      <vt:lpstr>(, d) - Differential Privacy </vt:lpstr>
      <vt:lpstr>Example: NO Differential Privacy</vt:lpstr>
      <vt:lpstr>Counting Queries</vt:lpstr>
      <vt:lpstr>Bound on Achievable Privacy</vt:lpstr>
      <vt:lpstr>Blatant Non Privacy</vt:lpstr>
      <vt:lpstr>Sanitization Can’t be Too Accurate </vt:lpstr>
      <vt:lpstr>Proof: Exponential Adversary</vt:lpstr>
      <vt:lpstr>Proof: Exponential Adversary for Blatant Non Privacy</vt:lpstr>
      <vt:lpstr>Proof: Exponential Adversary</vt:lpstr>
      <vt:lpstr>Impossibility of Exponential Queries</vt:lpstr>
      <vt:lpstr>What can we do efficiently?</vt:lpstr>
      <vt:lpstr>The Model</vt:lpstr>
      <vt:lpstr>What If We Had Exact Answers? </vt:lpstr>
      <vt:lpstr>Privacy requires Ω(√n) perturbation</vt:lpstr>
      <vt:lpstr>Bad solutions to LP do not survive</vt:lpstr>
      <vt:lpstr> Privacy requires Ω(√n) perturbation</vt:lpstr>
      <vt:lpstr> Privacy requires Ω(√n) perturbation</vt:lpstr>
      <vt:lpstr> Privacy requires Ω(√n) perturbation</vt:lpstr>
      <vt:lpstr>Review and Conclusion</vt:lpstr>
      <vt:lpstr>Composition</vt:lpstr>
      <vt:lpstr>Differential Privacy: Composition</vt:lpstr>
      <vt:lpstr>Differential Privacy: Composition</vt:lpstr>
      <vt:lpstr>Answering a single counting query</vt:lpstr>
      <vt:lpstr>Laplacian Noise</vt:lpstr>
      <vt:lpstr>Laplacian Noise: ε-Privacy</vt:lpstr>
      <vt:lpstr>Laplacian Noise: ε-Privacy</vt:lpstr>
      <vt:lpstr>Laplacian Noise: Õ(1/ε)-Error</vt:lpstr>
    </vt:vector>
  </TitlesOfParts>
  <Company> weizmann institute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Foundations of Cryptography  Lecture 2</dc:title>
  <dc:creator>Administrator</dc:creator>
  <cp:lastModifiedBy> </cp:lastModifiedBy>
  <cp:revision>1009</cp:revision>
  <dcterms:created xsi:type="dcterms:W3CDTF">2003-10-31T10:32:22Z</dcterms:created>
  <dcterms:modified xsi:type="dcterms:W3CDTF">2012-04-19T19:02:58Z</dcterms:modified>
</cp:coreProperties>
</file>