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407" r:id="rId2"/>
    <p:sldId id="406" r:id="rId3"/>
    <p:sldId id="450" r:id="rId4"/>
    <p:sldId id="451" r:id="rId5"/>
    <p:sldId id="412" r:id="rId6"/>
    <p:sldId id="414" r:id="rId7"/>
    <p:sldId id="437" r:id="rId8"/>
    <p:sldId id="420" r:id="rId9"/>
    <p:sldId id="453" r:id="rId10"/>
    <p:sldId id="444" r:id="rId11"/>
    <p:sldId id="425" r:id="rId12"/>
    <p:sldId id="376" r:id="rId13"/>
    <p:sldId id="457" r:id="rId14"/>
    <p:sldId id="432" r:id="rId15"/>
    <p:sldId id="430" r:id="rId16"/>
    <p:sldId id="458" r:id="rId17"/>
    <p:sldId id="438" r:id="rId18"/>
    <p:sldId id="440" r:id="rId19"/>
    <p:sldId id="334" r:id="rId20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Wingdings 2" panose="05020102010507070707" pitchFamily="18" charset="2"/>
      <p:regular r:id="rId27"/>
    </p:embeddedFont>
    <p:embeddedFont>
      <p:font typeface="times" panose="02020603050405020304" pitchFamily="18" charset="0"/>
      <p:regular r:id="rId28"/>
      <p:bold r:id="rId29"/>
      <p:italic r:id="rId30"/>
      <p:boldItalic r:id="rId31"/>
    </p:embeddedFont>
    <p:embeddedFont>
      <p:font typeface="Tw Cen MT" panose="020B0602020104020603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  <p:embeddedFont>
      <p:font typeface="cmmib10" panose="020B0604020202020204" charset="0"/>
      <p:regular r:id="rId37"/>
    </p:embeddedFont>
    <p:embeddedFont>
      <p:font typeface="Academy Engraved LET" pitchFamily="2" charset="0"/>
      <p:regular r:id="rId38"/>
    </p:embeddedFont>
  </p:embeddedFontLst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8F8F8"/>
    <a:srgbClr val="40E040"/>
    <a:srgbClr val="FECEF5"/>
    <a:srgbClr val="003366"/>
    <a:srgbClr val="DBCFD4"/>
    <a:srgbClr val="FC6AE0"/>
    <a:srgbClr val="B5B1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660"/>
  </p:normalViewPr>
  <p:slideViewPr>
    <p:cSldViewPr>
      <p:cViewPr varScale="1">
        <p:scale>
          <a:sx n="75" d="100"/>
          <a:sy n="75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2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F1A1D383-50D7-4100-A681-1F85D7901C79}" type="datetimeFigureOut">
              <a:rPr lang="en-US" smtClean="0"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5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E9D120EE-08EE-4A78-955D-60B2FB1E7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2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2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/>
            </a:lvl1pPr>
          </a:lstStyle>
          <a:p>
            <a:fld id="{46871A41-CBBA-4ACE-B323-157DE5C6C591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2"/>
            <a:ext cx="5852160" cy="4320540"/>
          </a:xfrm>
          <a:prstGeom prst="rect">
            <a:avLst/>
          </a:prstGeom>
        </p:spPr>
        <p:txBody>
          <a:bodyPr vert="horz" lIns="96656" tIns="48328" rIns="96656" bIns="483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5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/>
            </a:lvl1pPr>
          </a:lstStyle>
          <a:p>
            <a:fld id="{3DF4F08F-E637-4186-B2BA-F890277DFA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7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A4FB9-E278-48A6-86AF-9A33246BD25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A4FB9-E278-48A6-86AF-9A33246BD25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85793AD-ECAD-466C-B16F-43471EFBC25F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4A9F87-3FDE-4F06-A61D-2040F4F52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3AD-ECAD-466C-B16F-43471EFBC25F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A9F87-3FDE-4F06-A61D-2040F4F52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85793AD-ECAD-466C-B16F-43471EFBC25F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54A9F87-3FDE-4F06-A61D-2040F4F52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3AD-ECAD-466C-B16F-43471EFBC25F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4A9F87-3FDE-4F06-A61D-2040F4F529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3AD-ECAD-466C-B16F-43471EFBC25F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54A9F87-3FDE-4F06-A61D-2040F4F529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85793AD-ECAD-466C-B16F-43471EFBC25F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54A9F87-3FDE-4F06-A61D-2040F4F529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85793AD-ECAD-466C-B16F-43471EFBC25F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54A9F87-3FDE-4F06-A61D-2040F4F529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3AD-ECAD-466C-B16F-43471EFBC25F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4A9F87-3FDE-4F06-A61D-2040F4F52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3AD-ECAD-466C-B16F-43471EFBC25F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4A9F87-3FDE-4F06-A61D-2040F4F52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93AD-ECAD-466C-B16F-43471EFBC25F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4A9F87-3FDE-4F06-A61D-2040F4F529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85793AD-ECAD-466C-B16F-43471EFBC25F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54A9F87-3FDE-4F06-A61D-2040F4F529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85793AD-ECAD-466C-B16F-43471EFBC25F}" type="datetimeFigureOut">
              <a:rPr lang="en-US" smtClean="0"/>
              <a:pPr/>
              <a:t>12/17/2013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54A9F87-3FDE-4F06-A61D-2040F4F52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457200" y="5334000"/>
            <a:ext cx="8077199" cy="685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7781" y="3357885"/>
            <a:ext cx="45719" cy="3340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6956" y="2590800"/>
            <a:ext cx="2057400" cy="198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652592" y="2667000"/>
            <a:ext cx="2057400" cy="1981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5029200"/>
            <a:ext cx="4046830" cy="1066800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</a:rPr>
              <a:t>Yevgeniy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Dodis</a:t>
            </a:r>
            <a:endParaRPr lang="en-US" sz="3200" dirty="0" smtClean="0">
              <a:solidFill>
                <a:srgbClr val="0070C0"/>
              </a:solidFill>
            </a:endParaRPr>
          </a:p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New York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University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4" name="Picture 2" descr="http://images.colourbox.com/thumb_COLOURBOX22635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8" t="17994" r="75424" b="56453"/>
          <a:stretch/>
        </p:blipFill>
        <p:spPr bwMode="auto">
          <a:xfrm>
            <a:off x="304800" y="2545080"/>
            <a:ext cx="228600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images.colourbox.com/thumb_COLOURBOX226356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8" t="17994" r="75424" b="56453"/>
          <a:stretch/>
        </p:blipFill>
        <p:spPr bwMode="auto">
          <a:xfrm>
            <a:off x="6486940" y="2392680"/>
            <a:ext cx="228600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5508172" y="304800"/>
            <a:ext cx="3102428" cy="3429000"/>
            <a:chOff x="5866851" y="444910"/>
            <a:chExt cx="3276600" cy="359369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15" t="40854" r="3784" b="4743"/>
            <a:stretch/>
          </p:blipFill>
          <p:spPr>
            <a:xfrm>
              <a:off x="5866851" y="444910"/>
              <a:ext cx="3276600" cy="359369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5866851" y="446316"/>
              <a:ext cx="610149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12" descr="C:\Users\dodis\AppData\Local\Microsoft\Windows\Temporary Internet Files\Content.IE5\QWM410LF\MC9001317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2675230" cy="123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>
            <a:spLocks noGrp="1"/>
          </p:cNvSpPr>
          <p:nvPr>
            <p:ph type="ctrTitle"/>
          </p:nvPr>
        </p:nvSpPr>
        <p:spPr>
          <a:xfrm>
            <a:off x="357808" y="1902970"/>
            <a:ext cx="8557592" cy="280282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5400" i="1" dirty="0" smtClean="0">
                <a:solidFill>
                  <a:srgbClr val="00B050"/>
                </a:solidFill>
              </a:rPr>
              <a:t>Key Derivation </a:t>
            </a:r>
            <a:br>
              <a:rPr lang="en-US" sz="5400" i="1" dirty="0" smtClean="0">
                <a:solidFill>
                  <a:srgbClr val="00B050"/>
                </a:solidFill>
              </a:rPr>
            </a:br>
            <a:r>
              <a:rPr lang="en-US" sz="5400" i="1" dirty="0" smtClean="0">
                <a:solidFill>
                  <a:srgbClr val="FF0000"/>
                </a:solidFill>
              </a:rPr>
              <a:t>	</a:t>
            </a:r>
            <a:r>
              <a:rPr lang="en-US" sz="5400" i="1" dirty="0">
                <a:solidFill>
                  <a:srgbClr val="FF0000"/>
                </a:solidFill>
              </a:rPr>
              <a:t> </a:t>
            </a:r>
            <a:r>
              <a:rPr lang="en-US" sz="5400" i="1" dirty="0" smtClean="0">
                <a:solidFill>
                  <a:srgbClr val="FF0000"/>
                </a:solidFill>
              </a:rPr>
              <a:t>     </a:t>
            </a:r>
            <a:r>
              <a:rPr lang="en-US" sz="4800" i="1" dirty="0" smtClean="0">
                <a:solidFill>
                  <a:schemeClr val="bg1"/>
                </a:solidFill>
              </a:rPr>
              <a:t>without</a:t>
            </a:r>
            <a:r>
              <a:rPr lang="en-US" sz="4800" i="1" dirty="0" smtClean="0">
                <a:solidFill>
                  <a:srgbClr val="002060"/>
                </a:solidFill>
              </a:rPr>
              <a:t> </a:t>
            </a:r>
            <a:r>
              <a:rPr lang="en-US" sz="5400" i="1" dirty="0" smtClean="0">
                <a:solidFill>
                  <a:srgbClr val="FF0000"/>
                </a:solidFill>
              </a:rPr>
              <a:t/>
            </a:r>
            <a:br>
              <a:rPr lang="en-US" sz="5400" i="1" dirty="0" smtClean="0">
                <a:solidFill>
                  <a:srgbClr val="FF0000"/>
                </a:solidFill>
              </a:rPr>
            </a:br>
            <a:r>
              <a:rPr lang="en-US" sz="5400" i="1" dirty="0" smtClean="0">
                <a:solidFill>
                  <a:srgbClr val="FF0000"/>
                </a:solidFill>
              </a:rPr>
              <a:t>			  entropy waste</a:t>
            </a:r>
            <a:endParaRPr lang="en-US" sz="5400" i="1" dirty="0">
              <a:solidFill>
                <a:srgbClr val="FF0000"/>
              </a:solidFill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108860" y="6226630"/>
            <a:ext cx="8991600" cy="381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Based on joint works with B. Barak, H. </a:t>
            </a:r>
            <a:r>
              <a:rPr lang="en-US" sz="1600" dirty="0" err="1" smtClean="0">
                <a:solidFill>
                  <a:schemeClr val="bg1"/>
                </a:solidFill>
              </a:rPr>
              <a:t>Krawczyk</a:t>
            </a:r>
            <a:r>
              <a:rPr lang="en-US" sz="1600" dirty="0" smtClean="0">
                <a:solidFill>
                  <a:schemeClr val="bg1"/>
                </a:solidFill>
              </a:rPr>
              <a:t>, O. </a:t>
            </a:r>
            <a:r>
              <a:rPr lang="en-US" sz="1600" dirty="0">
                <a:solidFill>
                  <a:schemeClr val="bg1"/>
                </a:solidFill>
              </a:rPr>
              <a:t>Pereira, </a:t>
            </a:r>
            <a:r>
              <a:rPr lang="en-US" sz="1600" dirty="0" smtClean="0">
                <a:solidFill>
                  <a:schemeClr val="bg1"/>
                </a:solidFill>
              </a:rPr>
              <a:t>K. </a:t>
            </a:r>
            <a:r>
              <a:rPr lang="en-US" sz="1600" dirty="0" err="1">
                <a:solidFill>
                  <a:schemeClr val="bg1"/>
                </a:solidFill>
              </a:rPr>
              <a:t>Pietrzak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smtClean="0">
                <a:solidFill>
                  <a:schemeClr val="bg1"/>
                </a:solidFill>
              </a:rPr>
              <a:t>F-X. </a:t>
            </a:r>
            <a:r>
              <a:rPr lang="en-US" sz="1600" dirty="0" err="1" smtClean="0">
                <a:solidFill>
                  <a:schemeClr val="bg1"/>
                </a:solidFill>
              </a:rPr>
              <a:t>Standaert</a:t>
            </a:r>
            <a:r>
              <a:rPr lang="en-US" sz="1600" dirty="0" smtClean="0">
                <a:solidFill>
                  <a:schemeClr val="bg1"/>
                </a:solidFill>
              </a:rPr>
              <a:t>, D. </a:t>
            </a:r>
            <a:r>
              <a:rPr lang="en-US" sz="1600" dirty="0" err="1" smtClean="0">
                <a:solidFill>
                  <a:schemeClr val="bg1"/>
                </a:solidFill>
              </a:rPr>
              <a:t>Wichs</a:t>
            </a:r>
            <a:r>
              <a:rPr lang="en-US" sz="1600" dirty="0" smtClean="0">
                <a:solidFill>
                  <a:schemeClr val="bg1"/>
                </a:solidFill>
              </a:rPr>
              <a:t> and Y. Yu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429000" y="4886103"/>
            <a:ext cx="4953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8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657600" y="5399317"/>
            <a:ext cx="457200" cy="54142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10370" y="5383428"/>
            <a:ext cx="1719944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EBF6668-B6B5-4AC9-AA26-3E6FB7C8F889}" type="slidenum">
              <a:rPr lang="en-US"/>
              <a:pPr/>
              <a:t>10</a:t>
            </a:fld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Unpredictability Applications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35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3152" y="1600200"/>
                <a:ext cx="8994648" cy="518160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Sig, Mac, OWF, … (</a:t>
                </a:r>
                <a:r>
                  <a:rPr lang="en-US" sz="3200" i="1" dirty="0" smtClean="0"/>
                  <a:t>not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Enc</a:t>
                </a:r>
                <a:r>
                  <a:rPr lang="en-US" sz="3200" dirty="0" smtClean="0"/>
                  <a:t>, PRF, PRG, …)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Example: </a:t>
                </a:r>
                <a:r>
                  <a:rPr lang="en-US" sz="3200" dirty="0" err="1" smtClean="0"/>
                  <a:t>unforgeability</a:t>
                </a:r>
                <a:r>
                  <a:rPr lang="en-US" sz="3200" dirty="0" smtClean="0"/>
                  <a:t> for Signatures/Macs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800" u="sng" dirty="0" smtClean="0"/>
                  <a:t>Assume</a:t>
                </a:r>
                <a:r>
                  <a:rPr lang="en-US" sz="2800" dirty="0" smtClean="0"/>
                  <a:t>: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70C0"/>
                    </a:solidFill>
                  </a:rPr>
                  <a:t>Pr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[A forges with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uniform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key] ≤ </a:t>
                </a:r>
                <a:r>
                  <a:rPr lang="en-US" sz="2800" dirty="0">
                    <a:solidFill>
                      <a:srgbClr val="00B050"/>
                    </a:solidFill>
                    <a:latin typeface="Symbol" pitchFamily="18" charset="2"/>
                  </a:rPr>
                  <a:t>e</a:t>
                </a:r>
                <a:r>
                  <a:rPr lang="en-US" sz="2800" dirty="0">
                    <a:solidFill>
                      <a:srgbClr val="0070C0"/>
                    </a:solidFill>
                    <a:latin typeface="Symbol" pitchFamily="18" charset="2"/>
                  </a:rPr>
                  <a:t> 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Symbol" pitchFamily="18" charset="2"/>
                  </a:rPr>
                  <a:t> </a:t>
                </a:r>
                <a:r>
                  <a:rPr lang="en-US" sz="2800" dirty="0" smtClean="0"/>
                  <a:t>(= </a:t>
                </a:r>
                <a:r>
                  <a:rPr lang="en-US" sz="2800" dirty="0" err="1" smtClean="0"/>
                  <a:t>negl</a:t>
                </a:r>
                <a:r>
                  <a:rPr lang="en-US" sz="2800" dirty="0" smtClean="0"/>
                  <a:t>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800" u="sng" dirty="0" smtClean="0"/>
                  <a:t>Hope</a:t>
                </a:r>
                <a:r>
                  <a:rPr lang="en-US" sz="2800" dirty="0"/>
                  <a:t>: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Pr</a:t>
                </a:r>
                <a:r>
                  <a:rPr lang="en-US" sz="2800" dirty="0">
                    <a:solidFill>
                      <a:srgbClr val="0070C0"/>
                    </a:solidFill>
                  </a:rPr>
                  <a:t>[A forges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with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high-entropy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key</a:t>
                </a:r>
                <a:r>
                  <a:rPr lang="en-US" sz="2800" dirty="0">
                    <a:solidFill>
                      <a:srgbClr val="0070C0"/>
                    </a:solidFill>
                  </a:rPr>
                  <a:t>] ≤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Symbol" pitchFamily="18" charset="2"/>
                  </a:rPr>
                  <a:t>e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’</a:t>
                </a:r>
              </a:p>
              <a:p>
                <a:pPr marL="320040" lvl="2" indent="-320040">
                  <a:lnSpc>
                    <a:spcPct val="150000"/>
                  </a:lnSpc>
                  <a:spcBef>
                    <a:spcPts val="700"/>
                  </a:spcBef>
                  <a:buSzPct val="60000"/>
                  <a:buFont typeface="Wingdings"/>
                  <a:buChar char=""/>
                </a:pPr>
                <a:r>
                  <a:rPr lang="en-US" sz="3200" b="1" u="sng" dirty="0" smtClean="0"/>
                  <a:t>Lemma</a:t>
                </a:r>
                <a:r>
                  <a:rPr lang="en-US" sz="3200" dirty="0"/>
                  <a:t>: for </a:t>
                </a:r>
                <a:r>
                  <a:rPr lang="en-US" sz="3200" dirty="0">
                    <a:solidFill>
                      <a:srgbClr val="FF0000"/>
                    </a:solidFill>
                  </a:rPr>
                  <a:t>any</a:t>
                </a:r>
                <a:r>
                  <a:rPr lang="en-US" sz="3200" dirty="0"/>
                  <a:t> </a:t>
                </a:r>
                <a:r>
                  <a:rPr lang="en-US" sz="3200" dirty="0">
                    <a:solidFill>
                      <a:srgbClr val="00B050"/>
                    </a:solidFill>
                    <a:latin typeface="Symbol" pitchFamily="18" charset="2"/>
                  </a:rPr>
                  <a:t>e</a:t>
                </a:r>
                <a:r>
                  <a:rPr lang="en-US" sz="3200" dirty="0"/>
                  <a:t>-secure </a:t>
                </a:r>
                <a:r>
                  <a:rPr lang="en-US" sz="3200" dirty="0" smtClean="0"/>
                  <a:t>unpredictability appl.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sz="3200" dirty="0" smtClean="0"/>
                  <a:t>,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	</a:t>
                </a:r>
                <a:r>
                  <a:rPr lang="en-US" sz="3600" b="1" dirty="0" smtClean="0">
                    <a:solidFill>
                      <a:srgbClr val="0070C0"/>
                    </a:solidFill>
                    <a:latin typeface="Academy Engraved LET" pitchFamily="2" charset="0"/>
                  </a:rPr>
                  <a:t>H</a:t>
                </a:r>
                <a:r>
                  <a:rPr lang="en-US" sz="3600" b="1" baseline="-25000" dirty="0">
                    <a:solidFill>
                      <a:srgbClr val="0070C0"/>
                    </a:solidFill>
                    <a:latin typeface="Academy Engraved LET" pitchFamily="2" charset="0"/>
                    <a:sym typeface="Symbol"/>
                  </a:rPr>
                  <a:t></a:t>
                </a:r>
                <a:r>
                  <a:rPr lang="en-US" sz="36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" pitchFamily="18" charset="0"/>
                    <a:cs typeface="times" pitchFamily="18" charset="0"/>
                  </a:rPr>
                  <a:t>(</a:t>
                </a:r>
                <a:r>
                  <a:rPr lang="en-US" sz="3600" i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" pitchFamily="18" charset="0"/>
                    <a:cs typeface="times" pitchFamily="18" charset="0"/>
                  </a:rPr>
                  <a:t>R</a:t>
                </a:r>
                <a:r>
                  <a:rPr lang="en-US" sz="36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" pitchFamily="18" charset="0"/>
                    <a:cs typeface="times" pitchFamily="18" charset="0"/>
                  </a:rPr>
                  <a:t>) </a:t>
                </a:r>
                <a:r>
                  <a:rPr lang="en-US" sz="36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≥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3600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3600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3600" dirty="0">
                    <a:sym typeface="Symbol"/>
                  </a:rPr>
                  <a:t> </a:t>
                </a:r>
                <a:r>
                  <a:rPr lang="en-US" sz="3600" dirty="0" smtClean="0">
                    <a:sym typeface="Symbol"/>
                  </a:rPr>
                  <a:t> </a:t>
                </a:r>
                <a:r>
                  <a:rPr lang="en-US" sz="3600" dirty="0" smtClean="0"/>
                  <a:t>   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Symbol" pitchFamily="18" charset="2"/>
                  </a:rPr>
                  <a:t>e</a:t>
                </a:r>
                <a:r>
                  <a:rPr lang="en-US" sz="3600" dirty="0">
                    <a:solidFill>
                      <a:srgbClr val="FF0000"/>
                    </a:solidFill>
                  </a:rPr>
                  <a:t>’</a:t>
                </a:r>
                <a:r>
                  <a:rPr lang="en-US" sz="3600" dirty="0">
                    <a:solidFill>
                      <a:srgbClr val="0070C0"/>
                    </a:solidFill>
                  </a:rPr>
                  <a:t> 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2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sz="3600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cs typeface="times" pitchFamily="18" charset="0"/>
                        <a:sym typeface="Symbol"/>
                      </a:rPr>
                      <m:t>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  <a:latin typeface="Symbol" pitchFamily="18" charset="2"/>
                  </a:rPr>
                  <a:t>e</a:t>
                </a:r>
              </a:p>
              <a:p>
                <a:pPr marL="777240" lvl="3" indent="-320040">
                  <a:lnSpc>
                    <a:spcPct val="150000"/>
                  </a:lnSpc>
                  <a:spcBef>
                    <a:spcPts val="700"/>
                  </a:spcBef>
                  <a:buSzPct val="60000"/>
                  <a:buFont typeface="Wingdings"/>
                  <a:buChar char=""/>
                </a:pPr>
                <a:r>
                  <a:rPr lang="en-US" sz="2800" dirty="0"/>
                  <a:t>E.g., random 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R </a:t>
                </a:r>
                <a:r>
                  <a:rPr lang="en-US" sz="2800" dirty="0"/>
                  <a:t>except first bit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800" dirty="0">
                    <a:solidFill>
                      <a:srgbClr val="0070C0"/>
                    </a:solidFill>
                  </a:rPr>
                  <a:t>0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/>
                  </a:rPr>
                  <a:t> </a:t>
                </a:r>
                <a:r>
                  <a:rPr lang="en-US" sz="2800" dirty="0">
                    <a:solidFill>
                      <a:srgbClr val="00B050"/>
                    </a:solidFill>
                    <a:latin typeface="Symbol" pitchFamily="18" charset="2"/>
                  </a:rPr>
                  <a:t>e</a:t>
                </a:r>
                <a:r>
                  <a:rPr lang="en-US" sz="2800" dirty="0">
                    <a:solidFill>
                      <a:srgbClr val="00B050"/>
                    </a:solidFill>
                  </a:rPr>
                  <a:t>’ ≤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00B050"/>
                        </a:solidFill>
                        <a:latin typeface="times" pitchFamily="18" charset="0"/>
                      </a:rPr>
                      <m:t>2</m:t>
                    </m:r>
                  </m:oMath>
                </a14:m>
                <a:r>
                  <a:rPr lang="en-US" sz="2800" dirty="0" err="1">
                    <a:solidFill>
                      <a:srgbClr val="00B050"/>
                    </a:solidFill>
                    <a:latin typeface="Symbol" pitchFamily="18" charset="2"/>
                  </a:rPr>
                  <a:t>e</a:t>
                </a:r>
                <a:endParaRPr lang="en-US" sz="28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35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3152" y="1600200"/>
                <a:ext cx="8994648" cy="5181600"/>
              </a:xfrm>
              <a:blipFill rotWithShape="1">
                <a:blip r:embed="rId2"/>
                <a:stretch>
                  <a:fillRect l="-474" b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-1860"/>
            <a:ext cx="1828799" cy="2250829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67200" y="3048000"/>
            <a:ext cx="1981200" cy="838200"/>
          </a:xfrm>
          <a:prstGeom prst="wedgeRoundRectCallout">
            <a:avLst>
              <a:gd name="adj1" fmla="val -62938"/>
              <a:gd name="adj2" fmla="val 21910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Entropy deficiency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9848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363523" grpId="0" uiExpand="1" build="p" bldLvl="2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4267200"/>
            <a:ext cx="8958942" cy="1828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6C44857-DF7D-4136-98BB-E5889E763546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36638"/>
          </a:xfrm>
        </p:spPr>
        <p:txBody>
          <a:bodyPr>
            <a:normAutofit/>
          </a:bodyPr>
          <a:lstStyle/>
          <a:p>
            <a:r>
              <a:rPr lang="en-US" dirty="0" smtClean="0"/>
              <a:t>  Plan of Attack</a:t>
            </a:r>
            <a:endParaRPr lang="en-US" dirty="0">
              <a:solidFill>
                <a:schemeClr val="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29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828800"/>
                <a:ext cx="8915400" cy="493268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ts val="4300"/>
                  </a:lnSpc>
                </a:pPr>
                <a:r>
                  <a:rPr lang="en-US" sz="3600" b="1" dirty="0" smtClean="0"/>
                  <a:t>Step1.</a:t>
                </a:r>
                <a:r>
                  <a:rPr lang="en-US" sz="3600" dirty="0" smtClean="0"/>
                  <a:t> Argue </a:t>
                </a:r>
                <a:r>
                  <a:rPr lang="en-US" sz="3600" i="1" dirty="0" smtClean="0">
                    <a:solidFill>
                      <a:srgbClr val="FF0000"/>
                    </a:solidFill>
                  </a:rPr>
                  <a:t>any</a:t>
                </a:r>
                <a:r>
                  <a:rPr lang="en-US" sz="3600" dirty="0" smtClean="0"/>
                  <a:t> unpredictability </a:t>
                </a:r>
                <a:r>
                  <a:rPr lang="en-US" sz="3600" dirty="0" err="1" smtClean="0"/>
                  <a:t>applic</a:t>
                </a:r>
                <a:r>
                  <a:rPr lang="en-US" sz="3600" dirty="0" smtClean="0"/>
                  <a:t>. </a:t>
                </a:r>
                <a:r>
                  <a:rPr lang="en-US" sz="3600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sz="3600" dirty="0" smtClean="0"/>
                  <a:t> works well with (</a:t>
                </a:r>
                <a:r>
                  <a:rPr lang="en-US" sz="3600" i="1" dirty="0" smtClean="0"/>
                  <a:t>only</a:t>
                </a:r>
                <a:r>
                  <a:rPr lang="en-US" sz="3600" dirty="0" smtClean="0"/>
                  <a:t>) a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 high-entropy key </a:t>
                </a:r>
                <a:r>
                  <a:rPr lang="en-US" sz="3600" i="1" dirty="0" smtClean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R</a:t>
                </a:r>
              </a:p>
              <a:p>
                <a:pPr lvl="1">
                  <a:lnSpc>
                    <a:spcPts val="4300"/>
                  </a:lnSpc>
                  <a:buClr>
                    <a:srgbClr val="94B6D2"/>
                  </a:buClr>
                </a:pPr>
                <a:r>
                  <a:rPr lang="en-US" sz="3300" b="1" i="1" dirty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3300" b="1" dirty="0">
                    <a:solidFill>
                      <a:srgbClr val="0070C0"/>
                    </a:solidFill>
                    <a:latin typeface="Academy Engraved LET" pitchFamily="2" charset="0"/>
                  </a:rPr>
                  <a:t>H</a:t>
                </a:r>
                <a:r>
                  <a:rPr lang="en-US" sz="3300" b="1" baseline="-25000" dirty="0">
                    <a:solidFill>
                      <a:srgbClr val="0070C0"/>
                    </a:solidFill>
                    <a:latin typeface="Academy Engraved LET" pitchFamily="2" charset="0"/>
                    <a:sym typeface="Symbol"/>
                  </a:rPr>
                  <a:t></a:t>
                </a:r>
                <a:r>
                  <a:rPr lang="en-US" sz="33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" pitchFamily="18" charset="0"/>
                    <a:cs typeface="times" pitchFamily="18" charset="0"/>
                  </a:rPr>
                  <a:t>(</a:t>
                </a:r>
                <a:r>
                  <a:rPr lang="en-US" sz="3300" i="1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" pitchFamily="18" charset="0"/>
                    <a:cs typeface="times" pitchFamily="18" charset="0"/>
                  </a:rPr>
                  <a:t>R</a:t>
                </a:r>
                <a:r>
                  <a:rPr lang="en-US" sz="33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" pitchFamily="18" charset="0"/>
                    <a:cs typeface="times" pitchFamily="18" charset="0"/>
                  </a:rPr>
                  <a:t>) </a:t>
                </a:r>
                <a:r>
                  <a:rPr lang="en-US" sz="33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≥ </a:t>
                </a:r>
                <a14:m>
                  <m:oMath xmlns:m="http://schemas.openxmlformats.org/officeDocument/2006/math">
                    <m:r>
                      <a:rPr lang="en-US" sz="33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3300" i="1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3300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sz="3300" dirty="0">
                    <a:solidFill>
                      <a:prstClr val="black"/>
                    </a:solidFill>
                    <a:sym typeface="Symbol"/>
                  </a:rPr>
                  <a:t> </a:t>
                </a:r>
                <a:r>
                  <a:rPr lang="en-US" sz="3300" dirty="0">
                    <a:solidFill>
                      <a:prstClr val="black"/>
                    </a:solidFill>
                  </a:rPr>
                  <a:t> </a:t>
                </a:r>
                <a:r>
                  <a:rPr lang="en-US" sz="3300" dirty="0">
                    <a:solidFill>
                      <a:srgbClr val="FF0000"/>
                    </a:solidFill>
                    <a:latin typeface="Symbol" pitchFamily="18" charset="2"/>
                  </a:rPr>
                  <a:t>e</a:t>
                </a:r>
                <a:r>
                  <a:rPr lang="en-US" sz="3300" dirty="0">
                    <a:solidFill>
                      <a:srgbClr val="FF0000"/>
                    </a:solidFill>
                  </a:rPr>
                  <a:t>’</a:t>
                </a:r>
                <a:r>
                  <a:rPr lang="en-US" sz="3300" dirty="0">
                    <a:solidFill>
                      <a:srgbClr val="0070C0"/>
                    </a:solidFill>
                  </a:rPr>
                  <a:t> 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3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2</m:t>
                        </m:r>
                      </m:e>
                      <m:sup>
                        <m:r>
                          <a:rPr lang="en-US" sz="33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sz="3300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cs typeface="times" pitchFamily="18" charset="0"/>
                        <a:sym typeface="Symbol"/>
                      </a:rPr>
                      <m:t></m:t>
                    </m:r>
                  </m:oMath>
                </a14:m>
                <a:r>
                  <a:rPr lang="en-US" sz="3300" dirty="0">
                    <a:solidFill>
                      <a:srgbClr val="00B050"/>
                    </a:solidFill>
                    <a:latin typeface="Symbol" pitchFamily="18" charset="2"/>
                  </a:rPr>
                  <a:t>e</a:t>
                </a:r>
                <a:endParaRPr lang="en-US" sz="33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ts val="4300"/>
                  </a:lnSpc>
                </a:pPr>
                <a:endParaRPr lang="en-US" sz="3200" dirty="0" smtClean="0"/>
              </a:p>
              <a:p>
                <a:pPr>
                  <a:lnSpc>
                    <a:spcPts val="4300"/>
                  </a:lnSpc>
                </a:pPr>
                <a:r>
                  <a:rPr lang="en-US" sz="3600" b="1" dirty="0" smtClean="0"/>
                  <a:t>Step2</a:t>
                </a:r>
                <a:r>
                  <a:rPr lang="en-US" sz="3600" dirty="0" smtClean="0"/>
                  <a:t>. Build good </a:t>
                </a:r>
                <a:r>
                  <a:rPr lang="en-US" sz="4000" i="1" dirty="0" smtClean="0">
                    <a:solidFill>
                      <a:srgbClr val="00B050"/>
                    </a:solidFill>
                  </a:rPr>
                  <a:t>condenser</a:t>
                </a:r>
                <a:r>
                  <a:rPr lang="en-US" sz="3600" dirty="0" smtClean="0"/>
                  <a:t>: relaxation of extractor producing </a:t>
                </a:r>
                <a:r>
                  <a:rPr lang="en-US" sz="3600" dirty="0" smtClean="0">
                    <a:solidFill>
                      <a:srgbClr val="FF0000"/>
                    </a:solidFill>
                  </a:rPr>
                  <a:t>high-entropy</a:t>
                </a:r>
                <a:r>
                  <a:rPr lang="en-US" sz="3600" dirty="0" smtClean="0"/>
                  <a:t>              (but </a:t>
                </a:r>
                <a:r>
                  <a:rPr lang="en-US" sz="3600" i="1" dirty="0" smtClean="0"/>
                  <a:t>non-uniform</a:t>
                </a:r>
                <a:r>
                  <a:rPr lang="en-US" sz="3600" dirty="0" smtClean="0"/>
                  <a:t>!) derived key </a:t>
                </a:r>
                <a:r>
                  <a:rPr lang="en-US" sz="3600" i="1" dirty="0" smtClean="0">
                    <a:solidFill>
                      <a:srgbClr val="0070C0"/>
                    </a:solidFill>
                    <a:latin typeface="times" pitchFamily="18" charset="0"/>
                    <a:cs typeface="times" pitchFamily="18" charset="0"/>
                  </a:rPr>
                  <a:t>R = h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times" pitchFamily="18" charset="0"/>
                    <a:cs typeface="times" pitchFamily="18" charset="0"/>
                  </a:rPr>
                  <a:t>(</a:t>
                </a:r>
                <a:r>
                  <a:rPr lang="en-US" sz="3600" i="1" dirty="0" smtClean="0">
                    <a:solidFill>
                      <a:srgbClr val="0070C0"/>
                    </a:solidFill>
                    <a:latin typeface="times" pitchFamily="18" charset="0"/>
                    <a:cs typeface="times" pitchFamily="18" charset="0"/>
                  </a:rPr>
                  <a:t>X</a:t>
                </a:r>
                <a:r>
                  <a:rPr lang="en-US" sz="3600" dirty="0" smtClean="0">
                    <a:solidFill>
                      <a:srgbClr val="0070C0"/>
                    </a:solidFill>
                    <a:latin typeface="times" pitchFamily="18" charset="0"/>
                    <a:cs typeface="times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829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828800"/>
                <a:ext cx="8915400" cy="4932680"/>
              </a:xfrm>
              <a:blipFill rotWithShape="1">
                <a:blip r:embed="rId2"/>
                <a:stretch>
                  <a:fillRect l="-615" t="-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314" y="6641"/>
            <a:ext cx="1839686" cy="14947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7686" y="1789671"/>
            <a:ext cx="6286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  <a:ea typeface="+mj-ea"/>
                <a:cs typeface="+mj-cs"/>
                <a:sym typeface="Wingdings"/>
              </a:rPr>
              <a:t>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4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91884" y="4773828"/>
            <a:ext cx="7779146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52799" y="5614086"/>
            <a:ext cx="5651157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75314" y="3912972"/>
            <a:ext cx="3352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2275"/>
            <a:ext cx="2590800" cy="9207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600" y="3048000"/>
            <a:ext cx="4114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86400" y="3048000"/>
            <a:ext cx="3124200" cy="609600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3484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76C44857-DF7D-4136-98BB-E5889E763546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036638"/>
          </a:xfrm>
        </p:spPr>
        <p:txBody>
          <a:bodyPr>
            <a:normAutofit/>
          </a:bodyPr>
          <a:lstStyle/>
          <a:p>
            <a:r>
              <a:rPr lang="en-US" dirty="0" smtClean="0"/>
              <a:t>Randomness Condensers</a:t>
            </a:r>
            <a:endParaRPr lang="en-US" dirty="0">
              <a:solidFill>
                <a:schemeClr val="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29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" y="1322172"/>
                <a:ext cx="8991600" cy="52578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solidFill>
                      <a:srgbClr val="0070C0"/>
                    </a:solidFill>
                    <a:latin typeface="times" pitchFamily="18" charset="0"/>
                  </a:rPr>
                  <a:t>(</a:t>
                </a:r>
                <a:r>
                  <a:rPr lang="en-US" sz="3200" i="1" dirty="0" err="1" smtClean="0">
                    <a:solidFill>
                      <a:srgbClr val="0070C0"/>
                    </a:solidFill>
                    <a:latin typeface="times" pitchFamily="18" charset="0"/>
                  </a:rPr>
                  <a:t>k,</a:t>
                </a:r>
                <a:r>
                  <a:rPr lang="en-US" sz="3200" i="1" dirty="0" err="1" smtClean="0">
                    <a:solidFill>
                      <a:srgbClr val="00B050"/>
                    </a:solidFill>
                    <a:latin typeface="times" pitchFamily="18" charset="0"/>
                  </a:rPr>
                  <a:t>d</a:t>
                </a:r>
                <a:r>
                  <a:rPr lang="en-US" sz="3200" i="1" dirty="0" err="1" smtClean="0">
                    <a:solidFill>
                      <a:srgbClr val="0070C0"/>
                    </a:solidFill>
                    <a:latin typeface="times" pitchFamily="18" charset="0"/>
                  </a:rPr>
                  <a:t>,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Symbol" pitchFamily="18" charset="2"/>
                    <a:sym typeface="Symbol"/>
                  </a:rPr>
                  <a:t>e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times" pitchFamily="18" charset="0"/>
                  </a:rPr>
                  <a:t>)</a:t>
                </a:r>
                <a:r>
                  <a:rPr lang="en-US" sz="3200" dirty="0" smtClean="0"/>
                  <a:t>-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condenser</a:t>
                </a:r>
                <a:r>
                  <a:rPr lang="en-US" sz="3200" dirty="0" smtClean="0"/>
                  <a:t>: </a:t>
                </a:r>
                <a:r>
                  <a:rPr lang="en-US" sz="3200" dirty="0"/>
                  <a:t>given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(</a:t>
                </a:r>
                <a:r>
                  <a:rPr lang="en-US" sz="3200" i="1" dirty="0">
                    <a:solidFill>
                      <a:srgbClr val="0070C0"/>
                    </a:solidFill>
                    <a:latin typeface="times" pitchFamily="18" charset="0"/>
                  </a:rPr>
                  <a:t>n</a:t>
                </a:r>
                <a:r>
                  <a:rPr lang="en-US" sz="3200" i="1" dirty="0" smtClean="0">
                    <a:solidFill>
                      <a:srgbClr val="0070C0"/>
                    </a:solidFill>
                    <a:latin typeface="times" pitchFamily="18" charset="0"/>
                  </a:rPr>
                  <a:t>, k</a:t>
                </a:r>
                <a:r>
                  <a:rPr lang="en-US" sz="3200" dirty="0">
                    <a:solidFill>
                      <a:srgbClr val="0070C0"/>
                    </a:solidFill>
                  </a:rPr>
                  <a:t>)</a:t>
                </a:r>
                <a:r>
                  <a:rPr lang="en-US" sz="3200" dirty="0"/>
                  <a:t>-source </a:t>
                </a:r>
                <a:r>
                  <a:rPr lang="en-US" sz="3200" i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" pitchFamily="18" charset="0"/>
                    <a:cs typeface="times" pitchFamily="18" charset="0"/>
                  </a:rPr>
                  <a:t>X</a:t>
                </a:r>
                <a:r>
                  <a:rPr lang="en-US" sz="3200" dirty="0" smtClean="0"/>
                  <a:t>, outputs </a:t>
                </a:r>
                <a:r>
                  <a:rPr lang="en-US" sz="3200" i="1" dirty="0">
                    <a:solidFill>
                      <a:srgbClr val="0070C0"/>
                    </a:solidFill>
                    <a:latin typeface="times" pitchFamily="18" charset="0"/>
                  </a:rPr>
                  <a:t>m</a:t>
                </a:r>
                <a:r>
                  <a:rPr lang="en-US" sz="3200" i="1" dirty="0">
                    <a:solidFill>
                      <a:srgbClr val="00B050"/>
                    </a:solidFill>
                    <a:latin typeface="times" pitchFamily="18" charset="0"/>
                  </a:rPr>
                  <a:t> </a:t>
                </a:r>
                <a:r>
                  <a:rPr lang="en-US" sz="3200" dirty="0" smtClean="0"/>
                  <a:t>bits </a:t>
                </a:r>
                <a:r>
                  <a:rPr lang="en-US" sz="3200" i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" pitchFamily="18" charset="0"/>
                    <a:cs typeface="times" pitchFamily="18" charset="0"/>
                  </a:rPr>
                  <a:t>R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smtClean="0"/>
                  <a:t>“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Symbol" pitchFamily="18" charset="2"/>
                    <a:sym typeface="Symbol"/>
                  </a:rPr>
                  <a:t>e</a:t>
                </a:r>
                <a:r>
                  <a:rPr lang="en-US" sz="3200" dirty="0" smtClean="0"/>
                  <a:t>–close” to some 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(</a:t>
                </a:r>
                <a:r>
                  <a:rPr lang="en-US" sz="3200" i="1" dirty="0" smtClean="0">
                    <a:solidFill>
                      <a:srgbClr val="00B050"/>
                    </a:solidFill>
                    <a:latin typeface="times" pitchFamily="18" charset="0"/>
                  </a:rPr>
                  <a:t>m, m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B050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en-US" sz="3200" i="1" dirty="0" smtClean="0">
                    <a:solidFill>
                      <a:srgbClr val="00B050"/>
                    </a:solidFill>
                    <a:latin typeface="times" pitchFamily="18" charset="0"/>
                  </a:rPr>
                  <a:t>d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)</a:t>
                </a:r>
                <a:r>
                  <a:rPr lang="en-US" sz="3200" dirty="0" smtClean="0"/>
                  <a:t>-</a:t>
                </a:r>
                <a:r>
                  <a:rPr lang="en-US" sz="3200" dirty="0"/>
                  <a:t>source </a:t>
                </a:r>
                <a:r>
                  <a:rPr lang="en-US" sz="3200" i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" pitchFamily="18" charset="0"/>
                    <a:cs typeface="times" pitchFamily="18" charset="0"/>
                  </a:rPr>
                  <a:t>Y</a:t>
                </a:r>
                <a:r>
                  <a:rPr lang="en-US" sz="3200" i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3200" dirty="0" smtClean="0"/>
                  <a:t>: </a:t>
                </a:r>
                <a:r>
                  <a:rPr lang="en-US" sz="3200" dirty="0"/>
                  <a:t>  </a:t>
                </a:r>
                <a:endParaRPr lang="en-US" sz="32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     (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Cond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3200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" pitchFamily="18" charset="0"/>
                    <a:cs typeface="times" pitchFamily="18" charset="0"/>
                  </a:rPr>
                  <a:t>X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; </a:t>
                </a:r>
                <a:r>
                  <a:rPr lang="en-US" sz="3200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" pitchFamily="18" charset="0"/>
                    <a:cs typeface="times" pitchFamily="18" charset="0"/>
                  </a:rPr>
                  <a:t>S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), </a:t>
                </a:r>
                <a:r>
                  <a:rPr lang="en-US" sz="3200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" pitchFamily="18" charset="0"/>
                    <a:cs typeface="times" pitchFamily="18" charset="0"/>
                  </a:rPr>
                  <a:t>S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) ≈</a:t>
                </a:r>
                <a:r>
                  <a:rPr lang="en-US" sz="3200" baseline="-25000" dirty="0">
                    <a:solidFill>
                      <a:srgbClr val="FF0000"/>
                    </a:solidFill>
                    <a:latin typeface="Symbol" pitchFamily="18" charset="2"/>
                    <a:sym typeface="Symbol"/>
                  </a:rPr>
                  <a:t>e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(</a:t>
                </a:r>
                <a:r>
                  <a:rPr lang="en-US" sz="3200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" pitchFamily="18" charset="0"/>
                    <a:cs typeface="times" pitchFamily="18" charset="0"/>
                  </a:rPr>
                  <a:t>Y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sz="3200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" pitchFamily="18" charset="0"/>
                    <a:cs typeface="times" pitchFamily="18" charset="0"/>
                  </a:rPr>
                  <a:t>S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)  </a:t>
                </a:r>
                <a:r>
                  <a:rPr lang="en-US" sz="3200" dirty="0" smtClean="0"/>
                  <a:t>and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b="1" dirty="0">
                    <a:solidFill>
                      <a:srgbClr val="0070C0"/>
                    </a:solidFill>
                    <a:latin typeface="Academy Engraved LET" pitchFamily="2" charset="0"/>
                  </a:rPr>
                  <a:t>H</a:t>
                </a:r>
                <a:r>
                  <a:rPr lang="en-US" sz="3200" b="1" baseline="-25000" dirty="0">
                    <a:solidFill>
                      <a:srgbClr val="0070C0"/>
                    </a:solidFill>
                    <a:latin typeface="Academy Engraved LET" pitchFamily="2" charset="0"/>
                    <a:sym typeface="Symbol"/>
                  </a:rPr>
                  <a:t></a:t>
                </a:r>
                <a:r>
                  <a:rPr lang="en-US" sz="3200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" pitchFamily="18" charset="0"/>
                    <a:cs typeface="times" pitchFamily="18" charset="0"/>
                  </a:rPr>
                  <a:t>(</a:t>
                </a:r>
                <a:r>
                  <a:rPr lang="en-US" sz="3200" i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" pitchFamily="18" charset="0"/>
                    <a:cs typeface="times" pitchFamily="18" charset="0"/>
                  </a:rPr>
                  <a:t>Y | S</a:t>
                </a:r>
                <a:r>
                  <a:rPr lang="en-US" sz="3200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" pitchFamily="18" charset="0"/>
                    <a:cs typeface="times" pitchFamily="18" charset="0"/>
                  </a:rPr>
                  <a:t>) </a:t>
                </a:r>
                <a:r>
                  <a:rPr lang="en-US" sz="3200" dirty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≥ </a:t>
                </a:r>
                <a:r>
                  <a:rPr lang="en-US" sz="3200" b="1" i="1" dirty="0" smtClean="0">
                    <a:solidFill>
                      <a:srgbClr val="0070C0"/>
                    </a:solidFill>
                    <a:latin typeface="times" pitchFamily="18" charset="0"/>
                    <a:cs typeface="times" pitchFamily="18" charset="0"/>
                  </a:rPr>
                  <a:t>m – d</a:t>
                </a:r>
                <a:endParaRPr lang="en-US" sz="4000" dirty="0">
                  <a:solidFill>
                    <a:srgbClr val="00B050"/>
                  </a:solidFill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sz="3200" b="1" dirty="0" smtClean="0">
                    <a:solidFill>
                      <a:srgbClr val="FF0000"/>
                    </a:solidFill>
                  </a:rPr>
                  <a:t> Cond</a:t>
                </a:r>
                <a:r>
                  <a:rPr lang="en-US" sz="3200" dirty="0" smtClean="0"/>
                  <a:t> + Step1 </a:t>
                </a:r>
                <a:r>
                  <a:rPr lang="en-US" sz="3200" dirty="0" smtClean="0">
                    <a:sym typeface="Symbol"/>
                  </a:rPr>
                  <a:t> </a:t>
                </a:r>
                <a:r>
                  <a:rPr lang="en-US" sz="3200" dirty="0" smtClean="0"/>
                  <a:t> </a:t>
                </a:r>
                <a:r>
                  <a:rPr lang="en-US" sz="3600" dirty="0">
                    <a:solidFill>
                      <a:srgbClr val="FF0000"/>
                    </a:solidFill>
                    <a:latin typeface="Symbol" pitchFamily="18" charset="2"/>
                  </a:rPr>
                  <a:t>e</a:t>
                </a:r>
                <a:r>
                  <a:rPr lang="en-US" sz="3600" dirty="0">
                    <a:solidFill>
                      <a:srgbClr val="FF0000"/>
                    </a:solidFill>
                  </a:rPr>
                  <a:t>’</a:t>
                </a:r>
                <a:r>
                  <a:rPr lang="en-US" sz="3600" dirty="0">
                    <a:solidFill>
                      <a:srgbClr val="0070C0"/>
                    </a:solidFill>
                  </a:rPr>
                  <a:t> 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(1+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) </m:t>
                    </m:r>
                    <m:r>
                      <a:rPr lang="en-US" sz="4000" i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cs typeface="times" pitchFamily="18" charset="0"/>
                        <a:sym typeface="Symbol"/>
                      </a:rPr>
                      <m:t></m:t>
                    </m:r>
                    <m:r>
                      <a:rPr lang="en-US" sz="4000" b="0" i="1" dirty="0" smtClean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/>
                        <a:cs typeface="times" pitchFamily="18" charset="0"/>
                        <a:sym typeface="Symbol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B050"/>
                    </a:solidFill>
                    <a:latin typeface="Symbol" pitchFamily="18" charset="2"/>
                  </a:rPr>
                  <a:t>e</a:t>
                </a:r>
                <a:endParaRPr lang="en-US" sz="3600" dirty="0">
                  <a:solidFill>
                    <a:srgbClr val="00B05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/>
                  <a:t>Extractors: </a:t>
                </a:r>
                <a:r>
                  <a:rPr lang="en-US" sz="3200" i="1" dirty="0" smtClean="0">
                    <a:solidFill>
                      <a:srgbClr val="0070C0"/>
                    </a:solidFill>
                    <a:latin typeface="times" pitchFamily="18" charset="0"/>
                  </a:rPr>
                  <a:t>d </a:t>
                </a:r>
                <a:r>
                  <a:rPr lang="en-US" sz="3200" b="1" i="1" dirty="0" smtClean="0">
                    <a:solidFill>
                      <a:srgbClr val="0070C0"/>
                    </a:solidFill>
                    <a:latin typeface="times" pitchFamily="18" charset="0"/>
                  </a:rPr>
                  <a:t>=</a:t>
                </a:r>
                <a:r>
                  <a:rPr lang="en-US" sz="3200" i="1" dirty="0" smtClean="0">
                    <a:solidFill>
                      <a:srgbClr val="0070C0"/>
                    </a:solidFill>
                    <a:latin typeface="times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times" pitchFamily="18" charset="0"/>
                  </a:rPr>
                  <a:t>0</a:t>
                </a:r>
                <a:r>
                  <a:rPr lang="en-US" sz="3200" dirty="0" smtClean="0"/>
                  <a:t> but only for </a:t>
                </a:r>
                <a:r>
                  <a:rPr lang="en-US" sz="3200" i="1" dirty="0" smtClean="0">
                    <a:solidFill>
                      <a:srgbClr val="FF0000"/>
                    </a:solidFill>
                    <a:latin typeface="times" pitchFamily="18" charset="0"/>
                  </a:rPr>
                  <a:t>k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" pitchFamily="18" charset="0"/>
                    <a:sym typeface="Symbol"/>
                  </a:rPr>
                  <a:t> </a:t>
                </a:r>
                <a:r>
                  <a:rPr lang="en-US" sz="3200" i="1" dirty="0" smtClean="0">
                    <a:solidFill>
                      <a:srgbClr val="FF0000"/>
                    </a:solidFill>
                    <a:latin typeface="times" pitchFamily="18" charset="0"/>
                  </a:rPr>
                  <a:t>m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" pitchFamily="18" charset="0"/>
                  </a:rPr>
                  <a:t>+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" pitchFamily="18" charset="0"/>
                  </a:rPr>
                  <a:t>2log(1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" pitchFamily="18" charset="0"/>
                  </a:rPr>
                  <a:t>/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Symbol" pitchFamily="18" charset="2"/>
                  </a:rPr>
                  <a:t>e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" pitchFamily="18" charset="0"/>
                  </a:rPr>
                  <a:t>)</a:t>
                </a:r>
                <a:r>
                  <a:rPr lang="en-US" sz="3200" dirty="0" smtClean="0"/>
                  <a:t>     </a:t>
                </a:r>
                <a:r>
                  <a:rPr lang="en-US" sz="3200" dirty="0" smtClean="0">
                    <a:sym typeface="Wingdings" pitchFamily="2" charset="2"/>
                  </a:rPr>
                  <a:t></a:t>
                </a:r>
                <a:endParaRPr lang="en-US" sz="3200" dirty="0"/>
              </a:p>
              <a:p>
                <a:pPr>
                  <a:lnSpc>
                    <a:spcPct val="150000"/>
                  </a:lnSpc>
                </a:pPr>
                <a:r>
                  <a:rPr lang="en-US" sz="3200" b="1" u="sng" dirty="0" smtClean="0">
                    <a:effectLst/>
                  </a:rPr>
                  <a:t>Theorem</a:t>
                </a:r>
                <a:r>
                  <a:rPr lang="en-US" sz="3200" dirty="0" smtClean="0">
                    <a:effectLst/>
                  </a:rPr>
                  <a:t> </a:t>
                </a:r>
                <a:r>
                  <a:rPr lang="en-US" sz="2400" dirty="0" smtClean="0">
                    <a:effectLst/>
                  </a:rPr>
                  <a:t>[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US" sz="2400" dirty="0" smtClean="0"/>
                  <a:t>PW13]</a:t>
                </a:r>
                <a:r>
                  <a:rPr lang="en-US" sz="3200" dirty="0" smtClean="0"/>
                  <a:t>: </a:t>
                </a:r>
                <a:r>
                  <a:rPr lang="en-US" sz="3200" i="1" dirty="0" smtClean="0">
                    <a:solidFill>
                      <a:srgbClr val="0070C0"/>
                    </a:solidFill>
                    <a:latin typeface="times" pitchFamily="18" charset="0"/>
                  </a:rPr>
                  <a:t>d </a:t>
                </a:r>
                <a:r>
                  <a:rPr lang="en-US" sz="3200" b="1" i="1" dirty="0">
                    <a:solidFill>
                      <a:srgbClr val="0070C0"/>
                    </a:solidFill>
                    <a:latin typeface="times" pitchFamily="18" charset="0"/>
                  </a:rPr>
                  <a:t>=</a:t>
                </a:r>
                <a:r>
                  <a:rPr lang="en-US" sz="3200" i="1" dirty="0">
                    <a:solidFill>
                      <a:srgbClr val="0070C0"/>
                    </a:solidFill>
                    <a:latin typeface="times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times" pitchFamily="18" charset="0"/>
                  </a:rPr>
                  <a:t>1 </a:t>
                </a:r>
                <a:r>
                  <a:rPr lang="en-US" sz="3200" dirty="0" smtClean="0"/>
                  <a:t>with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times" pitchFamily="18" charset="0"/>
                  </a:rPr>
                  <a:t> </a:t>
                </a:r>
                <a:r>
                  <a:rPr lang="en-US" sz="3200" i="1" dirty="0" smtClean="0">
                    <a:solidFill>
                      <a:srgbClr val="00B050"/>
                    </a:solidFill>
                    <a:latin typeface="times" pitchFamily="18" charset="0"/>
                  </a:rPr>
                  <a:t>k </a:t>
                </a:r>
                <a:r>
                  <a:rPr lang="en-US" sz="3200" b="1" i="1" dirty="0">
                    <a:solidFill>
                      <a:srgbClr val="00B050"/>
                    </a:solidFill>
                    <a:latin typeface="times" pitchFamily="18" charset="0"/>
                  </a:rPr>
                  <a:t>=</a:t>
                </a:r>
                <a:r>
                  <a:rPr lang="en-US" sz="3200" i="1" dirty="0">
                    <a:solidFill>
                      <a:srgbClr val="00B050"/>
                    </a:solidFill>
                    <a:latin typeface="times" pitchFamily="18" charset="0"/>
                  </a:rPr>
                  <a:t> </a:t>
                </a:r>
                <a:r>
                  <a:rPr lang="en-US" sz="3200" i="1" dirty="0" smtClean="0">
                    <a:solidFill>
                      <a:srgbClr val="00B050"/>
                    </a:solidFill>
                    <a:latin typeface="times" pitchFamily="18" charset="0"/>
                  </a:rPr>
                  <a:t>m 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times" pitchFamily="18" charset="0"/>
                  </a:rPr>
                  <a:t>+</a:t>
                </a:r>
                <a:r>
                  <a:rPr lang="en-US" sz="3200" dirty="0">
                    <a:solidFill>
                      <a:srgbClr val="00B050"/>
                    </a:solidFill>
                    <a:latin typeface="times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B050"/>
                    </a:solidFill>
                    <a:latin typeface="times" pitchFamily="18" charset="0"/>
                  </a:rPr>
                  <a:t>loglog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times" pitchFamily="18" charset="0"/>
                  </a:rPr>
                  <a:t>(1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times" pitchFamily="18" charset="0"/>
                  </a:rPr>
                  <a:t>/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Symbol" pitchFamily="18" charset="2"/>
                  </a:rPr>
                  <a:t>e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times" pitchFamily="18" charset="0"/>
                  </a:rPr>
                  <a:t>) 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times" pitchFamily="18" charset="0"/>
                  </a:rPr>
                  <a:t>+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times" pitchFamily="18" charset="0"/>
                  </a:rPr>
                  <a:t> 4</a:t>
                </a:r>
              </a:p>
              <a:p>
                <a:pPr lvl="1">
                  <a:buClr>
                    <a:srgbClr val="94B6D2"/>
                  </a:buClr>
                </a:pPr>
                <a:r>
                  <a:rPr lang="en-US" sz="2800" dirty="0" smtClean="0">
                    <a:solidFill>
                      <a:prstClr val="black"/>
                    </a:solidFill>
                  </a:rPr>
                  <a:t>KDF</a:t>
                </a:r>
                <a:r>
                  <a:rPr lang="en-US" sz="2800" dirty="0">
                    <a:solidFill>
                      <a:prstClr val="black"/>
                    </a:solidFill>
                  </a:rPr>
                  <a:t>: </a:t>
                </a:r>
                <a:r>
                  <a:rPr lang="en-US" sz="2800" dirty="0">
                    <a:solidFill>
                      <a:srgbClr val="FF0000"/>
                    </a:solidFill>
                    <a:latin typeface="times" pitchFamily="18" charset="0"/>
                  </a:rPr>
                  <a:t>log(1</a:t>
                </a:r>
                <a:r>
                  <a:rPr lang="en-US" sz="2800" b="1" dirty="0">
                    <a:solidFill>
                      <a:srgbClr val="FF0000"/>
                    </a:solidFill>
                    <a:latin typeface="times" pitchFamily="18" charset="0"/>
                  </a:rPr>
                  <a:t>/</a:t>
                </a:r>
                <a:r>
                  <a:rPr lang="en-US" sz="2800" dirty="0">
                    <a:solidFill>
                      <a:srgbClr val="FF0000"/>
                    </a:solidFill>
                    <a:latin typeface="Symbol" pitchFamily="18" charset="2"/>
                  </a:rPr>
                  <a:t>e</a:t>
                </a:r>
                <a:r>
                  <a:rPr lang="en-US" sz="2800" dirty="0">
                    <a:solidFill>
                      <a:srgbClr val="FF0000"/>
                    </a:solidFill>
                    <a:latin typeface="times" pitchFamily="18" charset="0"/>
                  </a:rPr>
                  <a:t>)</a:t>
                </a:r>
                <a:r>
                  <a:rPr lang="en-US" sz="2800" dirty="0">
                    <a:solidFill>
                      <a:prstClr val="black"/>
                    </a:solidFill>
                  </a:rPr>
                  <a:t>-independent hash function works!</a:t>
                </a:r>
                <a:endParaRPr lang="en-US" sz="2800" dirty="0">
                  <a:solidFill>
                    <a:srgbClr val="00B050"/>
                  </a:solidFill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829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" y="1322172"/>
                <a:ext cx="8991600" cy="5257800"/>
              </a:xfrm>
              <a:blipFill rotWithShape="1">
                <a:blip r:embed="rId3"/>
                <a:stretch>
                  <a:fillRect l="-542" r="-1424" b="-6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834025" y="651915"/>
            <a:ext cx="651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random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998972" y="692365"/>
            <a:ext cx="344116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44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4" grpId="0" animBg="1"/>
      <p:bldP spid="8" grpId="0" animBg="1"/>
      <p:bldP spid="3" grpId="0" animBg="1"/>
      <p:bldP spid="38297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6216" y="2413686"/>
            <a:ext cx="8769183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EBF6668-B6B5-4AC9-AA26-3E6FB7C8F889}" type="slidenum">
              <a:rPr lang="en-US"/>
              <a:pPr/>
              <a:t>13</a:t>
            </a:fld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Unpredictability Extractors</a:t>
            </a:r>
            <a:endParaRPr lang="en-US" dirty="0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" y="1524000"/>
            <a:ext cx="8994648" cy="51816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 </a:t>
            </a:r>
          </a:p>
          <a:p>
            <a:pPr>
              <a:lnSpc>
                <a:spcPts val="4300"/>
              </a:lnSpc>
            </a:pPr>
            <a:r>
              <a:rPr lang="en-US" sz="3200" b="1" u="sng" dirty="0" smtClean="0"/>
              <a:t>Theorem</a:t>
            </a:r>
            <a:r>
              <a:rPr lang="en-US" sz="3200" dirty="0"/>
              <a:t>: </a:t>
            </a:r>
            <a:r>
              <a:rPr lang="en-US" sz="3200" dirty="0" smtClean="0"/>
              <a:t>provably secure KDF with entropy </a:t>
            </a:r>
            <a:r>
              <a:rPr lang="en-US" sz="3200" dirty="0"/>
              <a:t>loss </a:t>
            </a:r>
            <a:r>
              <a:rPr lang="en-US" sz="3200" dirty="0" err="1" smtClean="0">
                <a:solidFill>
                  <a:srgbClr val="00B050"/>
                </a:solidFill>
                <a:latin typeface="times" pitchFamily="18" charset="0"/>
              </a:rPr>
              <a:t>loglog</a:t>
            </a:r>
            <a:r>
              <a:rPr lang="en-US" sz="3200" dirty="0" smtClean="0">
                <a:solidFill>
                  <a:srgbClr val="00B050"/>
                </a:solidFill>
                <a:latin typeface="times" pitchFamily="18" charset="0"/>
              </a:rPr>
              <a:t>(1</a:t>
            </a:r>
            <a:r>
              <a:rPr lang="en-US" sz="3200" b="1" dirty="0" smtClean="0">
                <a:solidFill>
                  <a:srgbClr val="00B050"/>
                </a:solidFill>
                <a:latin typeface="times" pitchFamily="18" charset="0"/>
              </a:rPr>
              <a:t>/</a:t>
            </a:r>
            <a:r>
              <a:rPr lang="en-US" sz="3200" dirty="0" smtClean="0">
                <a:solidFill>
                  <a:srgbClr val="00B050"/>
                </a:solidFill>
                <a:latin typeface="Symbol" pitchFamily="18" charset="2"/>
              </a:rPr>
              <a:t>e</a:t>
            </a:r>
            <a:r>
              <a:rPr lang="en-US" sz="3200" dirty="0">
                <a:solidFill>
                  <a:srgbClr val="00B050"/>
                </a:solidFill>
                <a:latin typeface="times" pitchFamily="18" charset="0"/>
              </a:rPr>
              <a:t>) </a:t>
            </a:r>
            <a:r>
              <a:rPr lang="en-US" sz="3200" b="1" dirty="0">
                <a:solidFill>
                  <a:srgbClr val="00B050"/>
                </a:solidFill>
                <a:latin typeface="times" pitchFamily="18" charset="0"/>
              </a:rPr>
              <a:t>+</a:t>
            </a:r>
            <a:r>
              <a:rPr lang="en-US" sz="3200" dirty="0">
                <a:solidFill>
                  <a:srgbClr val="00B050"/>
                </a:solidFill>
                <a:latin typeface="times" pitchFamily="18" charset="0"/>
              </a:rPr>
              <a:t> 4</a:t>
            </a:r>
            <a:r>
              <a:rPr lang="en-US" sz="3200" dirty="0"/>
              <a:t> for </a:t>
            </a:r>
            <a:r>
              <a:rPr lang="en-US" sz="3200" dirty="0">
                <a:solidFill>
                  <a:srgbClr val="FF0000"/>
                </a:solidFill>
              </a:rPr>
              <a:t>all </a:t>
            </a:r>
            <a:r>
              <a:rPr lang="en-US" sz="3200" dirty="0" smtClean="0">
                <a:solidFill>
                  <a:srgbClr val="FF0000"/>
                </a:solidFill>
              </a:rPr>
              <a:t>unpredictability applications</a:t>
            </a:r>
          </a:p>
          <a:p>
            <a:pPr lvl="1">
              <a:lnSpc>
                <a:spcPct val="300000"/>
              </a:lnSpc>
            </a:pPr>
            <a:r>
              <a:rPr lang="en-US" sz="2800" dirty="0" smtClean="0"/>
              <a:t>call such KDFs</a:t>
            </a:r>
            <a:r>
              <a:rPr lang="en-US" sz="2800" dirty="0" smtClean="0">
                <a:solidFill>
                  <a:srgbClr val="FF0000"/>
                </a:solidFill>
              </a:rPr>
              <a:t> Unpredictability Extractors</a:t>
            </a:r>
            <a:endParaRPr lang="en-US" sz="2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09600" y="5198239"/>
                <a:ext cx="7696200" cy="143116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0" lvl="2">
                  <a:lnSpc>
                    <a:spcPct val="150000"/>
                  </a:lnSpc>
                  <a:spcBef>
                    <a:spcPts val="700"/>
                  </a:spcBef>
                  <a:buSzPct val="60000"/>
                </a:pPr>
                <a:r>
                  <a:rPr lang="en-US" sz="3600" u="sng" dirty="0"/>
                  <a:t>Example</a:t>
                </a:r>
                <a:r>
                  <a:rPr lang="en-US" sz="3600" dirty="0"/>
                  <a:t>: </a:t>
                </a:r>
                <a:r>
                  <a:rPr lang="en-US" sz="3600" dirty="0" smtClean="0"/>
                  <a:t>CBC-MAC, </a:t>
                </a:r>
                <a:r>
                  <a:rPr lang="en-US" sz="3600" dirty="0">
                    <a:solidFill>
                      <a:srgbClr val="FF0000"/>
                    </a:solidFill>
                    <a:latin typeface="Symbol" pitchFamily="18" charset="2"/>
                  </a:rPr>
                  <a:t>e = </a:t>
                </a:r>
                <a:r>
                  <a:rPr lang="en-US" sz="3600" dirty="0">
                    <a:solidFill>
                      <a:srgbClr val="FF0000"/>
                    </a:solidFill>
                  </a:rPr>
                  <a:t>2</a:t>
                </a:r>
                <a:r>
                  <a:rPr lang="en-US" sz="3600" baseline="30000" dirty="0">
                    <a:solidFill>
                      <a:srgbClr val="FF0000"/>
                    </a:solidFill>
                  </a:rPr>
                  <a:t>-64</a:t>
                </a:r>
                <a:r>
                  <a:rPr lang="en-US" sz="36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i="1" dirty="0">
                        <a:solidFill>
                          <a:srgbClr val="00B050"/>
                        </a:solidFill>
                        <a:latin typeface="times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i="1" dirty="0">
                        <a:solidFill>
                          <a:srgbClr val="00B050"/>
                        </a:solidFill>
                        <a:latin typeface="times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  <a:latin typeface="Symbol" pitchFamily="18" charset="2"/>
                  </a:rPr>
                  <a:t> = 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times" pitchFamily="18" charset="0"/>
                  </a:rPr>
                  <a:t>128</a:t>
                </a:r>
                <a:endParaRPr lang="en-US" sz="3600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sz="3300" b="1" dirty="0" smtClean="0"/>
                  <a:t> LHL</a:t>
                </a:r>
                <a:r>
                  <a:rPr lang="en-US" sz="3300" b="1" dirty="0"/>
                  <a:t>:</a:t>
                </a:r>
                <a:r>
                  <a:rPr lang="en-US" sz="3300" dirty="0"/>
                  <a:t>  </a:t>
                </a:r>
                <a:r>
                  <a:rPr lang="en-US" sz="3300" i="1" dirty="0" smtClean="0">
                    <a:solidFill>
                      <a:srgbClr val="FF0000"/>
                    </a:solidFill>
                    <a:latin typeface="times" pitchFamily="18" charset="0"/>
                  </a:rPr>
                  <a:t>k </a:t>
                </a:r>
                <a:r>
                  <a:rPr lang="en-US" sz="3300" b="1" i="1" dirty="0">
                    <a:solidFill>
                      <a:srgbClr val="FF0000"/>
                    </a:solidFill>
                    <a:latin typeface="times" pitchFamily="18" charset="0"/>
                  </a:rPr>
                  <a:t>=</a:t>
                </a:r>
                <a:r>
                  <a:rPr lang="en-US" sz="3300" i="1" dirty="0">
                    <a:solidFill>
                      <a:srgbClr val="FF0000"/>
                    </a:solidFill>
                    <a:latin typeface="times" pitchFamily="18" charset="0"/>
                  </a:rPr>
                  <a:t> </a:t>
                </a:r>
                <a:r>
                  <a:rPr lang="en-US" sz="3300" dirty="0" smtClean="0">
                    <a:solidFill>
                      <a:srgbClr val="FF0000"/>
                    </a:solidFill>
                    <a:latin typeface="times" pitchFamily="18" charset="0"/>
                  </a:rPr>
                  <a:t>256</a:t>
                </a:r>
                <a:r>
                  <a:rPr lang="en-US" sz="33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3300" b="1" dirty="0" smtClean="0"/>
                  <a:t>    ;</a:t>
                </a:r>
                <a:r>
                  <a:rPr lang="en-US" sz="3300" dirty="0" smtClean="0">
                    <a:solidFill>
                      <a:srgbClr val="00B050"/>
                    </a:solidFill>
                    <a:latin typeface="times" pitchFamily="18" charset="0"/>
                  </a:rPr>
                  <a:t>        </a:t>
                </a:r>
                <a:r>
                  <a:rPr lang="en-US" sz="3300" b="1" dirty="0" smtClean="0"/>
                  <a:t>Now</a:t>
                </a:r>
                <a:r>
                  <a:rPr lang="en-US" sz="3300" b="1" dirty="0"/>
                  <a:t>:</a:t>
                </a:r>
                <a:r>
                  <a:rPr lang="en-US" sz="3300" dirty="0"/>
                  <a:t> </a:t>
                </a:r>
                <a:r>
                  <a:rPr lang="en-US" sz="3300" dirty="0" smtClean="0">
                    <a:solidFill>
                      <a:srgbClr val="0070C0"/>
                    </a:solidFill>
                    <a:latin typeface="times" pitchFamily="18" charset="0"/>
                  </a:rPr>
                  <a:t> </a:t>
                </a:r>
                <a:r>
                  <a:rPr lang="en-US" sz="3300" i="1" dirty="0" smtClean="0">
                    <a:solidFill>
                      <a:srgbClr val="00B050"/>
                    </a:solidFill>
                    <a:latin typeface="times" pitchFamily="18" charset="0"/>
                  </a:rPr>
                  <a:t>k </a:t>
                </a:r>
                <a:r>
                  <a:rPr lang="en-US" sz="3300" b="1" i="1" dirty="0">
                    <a:solidFill>
                      <a:srgbClr val="00B050"/>
                    </a:solidFill>
                    <a:latin typeface="times" pitchFamily="18" charset="0"/>
                  </a:rPr>
                  <a:t>=</a:t>
                </a:r>
                <a:r>
                  <a:rPr lang="en-US" sz="3300" i="1" dirty="0">
                    <a:solidFill>
                      <a:srgbClr val="00B050"/>
                    </a:solidFill>
                    <a:latin typeface="times" pitchFamily="18" charset="0"/>
                  </a:rPr>
                  <a:t> </a:t>
                </a:r>
                <a:r>
                  <a:rPr lang="en-US" sz="3300" dirty="0" smtClean="0">
                    <a:solidFill>
                      <a:srgbClr val="00B050"/>
                    </a:solidFill>
                    <a:latin typeface="times" pitchFamily="18" charset="0"/>
                  </a:rPr>
                  <a:t>138</a:t>
                </a:r>
                <a:endParaRPr lang="en-US" sz="3300" dirty="0">
                  <a:solidFill>
                    <a:srgbClr val="00B050"/>
                  </a:solidFill>
                  <a:latin typeface="times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198239"/>
                <a:ext cx="7696200" cy="1431161"/>
              </a:xfrm>
              <a:prstGeom prst="rect">
                <a:avLst/>
              </a:prstGeom>
              <a:blipFill rotWithShape="1">
                <a:blip r:embed="rId2"/>
                <a:stretch>
                  <a:fillRect l="-2292" b="-1308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C:\Users\dodis\Documents\talks\images\juice-extra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dodis\Documents\talks\images1\hipp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85800"/>
            <a:ext cx="71725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686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uiExpand="1" build="p" bldLvl="2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58" y="2959443"/>
            <a:ext cx="8958942" cy="104208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60757" y="4050957"/>
            <a:ext cx="2487828" cy="609600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6C44857-DF7D-4136-98BB-E5889E763546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036638"/>
          </a:xfrm>
        </p:spPr>
        <p:txBody>
          <a:bodyPr>
            <a:normAutofit/>
          </a:bodyPr>
          <a:lstStyle/>
          <a:p>
            <a:r>
              <a:rPr lang="en-US" dirty="0" smtClean="0"/>
              <a:t>Indistinguishability Apps?</a:t>
            </a:r>
            <a:endParaRPr lang="en-US" dirty="0">
              <a:solidFill>
                <a:schemeClr val="hlin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29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0" y="1600200"/>
                <a:ext cx="9144000" cy="5105400"/>
              </a:xfrm>
            </p:spPr>
            <p:txBody>
              <a:bodyPr>
                <a:noAutofit/>
              </a:bodyPr>
              <a:lstStyle/>
              <a:p>
                <a:pPr marL="320040" lvl="2" indent="-320040">
                  <a:spcBef>
                    <a:spcPts val="700"/>
                  </a:spcBef>
                  <a:buSzPct val="60000"/>
                  <a:buFont typeface="Wingdings"/>
                  <a:buChar char=""/>
                </a:pPr>
                <a:r>
                  <a:rPr lang="en-US" sz="3600" dirty="0"/>
                  <a:t>I</a:t>
                </a:r>
                <a:r>
                  <a:rPr lang="en-US" sz="3600" dirty="0" smtClean="0"/>
                  <a:t>mpossible for one-time pad </a:t>
                </a:r>
                <a:r>
                  <a:rPr lang="en-US" sz="3600" dirty="0" smtClean="0">
                    <a:sym typeface="Wingdings" pitchFamily="2" charset="2"/>
                  </a:rPr>
                  <a:t></a:t>
                </a:r>
              </a:p>
              <a:p>
                <a:pPr marL="320040" lvl="2" indent="-320040">
                  <a:spcBef>
                    <a:spcPts val="700"/>
                  </a:spcBef>
                  <a:buSzPct val="60000"/>
                  <a:buFont typeface="Wingdings"/>
                  <a:buChar char=""/>
                </a:pPr>
                <a:r>
                  <a:rPr lang="en-US" sz="3600" dirty="0" smtClean="0"/>
                  <a:t>Still, similar plan of attack:</a:t>
                </a:r>
                <a:endParaRPr lang="en-US" sz="1800" b="1" dirty="0" smtClean="0"/>
              </a:p>
              <a:p>
                <a:pPr lvl="1">
                  <a:lnSpc>
                    <a:spcPts val="4300"/>
                  </a:lnSpc>
                </a:pPr>
                <a:r>
                  <a:rPr lang="en-US" sz="3300" b="1" u="sng" dirty="0" smtClean="0"/>
                  <a:t>Step1</a:t>
                </a:r>
                <a:r>
                  <a:rPr lang="en-US" sz="3300" b="1" dirty="0"/>
                  <a:t>.</a:t>
                </a:r>
                <a:r>
                  <a:rPr lang="en-US" sz="3300" dirty="0"/>
                  <a:t> </a:t>
                </a:r>
                <a:r>
                  <a:rPr lang="en-US" sz="3300" dirty="0" smtClean="0"/>
                  <a:t>Identify </a:t>
                </a:r>
                <a:r>
                  <a:rPr lang="en-US" sz="3300" i="1" dirty="0" smtClean="0">
                    <a:solidFill>
                      <a:srgbClr val="00B050"/>
                    </a:solidFill>
                  </a:rPr>
                  <a:t>sub-class</a:t>
                </a:r>
                <a:r>
                  <a:rPr lang="en-US" sz="3300" dirty="0" smtClean="0"/>
                  <a:t> of </a:t>
                </a:r>
                <a:r>
                  <a:rPr lang="en-US" sz="3300" dirty="0" err="1" smtClean="0"/>
                  <a:t>indist</a:t>
                </a:r>
                <a:r>
                  <a:rPr lang="en-US" sz="3300" dirty="0" smtClean="0"/>
                  <a:t>. applications </a:t>
                </a:r>
                <a:r>
                  <a:rPr lang="en-US" sz="3300" dirty="0">
                    <a:solidFill>
                      <a:srgbClr val="0070C0"/>
                    </a:solidFill>
                  </a:rPr>
                  <a:t>P</a:t>
                </a:r>
                <a:r>
                  <a:rPr lang="en-US" sz="3300" dirty="0"/>
                  <a:t> </a:t>
                </a:r>
                <a:r>
                  <a:rPr lang="en-US" sz="3300" dirty="0" smtClean="0"/>
                  <a:t>which work </a:t>
                </a:r>
                <a:r>
                  <a:rPr lang="en-US" sz="3300" dirty="0"/>
                  <a:t>well with (</a:t>
                </a:r>
                <a:r>
                  <a:rPr lang="en-US" sz="3300" i="1" dirty="0"/>
                  <a:t>only</a:t>
                </a:r>
                <a:r>
                  <a:rPr lang="en-US" sz="3300" dirty="0"/>
                  <a:t>) a</a:t>
                </a:r>
                <a:r>
                  <a:rPr lang="en-US" sz="3300" dirty="0">
                    <a:solidFill>
                      <a:srgbClr val="FF0000"/>
                    </a:solidFill>
                  </a:rPr>
                  <a:t> </a:t>
                </a:r>
                <a:r>
                  <a:rPr lang="en-US" sz="3300" dirty="0" smtClean="0">
                    <a:solidFill>
                      <a:srgbClr val="FF0000"/>
                    </a:solidFill>
                  </a:rPr>
                  <a:t>high-entropy </a:t>
                </a:r>
                <a:r>
                  <a:rPr lang="en-US" sz="3300" dirty="0">
                    <a:solidFill>
                      <a:srgbClr val="FF0000"/>
                    </a:solidFill>
                  </a:rPr>
                  <a:t>key </a:t>
                </a:r>
                <a:r>
                  <a:rPr lang="en-US" sz="3300" i="1" dirty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R</a:t>
                </a:r>
              </a:p>
              <a:p>
                <a:pPr lvl="2">
                  <a:lnSpc>
                    <a:spcPts val="4300"/>
                  </a:lnSpc>
                </a:pPr>
                <a:r>
                  <a:rPr lang="en-US" sz="2900" dirty="0" smtClean="0"/>
                  <a:t> Weaker, but still useful, inequality: 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Symbol" pitchFamily="18" charset="2"/>
                  </a:rPr>
                  <a:t>e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’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≤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dirty="0">
                                <a:solidFill>
                                  <a:srgbClr val="00B050"/>
                                </a:solidFill>
                                <a:latin typeface="Symbol" pitchFamily="18" charset="2"/>
                              </a:rPr>
                              <m:t>e</m:t>
                            </m:r>
                            <m:r>
                              <a:rPr lang="en-US" sz="2400" i="1" dirty="0">
                                <a:solidFill>
                                  <a:srgbClr val="0070C0"/>
                                </a:solidFill>
                                <a:latin typeface="Cambria Math"/>
                                <a:sym typeface="Symbol"/>
                              </a:rPr>
                              <m:t>(</m:t>
                            </m:r>
                            <m:r>
                              <a:rPr lang="en-US" sz="2400" i="1" dirty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endParaRPr lang="en-US" sz="3200" dirty="0">
                  <a:solidFill>
                    <a:srgbClr val="0070C0"/>
                  </a:solidFill>
                  <a:ea typeface="Cambria Math"/>
                </a:endParaRPr>
              </a:p>
              <a:p>
                <a:pPr lvl="2">
                  <a:lnSpc>
                    <a:spcPts val="4300"/>
                  </a:lnSpc>
                </a:pPr>
                <a:r>
                  <a:rPr lang="en-US" sz="2900" dirty="0" smtClean="0"/>
                  <a:t> Bonus: works even with “nicer” </a:t>
                </a:r>
                <a:r>
                  <a:rPr lang="en-US" sz="2900" dirty="0" err="1" smtClean="0">
                    <a:solidFill>
                      <a:srgbClr val="0070C0"/>
                    </a:solidFill>
                  </a:rPr>
                  <a:t>Renyi</a:t>
                </a:r>
                <a:r>
                  <a:rPr lang="en-US" sz="2900" dirty="0" smtClean="0"/>
                  <a:t> entropy</a:t>
                </a:r>
                <a:endParaRPr lang="en-US" sz="3600" b="1" dirty="0"/>
              </a:p>
              <a:p>
                <a:pPr lvl="1">
                  <a:lnSpc>
                    <a:spcPts val="4300"/>
                  </a:lnSpc>
                </a:pPr>
                <a:r>
                  <a:rPr lang="en-US" sz="3300" b="1" u="sng" dirty="0" smtClean="0"/>
                  <a:t>Step2</a:t>
                </a:r>
                <a:r>
                  <a:rPr lang="en-US" sz="3300" dirty="0"/>
                  <a:t>. Build </a:t>
                </a:r>
                <a:r>
                  <a:rPr lang="en-US" sz="3300" dirty="0" smtClean="0"/>
                  <a:t>good </a:t>
                </a:r>
                <a:r>
                  <a:rPr lang="en-US" sz="3700" i="1" dirty="0" smtClean="0">
                    <a:solidFill>
                      <a:srgbClr val="00B050"/>
                    </a:solidFill>
                  </a:rPr>
                  <a:t>condensers</a:t>
                </a:r>
                <a:r>
                  <a:rPr lang="en-US" sz="3300" dirty="0" smtClean="0"/>
                  <a:t> for </a:t>
                </a:r>
                <a:r>
                  <a:rPr lang="en-US" sz="3300" dirty="0" err="1" smtClean="0"/>
                  <a:t>Renyi</a:t>
                </a:r>
                <a:r>
                  <a:rPr lang="en-US" sz="3300" dirty="0" smtClean="0"/>
                  <a:t> entropy</a:t>
                </a:r>
              </a:p>
              <a:p>
                <a:pPr lvl="2">
                  <a:lnSpc>
                    <a:spcPts val="4300"/>
                  </a:lnSpc>
                </a:pPr>
                <a:r>
                  <a:rPr lang="en-US" sz="3200" dirty="0" smtClean="0"/>
                  <a:t> Much simpler: universal hashing still works !</a:t>
                </a:r>
                <a:endParaRPr lang="en-US" sz="3600" dirty="0" smtClean="0"/>
              </a:p>
              <a:p>
                <a:pPr marL="320040" lvl="2" indent="-320040">
                  <a:spcBef>
                    <a:spcPts val="700"/>
                  </a:spcBef>
                  <a:buSzPct val="60000"/>
                  <a:buFont typeface="Wingdings"/>
                  <a:buChar char=""/>
                </a:pPr>
                <a:endParaRPr lang="en-US" sz="3600" dirty="0"/>
              </a:p>
            </p:txBody>
          </p:sp>
        </mc:Choice>
        <mc:Fallback xmlns="">
          <p:sp>
            <p:nvSpPr>
              <p:cNvPr id="3829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600200"/>
                <a:ext cx="9144000" cy="5105400"/>
              </a:xfrm>
              <a:blipFill rotWithShape="1">
                <a:blip r:embed="rId2"/>
                <a:stretch>
                  <a:fillRect l="-600" t="-2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-1"/>
            <a:ext cx="2895600" cy="206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6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38297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35117" y="5346700"/>
            <a:ext cx="8769183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6C44857-DF7D-4136-98BB-E5889E763546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9428"/>
            <a:ext cx="7162800" cy="10366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Square-Friendly Applications</a:t>
            </a:r>
            <a:endParaRPr lang="en-US" sz="4000" dirty="0">
              <a:solidFill>
                <a:schemeClr val="hlink"/>
              </a:solidFill>
            </a:endParaRP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15400" cy="5105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See </a:t>
            </a:r>
            <a:r>
              <a:rPr lang="en-US" sz="3600" dirty="0"/>
              <a:t>[B</a:t>
            </a:r>
            <a:r>
              <a:rPr lang="en-US" sz="3600" dirty="0">
                <a:solidFill>
                  <a:srgbClr val="FF0000"/>
                </a:solidFill>
              </a:rPr>
              <a:t>D</a:t>
            </a:r>
            <a:r>
              <a:rPr lang="en-US" sz="3600" dirty="0"/>
              <a:t>K</a:t>
            </a:r>
            <a:r>
              <a:rPr lang="en-US" sz="3600" baseline="30000" dirty="0"/>
              <a:t>+</a:t>
            </a:r>
            <a:r>
              <a:rPr lang="en-US" sz="3600" dirty="0"/>
              <a:t>11,</a:t>
            </a:r>
            <a:r>
              <a:rPr lang="en-US" sz="3600" dirty="0">
                <a:solidFill>
                  <a:srgbClr val="FF0000"/>
                </a:solidFill>
              </a:rPr>
              <a:t>D</a:t>
            </a:r>
            <a:r>
              <a:rPr lang="en-US" sz="3600" dirty="0"/>
              <a:t>Y13</a:t>
            </a:r>
            <a:r>
              <a:rPr lang="en-US" sz="3600" dirty="0" smtClean="0"/>
              <a:t>] for (natural) definition…</a:t>
            </a:r>
            <a:endParaRPr lang="en-US" sz="3600" dirty="0">
              <a:solidFill>
                <a:srgbClr val="0070C0"/>
              </a:solidFill>
              <a:ea typeface="Cambria Math"/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All unpredictability</a:t>
            </a:r>
            <a:r>
              <a:rPr lang="en-US" sz="3600" dirty="0" smtClean="0"/>
              <a:t> applications are SQF</a:t>
            </a:r>
          </a:p>
          <a:p>
            <a:r>
              <a:rPr lang="en-US" sz="3600" dirty="0" smtClean="0"/>
              <a:t>Non-SQF applications: OTP, PRF, PRP, PRG </a:t>
            </a:r>
            <a:r>
              <a:rPr lang="en-US" sz="3600" dirty="0" smtClean="0">
                <a:sym typeface="Wingdings" pitchFamily="2" charset="2"/>
              </a:rPr>
              <a:t></a:t>
            </a:r>
            <a:endParaRPr lang="en-US" sz="3600" dirty="0" smtClean="0"/>
          </a:p>
          <a:p>
            <a:r>
              <a:rPr lang="en-US" sz="2800" b="1" dirty="0" smtClean="0"/>
              <a:t>[B</a:t>
            </a:r>
            <a:r>
              <a:rPr lang="en-US" sz="2800" b="1" dirty="0" smtClean="0">
                <a:solidFill>
                  <a:srgbClr val="FF0000"/>
                </a:solidFill>
              </a:rPr>
              <a:t>D</a:t>
            </a:r>
            <a:r>
              <a:rPr lang="en-US" sz="2800" b="1" dirty="0" smtClean="0"/>
              <a:t>K</a:t>
            </a:r>
            <a:r>
              <a:rPr lang="en-US" sz="2800" b="1" baseline="30000" dirty="0" smtClean="0"/>
              <a:t>+</a:t>
            </a:r>
            <a:r>
              <a:rPr lang="en-US" sz="2800" b="1" dirty="0" smtClean="0"/>
              <a:t>11,</a:t>
            </a:r>
            <a:r>
              <a:rPr lang="en-US" sz="2800" b="1" dirty="0" smtClean="0">
                <a:solidFill>
                  <a:srgbClr val="FF0000"/>
                </a:solidFill>
              </a:rPr>
              <a:t>D</a:t>
            </a:r>
            <a:r>
              <a:rPr lang="en-US" sz="2800" b="1" dirty="0" smtClean="0"/>
              <a:t>Y13]</a:t>
            </a:r>
            <a:r>
              <a:rPr lang="en-US" sz="3600" b="1" dirty="0" smtClean="0"/>
              <a:t>:</a:t>
            </a:r>
            <a:r>
              <a:rPr lang="en-US" sz="3600" dirty="0" smtClean="0"/>
              <a:t> </a:t>
            </a:r>
            <a:r>
              <a:rPr lang="en-US" sz="3600" dirty="0">
                <a:solidFill>
                  <a:srgbClr val="FF0000"/>
                </a:solidFill>
              </a:rPr>
              <a:t>many natural </a:t>
            </a:r>
            <a:r>
              <a:rPr lang="en-US" sz="3600" dirty="0" err="1" smtClean="0">
                <a:solidFill>
                  <a:srgbClr val="FF0000"/>
                </a:solidFill>
              </a:rPr>
              <a:t>indistinguishability</a:t>
            </a:r>
            <a:r>
              <a:rPr lang="en-US" sz="3600" dirty="0" smtClean="0">
                <a:solidFill>
                  <a:srgbClr val="FF0000"/>
                </a:solidFill>
              </a:rPr>
              <a:t> applications are square-friendly !</a:t>
            </a:r>
          </a:p>
          <a:p>
            <a:pPr lvl="1"/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CPA/CCA-</a:t>
            </a:r>
            <a:r>
              <a:rPr lang="en-US" sz="3200" dirty="0" err="1" smtClean="0">
                <a:solidFill>
                  <a:srgbClr val="00B050"/>
                </a:solidFill>
              </a:rPr>
              <a:t>enc</a:t>
            </a:r>
            <a:r>
              <a:rPr lang="en-US" sz="3200" dirty="0" smtClean="0">
                <a:solidFill>
                  <a:srgbClr val="00B050"/>
                </a:solidFill>
              </a:rPr>
              <a:t>, weak PRFs, q-wise </a:t>
            </a:r>
            <a:r>
              <a:rPr lang="en-US" sz="3200" dirty="0" err="1" smtClean="0">
                <a:solidFill>
                  <a:srgbClr val="00B050"/>
                </a:solidFill>
              </a:rPr>
              <a:t>indep</a:t>
            </a:r>
            <a:r>
              <a:rPr lang="en-US" sz="3200" dirty="0" smtClean="0">
                <a:solidFill>
                  <a:srgbClr val="00B050"/>
                </a:solidFill>
              </a:rPr>
              <a:t>. hash,</a:t>
            </a:r>
            <a:r>
              <a:rPr lang="en-US" sz="2400" dirty="0" smtClean="0">
                <a:solidFill>
                  <a:srgbClr val="00B050"/>
                </a:solidFill>
              </a:rPr>
              <a:t> …</a:t>
            </a:r>
            <a:endParaRPr lang="en-US" sz="3200" dirty="0" smtClean="0">
              <a:solidFill>
                <a:srgbClr val="00B050"/>
              </a:solidFill>
            </a:endParaRPr>
          </a:p>
          <a:p>
            <a:r>
              <a:rPr lang="en-US" sz="3500" b="1" u="sng" dirty="0" smtClean="0"/>
              <a:t>End Result (LHL’)</a:t>
            </a:r>
            <a:r>
              <a:rPr lang="en-US" sz="3500" dirty="0" smtClean="0"/>
              <a:t>: universal hashing is </a:t>
            </a:r>
            <a:r>
              <a:rPr lang="en-US" sz="3600" dirty="0"/>
              <a:t>provably secure </a:t>
            </a:r>
            <a:r>
              <a:rPr lang="en-US" sz="3600" dirty="0" smtClean="0"/>
              <a:t>SQF-KDF </a:t>
            </a:r>
            <a:r>
              <a:rPr lang="en-US" sz="3600" dirty="0"/>
              <a:t>with entropy loss </a:t>
            </a:r>
            <a:r>
              <a:rPr lang="en-US" sz="3600" dirty="0" smtClean="0">
                <a:solidFill>
                  <a:srgbClr val="FF0000"/>
                </a:solidFill>
                <a:latin typeface="times" pitchFamily="18" charset="0"/>
              </a:rPr>
              <a:t>log(1</a:t>
            </a:r>
            <a:r>
              <a:rPr lang="en-US" sz="3600" b="1" dirty="0" smtClean="0">
                <a:solidFill>
                  <a:srgbClr val="FF0000"/>
                </a:solidFill>
                <a:latin typeface="times" pitchFamily="18" charset="0"/>
              </a:rPr>
              <a:t>/</a:t>
            </a:r>
            <a:r>
              <a:rPr lang="en-US" sz="36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3600" dirty="0" smtClean="0">
                <a:solidFill>
                  <a:srgbClr val="FF0000"/>
                </a:solidFill>
                <a:latin typeface="times" pitchFamily="18" charset="0"/>
              </a:rPr>
              <a:t>)</a:t>
            </a:r>
            <a:endParaRPr lang="en-US" sz="3300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4" descr="https://encrypted-tbn2.gstatic.com/images?q=tbn:ANd9GcRIBOCRlyQfUha5vYjV3MMaAJFugq1N_eUp7gsAJ2oKbJbe9XBn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957" y="-8239"/>
            <a:ext cx="2434281" cy="151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81531" y="-101257"/>
            <a:ext cx="1763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Hermitage State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Museum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4200" y="260865"/>
            <a:ext cx="266700" cy="2725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67550" y="397132"/>
            <a:ext cx="867547" cy="353199"/>
          </a:xfrm>
          <a:prstGeom prst="straightConnector1">
            <a:avLst/>
          </a:prstGeom>
          <a:ln w="476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61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8297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35117" y="5346700"/>
            <a:ext cx="8769183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6C44857-DF7D-4136-98BB-E5889E763546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9428"/>
            <a:ext cx="7162800" cy="10366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Square-Friendly Applications</a:t>
            </a:r>
            <a:endParaRPr lang="en-US" sz="4000" dirty="0">
              <a:solidFill>
                <a:schemeClr val="hlink"/>
              </a:solidFill>
            </a:endParaRP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15400" cy="5105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See </a:t>
            </a:r>
            <a:r>
              <a:rPr lang="en-US" sz="3600" dirty="0"/>
              <a:t>[B</a:t>
            </a:r>
            <a:r>
              <a:rPr lang="en-US" sz="3600" dirty="0">
                <a:solidFill>
                  <a:srgbClr val="FF0000"/>
                </a:solidFill>
              </a:rPr>
              <a:t>D</a:t>
            </a:r>
            <a:r>
              <a:rPr lang="en-US" sz="3600" dirty="0"/>
              <a:t>K</a:t>
            </a:r>
            <a:r>
              <a:rPr lang="en-US" sz="3600" baseline="30000" dirty="0"/>
              <a:t>+</a:t>
            </a:r>
            <a:r>
              <a:rPr lang="en-US" sz="3600" dirty="0"/>
              <a:t>11,</a:t>
            </a:r>
            <a:r>
              <a:rPr lang="en-US" sz="3600" dirty="0">
                <a:solidFill>
                  <a:srgbClr val="FF0000"/>
                </a:solidFill>
              </a:rPr>
              <a:t>D</a:t>
            </a:r>
            <a:r>
              <a:rPr lang="en-US" sz="3600" dirty="0"/>
              <a:t>Y13</a:t>
            </a:r>
            <a:r>
              <a:rPr lang="en-US" sz="3600" dirty="0" smtClean="0"/>
              <a:t>] for (natural) definition…</a:t>
            </a:r>
            <a:endParaRPr lang="en-US" sz="3600" dirty="0">
              <a:solidFill>
                <a:srgbClr val="0070C0"/>
              </a:solidFill>
              <a:ea typeface="Cambria Math"/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All unpredictability</a:t>
            </a:r>
            <a:r>
              <a:rPr lang="en-US" sz="3600" dirty="0" smtClean="0"/>
              <a:t> applications are SQF</a:t>
            </a:r>
          </a:p>
          <a:p>
            <a:r>
              <a:rPr lang="en-US" sz="3600" dirty="0" smtClean="0"/>
              <a:t>Non-SQF applications: OTP, PRF, PRP, PRG </a:t>
            </a:r>
            <a:r>
              <a:rPr lang="en-US" sz="3600" dirty="0" smtClean="0">
                <a:sym typeface="Wingdings" pitchFamily="2" charset="2"/>
              </a:rPr>
              <a:t></a:t>
            </a:r>
            <a:endParaRPr lang="en-US" sz="3600" dirty="0" smtClean="0"/>
          </a:p>
          <a:p>
            <a:r>
              <a:rPr lang="en-US" sz="2800" b="1" dirty="0" smtClean="0"/>
              <a:t>[B</a:t>
            </a:r>
            <a:r>
              <a:rPr lang="en-US" sz="2800" b="1" dirty="0" smtClean="0">
                <a:solidFill>
                  <a:srgbClr val="FF0000"/>
                </a:solidFill>
              </a:rPr>
              <a:t>D</a:t>
            </a:r>
            <a:r>
              <a:rPr lang="en-US" sz="2800" b="1" dirty="0" smtClean="0"/>
              <a:t>K</a:t>
            </a:r>
            <a:r>
              <a:rPr lang="en-US" sz="2800" b="1" baseline="30000" dirty="0" smtClean="0"/>
              <a:t>+</a:t>
            </a:r>
            <a:r>
              <a:rPr lang="en-US" sz="2800" b="1" dirty="0" smtClean="0"/>
              <a:t>11,</a:t>
            </a:r>
            <a:r>
              <a:rPr lang="en-US" sz="2800" b="1" dirty="0" smtClean="0">
                <a:solidFill>
                  <a:srgbClr val="FF0000"/>
                </a:solidFill>
              </a:rPr>
              <a:t>D</a:t>
            </a:r>
            <a:r>
              <a:rPr lang="en-US" sz="2800" b="1" dirty="0" smtClean="0"/>
              <a:t>Y13]</a:t>
            </a:r>
            <a:r>
              <a:rPr lang="en-US" sz="3600" b="1" dirty="0" smtClean="0"/>
              <a:t>:</a:t>
            </a:r>
            <a:r>
              <a:rPr lang="en-US" sz="3600" dirty="0" smtClean="0"/>
              <a:t> </a:t>
            </a:r>
            <a:r>
              <a:rPr lang="en-US" sz="3600" dirty="0">
                <a:solidFill>
                  <a:srgbClr val="FF0000"/>
                </a:solidFill>
              </a:rPr>
              <a:t>many natural </a:t>
            </a:r>
            <a:r>
              <a:rPr lang="en-US" sz="3600" dirty="0" err="1" smtClean="0">
                <a:solidFill>
                  <a:srgbClr val="FF0000"/>
                </a:solidFill>
              </a:rPr>
              <a:t>indistinguishability</a:t>
            </a:r>
            <a:r>
              <a:rPr lang="en-US" sz="3600" dirty="0" smtClean="0">
                <a:solidFill>
                  <a:srgbClr val="FF0000"/>
                </a:solidFill>
              </a:rPr>
              <a:t> applications are square-friendly !</a:t>
            </a:r>
          </a:p>
          <a:p>
            <a:pPr lvl="1"/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</a:rPr>
              <a:t>CPA/CCA-</a:t>
            </a:r>
            <a:r>
              <a:rPr lang="en-US" sz="3200" dirty="0" err="1" smtClean="0">
                <a:solidFill>
                  <a:srgbClr val="00B050"/>
                </a:solidFill>
              </a:rPr>
              <a:t>enc</a:t>
            </a:r>
            <a:r>
              <a:rPr lang="en-US" sz="3200" dirty="0" smtClean="0">
                <a:solidFill>
                  <a:srgbClr val="00B050"/>
                </a:solidFill>
              </a:rPr>
              <a:t>, weak PRFs, q-wise </a:t>
            </a:r>
            <a:r>
              <a:rPr lang="en-US" sz="3200" dirty="0" err="1" smtClean="0">
                <a:solidFill>
                  <a:srgbClr val="00B050"/>
                </a:solidFill>
              </a:rPr>
              <a:t>indep</a:t>
            </a:r>
            <a:r>
              <a:rPr lang="en-US" sz="3200" dirty="0" smtClean="0">
                <a:solidFill>
                  <a:srgbClr val="00B050"/>
                </a:solidFill>
              </a:rPr>
              <a:t>. hash,</a:t>
            </a:r>
            <a:r>
              <a:rPr lang="en-US" sz="2400" dirty="0" smtClean="0">
                <a:solidFill>
                  <a:srgbClr val="00B050"/>
                </a:solidFill>
              </a:rPr>
              <a:t> …</a:t>
            </a:r>
            <a:endParaRPr lang="en-US" sz="3200" dirty="0" smtClean="0">
              <a:solidFill>
                <a:srgbClr val="00B050"/>
              </a:solidFill>
            </a:endParaRPr>
          </a:p>
          <a:p>
            <a:r>
              <a:rPr lang="en-US" sz="3500" b="1" u="sng" dirty="0" smtClean="0"/>
              <a:t>End Result (LHL’)</a:t>
            </a:r>
            <a:r>
              <a:rPr lang="en-US" sz="3500" dirty="0" smtClean="0"/>
              <a:t>: universal hashing is </a:t>
            </a:r>
            <a:r>
              <a:rPr lang="en-US" sz="3600" dirty="0"/>
              <a:t>provably secure </a:t>
            </a:r>
            <a:r>
              <a:rPr lang="en-US" sz="3600" dirty="0" smtClean="0"/>
              <a:t>SQF-KDF </a:t>
            </a:r>
            <a:r>
              <a:rPr lang="en-US" sz="3600" dirty="0"/>
              <a:t>with entropy loss </a:t>
            </a:r>
            <a:r>
              <a:rPr lang="en-US" sz="3600" dirty="0" smtClean="0">
                <a:solidFill>
                  <a:srgbClr val="FF0000"/>
                </a:solidFill>
                <a:latin typeface="times" pitchFamily="18" charset="0"/>
              </a:rPr>
              <a:t>log(1</a:t>
            </a:r>
            <a:r>
              <a:rPr lang="en-US" sz="3600" b="1" dirty="0" smtClean="0">
                <a:solidFill>
                  <a:srgbClr val="FF0000"/>
                </a:solidFill>
                <a:latin typeface="times" pitchFamily="18" charset="0"/>
              </a:rPr>
              <a:t>/</a:t>
            </a:r>
            <a:r>
              <a:rPr lang="en-US" sz="36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3600" dirty="0" smtClean="0">
                <a:solidFill>
                  <a:srgbClr val="FF0000"/>
                </a:solidFill>
                <a:latin typeface="times" pitchFamily="18" charset="0"/>
              </a:rPr>
              <a:t>)</a:t>
            </a:r>
            <a:endParaRPr lang="en-US" sz="3300" dirty="0" smtClean="0">
              <a:solidFill>
                <a:srgbClr val="FF0000"/>
              </a:solidFill>
            </a:endParaRPr>
          </a:p>
        </p:txBody>
      </p:sp>
      <p:pic>
        <p:nvPicPr>
          <p:cNvPr id="2052" name="Picture 4" descr="https://encrypted-tbn2.gstatic.com/images?q=tbn:ANd9GcRIBOCRlyQfUha5vYjV3MMaAJFugq1N_eUp7gsAJ2oKbJbe9XBn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957" y="-8239"/>
            <a:ext cx="2434281" cy="151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81531" y="-101257"/>
            <a:ext cx="1763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Hermitage State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Museum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4200" y="260865"/>
            <a:ext cx="266700" cy="2725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67550" y="397132"/>
            <a:ext cx="867547" cy="353199"/>
          </a:xfrm>
          <a:prstGeom prst="straightConnector1">
            <a:avLst/>
          </a:prstGeom>
          <a:ln w="476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41300" y="3688140"/>
                <a:ext cx="8737600" cy="156966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320040" lvl="2" indent="-320040">
                  <a:lnSpc>
                    <a:spcPct val="150000"/>
                  </a:lnSpc>
                  <a:spcBef>
                    <a:spcPts val="700"/>
                  </a:spcBef>
                  <a:buSzPct val="60000"/>
                  <a:buFont typeface="Wingdings"/>
                  <a:buChar char=""/>
                </a:pPr>
                <a:r>
                  <a:rPr lang="en-US" sz="3600" u="sng" dirty="0"/>
                  <a:t>Example</a:t>
                </a:r>
                <a:r>
                  <a:rPr lang="en-US" sz="3600" dirty="0"/>
                  <a:t>: </a:t>
                </a:r>
                <a:r>
                  <a:rPr lang="en-US" sz="3600" dirty="0" smtClean="0"/>
                  <a:t>CBC Encryption, </a:t>
                </a:r>
                <a:r>
                  <a:rPr lang="en-US" sz="3600" dirty="0">
                    <a:solidFill>
                      <a:srgbClr val="FF0000"/>
                    </a:solidFill>
                    <a:latin typeface="Symbol" pitchFamily="18" charset="2"/>
                  </a:rPr>
                  <a:t>e = </a:t>
                </a:r>
                <a:r>
                  <a:rPr lang="en-US" sz="3600" dirty="0">
                    <a:solidFill>
                      <a:srgbClr val="FF0000"/>
                    </a:solidFill>
                  </a:rPr>
                  <a:t>2</a:t>
                </a:r>
                <a:r>
                  <a:rPr lang="en-US" sz="3600" baseline="30000" dirty="0">
                    <a:solidFill>
                      <a:srgbClr val="FF0000"/>
                    </a:solidFill>
                  </a:rPr>
                  <a:t>-64</a:t>
                </a:r>
                <a:r>
                  <a:rPr lang="en-US" sz="3600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i="1" dirty="0">
                        <a:solidFill>
                          <a:srgbClr val="00B050"/>
                        </a:solidFill>
                        <a:latin typeface="times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i="1" dirty="0">
                        <a:solidFill>
                          <a:srgbClr val="00B050"/>
                        </a:solidFill>
                        <a:latin typeface="times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B050"/>
                    </a:solidFill>
                    <a:latin typeface="Symbol" pitchFamily="18" charset="2"/>
                  </a:rPr>
                  <a:t> = </a:t>
                </a:r>
                <a:r>
                  <a:rPr lang="en-US" sz="3600" dirty="0">
                    <a:solidFill>
                      <a:srgbClr val="00B050"/>
                    </a:solidFill>
                    <a:latin typeface="times" pitchFamily="18" charset="0"/>
                  </a:rPr>
                  <a:t>128</a:t>
                </a:r>
                <a:endParaRPr lang="en-US" sz="3600" dirty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sz="3300" b="1" dirty="0"/>
                  <a:t> LHL:</a:t>
                </a:r>
                <a:r>
                  <a:rPr lang="en-US" sz="3300" dirty="0"/>
                  <a:t>  </a:t>
                </a:r>
                <a:r>
                  <a:rPr lang="en-US" sz="3300" dirty="0" smtClean="0"/>
                  <a:t>      </a:t>
                </a:r>
                <a:r>
                  <a:rPr lang="en-US" sz="3300" i="1" dirty="0" smtClean="0">
                    <a:solidFill>
                      <a:srgbClr val="FF0000"/>
                    </a:solidFill>
                    <a:latin typeface="times" pitchFamily="18" charset="0"/>
                  </a:rPr>
                  <a:t>k </a:t>
                </a:r>
                <a:r>
                  <a:rPr lang="en-US" sz="3300" b="1" i="1" dirty="0">
                    <a:solidFill>
                      <a:srgbClr val="FF0000"/>
                    </a:solidFill>
                    <a:latin typeface="times" pitchFamily="18" charset="0"/>
                  </a:rPr>
                  <a:t>=</a:t>
                </a:r>
                <a:r>
                  <a:rPr lang="en-US" sz="3300" i="1" dirty="0">
                    <a:solidFill>
                      <a:srgbClr val="FF0000"/>
                    </a:solidFill>
                    <a:latin typeface="times" pitchFamily="18" charset="0"/>
                  </a:rPr>
                  <a:t> </a:t>
                </a:r>
                <a:r>
                  <a:rPr lang="en-US" sz="3300" dirty="0" smtClean="0">
                    <a:solidFill>
                      <a:srgbClr val="FF0000"/>
                    </a:solidFill>
                    <a:latin typeface="times" pitchFamily="18" charset="0"/>
                  </a:rPr>
                  <a:t>256 </a:t>
                </a:r>
                <a:r>
                  <a:rPr lang="en-US" sz="3300" b="1" dirty="0"/>
                  <a:t> </a:t>
                </a:r>
                <a:r>
                  <a:rPr lang="en-US" sz="3300" b="1" dirty="0" smtClean="0"/>
                  <a:t>    ; </a:t>
                </a:r>
                <a:r>
                  <a:rPr lang="en-US" sz="3300" dirty="0" smtClean="0">
                    <a:solidFill>
                      <a:srgbClr val="00B050"/>
                    </a:solidFill>
                    <a:latin typeface="times" pitchFamily="18" charset="0"/>
                  </a:rPr>
                  <a:t>  </a:t>
                </a:r>
                <a:r>
                  <a:rPr lang="en-US" sz="3300" b="1" dirty="0" smtClean="0"/>
                  <a:t> LHL’:</a:t>
                </a:r>
                <a:r>
                  <a:rPr lang="en-US" sz="3300" dirty="0" smtClean="0">
                    <a:solidFill>
                      <a:srgbClr val="00B050"/>
                    </a:solidFill>
                    <a:latin typeface="times" pitchFamily="18" charset="0"/>
                  </a:rPr>
                  <a:t>     </a:t>
                </a:r>
                <a:r>
                  <a:rPr lang="en-US" sz="3300" dirty="0" smtClean="0"/>
                  <a:t> </a:t>
                </a:r>
                <a:r>
                  <a:rPr lang="en-US" sz="3300" dirty="0" smtClean="0">
                    <a:solidFill>
                      <a:srgbClr val="0070C0"/>
                    </a:solidFill>
                    <a:latin typeface="times" pitchFamily="18" charset="0"/>
                  </a:rPr>
                  <a:t> </a:t>
                </a:r>
                <a:r>
                  <a:rPr lang="en-US" sz="3300" i="1" dirty="0" smtClean="0">
                    <a:solidFill>
                      <a:srgbClr val="00B050"/>
                    </a:solidFill>
                    <a:latin typeface="times" pitchFamily="18" charset="0"/>
                  </a:rPr>
                  <a:t>k </a:t>
                </a:r>
                <a:r>
                  <a:rPr lang="en-US" sz="3300" b="1" i="1" dirty="0">
                    <a:solidFill>
                      <a:srgbClr val="00B050"/>
                    </a:solidFill>
                    <a:latin typeface="times" pitchFamily="18" charset="0"/>
                  </a:rPr>
                  <a:t>=</a:t>
                </a:r>
                <a:r>
                  <a:rPr lang="en-US" sz="3300" i="1" dirty="0">
                    <a:solidFill>
                      <a:srgbClr val="00B050"/>
                    </a:solidFill>
                    <a:latin typeface="times" pitchFamily="18" charset="0"/>
                  </a:rPr>
                  <a:t> </a:t>
                </a:r>
                <a:r>
                  <a:rPr lang="en-US" sz="3300" dirty="0" smtClean="0">
                    <a:solidFill>
                      <a:srgbClr val="00B050"/>
                    </a:solidFill>
                    <a:latin typeface="times" pitchFamily="18" charset="0"/>
                  </a:rPr>
                  <a:t>192</a:t>
                </a:r>
              </a:p>
              <a:p>
                <a:pPr lvl="1"/>
                <a:endParaRPr lang="en-US" sz="900" dirty="0">
                  <a:solidFill>
                    <a:srgbClr val="00B050"/>
                  </a:solidFill>
                  <a:latin typeface="times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0" y="3688140"/>
                <a:ext cx="8737600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627" b="-307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2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EBF6668-B6B5-4AC9-AA26-3E6FB7C8F889}" type="slidenum">
              <a:rPr lang="en-US"/>
              <a:pPr/>
              <a:t>17</a:t>
            </a:fld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Efficient </a:t>
            </a:r>
            <a:r>
              <a:rPr lang="en-US" dirty="0" err="1" smtClean="0"/>
              <a:t>Samplability</a:t>
            </a:r>
            <a:r>
              <a:rPr lang="en-US" dirty="0" smtClean="0"/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" y="1606146"/>
            <a:ext cx="8994648" cy="5175654"/>
          </a:xfrm>
        </p:spPr>
        <p:txBody>
          <a:bodyPr>
            <a:normAutofit/>
          </a:bodyPr>
          <a:lstStyle/>
          <a:p>
            <a:pPr marL="320040" lvl="1" indent="-320040">
              <a:lnSpc>
                <a:spcPct val="15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3600" b="1" u="sng" dirty="0" smtClean="0">
                <a:solidFill>
                  <a:prstClr val="black"/>
                </a:solidFill>
              </a:rPr>
              <a:t>Theorem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[</a:t>
            </a: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>
                <a:solidFill>
                  <a:prstClr val="black"/>
                </a:solidFill>
              </a:rPr>
              <a:t>PW13]: </a:t>
            </a:r>
            <a:r>
              <a:rPr lang="en-US" sz="3600" dirty="0" smtClean="0"/>
              <a:t>efficient </a:t>
            </a:r>
            <a:r>
              <a:rPr lang="en-US" sz="3600" dirty="0" err="1" smtClean="0"/>
              <a:t>samplability</a:t>
            </a:r>
            <a:r>
              <a:rPr lang="en-US" sz="3600" dirty="0" smtClean="0"/>
              <a:t> of </a:t>
            </a:r>
            <a:r>
              <a:rPr lang="en-US" sz="3600" i="1" dirty="0" smtClean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X</a:t>
            </a:r>
            <a:r>
              <a:rPr lang="en-US" sz="3600" dirty="0" smtClean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600" dirty="0" smtClean="0"/>
              <a:t>does </a:t>
            </a:r>
            <a:r>
              <a:rPr lang="en-US" sz="3600" i="1" u="sng" dirty="0" smtClean="0"/>
              <a:t>not</a:t>
            </a:r>
            <a:r>
              <a:rPr lang="en-US" sz="3600" dirty="0" smtClean="0"/>
              <a:t> help to improve entropy loss below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times" pitchFamily="18" charset="0"/>
              </a:rPr>
              <a:t> 2log(1</a:t>
            </a:r>
            <a:r>
              <a:rPr lang="en-US" sz="3200" b="1" dirty="0" smtClean="0">
                <a:solidFill>
                  <a:srgbClr val="FF0000"/>
                </a:solidFill>
                <a:latin typeface="times" pitchFamily="18" charset="0"/>
              </a:rPr>
              <a:t>/</a:t>
            </a:r>
            <a:r>
              <a:rPr lang="en-US" sz="32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3200" dirty="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en-US" sz="3200" dirty="0" smtClean="0"/>
              <a:t> for </a:t>
            </a:r>
            <a:r>
              <a:rPr lang="en-US" sz="3200" dirty="0" smtClean="0">
                <a:solidFill>
                  <a:srgbClr val="FF0000"/>
                </a:solidFill>
              </a:rPr>
              <a:t>all</a:t>
            </a:r>
            <a:r>
              <a:rPr lang="en-US" sz="3200" dirty="0" smtClean="0"/>
              <a:t> applications </a:t>
            </a:r>
            <a:r>
              <a:rPr lang="en-US" sz="3200" dirty="0" smtClean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P </a:t>
            </a:r>
            <a:r>
              <a:rPr lang="en-US" sz="3200" dirty="0"/>
              <a:t>(RT-bound)</a:t>
            </a:r>
            <a:endParaRPr lang="en-US" sz="3200" dirty="0" smtClean="0"/>
          </a:p>
          <a:p>
            <a:pPr lvl="2">
              <a:lnSpc>
                <a:spcPct val="150000"/>
              </a:lnSpc>
            </a:pPr>
            <a:r>
              <a:rPr lang="en-US" sz="2800" dirty="0" smtClean="0"/>
              <a:t>Affirmatively resolves “SRT-conjecture” from </a:t>
            </a:r>
            <a:r>
              <a:rPr lang="en-US" sz="2800" dirty="0"/>
              <a:t>[DGKM12]</a:t>
            </a:r>
            <a:endParaRPr lang="en-US" sz="2800" dirty="0" smtClean="0"/>
          </a:p>
          <a:p>
            <a:pPr lvl="1">
              <a:lnSpc>
                <a:spcPct val="150000"/>
              </a:lnSpc>
            </a:pPr>
            <a:r>
              <a:rPr lang="en-US" sz="3200" dirty="0" smtClean="0">
                <a:solidFill>
                  <a:srgbClr val="0070C0"/>
                </a:solidFill>
                <a:latin typeface="times" pitchFamily="18" charset="0"/>
              </a:rPr>
              <a:t> log(1</a:t>
            </a:r>
            <a:r>
              <a:rPr lang="en-US" sz="3200" b="1" dirty="0" smtClean="0">
                <a:solidFill>
                  <a:srgbClr val="0070C0"/>
                </a:solidFill>
                <a:latin typeface="times" pitchFamily="18" charset="0"/>
              </a:rPr>
              <a:t>/</a:t>
            </a:r>
            <a:r>
              <a:rPr lang="en-US" sz="3200" dirty="0" smtClean="0">
                <a:solidFill>
                  <a:srgbClr val="0070C0"/>
                </a:solidFill>
                <a:latin typeface="Symbol" pitchFamily="18" charset="2"/>
              </a:rPr>
              <a:t>e</a:t>
            </a:r>
            <a:r>
              <a:rPr lang="en-US" sz="3200" dirty="0">
                <a:solidFill>
                  <a:srgbClr val="0070C0"/>
                </a:solidFill>
                <a:latin typeface="times" pitchFamily="18" charset="0"/>
              </a:rPr>
              <a:t>)</a:t>
            </a:r>
            <a:r>
              <a:rPr lang="en-US" sz="3200" dirty="0"/>
              <a:t> for all </a:t>
            </a:r>
            <a:r>
              <a:rPr lang="en-US" sz="3200" dirty="0" smtClean="0">
                <a:solidFill>
                  <a:srgbClr val="0070C0"/>
                </a:solidFill>
              </a:rPr>
              <a:t>square-friendly</a:t>
            </a:r>
            <a:r>
              <a:rPr lang="en-US" sz="3200" dirty="0" smtClean="0"/>
              <a:t> applications </a:t>
            </a:r>
            <a:r>
              <a:rPr lang="en-US" sz="3200" dirty="0" smtClean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P</a:t>
            </a:r>
            <a:endParaRPr lang="en-US" sz="3200" dirty="0"/>
          </a:p>
          <a:p>
            <a:pPr lvl="1"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times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" pitchFamily="18" charset="0"/>
              </a:rPr>
              <a:t>loglog</a:t>
            </a:r>
            <a:r>
              <a:rPr lang="en-US" sz="3200" dirty="0" smtClean="0">
                <a:solidFill>
                  <a:srgbClr val="00B050"/>
                </a:solidFill>
                <a:latin typeface="times" pitchFamily="18" charset="0"/>
              </a:rPr>
              <a:t>(1</a:t>
            </a:r>
            <a:r>
              <a:rPr lang="en-US" sz="3200" b="1" dirty="0" smtClean="0">
                <a:solidFill>
                  <a:srgbClr val="00B050"/>
                </a:solidFill>
                <a:latin typeface="times" pitchFamily="18" charset="0"/>
              </a:rPr>
              <a:t>/</a:t>
            </a:r>
            <a:r>
              <a:rPr lang="en-US" sz="3200" dirty="0" smtClean="0">
                <a:solidFill>
                  <a:srgbClr val="00B050"/>
                </a:solidFill>
                <a:latin typeface="Symbol" pitchFamily="18" charset="2"/>
              </a:rPr>
              <a:t>e</a:t>
            </a:r>
            <a:r>
              <a:rPr lang="en-US" sz="3200" dirty="0">
                <a:solidFill>
                  <a:srgbClr val="00B050"/>
                </a:solidFill>
                <a:latin typeface="times" pitchFamily="18" charset="0"/>
              </a:rPr>
              <a:t>)</a:t>
            </a:r>
            <a:r>
              <a:rPr lang="en-US" sz="3200" dirty="0"/>
              <a:t> for all </a:t>
            </a:r>
            <a:r>
              <a:rPr lang="en-US" sz="3200" dirty="0" smtClean="0">
                <a:solidFill>
                  <a:srgbClr val="00B050"/>
                </a:solidFill>
              </a:rPr>
              <a:t>unpredictability</a:t>
            </a:r>
            <a:r>
              <a:rPr lang="en-US" sz="3200" dirty="0" smtClean="0"/>
              <a:t> </a:t>
            </a:r>
            <a:r>
              <a:rPr lang="en-US" sz="3200" dirty="0"/>
              <a:t>applications </a:t>
            </a:r>
            <a:r>
              <a:rPr lang="en-US" sz="3200" dirty="0" smtClean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P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-1"/>
            <a:ext cx="2209800" cy="160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327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EBF6668-B6B5-4AC9-AA26-3E6FB7C8F889}" type="slidenum">
              <a:rPr lang="en-US"/>
              <a:pPr/>
              <a:t>18</a:t>
            </a:fld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Computational Assumptions?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" y="1524000"/>
            <a:ext cx="8994648" cy="5257800"/>
          </a:xfrm>
        </p:spPr>
        <p:txBody>
          <a:bodyPr>
            <a:normAutofit/>
          </a:bodyPr>
          <a:lstStyle/>
          <a:p>
            <a:pPr marL="320040" lvl="1" indent="-320040">
              <a:lnSpc>
                <a:spcPts val="44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3600" b="1" u="sng" dirty="0" smtClean="0">
                <a:solidFill>
                  <a:prstClr val="black"/>
                </a:solidFill>
              </a:rPr>
              <a:t>Theorem</a:t>
            </a:r>
            <a:r>
              <a:rPr lang="en-US" sz="3600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[</a:t>
            </a:r>
            <a:r>
              <a:rPr lang="en-US" sz="2800" dirty="0" smtClean="0"/>
              <a:t>DGKM12]:             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1800" dirty="0" smtClean="0">
                <a:solidFill>
                  <a:prstClr val="black"/>
                </a:solidFill>
              </a:rPr>
              <a:t> </a:t>
            </a:r>
            <a:r>
              <a:rPr lang="en-US" sz="3600" dirty="0" smtClean="0"/>
              <a:t> SRT-conjecture </a:t>
            </a:r>
            <a:r>
              <a:rPr lang="en-US" sz="3600" dirty="0" smtClean="0">
                <a:sym typeface="Symbol"/>
              </a:rPr>
              <a:t></a:t>
            </a:r>
            <a:r>
              <a:rPr lang="en-US" sz="3600" dirty="0" smtClean="0"/>
              <a:t> efficient </a:t>
            </a:r>
            <a:r>
              <a:rPr lang="en-US" sz="3600" b="1" dirty="0">
                <a:solidFill>
                  <a:srgbClr val="FF0000"/>
                </a:solidFill>
              </a:rPr>
              <a:t>Ext</a:t>
            </a:r>
            <a:r>
              <a:rPr lang="en-US" sz="3600" dirty="0" smtClean="0"/>
              <a:t> beating RT-bound for all </a:t>
            </a:r>
            <a:r>
              <a:rPr lang="en-US" sz="3600" i="1" dirty="0" smtClean="0"/>
              <a:t>computationally bounded</a:t>
            </a:r>
            <a:r>
              <a:rPr lang="en-US" sz="3600" dirty="0" smtClean="0"/>
              <a:t> </a:t>
            </a:r>
            <a:r>
              <a:rPr lang="en-US" sz="3600" b="1" i="1" dirty="0">
                <a:solidFill>
                  <a:srgbClr val="0070C0"/>
                </a:solidFill>
              </a:rPr>
              <a:t>D </a:t>
            </a:r>
            <a:r>
              <a:rPr lang="en-US" sz="3600" dirty="0" smtClean="0">
                <a:sym typeface="Symbol"/>
              </a:rPr>
              <a:t>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OWFs exist</a:t>
            </a:r>
          </a:p>
          <a:p>
            <a:pPr marL="320040" lvl="1" indent="-320040">
              <a:lnSpc>
                <a:spcPts val="44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3600" dirty="0" smtClean="0"/>
              <a:t>How far can we go with OWFs/PRGs/…?</a:t>
            </a:r>
          </a:p>
          <a:p>
            <a:pPr marL="594360" lvl="2" indent="-320040">
              <a:lnSpc>
                <a:spcPts val="4400"/>
              </a:lnSpc>
              <a:spcBef>
                <a:spcPts val="7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 typeface="Wingdings"/>
              <a:buChar char=""/>
            </a:pPr>
            <a:r>
              <a:rPr lang="en-US" sz="3300" dirty="0" smtClean="0"/>
              <a:t>One of the main open problems</a:t>
            </a:r>
          </a:p>
          <a:p>
            <a:pPr marL="320040" lvl="1" indent="-320040">
              <a:lnSpc>
                <a:spcPts val="44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3600" u="sng" dirty="0" smtClean="0"/>
              <a:t>Current Best</a:t>
            </a:r>
            <a:r>
              <a:rPr lang="en-US" sz="3600" dirty="0" smtClean="0"/>
              <a:t> [</a:t>
            </a:r>
            <a:r>
              <a:rPr lang="en-US" sz="3600" dirty="0" smtClean="0">
                <a:solidFill>
                  <a:srgbClr val="FF0000"/>
                </a:solidFill>
              </a:rPr>
              <a:t>D</a:t>
            </a:r>
            <a:r>
              <a:rPr lang="en-US" sz="3600" dirty="0" smtClean="0"/>
              <a:t>Y13]: “computational” </a:t>
            </a:r>
            <a:r>
              <a:rPr lang="en-US" sz="3600" dirty="0" smtClean="0">
                <a:solidFill>
                  <a:srgbClr val="FF0000"/>
                </a:solidFill>
              </a:rPr>
              <a:t>extractor</a:t>
            </a:r>
            <a:r>
              <a:rPr lang="en-US" sz="3600" dirty="0" smtClean="0"/>
              <a:t> with entropy loss </a:t>
            </a:r>
            <a:r>
              <a:rPr lang="en-US" sz="3600" dirty="0" smtClean="0">
                <a:solidFill>
                  <a:srgbClr val="FF0000"/>
                </a:solidFill>
              </a:rPr>
              <a:t>2</a:t>
            </a:r>
            <a:r>
              <a:rPr lang="en-US" sz="3600" dirty="0" smtClean="0">
                <a:solidFill>
                  <a:srgbClr val="FF0000"/>
                </a:solidFill>
                <a:latin typeface="times" pitchFamily="18" charset="0"/>
              </a:rPr>
              <a:t>log(1</a:t>
            </a:r>
            <a:r>
              <a:rPr lang="en-US" sz="3600" b="1" dirty="0" smtClean="0">
                <a:solidFill>
                  <a:srgbClr val="FF0000"/>
                </a:solidFill>
                <a:latin typeface="times" pitchFamily="18" charset="0"/>
              </a:rPr>
              <a:t>/</a:t>
            </a:r>
            <a:r>
              <a:rPr lang="en-US" sz="36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3600" dirty="0">
                <a:solidFill>
                  <a:srgbClr val="FF0000"/>
                </a:solidFill>
                <a:latin typeface="times" pitchFamily="18" charset="0"/>
              </a:rPr>
              <a:t>) </a:t>
            </a:r>
            <a:r>
              <a:rPr lang="en-US" sz="3600" dirty="0" smtClean="0">
                <a:solidFill>
                  <a:srgbClr val="00B050"/>
                </a:solidFill>
                <a:latin typeface="times" pitchFamily="18" charset="0"/>
                <a:sym typeface="Symbol"/>
              </a:rPr>
              <a:t></a:t>
            </a:r>
            <a:r>
              <a:rPr lang="en-US" sz="3600" dirty="0" smtClean="0">
                <a:solidFill>
                  <a:srgbClr val="00B050"/>
                </a:solidFill>
                <a:latin typeface="times" pitchFamily="18" charset="0"/>
              </a:rPr>
              <a:t> log(1</a:t>
            </a:r>
            <a:r>
              <a:rPr lang="en-US" sz="3600" b="1" dirty="0" smtClean="0">
                <a:solidFill>
                  <a:srgbClr val="00B050"/>
                </a:solidFill>
                <a:latin typeface="times" pitchFamily="18" charset="0"/>
              </a:rPr>
              <a:t>/</a:t>
            </a:r>
            <a:r>
              <a:rPr lang="en-US" sz="3600" dirty="0" err="1" smtClean="0">
                <a:solidFill>
                  <a:srgbClr val="00B050"/>
                </a:solidFill>
                <a:latin typeface="Symbol" pitchFamily="18" charset="2"/>
              </a:rPr>
              <a:t>e</a:t>
            </a:r>
            <a:r>
              <a:rPr lang="en-US" sz="3600" baseline="-25000" dirty="0" err="1" smtClean="0">
                <a:solidFill>
                  <a:srgbClr val="00B050"/>
                </a:solidFill>
                <a:latin typeface="times" pitchFamily="18" charset="0"/>
              </a:rPr>
              <a:t>prg</a:t>
            </a:r>
            <a:r>
              <a:rPr lang="en-US" sz="3600" dirty="0" smtClean="0">
                <a:solidFill>
                  <a:srgbClr val="00B050"/>
                </a:solidFill>
                <a:latin typeface="times" pitchFamily="18" charset="0"/>
              </a:rPr>
              <a:t>)</a:t>
            </a:r>
          </a:p>
          <a:p>
            <a:pPr marL="594360" lvl="2" indent="-320040">
              <a:lnSpc>
                <a:spcPts val="4400"/>
              </a:lnSpc>
              <a:spcBef>
                <a:spcPts val="700"/>
              </a:spcBef>
              <a:buClr>
                <a:schemeClr val="accent1">
                  <a:lumMod val="60000"/>
                  <a:lumOff val="40000"/>
                </a:schemeClr>
              </a:buClr>
              <a:buSzPct val="60000"/>
              <a:buFont typeface="Wingdings"/>
              <a:buChar char=""/>
            </a:pPr>
            <a:r>
              <a:rPr lang="en-US" sz="3300" dirty="0" smtClean="0"/>
              <a:t>“Computational” </a:t>
            </a:r>
            <a:r>
              <a:rPr lang="en-US" sz="3300" dirty="0" smtClean="0">
                <a:solidFill>
                  <a:srgbClr val="00B050"/>
                </a:solidFill>
              </a:rPr>
              <a:t>condenser</a:t>
            </a:r>
            <a:r>
              <a:rPr lang="en-US" sz="3300" dirty="0" smtClean="0"/>
              <a:t>?</a:t>
            </a:r>
            <a:endParaRPr lang="en-US" sz="3600" dirty="0" smtClean="0"/>
          </a:p>
        </p:txBody>
      </p:sp>
      <p:pic>
        <p:nvPicPr>
          <p:cNvPr id="1032" name="Picture 8" descr="https://encrypted-tbn3.gstatic.com/images?q=tbn:ANd9GcTbZytageHfTS038CvQ3OvKOoVVkCI-Ocl2O9ZCDi3JbaWC-x8L1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752600" cy="156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96728" y="1676400"/>
            <a:ext cx="1637272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,D</a:t>
            </a:r>
            <a:r>
              <a:rPr lang="en-US" sz="2800" dirty="0" smtClean="0">
                <a:solidFill>
                  <a:prstClr val="black"/>
                </a:solidFill>
              </a:rPr>
              <a:t>PW13]:</a:t>
            </a:r>
            <a:endParaRPr lang="en-US" sz="2800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334000" y="1891614"/>
            <a:ext cx="3581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139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uiExpand="1" build="p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-1"/>
            <a:ext cx="3962401" cy="32545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2160" y="1600200"/>
            <a:ext cx="8965640" cy="5105400"/>
          </a:xfrm>
        </p:spPr>
        <p:txBody>
          <a:bodyPr>
            <a:normAutofit/>
          </a:bodyPr>
          <a:lstStyle/>
          <a:p>
            <a:pPr>
              <a:lnSpc>
                <a:spcPts val="5100"/>
              </a:lnSpc>
            </a:pPr>
            <a:r>
              <a:rPr lang="en-US" sz="3200" dirty="0" smtClean="0"/>
              <a:t>Difference between </a:t>
            </a:r>
            <a:r>
              <a:rPr lang="en-US" sz="3200" dirty="0" smtClean="0">
                <a:solidFill>
                  <a:srgbClr val="FF0000"/>
                </a:solidFill>
              </a:rPr>
              <a:t>extraction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rgbClr val="00B050"/>
                </a:solidFill>
              </a:rPr>
              <a:t>KDF</a:t>
            </a:r>
          </a:p>
          <a:p>
            <a:pPr lvl="1">
              <a:lnSpc>
                <a:spcPts val="5100"/>
              </a:lnSpc>
            </a:pPr>
            <a:r>
              <a:rPr lang="en-US" sz="2800" dirty="0" smtClean="0">
                <a:solidFill>
                  <a:srgbClr val="00B050"/>
                </a:solidFill>
                <a:latin typeface="times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" pitchFamily="18" charset="0"/>
              </a:rPr>
              <a:t>loglog</a:t>
            </a:r>
            <a:r>
              <a:rPr lang="en-US" sz="2800" dirty="0" smtClean="0">
                <a:solidFill>
                  <a:srgbClr val="00B050"/>
                </a:solidFill>
                <a:latin typeface="times" pitchFamily="18" charset="0"/>
              </a:rPr>
              <a:t>(1</a:t>
            </a:r>
            <a:r>
              <a:rPr lang="en-US" sz="2800" b="1" dirty="0" smtClean="0">
                <a:solidFill>
                  <a:srgbClr val="00B050"/>
                </a:solidFill>
                <a:latin typeface="times" pitchFamily="18" charset="0"/>
              </a:rPr>
              <a:t>/</a:t>
            </a:r>
            <a:r>
              <a:rPr lang="en-US" sz="2800" dirty="0" smtClean="0">
                <a:solidFill>
                  <a:srgbClr val="00B050"/>
                </a:solidFill>
                <a:latin typeface="Symbol" pitchFamily="18" charset="2"/>
              </a:rPr>
              <a:t>e</a:t>
            </a:r>
            <a:r>
              <a:rPr lang="en-US" sz="2800" dirty="0">
                <a:solidFill>
                  <a:srgbClr val="00B050"/>
                </a:solidFill>
                <a:latin typeface="times" pitchFamily="18" charset="0"/>
              </a:rPr>
              <a:t>)</a:t>
            </a:r>
            <a:r>
              <a:rPr lang="en-US" sz="2800" dirty="0"/>
              <a:t> loss for all </a:t>
            </a:r>
            <a:r>
              <a:rPr lang="en-US" sz="2800" dirty="0">
                <a:solidFill>
                  <a:srgbClr val="00B050"/>
                </a:solidFill>
              </a:rPr>
              <a:t>unpredictability</a:t>
            </a:r>
            <a:r>
              <a:rPr lang="en-US" sz="2800" dirty="0"/>
              <a:t> apps</a:t>
            </a:r>
            <a:endParaRPr lang="en-US" sz="3600" dirty="0">
              <a:solidFill>
                <a:srgbClr val="0070C0"/>
              </a:solidFill>
              <a:latin typeface="times" pitchFamily="18" charset="0"/>
              <a:cs typeface="times" pitchFamily="18" charset="0"/>
            </a:endParaRPr>
          </a:p>
          <a:p>
            <a:pPr lvl="1">
              <a:lnSpc>
                <a:spcPts val="5100"/>
              </a:lnSpc>
            </a:pPr>
            <a:r>
              <a:rPr lang="en-US" sz="2800" dirty="0" smtClean="0">
                <a:solidFill>
                  <a:srgbClr val="0070C0"/>
                </a:solidFill>
                <a:latin typeface="times" pitchFamily="18" charset="0"/>
              </a:rPr>
              <a:t> log(1</a:t>
            </a:r>
            <a:r>
              <a:rPr lang="en-US" sz="2800" b="1" dirty="0" smtClean="0">
                <a:solidFill>
                  <a:srgbClr val="0070C0"/>
                </a:solidFill>
                <a:latin typeface="times" pitchFamily="18" charset="0"/>
              </a:rPr>
              <a:t>/</a:t>
            </a:r>
            <a:r>
              <a:rPr lang="en-US" sz="2800" dirty="0" smtClean="0">
                <a:solidFill>
                  <a:srgbClr val="0070C0"/>
                </a:solidFill>
                <a:latin typeface="Symbol" pitchFamily="18" charset="2"/>
              </a:rPr>
              <a:t>e</a:t>
            </a:r>
            <a:r>
              <a:rPr lang="en-US" sz="2800" dirty="0">
                <a:solidFill>
                  <a:srgbClr val="0070C0"/>
                </a:solidFill>
                <a:latin typeface="times" pitchFamily="18" charset="0"/>
              </a:rPr>
              <a:t>)</a:t>
            </a:r>
            <a:r>
              <a:rPr lang="en-US" sz="2800" dirty="0"/>
              <a:t> </a:t>
            </a:r>
            <a:r>
              <a:rPr lang="en-US" sz="2800" dirty="0" smtClean="0"/>
              <a:t>loss for </a:t>
            </a:r>
            <a:r>
              <a:rPr lang="en-US" sz="2800" dirty="0"/>
              <a:t>all </a:t>
            </a:r>
            <a:r>
              <a:rPr lang="en-US" sz="2800" dirty="0">
                <a:solidFill>
                  <a:srgbClr val="0070C0"/>
                </a:solidFill>
              </a:rPr>
              <a:t>square-friendly</a:t>
            </a:r>
            <a:r>
              <a:rPr lang="en-US" sz="2800" dirty="0"/>
              <a:t> </a:t>
            </a:r>
            <a:r>
              <a:rPr lang="en-US" sz="2800" dirty="0" smtClean="0"/>
              <a:t>apps   	</a:t>
            </a:r>
            <a:r>
              <a:rPr lang="en-US" sz="2800" dirty="0"/>
              <a:t> </a:t>
            </a:r>
            <a:r>
              <a:rPr lang="en-US" sz="2800" dirty="0" smtClean="0"/>
              <a:t>             (+ m</a:t>
            </a:r>
            <a:r>
              <a:rPr lang="en-US" sz="3200" dirty="0" smtClean="0"/>
              <a:t>otivation to study “</a:t>
            </a:r>
            <a:r>
              <a:rPr lang="en-US" sz="3200" dirty="0" smtClean="0">
                <a:solidFill>
                  <a:srgbClr val="0070C0"/>
                </a:solidFill>
              </a:rPr>
              <a:t>square security</a:t>
            </a:r>
            <a:r>
              <a:rPr lang="en-US" sz="3200" dirty="0" smtClean="0"/>
              <a:t>”)</a:t>
            </a:r>
          </a:p>
          <a:p>
            <a:pPr>
              <a:lnSpc>
                <a:spcPts val="5100"/>
              </a:lnSpc>
            </a:pPr>
            <a:r>
              <a:rPr lang="en-US" sz="3200" dirty="0" smtClean="0"/>
              <a:t>Efficient </a:t>
            </a:r>
            <a:r>
              <a:rPr lang="en-US" sz="3200" dirty="0" err="1" smtClean="0"/>
              <a:t>samplability</a:t>
            </a:r>
            <a:r>
              <a:rPr lang="en-US" sz="3200" dirty="0" smtClean="0"/>
              <a:t> does </a:t>
            </a:r>
            <a:r>
              <a:rPr lang="en-US" sz="3200" dirty="0" smtClean="0">
                <a:solidFill>
                  <a:srgbClr val="FF0000"/>
                </a:solidFill>
              </a:rPr>
              <a:t>not</a:t>
            </a:r>
            <a:r>
              <a:rPr lang="en-US" sz="3200" dirty="0" smtClean="0"/>
              <a:t> help                     </a:t>
            </a:r>
            <a:r>
              <a:rPr lang="en-US" sz="3200" dirty="0" smtClean="0">
                <a:sym typeface="Wingdings" pitchFamily="2" charset="2"/>
              </a:rPr>
              <a:t></a:t>
            </a:r>
            <a:endParaRPr lang="en-US" sz="3200" dirty="0" smtClean="0"/>
          </a:p>
          <a:p>
            <a:pPr>
              <a:lnSpc>
                <a:spcPts val="5100"/>
              </a:lnSpc>
            </a:pPr>
            <a:r>
              <a:rPr lang="en-US" sz="3200" dirty="0"/>
              <a:t>Good </a:t>
            </a:r>
            <a:r>
              <a:rPr lang="en-US" sz="3200" dirty="0">
                <a:solidFill>
                  <a:srgbClr val="00B050"/>
                </a:solidFill>
              </a:rPr>
              <a:t>computational</a:t>
            </a:r>
            <a:r>
              <a:rPr lang="en-US" sz="3200" dirty="0"/>
              <a:t> </a:t>
            </a:r>
            <a:r>
              <a:rPr lang="en-US" sz="3200" dirty="0" smtClean="0"/>
              <a:t>extractors require </a:t>
            </a:r>
            <a:r>
              <a:rPr lang="en-US" sz="3200" smtClean="0">
                <a:solidFill>
                  <a:srgbClr val="FF0000"/>
                </a:solidFill>
              </a:rPr>
              <a:t>OWFs</a:t>
            </a:r>
            <a:r>
              <a:rPr lang="en-US" sz="3200" smtClean="0"/>
              <a:t>     </a:t>
            </a:r>
            <a:r>
              <a:rPr lang="en-US" sz="3200" dirty="0" smtClean="0">
                <a:sym typeface="Wingdings" pitchFamily="2" charset="2"/>
              </a:rPr>
              <a:t></a:t>
            </a:r>
            <a:endParaRPr lang="en-US" sz="3200" dirty="0" smtClean="0"/>
          </a:p>
          <a:p>
            <a:pPr>
              <a:lnSpc>
                <a:spcPts val="5100"/>
              </a:lnSpc>
            </a:pPr>
            <a:r>
              <a:rPr lang="en-US" sz="3200" b="1" u="sng" dirty="0" smtClean="0"/>
              <a:t>Main challenge</a:t>
            </a:r>
            <a:r>
              <a:rPr lang="en-US" sz="3200" dirty="0" smtClean="0"/>
              <a:t>: better “computational” KDFs</a:t>
            </a:r>
          </a:p>
        </p:txBody>
      </p:sp>
    </p:spTree>
    <p:extLst>
      <p:ext uri="{BB962C8B-B14F-4D97-AF65-F5344CB8AC3E}">
        <p14:creationId xmlns:p14="http://schemas.microsoft.com/office/powerpoint/2010/main" val="408775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EBF6668-B6B5-4AC9-AA26-3E6FB7C8F889}" type="slidenum">
              <a:rPr lang="en-US"/>
              <a:pPr/>
              <a:t>2</a:t>
            </a:fld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Key Derivation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" y="1600200"/>
            <a:ext cx="8994648" cy="5181600"/>
          </a:xfrm>
        </p:spPr>
        <p:txBody>
          <a:bodyPr>
            <a:noAutofit/>
          </a:bodyPr>
          <a:lstStyle/>
          <a:p>
            <a:pPr>
              <a:lnSpc>
                <a:spcPts val="4600"/>
              </a:lnSpc>
              <a:spcBef>
                <a:spcPts val="600"/>
              </a:spcBef>
            </a:pPr>
            <a:r>
              <a:rPr lang="en-US" sz="3200" u="sng" dirty="0" smtClean="0"/>
              <a:t>Setting</a:t>
            </a:r>
            <a:r>
              <a:rPr lang="en-US" sz="3200" dirty="0" smtClean="0"/>
              <a:t>: application </a:t>
            </a:r>
            <a:r>
              <a:rPr lang="en-US" sz="3200" dirty="0" smtClean="0">
                <a:solidFill>
                  <a:srgbClr val="0070C0"/>
                </a:solidFill>
              </a:rPr>
              <a:t>P</a:t>
            </a:r>
            <a:r>
              <a:rPr lang="en-US" sz="3200" dirty="0" smtClean="0"/>
              <a:t> needs </a:t>
            </a:r>
            <a:r>
              <a:rPr lang="en-US" sz="3200" i="1" dirty="0" smtClean="0">
                <a:solidFill>
                  <a:srgbClr val="0070C0"/>
                </a:solidFill>
                <a:latin typeface="times" pitchFamily="18" charset="0"/>
              </a:rPr>
              <a:t>m</a:t>
            </a:r>
            <a:r>
              <a:rPr lang="en-US" sz="3200" dirty="0" smtClean="0"/>
              <a:t>–bit secret key </a:t>
            </a:r>
            <a:r>
              <a:rPr lang="en-US" sz="3200" i="1" dirty="0">
                <a:solidFill>
                  <a:srgbClr val="0070C0"/>
                </a:solidFill>
                <a:sym typeface="Symbol"/>
              </a:rPr>
              <a:t>R</a:t>
            </a:r>
            <a:endParaRPr lang="en-US" sz="3200" dirty="0" smtClean="0">
              <a:solidFill>
                <a:srgbClr val="0070C0"/>
              </a:solidFill>
            </a:endParaRPr>
          </a:p>
          <a:p>
            <a:pPr>
              <a:lnSpc>
                <a:spcPts val="4600"/>
              </a:lnSpc>
              <a:spcBef>
                <a:spcPts val="600"/>
              </a:spcBef>
            </a:pPr>
            <a:r>
              <a:rPr lang="en-US" sz="3200" u="sng" dirty="0" smtClean="0"/>
              <a:t>Theory</a:t>
            </a:r>
            <a:r>
              <a:rPr lang="en-US" sz="3200" dirty="0"/>
              <a:t>: pick </a:t>
            </a:r>
            <a:r>
              <a:rPr lang="en-US" sz="3200" i="1" dirty="0" smtClean="0">
                <a:solidFill>
                  <a:srgbClr val="00B050"/>
                </a:solidFill>
              </a:rPr>
              <a:t>uniformly random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i="1" dirty="0" smtClean="0">
                <a:solidFill>
                  <a:srgbClr val="00B050"/>
                </a:solidFill>
                <a:sym typeface="Symbol"/>
              </a:rPr>
              <a:t>R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>
                <a:solidFill>
                  <a:srgbClr val="00B050"/>
                </a:solidFill>
                <a:sym typeface="Symbol"/>
              </a:rPr>
              <a:t> {0,1}</a:t>
            </a:r>
            <a:r>
              <a:rPr lang="en-US" sz="3600" i="1" baseline="30000" dirty="0">
                <a:solidFill>
                  <a:srgbClr val="00B050"/>
                </a:solidFill>
                <a:latin typeface="times" pitchFamily="18" charset="0"/>
                <a:cs typeface="times" pitchFamily="18" charset="0"/>
              </a:rPr>
              <a:t>m</a:t>
            </a:r>
            <a:endParaRPr lang="en-US" sz="3200" dirty="0" smtClean="0"/>
          </a:p>
          <a:p>
            <a:pPr>
              <a:lnSpc>
                <a:spcPts val="4600"/>
              </a:lnSpc>
              <a:spcBef>
                <a:spcPts val="600"/>
              </a:spcBef>
            </a:pPr>
            <a:r>
              <a:rPr lang="en-US" sz="3200" u="sng" dirty="0" smtClean="0">
                <a:effectLst/>
              </a:rPr>
              <a:t>Practice</a:t>
            </a:r>
            <a:r>
              <a:rPr lang="en-US" sz="3200" dirty="0" smtClean="0">
                <a:effectLst/>
              </a:rPr>
              <a:t>: </a:t>
            </a:r>
            <a:r>
              <a:rPr lang="en-US" sz="3200" dirty="0">
                <a:effectLst/>
              </a:rPr>
              <a:t>have </a:t>
            </a:r>
            <a:r>
              <a:rPr lang="en-US" sz="3200" dirty="0">
                <a:solidFill>
                  <a:srgbClr val="FF3300"/>
                </a:solidFill>
                <a:effectLst/>
              </a:rPr>
              <a:t>”imperfect randomness” </a:t>
            </a:r>
            <a:r>
              <a:rPr lang="en-US" sz="3200" i="1" dirty="0">
                <a:solidFill>
                  <a:srgbClr val="FF0000"/>
                </a:solidFill>
                <a:effectLst/>
                <a:sym typeface="Symbol"/>
              </a:rPr>
              <a:t>X</a:t>
            </a:r>
            <a:r>
              <a:rPr lang="en-US" sz="320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/>
                <a:sym typeface="Symbol"/>
              </a:rPr>
              <a:t> </a:t>
            </a:r>
            <a:r>
              <a:rPr lang="en-US" sz="3200" dirty="0">
                <a:solidFill>
                  <a:srgbClr val="FF0000"/>
                </a:solidFill>
                <a:effectLst/>
                <a:sym typeface="Symbol"/>
              </a:rPr>
              <a:t>{0,1}</a:t>
            </a:r>
            <a:r>
              <a:rPr lang="en-US" sz="3200" i="1" baseline="30000" dirty="0">
                <a:solidFill>
                  <a:srgbClr val="FF0000"/>
                </a:solidFill>
                <a:effectLst/>
                <a:latin typeface="times" pitchFamily="18" charset="0"/>
                <a:cs typeface="times" pitchFamily="18" charset="0"/>
              </a:rPr>
              <a:t>n</a:t>
            </a:r>
            <a:endParaRPr lang="en-US" sz="3200" dirty="0">
              <a:solidFill>
                <a:srgbClr val="FF0000"/>
              </a:solidFill>
              <a:effectLst/>
            </a:endParaRPr>
          </a:p>
          <a:p>
            <a:pPr lvl="1">
              <a:lnSpc>
                <a:spcPts val="4600"/>
              </a:lnSpc>
              <a:spcBef>
                <a:spcPts val="600"/>
              </a:spcBef>
            </a:pPr>
            <a:r>
              <a:rPr lang="en-US" sz="2800" dirty="0">
                <a:effectLst/>
              </a:rPr>
              <a:t>physical sources, </a:t>
            </a:r>
            <a:r>
              <a:rPr lang="en-US" sz="2800" dirty="0" smtClean="0">
                <a:effectLst/>
              </a:rPr>
              <a:t>biometric data, </a:t>
            </a:r>
            <a:r>
              <a:rPr lang="en-US" sz="2800" dirty="0">
                <a:effectLst/>
              </a:rPr>
              <a:t>partial </a:t>
            </a:r>
            <a:r>
              <a:rPr lang="en-US" sz="2800" dirty="0" smtClean="0">
                <a:effectLst/>
              </a:rPr>
              <a:t>key leakage, </a:t>
            </a:r>
            <a:r>
              <a:rPr lang="en-US" sz="2800" dirty="0">
                <a:effectLst/>
              </a:rPr>
              <a:t>extracting from group elements (DH key exchange</a:t>
            </a:r>
            <a:r>
              <a:rPr lang="en-US" sz="2800" dirty="0" smtClean="0">
                <a:effectLst/>
              </a:rPr>
              <a:t>), …</a:t>
            </a:r>
            <a:endParaRPr lang="en-US" sz="3600" dirty="0" smtClean="0">
              <a:effectLst/>
            </a:endParaRPr>
          </a:p>
          <a:p>
            <a:pPr>
              <a:lnSpc>
                <a:spcPts val="4600"/>
              </a:lnSpc>
              <a:spcBef>
                <a:spcPts val="600"/>
              </a:spcBef>
            </a:pPr>
            <a:r>
              <a:rPr lang="en-US" sz="3200" dirty="0" smtClean="0"/>
              <a:t>Need a “bridge”: </a:t>
            </a:r>
            <a:r>
              <a:rPr lang="en-US" sz="3200" i="1" dirty="0">
                <a:solidFill>
                  <a:srgbClr val="FF0000"/>
                </a:solidFill>
              </a:rPr>
              <a:t>key derivation function</a:t>
            </a:r>
            <a:r>
              <a:rPr lang="en-US" sz="3200" dirty="0">
                <a:solidFill>
                  <a:srgbClr val="FF0000"/>
                </a:solidFill>
              </a:rPr>
              <a:t> (KDF) </a:t>
            </a:r>
            <a:r>
              <a:rPr lang="en-US" sz="3200" dirty="0" smtClean="0"/>
              <a:t>      </a:t>
            </a:r>
            <a:r>
              <a:rPr lang="en-US" sz="3200" i="1" dirty="0" smtClean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h</a:t>
            </a:r>
            <a:r>
              <a:rPr lang="en-US" sz="3200" dirty="0">
                <a:solidFill>
                  <a:srgbClr val="0070C0"/>
                </a:solidFill>
              </a:rPr>
              <a:t>: {0,1}</a:t>
            </a:r>
            <a:r>
              <a:rPr lang="en-US" sz="3200" b="1" i="1" baseline="30000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n</a:t>
            </a:r>
            <a:r>
              <a:rPr lang="en-US" sz="3200" i="1" baseline="30000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" pitchFamily="18" charset="0"/>
                <a:cs typeface="times" pitchFamily="18" charset="0"/>
                <a:sym typeface="Symbol"/>
              </a:rPr>
              <a:t> </a:t>
            </a:r>
            <a:r>
              <a:rPr lang="en-US" sz="3200" dirty="0">
                <a:solidFill>
                  <a:srgbClr val="0070C0"/>
                </a:solidFill>
              </a:rPr>
              <a:t>{0,1}</a:t>
            </a:r>
            <a:r>
              <a:rPr lang="en-US" sz="3600" i="1" baseline="30000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m</a:t>
            </a:r>
            <a:r>
              <a:rPr lang="en-US" sz="3200" dirty="0">
                <a:solidFill>
                  <a:srgbClr val="0070C0"/>
                </a:solidFill>
              </a:rPr>
              <a:t>  </a:t>
            </a:r>
            <a:r>
              <a:rPr lang="en-US" sz="3200" dirty="0" err="1"/>
              <a:t>s.t.</a:t>
            </a:r>
            <a:r>
              <a:rPr lang="en-US" sz="3200" dirty="0"/>
              <a:t> </a:t>
            </a:r>
            <a:r>
              <a:rPr lang="en-US" sz="3200" i="1" dirty="0" smtClean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R </a:t>
            </a:r>
            <a:r>
              <a:rPr lang="en-US" sz="3200" i="1" dirty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= </a:t>
            </a:r>
            <a:r>
              <a:rPr lang="en-US" sz="3200" i="1" dirty="0" smtClean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h</a:t>
            </a:r>
            <a:r>
              <a:rPr lang="en-US" sz="3200" dirty="0" smtClean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(</a:t>
            </a:r>
            <a:r>
              <a:rPr lang="en-US" sz="3200" i="1" dirty="0" smtClean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X</a:t>
            </a:r>
            <a:r>
              <a:rPr lang="en-US" sz="3200" dirty="0" smtClean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)</a:t>
            </a:r>
            <a:r>
              <a:rPr lang="en-US" sz="3200" i="1" dirty="0" smtClean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3200" dirty="0"/>
              <a:t>is </a:t>
            </a:r>
            <a:r>
              <a:rPr lang="en-US" sz="3200" dirty="0" smtClean="0"/>
              <a:t>“good” </a:t>
            </a:r>
            <a:r>
              <a:rPr lang="en-US" sz="3200" dirty="0"/>
              <a:t>for </a:t>
            </a:r>
            <a:r>
              <a:rPr lang="en-US" sz="3200" dirty="0">
                <a:solidFill>
                  <a:srgbClr val="0070C0"/>
                </a:solidFill>
              </a:rPr>
              <a:t>P</a:t>
            </a:r>
            <a:endParaRPr lang="en-US" sz="3200" dirty="0">
              <a:solidFill>
                <a:srgbClr val="FF0000"/>
              </a:solidFill>
            </a:endParaRPr>
          </a:p>
          <a:p>
            <a:pPr lvl="1">
              <a:lnSpc>
                <a:spcPts val="4600"/>
              </a:lnSpc>
              <a:spcBef>
                <a:spcPts val="600"/>
              </a:spcBef>
            </a:pPr>
            <a:r>
              <a:rPr lang="en-US" sz="2800" dirty="0"/>
              <a:t>… </a:t>
            </a:r>
            <a:r>
              <a:rPr lang="en-US" sz="2800" i="1" u="sng" dirty="0"/>
              <a:t>only</a:t>
            </a:r>
            <a:r>
              <a:rPr lang="en-US" sz="2800" dirty="0"/>
              <a:t> assuming </a:t>
            </a:r>
            <a:r>
              <a:rPr lang="en-US" sz="2800" i="1" dirty="0" smtClean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X</a:t>
            </a:r>
            <a:r>
              <a:rPr lang="en-US" sz="2800" dirty="0" smtClean="0"/>
              <a:t>  has </a:t>
            </a:r>
            <a:r>
              <a:rPr lang="en-US" sz="2800" b="1" dirty="0" smtClean="0">
                <a:solidFill>
                  <a:srgbClr val="FF0000"/>
                </a:solidFill>
              </a:rPr>
              <a:t>“minimal entropy”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i="1" dirty="0" smtClean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k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www.shalfleet.net/advent/NEWJesse/ke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7864">
            <a:off x="7161881" y="-174544"/>
            <a:ext cx="1905000" cy="16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343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EBF6668-B6B5-4AC9-AA26-3E6FB7C8F889}" type="slidenum">
              <a:rPr lang="en-US"/>
              <a:pPr/>
              <a:t>3</a:t>
            </a:fld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Formalizing the Problem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35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3152" y="1600200"/>
                <a:ext cx="9070848" cy="51816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ts val="4600"/>
                  </a:lnSpc>
                  <a:spcBef>
                    <a:spcPts val="600"/>
                  </a:spcBef>
                </a:pPr>
                <a:r>
                  <a:rPr lang="en-US" sz="3200" u="sng" dirty="0" smtClean="0">
                    <a:solidFill>
                      <a:srgbClr val="00B050"/>
                    </a:solidFill>
                  </a:rPr>
                  <a:t>Ideal Model</a:t>
                </a:r>
                <a:r>
                  <a:rPr lang="en-US" sz="3200" dirty="0" smtClean="0"/>
                  <a:t>: pick </a:t>
                </a:r>
                <a:r>
                  <a:rPr lang="en-US" sz="3200" i="1" dirty="0" smtClean="0"/>
                  <a:t>uniform</a:t>
                </a:r>
                <a:r>
                  <a:rPr lang="en-US" sz="3200" dirty="0" smtClean="0"/>
                  <a:t> </a:t>
                </a:r>
                <a:r>
                  <a:rPr lang="en-US" sz="3200" i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" pitchFamily="18" charset="0"/>
                    <a:cs typeface="times" pitchFamily="18" charset="0"/>
                  </a:rPr>
                  <a:t>R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>
                    <a:solidFill>
                      <a:srgbClr val="00B050"/>
                    </a:solidFill>
                    <a:sym typeface="Symbol"/>
                  </a:rPr>
                  <a:t> </a:t>
                </a:r>
                <a:r>
                  <a:rPr lang="en-US" sz="3200" dirty="0" smtClean="0">
                    <a:solidFill>
                      <a:srgbClr val="00B050"/>
                    </a:solidFill>
                    <a:sym typeface="Symbol"/>
                  </a:rPr>
                  <a:t>U</a:t>
                </a:r>
                <a:r>
                  <a:rPr lang="en-US" sz="3200" i="1" baseline="-25000" dirty="0" smtClean="0">
                    <a:solidFill>
                      <a:srgbClr val="00B050"/>
                    </a:solidFill>
                    <a:latin typeface="times" pitchFamily="18" charset="0"/>
                    <a:cs typeface="times" pitchFamily="18" charset="0"/>
                  </a:rPr>
                  <a:t>m</a:t>
                </a:r>
                <a:r>
                  <a:rPr lang="en-US" sz="3200" dirty="0" smtClean="0"/>
                  <a:t> as the key</a:t>
                </a:r>
                <a:endParaRPr lang="en-US" sz="3200" dirty="0"/>
              </a:p>
              <a:p>
                <a:pPr lvl="1"/>
                <a:r>
                  <a:rPr lang="en-US" sz="2800" dirty="0" smtClean="0"/>
                  <a:t>Assume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sz="2800" dirty="0" smtClean="0"/>
                  <a:t> is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Symbol" pitchFamily="18" charset="2"/>
                  </a:rPr>
                  <a:t>e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–secure</a:t>
                </a:r>
                <a:r>
                  <a:rPr lang="en-US" sz="2800" dirty="0" smtClean="0"/>
                  <a:t> (against certain class of attackers </a:t>
                </a:r>
                <a:r>
                  <a:rPr lang="en-US" sz="2800" b="1" i="1" dirty="0" smtClean="0">
                    <a:solidFill>
                      <a:srgbClr val="0070C0"/>
                    </a:solidFill>
                  </a:rPr>
                  <a:t>A</a:t>
                </a:r>
                <a:r>
                  <a:rPr lang="en-US" sz="2800" dirty="0" smtClean="0"/>
                  <a:t>)</a:t>
                </a:r>
                <a:endParaRPr lang="en-US" sz="2800" dirty="0"/>
              </a:p>
              <a:p>
                <a:r>
                  <a:rPr lang="en-US" sz="3200" u="sng" dirty="0" smtClean="0">
                    <a:solidFill>
                      <a:srgbClr val="FF0000"/>
                    </a:solidFill>
                  </a:rPr>
                  <a:t>Real Model</a:t>
                </a:r>
                <a:r>
                  <a:rPr lang="en-US" sz="3200" dirty="0" smtClean="0"/>
                  <a:t>: use </a:t>
                </a:r>
                <a:r>
                  <a:rPr lang="en-US" sz="3200" i="1" dirty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R </a:t>
                </a:r>
                <a:r>
                  <a:rPr lang="en-US" sz="3200" b="1" i="1" dirty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=</a:t>
                </a:r>
                <a:r>
                  <a:rPr lang="en-US" sz="3200" i="1" dirty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 h</a:t>
                </a:r>
                <a:r>
                  <a:rPr lang="en-US" sz="3200" dirty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(</a:t>
                </a:r>
                <a:r>
                  <a:rPr lang="en-US" sz="3200" i="1" dirty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X</a:t>
                </a:r>
                <a:r>
                  <a:rPr lang="en-US" sz="3200" dirty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)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/>
                  <a:t>as the </a:t>
                </a:r>
                <a:r>
                  <a:rPr lang="en-US" sz="3200" dirty="0" smtClean="0"/>
                  <a:t>key, where</a:t>
                </a:r>
              </a:p>
              <a:p>
                <a:pPr lvl="1"/>
                <a:r>
                  <a:rPr lang="en-US" sz="2800" dirty="0" smtClean="0">
                    <a:solidFill>
                      <a:srgbClr val="FF0000"/>
                    </a:solidFill>
                    <a:effectLst/>
                  </a:rPr>
                  <a:t>min-entropy</a:t>
                </a:r>
                <a:r>
                  <a:rPr lang="en-US" sz="2800" dirty="0" smtClean="0">
                    <a:solidFill>
                      <a:srgbClr val="FF0000"/>
                    </a:solidFill>
                    <a:effectLst/>
                    <a:latin typeface="times" pitchFamily="18" charset="0"/>
                    <a:cs typeface="times" pitchFamily="18" charset="0"/>
                  </a:rPr>
                  <a:t>(</a:t>
                </a:r>
                <a:r>
                  <a:rPr lang="en-US" sz="2800" i="1" dirty="0" smtClean="0">
                    <a:solidFill>
                      <a:srgbClr val="FF0000"/>
                    </a:solidFill>
                    <a:effectLst/>
                    <a:latin typeface="times" pitchFamily="18" charset="0"/>
                    <a:cs typeface="times" pitchFamily="18" charset="0"/>
                  </a:rPr>
                  <a:t>X</a:t>
                </a:r>
                <a:r>
                  <a:rPr lang="en-US" sz="2800" dirty="0" smtClean="0">
                    <a:solidFill>
                      <a:srgbClr val="FF0000"/>
                    </a:solidFill>
                    <a:effectLst/>
                    <a:latin typeface="times" pitchFamily="18" charset="0"/>
                    <a:cs typeface="times" pitchFamily="18" charset="0"/>
                  </a:rPr>
                  <a:t>)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=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Academy Engraved LET" pitchFamily="2" charset="0"/>
                  </a:rPr>
                  <a:t>H</a:t>
                </a:r>
                <a:r>
                  <a:rPr lang="en-US" sz="2800" b="1" baseline="-25000" dirty="0">
                    <a:solidFill>
                      <a:srgbClr val="FF0000"/>
                    </a:solidFill>
                    <a:latin typeface="Academy Engraved LET" pitchFamily="2" charset="0"/>
                    <a:sym typeface="Symbol"/>
                  </a:rPr>
                  <a:t>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(</a:t>
                </a:r>
                <a:r>
                  <a:rPr lang="en-US" sz="2800" i="1" dirty="0" smtClean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X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)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≥ </a:t>
                </a:r>
                <a:r>
                  <a:rPr lang="en-US" sz="2800" i="1" dirty="0" smtClean="0">
                    <a:solidFill>
                      <a:srgbClr val="FF0000"/>
                    </a:solidFill>
                    <a:effectLst/>
                    <a:latin typeface="times" pitchFamily="18" charset="0"/>
                    <a:cs typeface="times" pitchFamily="18" charset="0"/>
                  </a:rPr>
                  <a:t>k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   </a:t>
                </a:r>
                <a:r>
                  <a:rPr lang="en-US" sz="2800" dirty="0" smtClean="0">
                    <a:effectLst/>
                  </a:rPr>
                  <a:t>(</a:t>
                </a:r>
                <a:r>
                  <a:rPr lang="en-US" sz="2800" dirty="0" err="1" smtClean="0">
                    <a:solidFill>
                      <a:srgbClr val="0070C0"/>
                    </a:solidFill>
                    <a:effectLst/>
                    <a:latin typeface="times" pitchFamily="18" charset="0"/>
                    <a:cs typeface="times" pitchFamily="18" charset="0"/>
                  </a:rPr>
                  <a:t>Pr</a:t>
                </a:r>
                <a:r>
                  <a:rPr lang="en-US" sz="2800" dirty="0" smtClean="0">
                    <a:solidFill>
                      <a:srgbClr val="0070C0"/>
                    </a:solidFill>
                    <a:effectLst/>
                    <a:latin typeface="times" pitchFamily="18" charset="0"/>
                    <a:cs typeface="times" pitchFamily="18" charset="0"/>
                  </a:rPr>
                  <a:t>[</a:t>
                </a:r>
                <a:r>
                  <a:rPr lang="en-US" sz="2800" i="1" dirty="0" smtClean="0">
                    <a:solidFill>
                      <a:srgbClr val="0070C0"/>
                    </a:solidFill>
                    <a:effectLst/>
                    <a:latin typeface="times" pitchFamily="18" charset="0"/>
                    <a:cs typeface="times" pitchFamily="18" charset="0"/>
                  </a:rPr>
                  <a:t>X 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" pitchFamily="18" charset="0"/>
                    <a:cs typeface="times" pitchFamily="18" charset="0"/>
                  </a:rPr>
                  <a:t>= </a:t>
                </a:r>
                <a:r>
                  <a:rPr lang="en-US" sz="2800" i="1" dirty="0" smtClean="0">
                    <a:solidFill>
                      <a:srgbClr val="0070C0"/>
                    </a:solidFill>
                    <a:effectLst/>
                    <a:latin typeface="times" pitchFamily="18" charset="0"/>
                    <a:cs typeface="times" pitchFamily="18" charset="0"/>
                  </a:rPr>
                  <a:t>x</a:t>
                </a:r>
                <a:r>
                  <a:rPr lang="en-US" sz="2800" dirty="0" smtClean="0">
                    <a:solidFill>
                      <a:srgbClr val="0070C0"/>
                    </a:solidFill>
                    <a:effectLst/>
                    <a:latin typeface="times" pitchFamily="18" charset="0"/>
                    <a:cs typeface="times" pitchFamily="18" charset="0"/>
                  </a:rPr>
                  <a:t>]</a:t>
                </a:r>
                <a:r>
                  <a:rPr lang="en-US" sz="2800" b="1" dirty="0" smtClean="0">
                    <a:solidFill>
                      <a:srgbClr val="0070C0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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 2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</a:rPr>
                  <a:t>,</a:t>
                </a:r>
                <a:r>
                  <a:rPr lang="en-US" sz="2800" dirty="0" smtClean="0">
                    <a:effectLst/>
                    <a:sym typeface="Symbol"/>
                  </a:rPr>
                  <a:t>for all</a:t>
                </a:r>
                <a:r>
                  <a:rPr lang="en-US" sz="2800" dirty="0" smtClean="0">
                    <a:effectLst/>
                  </a:rPr>
                  <a:t> </a:t>
                </a:r>
                <a:r>
                  <a:rPr lang="en-US" sz="2800" i="1" dirty="0" smtClean="0">
                    <a:solidFill>
                      <a:srgbClr val="0070C0"/>
                    </a:solidFill>
                    <a:effectLst/>
                    <a:latin typeface="times" pitchFamily="18" charset="0"/>
                    <a:cs typeface="times" pitchFamily="18" charset="0"/>
                  </a:rPr>
                  <a:t>x</a:t>
                </a:r>
                <a:r>
                  <a:rPr lang="en-US" sz="2800" dirty="0" smtClean="0"/>
                  <a:t>)</a:t>
                </a:r>
              </a:p>
              <a:p>
                <a:pPr lvl="1"/>
                <a:r>
                  <a:rPr lang="en-US" sz="2800" i="1" dirty="0">
                    <a:solidFill>
                      <a:srgbClr val="0070C0"/>
                    </a:solidFill>
                    <a:latin typeface="times" pitchFamily="18" charset="0"/>
                    <a:cs typeface="times" pitchFamily="18" charset="0"/>
                  </a:rPr>
                  <a:t>h</a:t>
                </a:r>
                <a:r>
                  <a:rPr lang="en-US" sz="2800" dirty="0">
                    <a:solidFill>
                      <a:srgbClr val="0070C0"/>
                    </a:solidFill>
                  </a:rPr>
                  <a:t>: {0,1}</a:t>
                </a:r>
                <a:r>
                  <a:rPr lang="en-US" sz="2800" b="1" i="1" baseline="30000" dirty="0">
                    <a:solidFill>
                      <a:srgbClr val="0070C0"/>
                    </a:solidFill>
                    <a:latin typeface="times" pitchFamily="18" charset="0"/>
                    <a:cs typeface="times" pitchFamily="18" charset="0"/>
                  </a:rPr>
                  <a:t>n</a:t>
                </a:r>
                <a:r>
                  <a:rPr lang="en-US" sz="2800" i="1" baseline="30000" dirty="0">
                    <a:solidFill>
                      <a:srgbClr val="0070C0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2800" dirty="0">
                    <a:solidFill>
                      <a:srgbClr val="0070C0"/>
                    </a:solidFill>
                    <a:latin typeface="times" pitchFamily="18" charset="0"/>
                    <a:cs typeface="times" pitchFamily="18" charset="0"/>
                    <a:sym typeface="Symbol"/>
                  </a:rPr>
                  <a:t> </a:t>
                </a:r>
                <a:r>
                  <a:rPr lang="en-US" sz="2800" dirty="0">
                    <a:solidFill>
                      <a:srgbClr val="0070C0"/>
                    </a:solidFill>
                  </a:rPr>
                  <a:t>{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0,1}</a:t>
                </a:r>
                <a:r>
                  <a:rPr lang="en-US" sz="2800" i="1" baseline="30000" dirty="0" smtClean="0">
                    <a:solidFill>
                      <a:srgbClr val="0070C0"/>
                    </a:solidFill>
                    <a:latin typeface="times" pitchFamily="18" charset="0"/>
                    <a:cs typeface="times" pitchFamily="18" charset="0"/>
                  </a:rPr>
                  <a:t>m </a:t>
                </a:r>
                <a:r>
                  <a:rPr lang="en-US" sz="2800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is a (</a:t>
                </a:r>
                <a:r>
                  <a:rPr lang="en-US" sz="2800" i="1" dirty="0" smtClean="0"/>
                  <a:t>possibly probabilistic</a:t>
                </a:r>
                <a:r>
                  <a:rPr lang="en-US" sz="2800" dirty="0" smtClean="0"/>
                  <a:t>) KDF</a:t>
                </a:r>
                <a:endParaRPr lang="en-US" sz="3200" dirty="0"/>
              </a:p>
              <a:p>
                <a:pPr marL="320040" lvl="1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</a:pPr>
                <a:r>
                  <a:rPr lang="en-US" sz="3200" u="sng" dirty="0" smtClean="0"/>
                  <a:t>Goal</a:t>
                </a:r>
                <a:r>
                  <a:rPr lang="en-US" sz="3200" dirty="0" smtClean="0"/>
                  <a:t>: minimize </a:t>
                </a:r>
                <a:r>
                  <a:rPr lang="en-US" sz="3200" i="1" dirty="0" smtClean="0">
                    <a:solidFill>
                      <a:srgbClr val="FF0000"/>
                    </a:solidFill>
                    <a:latin typeface="times" pitchFamily="18" charset="0"/>
                  </a:rPr>
                  <a:t>k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s.t.</a:t>
                </a:r>
                <a:r>
                  <a:rPr lang="en-US" sz="3200" dirty="0" smtClean="0"/>
                  <a:t>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sz="3200" dirty="0" smtClean="0"/>
                  <a:t> is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Symbol" pitchFamily="18" charset="2"/>
                  </a:rPr>
                  <a:t>2e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–secure</a:t>
                </a:r>
                <a:r>
                  <a:rPr lang="en-US" sz="3200" dirty="0" smtClean="0"/>
                  <a:t> using </a:t>
                </a:r>
                <a:r>
                  <a:rPr lang="en-US" sz="3200" i="1" dirty="0" smtClean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R </a:t>
                </a:r>
                <a:r>
                  <a:rPr lang="en-US" sz="3200" b="1" i="1" dirty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=</a:t>
                </a:r>
                <a:r>
                  <a:rPr lang="en-US" sz="3200" i="1" dirty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 h</a:t>
                </a:r>
                <a:r>
                  <a:rPr lang="en-US" sz="3200" dirty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(</a:t>
                </a:r>
                <a:r>
                  <a:rPr lang="en-US" sz="3200" i="1" dirty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X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)</a:t>
                </a:r>
                <a:endParaRPr lang="en-US" sz="3200" dirty="0" smtClean="0"/>
              </a:p>
              <a:p>
                <a:pPr lvl="1"/>
                <a:r>
                  <a:rPr lang="en-US" sz="2800" dirty="0" smtClean="0"/>
                  <a:t>Equivalently, minimize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entropy loss</a:t>
                </a:r>
                <a:r>
                  <a:rPr lang="en-US" sz="2800" dirty="0" smtClean="0"/>
                  <a:t> </a:t>
                </a:r>
                <a:r>
                  <a:rPr lang="en-US" sz="2800" i="1" dirty="0" smtClean="0">
                    <a:solidFill>
                      <a:srgbClr val="0070C0"/>
                    </a:solidFill>
                    <a:latin typeface="times" pitchFamily="18" charset="0"/>
                  </a:rPr>
                  <a:t>L = k 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times" pitchFamily="18" charset="0"/>
                    <a:sym typeface="Symbol"/>
                  </a:rPr>
                  <a:t></a:t>
                </a:r>
                <a:r>
                  <a:rPr lang="en-US" sz="2800" i="1" dirty="0" smtClean="0">
                    <a:solidFill>
                      <a:srgbClr val="0070C0"/>
                    </a:solidFill>
                    <a:latin typeface="times" pitchFamily="18" charset="0"/>
                  </a:rPr>
                  <a:t>  m</a:t>
                </a:r>
              </a:p>
              <a:p>
                <a:pPr lvl="1"/>
                <a:r>
                  <a:rPr lang="en-US" sz="2800" dirty="0" smtClean="0"/>
                  <a:t>(If possible, get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information-theoretic</a:t>
                </a:r>
                <a:r>
                  <a:rPr lang="en-US" sz="2800" dirty="0" smtClean="0"/>
                  <a:t> security)</a:t>
                </a:r>
              </a:p>
              <a:p>
                <a:pPr lvl="1"/>
                <a:r>
                  <a:rPr lang="en-US" sz="2800" dirty="0"/>
                  <a:t>Note: </a:t>
                </a:r>
                <a:r>
                  <a:rPr lang="en-US" sz="2800" dirty="0">
                    <a:solidFill>
                      <a:srgbClr val="00B050"/>
                    </a:solidFill>
                  </a:rPr>
                  <a:t>we</a:t>
                </a:r>
                <a:r>
                  <a:rPr lang="en-US" sz="2800" dirty="0"/>
                  <a:t> design </a:t>
                </a:r>
                <a:r>
                  <a:rPr lang="en-US" sz="2800" i="1" dirty="0">
                    <a:solidFill>
                      <a:srgbClr val="0070C0"/>
                    </a:solidFill>
                    <a:latin typeface="times" pitchFamily="18" charset="0"/>
                    <a:cs typeface="times" pitchFamily="18" charset="0"/>
                  </a:rPr>
                  <a:t>h</a:t>
                </a:r>
                <a:r>
                  <a:rPr lang="en-US" sz="2800" dirty="0"/>
                  <a:t> but must work for </a:t>
                </a:r>
                <a:r>
                  <a:rPr lang="en-US" sz="2800" dirty="0">
                    <a:solidFill>
                      <a:srgbClr val="FF0000"/>
                    </a:solidFill>
                  </a:rPr>
                  <a:t>any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70C0"/>
                    </a:solidFill>
                    <a:latin typeface="times" pitchFamily="18" charset="0"/>
                    <a:cs typeface="times" pitchFamily="18" charset="0"/>
                  </a:rPr>
                  <a:t>(</a:t>
                </a:r>
                <a:r>
                  <a:rPr lang="en-US" sz="2800" i="1" dirty="0">
                    <a:solidFill>
                      <a:srgbClr val="0070C0"/>
                    </a:solidFill>
                    <a:latin typeface="times" pitchFamily="18" charset="0"/>
                    <a:cs typeface="times" pitchFamily="18" charset="0"/>
                  </a:rPr>
                  <a:t>n, k</a:t>
                </a:r>
                <a:r>
                  <a:rPr lang="en-US" sz="2800" dirty="0">
                    <a:solidFill>
                      <a:srgbClr val="0070C0"/>
                    </a:solidFill>
                    <a:latin typeface="times" pitchFamily="18" charset="0"/>
                    <a:cs typeface="times" pitchFamily="18" charset="0"/>
                  </a:rPr>
                  <a:t>)</a:t>
                </a:r>
                <a:r>
                  <a:rPr lang="en-US" sz="2800" dirty="0"/>
                  <a:t>-source </a:t>
                </a:r>
                <a:r>
                  <a:rPr lang="en-US" sz="2800" i="1" dirty="0" smtClean="0">
                    <a:solidFill>
                      <a:srgbClr val="0070C0"/>
                    </a:solidFill>
                    <a:latin typeface="times" pitchFamily="18" charset="0"/>
                    <a:cs typeface="times" pitchFamily="18" charset="0"/>
                  </a:rPr>
                  <a:t>X</a:t>
                </a:r>
                <a:endParaRPr lang="en-US" sz="2800" dirty="0"/>
              </a:p>
            </p:txBody>
          </p:sp>
        </mc:Choice>
        <mc:Fallback xmlns="">
          <p:sp>
            <p:nvSpPr>
              <p:cNvPr id="3635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3152" y="1600200"/>
                <a:ext cx="9070848" cy="5181600"/>
              </a:xfrm>
              <a:blipFill rotWithShape="1">
                <a:blip r:embed="rId2"/>
                <a:stretch>
                  <a:fillRect l="-470" t="-941" r="-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www.shalfleet.net/advent/NEWJesse/ke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7864">
            <a:off x="7161881" y="-174544"/>
            <a:ext cx="1905000" cy="16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57200" y="3352800"/>
            <a:ext cx="8458200" cy="990600"/>
          </a:xfrm>
          <a:prstGeom prst="wedgeRoundRectCallout">
            <a:avLst>
              <a:gd name="adj1" fmla="val 3286"/>
              <a:gd name="adj2" fmla="val 7156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Real Security </a:t>
            </a:r>
            <a:r>
              <a:rPr lang="en-US" sz="44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4400" dirty="0" smtClean="0">
                <a:solidFill>
                  <a:srgbClr val="FF0000"/>
                </a:solidFill>
              </a:rPr>
              <a:t>’ </a:t>
            </a:r>
            <a:r>
              <a:rPr lang="en-US" sz="4400" dirty="0" smtClean="0">
                <a:solidFill>
                  <a:schemeClr val="tx1"/>
                </a:solidFill>
                <a:sym typeface="Symbol"/>
              </a:rPr>
              <a:t></a:t>
            </a:r>
            <a:r>
              <a:rPr lang="en-US" sz="4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4400" dirty="0" smtClean="0">
                <a:solidFill>
                  <a:srgbClr val="00B050"/>
                </a:solidFill>
              </a:rPr>
              <a:t>Ideal Security </a:t>
            </a:r>
            <a:r>
              <a:rPr lang="en-US" sz="4400" dirty="0" smtClean="0">
                <a:solidFill>
                  <a:srgbClr val="00B050"/>
                </a:solidFill>
                <a:latin typeface="Symbol" pitchFamily="18" charset="2"/>
              </a:rPr>
              <a:t>e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049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uiExpand="1" build="p" bldLvl="2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35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3152" y="1600200"/>
                <a:ext cx="9070848" cy="51816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ts val="4600"/>
                  </a:lnSpc>
                  <a:spcBef>
                    <a:spcPts val="600"/>
                  </a:spcBef>
                </a:pPr>
                <a:r>
                  <a:rPr lang="en-US" sz="3200" u="sng" dirty="0" smtClean="0">
                    <a:solidFill>
                      <a:srgbClr val="00B050"/>
                    </a:solidFill>
                  </a:rPr>
                  <a:t>Ideal Model</a:t>
                </a:r>
                <a:r>
                  <a:rPr lang="en-US" sz="3200" dirty="0" smtClean="0"/>
                  <a:t>: pick </a:t>
                </a:r>
                <a:r>
                  <a:rPr lang="en-US" sz="3200" i="1" dirty="0" smtClean="0"/>
                  <a:t>uniform</a:t>
                </a:r>
                <a:r>
                  <a:rPr lang="en-US" sz="3200" dirty="0" smtClean="0"/>
                  <a:t> </a:t>
                </a:r>
                <a:r>
                  <a:rPr lang="en-US" sz="3200" i="1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" pitchFamily="18" charset="0"/>
                    <a:cs typeface="times" pitchFamily="18" charset="0"/>
                  </a:rPr>
                  <a:t>R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>
                    <a:solidFill>
                      <a:srgbClr val="00B050"/>
                    </a:solidFill>
                    <a:sym typeface="Symbol"/>
                  </a:rPr>
                  <a:t> </a:t>
                </a:r>
                <a:r>
                  <a:rPr lang="en-US" sz="3200" dirty="0" smtClean="0">
                    <a:solidFill>
                      <a:srgbClr val="00B050"/>
                    </a:solidFill>
                    <a:sym typeface="Symbol"/>
                  </a:rPr>
                  <a:t>U</a:t>
                </a:r>
                <a:r>
                  <a:rPr lang="en-US" sz="3200" i="1" baseline="-25000" dirty="0" smtClean="0">
                    <a:solidFill>
                      <a:srgbClr val="00B050"/>
                    </a:solidFill>
                    <a:latin typeface="times" pitchFamily="18" charset="0"/>
                    <a:cs typeface="times" pitchFamily="18" charset="0"/>
                  </a:rPr>
                  <a:t>m</a:t>
                </a:r>
                <a:r>
                  <a:rPr lang="en-US" sz="3200" dirty="0" smtClean="0"/>
                  <a:t> as the key</a:t>
                </a:r>
                <a:endParaRPr lang="en-US" sz="3200" dirty="0"/>
              </a:p>
              <a:p>
                <a:pPr lvl="1"/>
                <a:r>
                  <a:rPr lang="en-US" sz="2800" dirty="0" smtClean="0"/>
                  <a:t>Assume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sz="2800" dirty="0" smtClean="0"/>
                  <a:t> is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Symbol" pitchFamily="18" charset="2"/>
                  </a:rPr>
                  <a:t>e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–secure</a:t>
                </a:r>
                <a:r>
                  <a:rPr lang="en-US" sz="2800" dirty="0" smtClean="0"/>
                  <a:t> (against certain class of attackers </a:t>
                </a:r>
                <a:r>
                  <a:rPr lang="en-US" sz="2800" b="1" i="1" dirty="0" smtClean="0">
                    <a:solidFill>
                      <a:srgbClr val="0070C0"/>
                    </a:solidFill>
                  </a:rPr>
                  <a:t>A</a:t>
                </a:r>
                <a:r>
                  <a:rPr lang="en-US" sz="2800" dirty="0" smtClean="0"/>
                  <a:t>)</a:t>
                </a:r>
                <a:endParaRPr lang="en-US" sz="2800" dirty="0"/>
              </a:p>
              <a:p>
                <a:r>
                  <a:rPr lang="en-US" sz="3200" u="sng" dirty="0" smtClean="0">
                    <a:solidFill>
                      <a:srgbClr val="FF0000"/>
                    </a:solidFill>
                  </a:rPr>
                  <a:t>Real Model</a:t>
                </a:r>
                <a:r>
                  <a:rPr lang="en-US" sz="3200" dirty="0" smtClean="0"/>
                  <a:t>: use </a:t>
                </a:r>
                <a:r>
                  <a:rPr lang="en-US" sz="3200" i="1" dirty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R </a:t>
                </a:r>
                <a:r>
                  <a:rPr lang="en-US" sz="3200" b="1" i="1" dirty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=</a:t>
                </a:r>
                <a:r>
                  <a:rPr lang="en-US" sz="3200" i="1" dirty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 h</a:t>
                </a:r>
                <a:r>
                  <a:rPr lang="en-US" sz="3200" dirty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(</a:t>
                </a:r>
                <a:r>
                  <a:rPr lang="en-US" sz="3200" i="1" dirty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X</a:t>
                </a:r>
                <a:r>
                  <a:rPr lang="en-US" sz="3200" dirty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)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/>
                  <a:t>as the </a:t>
                </a:r>
                <a:r>
                  <a:rPr lang="en-US" sz="3200" dirty="0" smtClean="0"/>
                  <a:t>key, where</a:t>
                </a:r>
              </a:p>
              <a:p>
                <a:pPr lvl="1"/>
                <a:r>
                  <a:rPr lang="en-US" sz="2800" dirty="0" smtClean="0">
                    <a:solidFill>
                      <a:srgbClr val="FF0000"/>
                    </a:solidFill>
                    <a:effectLst/>
                  </a:rPr>
                  <a:t>min-entropy</a:t>
                </a:r>
                <a:r>
                  <a:rPr lang="en-US" sz="2800" dirty="0" smtClean="0">
                    <a:solidFill>
                      <a:srgbClr val="FF0000"/>
                    </a:solidFill>
                    <a:effectLst/>
                    <a:latin typeface="times" pitchFamily="18" charset="0"/>
                    <a:cs typeface="times" pitchFamily="18" charset="0"/>
                  </a:rPr>
                  <a:t>(</a:t>
                </a:r>
                <a:r>
                  <a:rPr lang="en-US" sz="2800" i="1" dirty="0" smtClean="0">
                    <a:solidFill>
                      <a:srgbClr val="FF0000"/>
                    </a:solidFill>
                    <a:effectLst/>
                    <a:latin typeface="times" pitchFamily="18" charset="0"/>
                    <a:cs typeface="times" pitchFamily="18" charset="0"/>
                  </a:rPr>
                  <a:t>X</a:t>
                </a:r>
                <a:r>
                  <a:rPr lang="en-US" sz="2800" dirty="0" smtClean="0">
                    <a:solidFill>
                      <a:srgbClr val="FF0000"/>
                    </a:solidFill>
                    <a:effectLst/>
                    <a:latin typeface="times" pitchFamily="18" charset="0"/>
                    <a:cs typeface="times" pitchFamily="18" charset="0"/>
                  </a:rPr>
                  <a:t>)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=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Academy Engraved LET" pitchFamily="2" charset="0"/>
                  </a:rPr>
                  <a:t>H</a:t>
                </a:r>
                <a:r>
                  <a:rPr lang="en-US" sz="2800" b="1" baseline="-25000" dirty="0">
                    <a:solidFill>
                      <a:srgbClr val="FF0000"/>
                    </a:solidFill>
                    <a:latin typeface="Academy Engraved LET" pitchFamily="2" charset="0"/>
                    <a:sym typeface="Symbol"/>
                  </a:rPr>
                  <a:t>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(</a:t>
                </a:r>
                <a:r>
                  <a:rPr lang="en-US" sz="2800" i="1" dirty="0" smtClean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X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)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≥ </a:t>
                </a:r>
                <a:r>
                  <a:rPr lang="en-US" sz="2800" i="1" dirty="0" smtClean="0">
                    <a:solidFill>
                      <a:srgbClr val="FF0000"/>
                    </a:solidFill>
                    <a:effectLst/>
                    <a:latin typeface="times" pitchFamily="18" charset="0"/>
                    <a:cs typeface="times" pitchFamily="18" charset="0"/>
                  </a:rPr>
                  <a:t>k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   </a:t>
                </a:r>
                <a:r>
                  <a:rPr lang="en-US" sz="2800" dirty="0" smtClean="0">
                    <a:effectLst/>
                  </a:rPr>
                  <a:t>(</a:t>
                </a:r>
                <a:r>
                  <a:rPr lang="en-US" sz="2800" dirty="0" err="1" smtClean="0">
                    <a:solidFill>
                      <a:srgbClr val="0070C0"/>
                    </a:solidFill>
                    <a:effectLst/>
                    <a:latin typeface="times" pitchFamily="18" charset="0"/>
                    <a:cs typeface="times" pitchFamily="18" charset="0"/>
                  </a:rPr>
                  <a:t>Pr</a:t>
                </a:r>
                <a:r>
                  <a:rPr lang="en-US" sz="2800" dirty="0" smtClean="0">
                    <a:solidFill>
                      <a:srgbClr val="0070C0"/>
                    </a:solidFill>
                    <a:effectLst/>
                    <a:latin typeface="times" pitchFamily="18" charset="0"/>
                    <a:cs typeface="times" pitchFamily="18" charset="0"/>
                  </a:rPr>
                  <a:t>[</a:t>
                </a:r>
                <a:r>
                  <a:rPr lang="en-US" sz="2800" i="1" dirty="0" smtClean="0">
                    <a:solidFill>
                      <a:srgbClr val="0070C0"/>
                    </a:solidFill>
                    <a:effectLst/>
                    <a:latin typeface="times" pitchFamily="18" charset="0"/>
                    <a:cs typeface="times" pitchFamily="18" charset="0"/>
                  </a:rPr>
                  <a:t>X </a:t>
                </a:r>
                <a:r>
                  <a:rPr lang="en-US" sz="2800" dirty="0">
                    <a:solidFill>
                      <a:srgbClr val="0070C0"/>
                    </a:solidFill>
                    <a:effectLst/>
                    <a:latin typeface="times" pitchFamily="18" charset="0"/>
                    <a:cs typeface="times" pitchFamily="18" charset="0"/>
                  </a:rPr>
                  <a:t>= </a:t>
                </a:r>
                <a:r>
                  <a:rPr lang="en-US" sz="2800" i="1" dirty="0" smtClean="0">
                    <a:solidFill>
                      <a:srgbClr val="0070C0"/>
                    </a:solidFill>
                    <a:effectLst/>
                    <a:latin typeface="times" pitchFamily="18" charset="0"/>
                    <a:cs typeface="times" pitchFamily="18" charset="0"/>
                  </a:rPr>
                  <a:t>x</a:t>
                </a:r>
                <a:r>
                  <a:rPr lang="en-US" sz="2800" dirty="0" smtClean="0">
                    <a:solidFill>
                      <a:srgbClr val="0070C0"/>
                    </a:solidFill>
                    <a:effectLst/>
                    <a:latin typeface="times" pitchFamily="18" charset="0"/>
                    <a:cs typeface="times" pitchFamily="18" charset="0"/>
                  </a:rPr>
                  <a:t>]</a:t>
                </a:r>
                <a:r>
                  <a:rPr lang="en-US" sz="2800" b="1" dirty="0" smtClean="0">
                    <a:solidFill>
                      <a:srgbClr val="0070C0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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 2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effectLst/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</a:rPr>
                  <a:t>,</a:t>
                </a:r>
                <a:r>
                  <a:rPr lang="en-US" sz="2800" dirty="0" smtClean="0">
                    <a:effectLst/>
                    <a:sym typeface="Symbol"/>
                  </a:rPr>
                  <a:t>for all</a:t>
                </a:r>
                <a:r>
                  <a:rPr lang="en-US" sz="2800" dirty="0" smtClean="0">
                    <a:effectLst/>
                  </a:rPr>
                  <a:t> </a:t>
                </a:r>
                <a:r>
                  <a:rPr lang="en-US" sz="2800" i="1" dirty="0" smtClean="0">
                    <a:solidFill>
                      <a:srgbClr val="0070C0"/>
                    </a:solidFill>
                    <a:effectLst/>
                    <a:latin typeface="times" pitchFamily="18" charset="0"/>
                    <a:cs typeface="times" pitchFamily="18" charset="0"/>
                  </a:rPr>
                  <a:t>x</a:t>
                </a:r>
                <a:r>
                  <a:rPr lang="en-US" sz="2800" dirty="0" smtClean="0"/>
                  <a:t>)</a:t>
                </a:r>
              </a:p>
              <a:p>
                <a:pPr lvl="1"/>
                <a:r>
                  <a:rPr lang="en-US" sz="2800" i="1" dirty="0">
                    <a:solidFill>
                      <a:srgbClr val="0070C0"/>
                    </a:solidFill>
                    <a:latin typeface="times" pitchFamily="18" charset="0"/>
                    <a:cs typeface="times" pitchFamily="18" charset="0"/>
                  </a:rPr>
                  <a:t>h</a:t>
                </a:r>
                <a:r>
                  <a:rPr lang="en-US" sz="2800" dirty="0">
                    <a:solidFill>
                      <a:srgbClr val="0070C0"/>
                    </a:solidFill>
                  </a:rPr>
                  <a:t>: {0,1}</a:t>
                </a:r>
                <a:r>
                  <a:rPr lang="en-US" sz="2800" b="1" i="1" baseline="30000" dirty="0">
                    <a:solidFill>
                      <a:srgbClr val="0070C0"/>
                    </a:solidFill>
                    <a:latin typeface="times" pitchFamily="18" charset="0"/>
                    <a:cs typeface="times" pitchFamily="18" charset="0"/>
                  </a:rPr>
                  <a:t>n</a:t>
                </a:r>
                <a:r>
                  <a:rPr lang="en-US" sz="2800" i="1" baseline="30000" dirty="0">
                    <a:solidFill>
                      <a:srgbClr val="0070C0"/>
                    </a:solidFill>
                    <a:latin typeface="times" pitchFamily="18" charset="0"/>
                    <a:cs typeface="times" pitchFamily="18" charset="0"/>
                  </a:rPr>
                  <a:t> </a:t>
                </a:r>
                <a:r>
                  <a:rPr lang="en-US" sz="2800" dirty="0">
                    <a:solidFill>
                      <a:srgbClr val="0070C0"/>
                    </a:solidFill>
                    <a:latin typeface="times" pitchFamily="18" charset="0"/>
                    <a:cs typeface="times" pitchFamily="18" charset="0"/>
                    <a:sym typeface="Symbol"/>
                  </a:rPr>
                  <a:t> </a:t>
                </a:r>
                <a:r>
                  <a:rPr lang="en-US" sz="2800" dirty="0">
                    <a:solidFill>
                      <a:srgbClr val="0070C0"/>
                    </a:solidFill>
                  </a:rPr>
                  <a:t>{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0,1}</a:t>
                </a:r>
                <a:r>
                  <a:rPr lang="en-US" sz="2800" i="1" baseline="30000" dirty="0" smtClean="0">
                    <a:solidFill>
                      <a:srgbClr val="0070C0"/>
                    </a:solidFill>
                    <a:latin typeface="times" pitchFamily="18" charset="0"/>
                    <a:cs typeface="times" pitchFamily="18" charset="0"/>
                  </a:rPr>
                  <a:t>m </a:t>
                </a:r>
                <a:r>
                  <a:rPr lang="en-US" sz="2800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smtClean="0"/>
                  <a:t>is a (</a:t>
                </a:r>
                <a:r>
                  <a:rPr lang="en-US" sz="2800" i="1" dirty="0" smtClean="0"/>
                  <a:t>possibly probabilistic</a:t>
                </a:r>
                <a:r>
                  <a:rPr lang="en-US" sz="2800" dirty="0" smtClean="0"/>
                  <a:t>) KDF</a:t>
                </a:r>
                <a:endParaRPr lang="en-US" sz="3200" dirty="0"/>
              </a:p>
              <a:p>
                <a:pPr marL="320040" lvl="1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</a:pPr>
                <a:r>
                  <a:rPr lang="en-US" sz="3200" u="sng" dirty="0" smtClean="0"/>
                  <a:t>Goal</a:t>
                </a:r>
                <a:r>
                  <a:rPr lang="en-US" sz="3200" dirty="0" smtClean="0"/>
                  <a:t>: minimize </a:t>
                </a:r>
                <a:r>
                  <a:rPr lang="en-US" sz="3200" i="1" dirty="0" smtClean="0">
                    <a:solidFill>
                      <a:srgbClr val="FF0000"/>
                    </a:solidFill>
                    <a:latin typeface="times" pitchFamily="18" charset="0"/>
                  </a:rPr>
                  <a:t>k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s.t.</a:t>
                </a:r>
                <a:r>
                  <a:rPr lang="en-US" sz="3200" dirty="0" smtClean="0"/>
                  <a:t>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sz="3200" dirty="0" smtClean="0"/>
                  <a:t> is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Symbol" pitchFamily="18" charset="2"/>
                  </a:rPr>
                  <a:t>2e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–secure</a:t>
                </a:r>
                <a:r>
                  <a:rPr lang="en-US" sz="3200" dirty="0" smtClean="0"/>
                  <a:t> using </a:t>
                </a:r>
                <a:r>
                  <a:rPr lang="en-US" sz="3200" i="1" dirty="0" smtClean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R </a:t>
                </a:r>
                <a:r>
                  <a:rPr lang="en-US" sz="3200" b="1" i="1" dirty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=</a:t>
                </a:r>
                <a:r>
                  <a:rPr lang="en-US" sz="3200" i="1" dirty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 h</a:t>
                </a:r>
                <a:r>
                  <a:rPr lang="en-US" sz="3200" dirty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(</a:t>
                </a:r>
                <a:r>
                  <a:rPr lang="en-US" sz="3200" i="1" dirty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X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" pitchFamily="18" charset="0"/>
                    <a:cs typeface="times" pitchFamily="18" charset="0"/>
                  </a:rPr>
                  <a:t>)</a:t>
                </a:r>
                <a:endParaRPr lang="en-US" sz="3200" dirty="0" smtClean="0"/>
              </a:p>
              <a:p>
                <a:pPr lvl="1"/>
                <a:r>
                  <a:rPr lang="en-US" sz="2800" dirty="0" smtClean="0"/>
                  <a:t>Equivalently, minimize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entropy loss</a:t>
                </a:r>
                <a:r>
                  <a:rPr lang="en-US" sz="2800" dirty="0" smtClean="0"/>
                  <a:t> </a:t>
                </a:r>
                <a:r>
                  <a:rPr lang="en-US" sz="2800" i="1" dirty="0" smtClean="0">
                    <a:solidFill>
                      <a:srgbClr val="0070C0"/>
                    </a:solidFill>
                    <a:latin typeface="times" pitchFamily="18" charset="0"/>
                  </a:rPr>
                  <a:t>L = k </a:t>
                </a:r>
                <a:r>
                  <a:rPr lang="en-US" sz="2800" b="1" i="1" dirty="0" smtClean="0">
                    <a:solidFill>
                      <a:srgbClr val="0070C0"/>
                    </a:solidFill>
                    <a:latin typeface="times" pitchFamily="18" charset="0"/>
                    <a:sym typeface="Symbol"/>
                  </a:rPr>
                  <a:t></a:t>
                </a:r>
                <a:r>
                  <a:rPr lang="en-US" sz="2800" i="1" dirty="0" smtClean="0">
                    <a:solidFill>
                      <a:srgbClr val="0070C0"/>
                    </a:solidFill>
                    <a:latin typeface="times" pitchFamily="18" charset="0"/>
                  </a:rPr>
                  <a:t>  m</a:t>
                </a:r>
              </a:p>
              <a:p>
                <a:pPr lvl="1"/>
                <a:r>
                  <a:rPr lang="en-US" sz="2800" dirty="0" smtClean="0"/>
                  <a:t>(If possible, get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information-theoretic</a:t>
                </a:r>
                <a:r>
                  <a:rPr lang="en-US" sz="2800" dirty="0" smtClean="0"/>
                  <a:t> security)</a:t>
                </a:r>
              </a:p>
              <a:p>
                <a:pPr lvl="1"/>
                <a:r>
                  <a:rPr lang="en-US" sz="2800" dirty="0"/>
                  <a:t>Note: </a:t>
                </a:r>
                <a:r>
                  <a:rPr lang="en-US" sz="2800" dirty="0">
                    <a:solidFill>
                      <a:srgbClr val="00B050"/>
                    </a:solidFill>
                  </a:rPr>
                  <a:t>we</a:t>
                </a:r>
                <a:r>
                  <a:rPr lang="en-US" sz="2800" dirty="0"/>
                  <a:t> design </a:t>
                </a:r>
                <a:r>
                  <a:rPr lang="en-US" sz="2800" i="1" dirty="0">
                    <a:solidFill>
                      <a:srgbClr val="0070C0"/>
                    </a:solidFill>
                    <a:latin typeface="times" pitchFamily="18" charset="0"/>
                    <a:cs typeface="times" pitchFamily="18" charset="0"/>
                  </a:rPr>
                  <a:t>h</a:t>
                </a:r>
                <a:r>
                  <a:rPr lang="en-US" sz="2800" dirty="0"/>
                  <a:t> but must work for </a:t>
                </a:r>
                <a:r>
                  <a:rPr lang="en-US" sz="2800" dirty="0">
                    <a:solidFill>
                      <a:srgbClr val="FF0000"/>
                    </a:solidFill>
                  </a:rPr>
                  <a:t>any</a:t>
                </a:r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70C0"/>
                    </a:solidFill>
                    <a:latin typeface="times" pitchFamily="18" charset="0"/>
                    <a:cs typeface="times" pitchFamily="18" charset="0"/>
                  </a:rPr>
                  <a:t>(</a:t>
                </a:r>
                <a:r>
                  <a:rPr lang="en-US" sz="2800" i="1" dirty="0">
                    <a:solidFill>
                      <a:srgbClr val="0070C0"/>
                    </a:solidFill>
                    <a:latin typeface="times" pitchFamily="18" charset="0"/>
                    <a:cs typeface="times" pitchFamily="18" charset="0"/>
                  </a:rPr>
                  <a:t>n, k</a:t>
                </a:r>
                <a:r>
                  <a:rPr lang="en-US" sz="2800" dirty="0">
                    <a:solidFill>
                      <a:srgbClr val="0070C0"/>
                    </a:solidFill>
                    <a:latin typeface="times" pitchFamily="18" charset="0"/>
                    <a:cs typeface="times" pitchFamily="18" charset="0"/>
                  </a:rPr>
                  <a:t>)</a:t>
                </a:r>
                <a:r>
                  <a:rPr lang="en-US" sz="2800" dirty="0"/>
                  <a:t>-source </a:t>
                </a:r>
                <a:r>
                  <a:rPr lang="en-US" sz="2800" i="1" dirty="0" smtClean="0">
                    <a:solidFill>
                      <a:srgbClr val="0070C0"/>
                    </a:solidFill>
                    <a:latin typeface="times" pitchFamily="18" charset="0"/>
                    <a:cs typeface="times" pitchFamily="18" charset="0"/>
                  </a:rPr>
                  <a:t>X</a:t>
                </a:r>
                <a:endParaRPr lang="en-US" sz="2800" dirty="0"/>
              </a:p>
            </p:txBody>
          </p:sp>
        </mc:Choice>
        <mc:Fallback xmlns="">
          <p:sp>
            <p:nvSpPr>
              <p:cNvPr id="3635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3152" y="1600200"/>
                <a:ext cx="9070848" cy="5181600"/>
              </a:xfrm>
              <a:blipFill rotWithShape="1">
                <a:blip r:embed="rId2"/>
                <a:stretch>
                  <a:fillRect l="-470" t="-941" r="-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EBF6668-B6B5-4AC9-AA26-3E6FB7C8F889}" type="slidenum">
              <a:rPr lang="en-US"/>
              <a:pPr/>
              <a:t>4</a:t>
            </a:fld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Formalizing the Problem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www.shalfleet.net/advent/NEWJesse/ke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7864">
            <a:off x="7161881" y="-174544"/>
            <a:ext cx="1905000" cy="16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381806" y="3367422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" pitchFamily="18" charset="0"/>
                <a:cs typeface="times" pitchFamily="18" charset="0"/>
              </a:rPr>
              <a:t>X</a:t>
            </a:r>
            <a:endParaRPr lang="en-US" sz="28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4170" y="343188"/>
            <a:ext cx="8882744" cy="5584372"/>
            <a:chOff x="1894114" y="582974"/>
            <a:chExt cx="5143500" cy="508635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4114" y="582974"/>
              <a:ext cx="5143500" cy="508635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894114" y="5181600"/>
              <a:ext cx="5143500" cy="4381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505200" y="1736560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srgbClr val="FFC000"/>
                </a:solidFill>
                <a:latin typeface="times" pitchFamily="18" charset="0"/>
                <a:cs typeface="times" pitchFamily="18" charset="0"/>
              </a:rPr>
              <a:t>h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81806" y="1852229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" pitchFamily="18" charset="0"/>
                <a:cs typeface="times" pitchFamily="18" charset="0"/>
              </a:rPr>
              <a:t>X</a:t>
            </a:r>
            <a:endParaRPr lang="en-US" sz="2800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8" name="Picture 2" descr="http://fc01.deviantart.net/fs71/i/2010/136/9/c/Heart_Lock_and_Key_Flash_by_laurie___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52928"/>
            <a:ext cx="8866414" cy="503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672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Old Approach: Extractors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69570"/>
            <a:ext cx="8991600" cy="5159830"/>
          </a:xfrm>
          <a:noFill/>
        </p:spPr>
        <p:txBody>
          <a:bodyPr>
            <a:normAutofit/>
          </a:bodyPr>
          <a:lstStyle/>
          <a:p>
            <a:r>
              <a:rPr lang="en-US" sz="3200" u="sng" dirty="0" smtClean="0"/>
              <a:t>Tool:</a:t>
            </a:r>
            <a:r>
              <a:rPr lang="en-US" sz="3200" dirty="0" smtClean="0"/>
              <a:t> Randomness Extractor </a:t>
            </a:r>
            <a:r>
              <a:rPr lang="en-US" sz="3200" dirty="0" smtClean="0">
                <a:solidFill>
                  <a:srgbClr val="C00000"/>
                </a:solidFill>
              </a:rPr>
              <a:t>[NZ96]</a:t>
            </a:r>
            <a:r>
              <a:rPr lang="en-US" sz="3200" dirty="0" smtClean="0"/>
              <a:t>.  </a:t>
            </a:r>
          </a:p>
          <a:p>
            <a:pPr lvl="1"/>
            <a:r>
              <a:rPr lang="en-US" sz="2800" dirty="0" smtClean="0"/>
              <a:t>Input: a </a:t>
            </a:r>
            <a:r>
              <a:rPr lang="en-US" sz="2800" i="1" dirty="0" smtClean="0"/>
              <a:t>weak secret </a:t>
            </a:r>
            <a:r>
              <a:rPr lang="en-US" sz="2800" dirty="0" smtClean="0">
                <a:solidFill>
                  <a:srgbClr val="0070C0"/>
                </a:solidFill>
              </a:rPr>
              <a:t>X</a:t>
            </a:r>
            <a:r>
              <a:rPr lang="en-US" sz="2800" dirty="0" smtClean="0"/>
              <a:t> and a </a:t>
            </a:r>
            <a:r>
              <a:rPr lang="en-US" sz="2800" i="1" dirty="0" smtClean="0"/>
              <a:t>uniformly</a:t>
            </a:r>
            <a:r>
              <a:rPr lang="en-US" sz="2800" dirty="0" smtClean="0"/>
              <a:t> </a:t>
            </a:r>
            <a:r>
              <a:rPr lang="en-US" sz="2800" i="1" dirty="0" smtClean="0"/>
              <a:t>random seed 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r>
              <a:rPr lang="en-US" sz="2800" dirty="0" smtClean="0"/>
              <a:t>.</a:t>
            </a:r>
          </a:p>
          <a:p>
            <a:pPr lvl="1"/>
            <a:r>
              <a:rPr lang="en-US" sz="2800" dirty="0" smtClean="0"/>
              <a:t>Output: </a:t>
            </a:r>
            <a:r>
              <a:rPr lang="en-US" sz="2800" i="1" dirty="0" smtClean="0"/>
              <a:t>extracted key  </a:t>
            </a:r>
            <a:r>
              <a:rPr lang="en-US" sz="2800" dirty="0" smtClean="0">
                <a:solidFill>
                  <a:srgbClr val="0070C0"/>
                </a:solidFill>
              </a:rPr>
              <a:t>R = </a:t>
            </a:r>
            <a:r>
              <a:rPr lang="en-US" sz="2800" b="1" dirty="0" smtClean="0">
                <a:solidFill>
                  <a:srgbClr val="0070C0"/>
                </a:solidFill>
              </a:rPr>
              <a:t>Ext</a:t>
            </a:r>
            <a:r>
              <a:rPr lang="en-US" sz="2800" dirty="0" smtClean="0">
                <a:solidFill>
                  <a:srgbClr val="0070C0"/>
                </a:solidFill>
              </a:rPr>
              <a:t>(X; S)</a:t>
            </a:r>
            <a:r>
              <a:rPr lang="en-US" sz="2800" dirty="0" smtClean="0"/>
              <a:t>.</a:t>
            </a:r>
            <a:endParaRPr lang="en-US" sz="2800" b="1" dirty="0" smtClean="0"/>
          </a:p>
          <a:p>
            <a:pPr lvl="1"/>
            <a:r>
              <a:rPr lang="en-US" sz="2800" dirty="0" smtClean="0">
                <a:solidFill>
                  <a:srgbClr val="0070C0"/>
                </a:solidFill>
              </a:rPr>
              <a:t>R</a:t>
            </a:r>
            <a:r>
              <a:rPr lang="en-US" sz="2800" dirty="0" smtClean="0"/>
              <a:t> is uniformly random, even conditioned on the seed </a:t>
            </a:r>
            <a:r>
              <a:rPr lang="en-US" sz="2800" dirty="0" smtClean="0">
                <a:solidFill>
                  <a:srgbClr val="0070C0"/>
                </a:solidFill>
              </a:rPr>
              <a:t>S</a:t>
            </a:r>
            <a:r>
              <a:rPr lang="en-US" sz="2800" dirty="0" smtClean="0"/>
              <a:t>.</a:t>
            </a:r>
          </a:p>
          <a:p>
            <a:pPr marL="685800" lvl="2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	</a:t>
            </a:r>
            <a:r>
              <a:rPr lang="en-US" sz="3600" dirty="0">
                <a:solidFill>
                  <a:srgbClr val="FF0000"/>
                </a:solidFill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</a:rPr>
              <a:t>Ext</a:t>
            </a:r>
            <a:r>
              <a:rPr lang="en-US" sz="3200" dirty="0" smtClean="0">
                <a:solidFill>
                  <a:srgbClr val="FF0000"/>
                </a:solidFill>
              </a:rPr>
              <a:t>(X</a:t>
            </a:r>
            <a:r>
              <a:rPr lang="en-US" sz="3200" dirty="0">
                <a:solidFill>
                  <a:srgbClr val="FF0000"/>
                </a:solidFill>
              </a:rPr>
              <a:t>; S</a:t>
            </a:r>
            <a:r>
              <a:rPr lang="en-US" sz="3200" dirty="0" smtClean="0">
                <a:solidFill>
                  <a:srgbClr val="FF0000"/>
                </a:solidFill>
              </a:rPr>
              <a:t>), S) ≈ (Uniform, S)</a:t>
            </a:r>
            <a:endParaRPr lang="en-US" sz="2500" dirty="0" smtClean="0">
              <a:solidFill>
                <a:srgbClr val="FF0000"/>
              </a:solidFill>
            </a:endParaRPr>
          </a:p>
          <a:p>
            <a:r>
              <a:rPr lang="en-US" sz="3000" b="1" dirty="0" smtClean="0"/>
              <a:t>Many </a:t>
            </a:r>
            <a:r>
              <a:rPr lang="en-US" sz="3000" b="1" dirty="0"/>
              <a:t>uses in complexity theory and </a:t>
            </a:r>
            <a:r>
              <a:rPr lang="en-US" sz="3000" b="1" dirty="0" smtClean="0"/>
              <a:t>cryptography</a:t>
            </a:r>
            <a:r>
              <a:rPr lang="en-US" sz="3000" b="1" dirty="0"/>
              <a:t>.</a:t>
            </a:r>
          </a:p>
          <a:p>
            <a:pPr lvl="1"/>
            <a:r>
              <a:rPr lang="en-US" dirty="0" smtClean="0"/>
              <a:t>Well beyond key derivation (de-randomization, etc.)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799556" y="5410200"/>
            <a:ext cx="1600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/>
              <a:t>Ext</a:t>
            </a:r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2808956" y="5638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371600" y="5282625"/>
            <a:ext cx="12779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secret: </a:t>
            </a:r>
            <a:r>
              <a:rPr lang="en-US" sz="3200" dirty="0" smtClean="0">
                <a:solidFill>
                  <a:srgbClr val="0070C0"/>
                </a:solidFill>
              </a:rPr>
              <a:t>X</a:t>
            </a:r>
            <a:endParaRPr lang="en-US" sz="3200" dirty="0">
              <a:solidFill>
                <a:srgbClr val="0070C0"/>
              </a:solidFill>
              <a:latin typeface="cmmib10" pitchFamily="34" charset="0"/>
            </a:endParaRP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2808956" y="6172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5399756" y="5943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371600" y="5816025"/>
            <a:ext cx="12923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seed:   </a:t>
            </a:r>
            <a:r>
              <a:rPr lang="en-US" sz="3200" dirty="0" smtClean="0">
                <a:solidFill>
                  <a:srgbClr val="0070C0"/>
                </a:solidFill>
              </a:rPr>
              <a:t>S</a:t>
            </a:r>
            <a:endParaRPr lang="en-US" sz="3200" dirty="0">
              <a:solidFill>
                <a:srgbClr val="0070C0"/>
              </a:solidFill>
              <a:latin typeface="cmmib10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655995" y="5294293"/>
            <a:ext cx="193815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extracted key:</a:t>
            </a:r>
          </a:p>
          <a:p>
            <a:pPr algn="ctr"/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R</a:t>
            </a:r>
            <a:endParaRPr lang="en-US" sz="3200" dirty="0">
              <a:solidFill>
                <a:srgbClr val="0070C0"/>
              </a:solidFill>
              <a:latin typeface="cmmib10" pitchFamily="34" charset="0"/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76C44857-DF7D-4136-98BB-E5889E763546}" type="slidenum">
              <a:rPr lang="en-US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456" y="0"/>
            <a:ext cx="1415381" cy="163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4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87828" y="5638800"/>
            <a:ext cx="8022772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990600"/>
          </a:xfrm>
        </p:spPr>
        <p:txBody>
          <a:bodyPr>
            <a:normAutofit/>
          </a:bodyPr>
          <a:lstStyle/>
          <a:p>
            <a:r>
              <a:rPr lang="en-US" dirty="0"/>
              <a:t>Old Approach: Extractors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469570"/>
                <a:ext cx="8991600" cy="5159830"/>
              </a:xfrm>
              <a:noFill/>
            </p:spPr>
            <p:txBody>
              <a:bodyPr>
                <a:normAutofit/>
              </a:bodyPr>
              <a:lstStyle/>
              <a:p>
                <a:r>
                  <a:rPr lang="en-US" sz="3200" u="sng" dirty="0" smtClean="0"/>
                  <a:t>Tool:</a:t>
                </a:r>
                <a:r>
                  <a:rPr lang="en-US" sz="3200" dirty="0" smtClean="0"/>
                  <a:t> Randomness Extractor </a:t>
                </a:r>
                <a:r>
                  <a:rPr lang="en-US" sz="3200" dirty="0" smtClean="0">
                    <a:solidFill>
                      <a:srgbClr val="C00000"/>
                    </a:solidFill>
                  </a:rPr>
                  <a:t>[NZ96]</a:t>
                </a:r>
                <a:r>
                  <a:rPr lang="en-US" sz="3200" dirty="0" smtClean="0"/>
                  <a:t>.  </a:t>
                </a:r>
              </a:p>
              <a:p>
                <a:pPr lvl="1"/>
                <a:r>
                  <a:rPr lang="en-US" sz="2800" dirty="0" smtClean="0"/>
                  <a:t>Input: a </a:t>
                </a:r>
                <a:r>
                  <a:rPr lang="en-US" sz="2800" i="1" dirty="0" smtClean="0"/>
                  <a:t>weak secret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X</a:t>
                </a:r>
                <a:r>
                  <a:rPr lang="en-US" sz="2800" dirty="0" smtClean="0"/>
                  <a:t> and a </a:t>
                </a:r>
                <a:r>
                  <a:rPr lang="en-US" sz="2800" i="1" dirty="0" smtClean="0"/>
                  <a:t>uniformly</a:t>
                </a:r>
                <a:r>
                  <a:rPr lang="en-US" sz="2800" dirty="0" smtClean="0"/>
                  <a:t> </a:t>
                </a:r>
                <a:r>
                  <a:rPr lang="en-US" sz="2800" i="1" dirty="0" smtClean="0"/>
                  <a:t>random seed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sz="2800" dirty="0" smtClean="0"/>
                  <a:t>.</a:t>
                </a:r>
              </a:p>
              <a:p>
                <a:pPr lvl="1"/>
                <a:r>
                  <a:rPr lang="en-US" sz="2800" dirty="0" smtClean="0"/>
                  <a:t>Output: </a:t>
                </a:r>
                <a:r>
                  <a:rPr lang="en-US" sz="2800" i="1" dirty="0" smtClean="0"/>
                  <a:t>extracted key 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R =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Ext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(X; S)</a:t>
                </a:r>
                <a:r>
                  <a:rPr lang="en-US" sz="2800" dirty="0" smtClean="0"/>
                  <a:t>.</a:t>
                </a:r>
                <a:endParaRPr lang="en-US" sz="2800" b="1" dirty="0" smtClean="0"/>
              </a:p>
              <a:p>
                <a:pPr lvl="1"/>
                <a:r>
                  <a:rPr lang="en-US" sz="2800" dirty="0" smtClean="0">
                    <a:solidFill>
                      <a:srgbClr val="0070C0"/>
                    </a:solidFill>
                  </a:rPr>
                  <a:t>R</a:t>
                </a:r>
                <a:r>
                  <a:rPr lang="en-US" sz="2800" dirty="0" smtClean="0"/>
                  <a:t> is uniformly random, even conditioned on the seed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sz="2800" dirty="0" smtClean="0"/>
                  <a:t>.</a:t>
                </a:r>
              </a:p>
              <a:p>
                <a:pPr marL="685800" lvl="2" indent="0">
                  <a:buNone/>
                </a:pPr>
                <a:r>
                  <a:rPr lang="en-US" sz="2500" dirty="0"/>
                  <a:t>	</a:t>
                </a:r>
                <a:r>
                  <a:rPr lang="en-US" sz="2500" dirty="0" smtClean="0"/>
                  <a:t>	</a:t>
                </a:r>
                <a:r>
                  <a:rPr lang="en-US" sz="3600" dirty="0">
                    <a:solidFill>
                      <a:srgbClr val="FF0000"/>
                    </a:solidFill>
                  </a:rPr>
                  <a:t>(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Ext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(X</a:t>
                </a:r>
                <a:r>
                  <a:rPr lang="en-US" sz="3200" dirty="0">
                    <a:solidFill>
                      <a:srgbClr val="FF0000"/>
                    </a:solidFill>
                  </a:rPr>
                  <a:t>; S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), S) ≈ (Uniform, S)</a:t>
                </a:r>
                <a:endParaRPr lang="en-US" sz="2500" dirty="0" smtClean="0">
                  <a:solidFill>
                    <a:srgbClr val="FF0000"/>
                  </a:solidFill>
                </a:endParaRPr>
              </a:p>
              <a:p>
                <a:r>
                  <a:rPr lang="en-US" sz="3200" dirty="0" smtClean="0">
                    <a:solidFill>
                      <a:srgbClr val="0070C0"/>
                    </a:solidFill>
                    <a:latin typeface="times" pitchFamily="18" charset="0"/>
                  </a:rPr>
                  <a:t>(</a:t>
                </a:r>
                <a:r>
                  <a:rPr lang="en-US" sz="3200" i="1" dirty="0" err="1" smtClean="0">
                    <a:solidFill>
                      <a:srgbClr val="0070C0"/>
                    </a:solidFill>
                    <a:latin typeface="times" pitchFamily="18" charset="0"/>
                  </a:rPr>
                  <a:t>k,</a:t>
                </a:r>
                <a:r>
                  <a:rPr lang="en-US" sz="3200" dirty="0" err="1" smtClean="0">
                    <a:solidFill>
                      <a:srgbClr val="00B050"/>
                    </a:solidFill>
                    <a:latin typeface="Symbol" pitchFamily="18" charset="2"/>
                  </a:rPr>
                  <a:t>e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times" pitchFamily="18" charset="0"/>
                  </a:rPr>
                  <a:t>)</a:t>
                </a:r>
                <a:r>
                  <a:rPr lang="en-US" sz="3200" dirty="0" smtClean="0"/>
                  <a:t>-extractor: given </a:t>
                </a:r>
                <a:r>
                  <a:rPr lang="en-US" sz="3200" dirty="0"/>
                  <a:t>any secret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(</a:t>
                </a:r>
                <a:r>
                  <a:rPr lang="en-US" sz="3200" i="1" dirty="0" err="1" smtClean="0">
                    <a:solidFill>
                      <a:srgbClr val="0070C0"/>
                    </a:solidFill>
                    <a:latin typeface="times" pitchFamily="18" charset="0"/>
                  </a:rPr>
                  <a:t>n,k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)</a:t>
                </a:r>
                <a:r>
                  <a:rPr lang="en-US" sz="3200" dirty="0" smtClean="0"/>
                  <a:t>-</a:t>
                </a:r>
                <a:r>
                  <a:rPr lang="en-US" sz="3200" dirty="0"/>
                  <a:t>source </a:t>
                </a:r>
                <a:r>
                  <a:rPr lang="en-US" sz="3200" dirty="0">
                    <a:solidFill>
                      <a:srgbClr val="0070C0"/>
                    </a:solidFill>
                  </a:rPr>
                  <a:t>X</a:t>
                </a:r>
                <a:r>
                  <a:rPr lang="en-US" sz="3200" dirty="0" smtClean="0"/>
                  <a:t>, outputs </a:t>
                </a:r>
                <a:r>
                  <a:rPr lang="en-US" sz="3200" i="1" dirty="0" smtClean="0">
                    <a:solidFill>
                      <a:srgbClr val="0070C0"/>
                    </a:solidFill>
                    <a:latin typeface="times" pitchFamily="18" charset="0"/>
                  </a:rPr>
                  <a:t>m</a:t>
                </a:r>
                <a:r>
                  <a:rPr lang="en-US" sz="3200" i="1" dirty="0" smtClean="0">
                    <a:solidFill>
                      <a:srgbClr val="00B050"/>
                    </a:solidFill>
                    <a:latin typeface="times" pitchFamily="18" charset="0"/>
                  </a:rPr>
                  <a:t> </a:t>
                </a:r>
                <a:r>
                  <a:rPr lang="en-US" sz="3200" dirty="0" smtClean="0"/>
                  <a:t>secret bits “</a:t>
                </a:r>
                <a:r>
                  <a:rPr lang="en-US" sz="3200" dirty="0">
                    <a:solidFill>
                      <a:srgbClr val="00B050"/>
                    </a:solidFill>
                    <a:latin typeface="Symbol" pitchFamily="18" charset="2"/>
                  </a:rPr>
                  <a:t>e</a:t>
                </a:r>
                <a:r>
                  <a:rPr lang="en-US" sz="3200" dirty="0" smtClean="0"/>
                  <a:t>–fooling”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any</a:t>
                </a:r>
                <a:r>
                  <a:rPr lang="en-US" sz="3200" dirty="0" smtClean="0"/>
                  <a:t> distinguisher </a:t>
                </a:r>
                <a:r>
                  <a:rPr lang="en-US" sz="3200" b="1" i="1" dirty="0" smtClean="0">
                    <a:solidFill>
                      <a:srgbClr val="0070C0"/>
                    </a:solidFill>
                  </a:rPr>
                  <a:t>D</a:t>
                </a:r>
                <a:r>
                  <a:rPr lang="en-US" sz="3200" dirty="0" smtClean="0"/>
                  <a:t>:</a:t>
                </a:r>
              </a:p>
              <a:p>
                <a:endParaRPr lang="en-US" sz="2400" dirty="0" smtClean="0"/>
              </a:p>
              <a:p>
                <a:pPr marL="0" lvl="1" indent="0">
                  <a:spcBef>
                    <a:spcPts val="700"/>
                  </a:spcBef>
                  <a:buClr>
                    <a:schemeClr val="accent2"/>
                  </a:buClr>
                  <a:buSzPct val="60000"/>
                  <a:buNone/>
                </a:pPr>
                <a:r>
                  <a:rPr lang="en-US" sz="3200" dirty="0" smtClean="0">
                    <a:solidFill>
                      <a:srgbClr val="0070C0"/>
                    </a:solidFill>
                    <a:latin typeface="times" pitchFamily="18" charset="0"/>
                  </a:rPr>
                  <a:t>        </a:t>
                </a:r>
                <a:r>
                  <a:rPr lang="en-US" sz="3200" dirty="0">
                    <a:solidFill>
                      <a:srgbClr val="0070C0"/>
                    </a:solidFill>
                    <a:latin typeface="times" pitchFamily="18" charset="0"/>
                  </a:rPr>
                  <a:t>|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</a:rPr>
                  <a:t>Pr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times" pitchFamily="18" charset="0"/>
                  </a:rPr>
                  <a:t>[</a:t>
                </a:r>
                <a:r>
                  <a:rPr lang="en-US" sz="3200" b="1" i="1" dirty="0" smtClean="0">
                    <a:solidFill>
                      <a:srgbClr val="0070C0"/>
                    </a:solidFill>
                  </a:rPr>
                  <a:t>D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times" pitchFamily="18" charset="0"/>
                  </a:rPr>
                  <a:t>(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Ext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(X</a:t>
                </a:r>
                <a:r>
                  <a:rPr lang="en-US" sz="3200" dirty="0">
                    <a:solidFill>
                      <a:srgbClr val="FF0000"/>
                    </a:solidFill>
                  </a:rPr>
                  <a:t>; S)</a:t>
                </a:r>
                <a:r>
                  <a:rPr lang="en-US" sz="3200" dirty="0">
                    <a:solidFill>
                      <a:srgbClr val="0070C0"/>
                    </a:solidFill>
                  </a:rPr>
                  <a:t>, 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times" pitchFamily="18" charset="0"/>
                  </a:rPr>
                  <a:t>)</a:t>
                </a:r>
                <a:r>
                  <a:rPr lang="en-US" sz="3200" b="1" dirty="0">
                    <a:solidFill>
                      <a:srgbClr val="0070C0"/>
                    </a:solidFill>
                    <a:latin typeface="times" pitchFamily="18" charset="0"/>
                  </a:rPr>
                  <a:t> =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times" pitchFamily="18" charset="0"/>
                  </a:rPr>
                  <a:t>1]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>
                    <a:solidFill>
                      <a:srgbClr val="0070C0"/>
                    </a:solidFill>
                  </a:rPr>
                  <a:t>–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3200" dirty="0" err="1" smtClean="0">
                    <a:solidFill>
                      <a:srgbClr val="0070C0"/>
                    </a:solidFill>
                  </a:rPr>
                  <a:t>Pr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times" pitchFamily="18" charset="0"/>
                  </a:rPr>
                  <a:t>[</a:t>
                </a:r>
                <a:r>
                  <a:rPr lang="en-US" sz="3200" b="1" i="1" dirty="0" smtClean="0">
                    <a:solidFill>
                      <a:srgbClr val="0070C0"/>
                    </a:solidFill>
                  </a:rPr>
                  <a:t>D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times" pitchFamily="18" charset="0"/>
                  </a:rPr>
                  <a:t>(</a:t>
                </a:r>
                <a:r>
                  <a:rPr lang="en-US" sz="3200" dirty="0" smtClean="0">
                    <a:solidFill>
                      <a:srgbClr val="00B050"/>
                    </a:solidFill>
                  </a:rPr>
                  <a:t>U</a:t>
                </a:r>
                <a:r>
                  <a:rPr lang="en-US" sz="3200" i="1" baseline="-25000" dirty="0" smtClean="0">
                    <a:solidFill>
                      <a:srgbClr val="00B050"/>
                    </a:solidFill>
                    <a:latin typeface="times" pitchFamily="18" charset="0"/>
                  </a:rPr>
                  <a:t>m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, S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times" pitchFamily="18" charset="0"/>
                  </a:rPr>
                  <a:t>)</a:t>
                </a:r>
                <a:r>
                  <a:rPr lang="en-US" sz="3200" dirty="0">
                    <a:solidFill>
                      <a:srgbClr val="0070C0"/>
                    </a:solidFill>
                  </a:rPr>
                  <a:t> </a:t>
                </a:r>
                <a:r>
                  <a:rPr lang="en-US" sz="3200" b="1" dirty="0" smtClean="0">
                    <a:solidFill>
                      <a:srgbClr val="0070C0"/>
                    </a:solidFill>
                    <a:latin typeface="times" pitchFamily="18" charset="0"/>
                  </a:rPr>
                  <a:t>=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times" pitchFamily="18" charset="0"/>
                  </a:rPr>
                  <a:t>1] |</a:t>
                </a:r>
                <a:r>
                  <a:rPr lang="en-US" sz="32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sym typeface="Symbol" pitchFamily="18" charset="2"/>
                      </a:rPr>
                      <m:t></m:t>
                    </m:r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  <a:latin typeface="Symbol" pitchFamily="18" charset="2"/>
                  </a:rPr>
                  <a:t> </a:t>
                </a:r>
                <a:r>
                  <a:rPr lang="en-US" sz="3200" dirty="0">
                    <a:solidFill>
                      <a:srgbClr val="00B050"/>
                    </a:solidFill>
                    <a:latin typeface="Symbol" pitchFamily="18" charset="2"/>
                  </a:rPr>
                  <a:t>e</a:t>
                </a:r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469570"/>
                <a:ext cx="8991600" cy="5159830"/>
              </a:xfrm>
              <a:blipFill rotWithShape="1">
                <a:blip r:embed="rId3"/>
                <a:stretch>
                  <a:fillRect l="-475" t="-1417" r="-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76C44857-DF7D-4136-98BB-E5889E763546}" type="slidenum">
              <a:rPr lang="en-US"/>
              <a:pPr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456" y="0"/>
            <a:ext cx="1415381" cy="163492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096000" y="5245916"/>
            <a:ext cx="1952874" cy="50174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20820" y="5193268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B050"/>
                </a:solidFill>
              </a:rPr>
              <a:t>statistical</a:t>
            </a:r>
            <a:r>
              <a:rPr lang="en-US" dirty="0" smtClean="0">
                <a:solidFill>
                  <a:srgbClr val="00B050"/>
                </a:solidFill>
              </a:rPr>
              <a:t> distance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496964" y="3455142"/>
            <a:ext cx="3075036" cy="5687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EBF6668-B6B5-4AC9-AA26-3E6FB7C8F889}" type="slidenum">
              <a:rPr lang="en-US"/>
              <a:pPr/>
              <a:t>7</a:t>
            </a:fld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Extractors as KDFs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" y="1600200"/>
            <a:ext cx="8994648" cy="5181600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en-US" sz="3200" u="sng" dirty="0" smtClean="0"/>
              <a:t>Lemma</a:t>
            </a:r>
            <a:r>
              <a:rPr lang="en-US" sz="3200" dirty="0" smtClean="0"/>
              <a:t>: for </a:t>
            </a:r>
            <a:r>
              <a:rPr lang="en-US" sz="3200" dirty="0" smtClean="0">
                <a:solidFill>
                  <a:srgbClr val="FF0000"/>
                </a:solidFill>
              </a:rPr>
              <a:t>any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B050"/>
                </a:solidFill>
                <a:latin typeface="Symbol" pitchFamily="18" charset="2"/>
              </a:rPr>
              <a:t>e</a:t>
            </a:r>
            <a:r>
              <a:rPr lang="en-US" sz="3200" dirty="0" smtClean="0"/>
              <a:t>-secure </a:t>
            </a:r>
            <a:r>
              <a:rPr lang="en-US" sz="3200" dirty="0" smtClean="0">
                <a:solidFill>
                  <a:srgbClr val="0070C0"/>
                </a:solidFill>
              </a:rPr>
              <a:t>P</a:t>
            </a:r>
            <a:r>
              <a:rPr lang="en-US" sz="3200" dirty="0" smtClean="0"/>
              <a:t> needing an </a:t>
            </a:r>
            <a:r>
              <a:rPr lang="en-US" sz="3200" i="1" dirty="0">
                <a:solidFill>
                  <a:srgbClr val="00B050"/>
                </a:solidFill>
                <a:latin typeface="times" pitchFamily="18" charset="0"/>
              </a:rPr>
              <a:t>m</a:t>
            </a:r>
            <a:r>
              <a:rPr lang="en-US" sz="3200" dirty="0" smtClean="0"/>
              <a:t>–bit key,  </a:t>
            </a:r>
            <a:r>
              <a:rPr lang="en-US" sz="3200" dirty="0" smtClean="0">
                <a:solidFill>
                  <a:srgbClr val="0070C0"/>
                </a:solidFill>
                <a:latin typeface="times" pitchFamily="18" charset="0"/>
              </a:rPr>
              <a:t>(</a:t>
            </a:r>
            <a:r>
              <a:rPr lang="en-US" sz="3200" i="1" dirty="0" err="1" smtClean="0">
                <a:solidFill>
                  <a:srgbClr val="0070C0"/>
                </a:solidFill>
                <a:latin typeface="times" pitchFamily="18" charset="0"/>
              </a:rPr>
              <a:t>k,</a:t>
            </a:r>
            <a:r>
              <a:rPr lang="en-US" sz="3200" dirty="0" err="1" smtClean="0">
                <a:solidFill>
                  <a:srgbClr val="00B050"/>
                </a:solidFill>
                <a:latin typeface="Symbol" pitchFamily="18" charset="2"/>
              </a:rPr>
              <a:t>e</a:t>
            </a:r>
            <a:r>
              <a:rPr lang="en-US" sz="3200" dirty="0" smtClean="0">
                <a:solidFill>
                  <a:srgbClr val="0070C0"/>
                </a:solidFill>
                <a:latin typeface="times" pitchFamily="18" charset="0"/>
              </a:rPr>
              <a:t>)</a:t>
            </a:r>
            <a:r>
              <a:rPr lang="en-US" sz="3200" dirty="0" smtClean="0"/>
              <a:t>-</a:t>
            </a:r>
            <a:r>
              <a:rPr lang="en-US" sz="3200" dirty="0"/>
              <a:t>extractor </a:t>
            </a:r>
            <a:r>
              <a:rPr lang="en-US" sz="3200" dirty="0" smtClean="0"/>
              <a:t>is a KDF yielding security </a:t>
            </a:r>
            <a:r>
              <a:rPr lang="en-US" sz="32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3200" dirty="0">
                <a:solidFill>
                  <a:srgbClr val="FF0000"/>
                </a:solidFill>
              </a:rPr>
              <a:t>’ </a:t>
            </a:r>
            <a:r>
              <a:rPr lang="en-US" sz="3200" dirty="0">
                <a:solidFill>
                  <a:srgbClr val="0070C0"/>
                </a:solidFill>
              </a:rPr>
              <a:t>≤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Symbol" pitchFamily="18" charset="2"/>
              </a:rPr>
              <a:t>2e</a:t>
            </a:r>
            <a:endParaRPr lang="en-US" sz="3200" dirty="0" smtClean="0">
              <a:solidFill>
                <a:srgbClr val="0070C0"/>
              </a:solidFill>
            </a:endParaRPr>
          </a:p>
          <a:p>
            <a:pPr>
              <a:lnSpc>
                <a:spcPts val="4500"/>
              </a:lnSpc>
            </a:pPr>
            <a:r>
              <a:rPr lang="en-US" sz="3200" u="sng" dirty="0"/>
              <a:t>LHL</a:t>
            </a:r>
            <a:r>
              <a:rPr lang="en-US" sz="2000" dirty="0"/>
              <a:t> </a:t>
            </a:r>
            <a:r>
              <a:rPr lang="en-US" sz="2400" dirty="0"/>
              <a:t>[HILL]</a:t>
            </a:r>
            <a:r>
              <a:rPr lang="en-US" sz="3200" dirty="0"/>
              <a:t>: universal hash functions are </a:t>
            </a:r>
            <a:r>
              <a:rPr lang="en-US" sz="3200" dirty="0">
                <a:solidFill>
                  <a:srgbClr val="0070C0"/>
                </a:solidFill>
                <a:latin typeface="times" pitchFamily="18" charset="0"/>
              </a:rPr>
              <a:t>(</a:t>
            </a:r>
            <a:r>
              <a:rPr lang="en-US" sz="3200" i="1" dirty="0" err="1" smtClean="0">
                <a:solidFill>
                  <a:srgbClr val="0070C0"/>
                </a:solidFill>
                <a:latin typeface="times" pitchFamily="18" charset="0"/>
              </a:rPr>
              <a:t>k,</a:t>
            </a:r>
            <a:r>
              <a:rPr lang="en-US" sz="3200" dirty="0" err="1" smtClean="0">
                <a:solidFill>
                  <a:srgbClr val="00B050"/>
                </a:solidFill>
                <a:latin typeface="Symbol" pitchFamily="18" charset="2"/>
              </a:rPr>
              <a:t>e</a:t>
            </a:r>
            <a:r>
              <a:rPr lang="en-US" sz="3200" dirty="0" smtClean="0">
                <a:solidFill>
                  <a:srgbClr val="0070C0"/>
                </a:solidFill>
                <a:latin typeface="times" pitchFamily="18" charset="0"/>
              </a:rPr>
              <a:t>)</a:t>
            </a:r>
            <a:r>
              <a:rPr lang="en-US" sz="3200" dirty="0" smtClean="0"/>
              <a:t>-</a:t>
            </a:r>
            <a:r>
              <a:rPr lang="en-US" sz="3200" dirty="0"/>
              <a:t>extractors where </a:t>
            </a:r>
            <a:r>
              <a:rPr lang="en-US" sz="3200" i="1" dirty="0" smtClean="0">
                <a:solidFill>
                  <a:srgbClr val="FF0000"/>
                </a:solidFill>
                <a:latin typeface="times" pitchFamily="18" charset="0"/>
              </a:rPr>
              <a:t>k </a:t>
            </a:r>
            <a:r>
              <a:rPr lang="en-US" sz="3200" b="1" i="1" dirty="0">
                <a:solidFill>
                  <a:srgbClr val="FF0000"/>
                </a:solidFill>
                <a:latin typeface="times" pitchFamily="18" charset="0"/>
              </a:rPr>
              <a:t>= </a:t>
            </a:r>
            <a:r>
              <a:rPr lang="en-US" sz="3200" i="1" dirty="0">
                <a:solidFill>
                  <a:srgbClr val="FF0000"/>
                </a:solidFill>
                <a:latin typeface="times" pitchFamily="18" charset="0"/>
              </a:rPr>
              <a:t>m </a:t>
            </a:r>
            <a:r>
              <a:rPr lang="en-US" sz="3200" b="1" i="1" dirty="0">
                <a:solidFill>
                  <a:srgbClr val="FF0000"/>
                </a:solidFill>
                <a:latin typeface="times" pitchFamily="18" charset="0"/>
              </a:rPr>
              <a:t>+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" pitchFamily="18" charset="0"/>
              </a:rPr>
              <a:t>2log(1</a:t>
            </a:r>
            <a:r>
              <a:rPr lang="en-US" sz="3200" b="1" dirty="0" smtClean="0">
                <a:solidFill>
                  <a:srgbClr val="FF0000"/>
                </a:solidFill>
                <a:latin typeface="times" pitchFamily="18" charset="0"/>
              </a:rPr>
              <a:t>/</a:t>
            </a:r>
            <a:r>
              <a:rPr lang="en-US" sz="32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3200" dirty="0" smtClean="0">
                <a:solidFill>
                  <a:srgbClr val="FF0000"/>
                </a:solidFill>
                <a:latin typeface="times" pitchFamily="18" charset="0"/>
              </a:rPr>
              <a:t>)</a:t>
            </a:r>
          </a:p>
          <a:p>
            <a:pPr>
              <a:lnSpc>
                <a:spcPts val="4500"/>
              </a:lnSpc>
            </a:pPr>
            <a:r>
              <a:rPr lang="en-US" sz="3200" u="sng" dirty="0" smtClean="0"/>
              <a:t>Corollary</a:t>
            </a:r>
            <a:r>
              <a:rPr lang="en-US" sz="3200" dirty="0"/>
              <a:t>: For </a:t>
            </a:r>
            <a:r>
              <a:rPr lang="en-US" sz="3200" dirty="0">
                <a:solidFill>
                  <a:srgbClr val="00B050"/>
                </a:solidFill>
              </a:rPr>
              <a:t>any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70C0"/>
                </a:solidFill>
              </a:rPr>
              <a:t>P</a:t>
            </a:r>
            <a:r>
              <a:rPr lang="en-US" sz="3200" dirty="0"/>
              <a:t>, </a:t>
            </a:r>
            <a:r>
              <a:rPr lang="en-US" sz="3200" dirty="0" smtClean="0"/>
              <a:t>can get entropy </a:t>
            </a:r>
            <a:r>
              <a:rPr lang="en-US" sz="3200" dirty="0"/>
              <a:t>loss </a:t>
            </a:r>
            <a:r>
              <a:rPr lang="en-US" sz="3200" dirty="0" smtClean="0">
                <a:solidFill>
                  <a:srgbClr val="FF0000"/>
                </a:solidFill>
                <a:latin typeface="times" pitchFamily="18" charset="0"/>
              </a:rPr>
              <a:t>2log(1</a:t>
            </a:r>
            <a:r>
              <a:rPr lang="en-US" sz="3200" b="1" dirty="0" smtClean="0">
                <a:solidFill>
                  <a:srgbClr val="FF0000"/>
                </a:solidFill>
                <a:latin typeface="times" pitchFamily="18" charset="0"/>
              </a:rPr>
              <a:t>/</a:t>
            </a:r>
            <a:r>
              <a:rPr lang="en-US" sz="3200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3200" dirty="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en-US" sz="3200" dirty="0"/>
              <a:t> </a:t>
            </a:r>
            <a:endParaRPr lang="en-US" sz="2800" dirty="0"/>
          </a:p>
          <a:p>
            <a:pPr>
              <a:lnSpc>
                <a:spcPts val="4500"/>
              </a:lnSpc>
            </a:pPr>
            <a:r>
              <a:rPr lang="en-US" sz="3200" u="sng" dirty="0" smtClean="0"/>
              <a:t>RT-bound</a:t>
            </a:r>
            <a:r>
              <a:rPr lang="en-US" sz="3200" dirty="0" smtClean="0"/>
              <a:t> </a:t>
            </a:r>
            <a:r>
              <a:rPr lang="en-US" sz="2400" dirty="0"/>
              <a:t>[RT]</a:t>
            </a:r>
            <a:r>
              <a:rPr lang="en-US" sz="3200" dirty="0"/>
              <a:t>: </a:t>
            </a:r>
            <a:r>
              <a:rPr lang="en-US" sz="3200" dirty="0" smtClean="0"/>
              <a:t>for any extractor, </a:t>
            </a:r>
            <a:r>
              <a:rPr lang="en-US" sz="3200" i="1" dirty="0" smtClean="0">
                <a:solidFill>
                  <a:srgbClr val="FF0000"/>
                </a:solidFill>
                <a:latin typeface="times" pitchFamily="18" charset="0"/>
              </a:rPr>
              <a:t>k </a:t>
            </a:r>
            <a:r>
              <a:rPr lang="en-US" sz="3200" dirty="0">
                <a:solidFill>
                  <a:srgbClr val="FF0000"/>
                </a:solidFill>
                <a:sym typeface="Symbol"/>
              </a:rPr>
              <a:t></a:t>
            </a:r>
            <a:r>
              <a:rPr lang="en-US" sz="3200" b="1" i="1" dirty="0">
                <a:solidFill>
                  <a:srgbClr val="FF0000"/>
                </a:solidFill>
                <a:latin typeface="times" pitchFamily="18" charset="0"/>
              </a:rPr>
              <a:t> </a:t>
            </a:r>
            <a:r>
              <a:rPr lang="en-US" sz="3200" i="1" dirty="0">
                <a:solidFill>
                  <a:srgbClr val="FF0000"/>
                </a:solidFill>
                <a:latin typeface="times" pitchFamily="18" charset="0"/>
              </a:rPr>
              <a:t>m </a:t>
            </a:r>
            <a:r>
              <a:rPr lang="en-US" sz="3200" b="1" i="1" dirty="0">
                <a:solidFill>
                  <a:srgbClr val="FF0000"/>
                </a:solidFill>
                <a:latin typeface="times" pitchFamily="18" charset="0"/>
              </a:rPr>
              <a:t>+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" pitchFamily="18" charset="0"/>
              </a:rPr>
              <a:t>2log(1</a:t>
            </a:r>
            <a:r>
              <a:rPr lang="en-US" sz="3200" b="1" dirty="0">
                <a:solidFill>
                  <a:srgbClr val="FF0000"/>
                </a:solidFill>
                <a:latin typeface="times" pitchFamily="18" charset="0"/>
              </a:rPr>
              <a:t>/</a:t>
            </a:r>
            <a:r>
              <a:rPr lang="en-US" sz="3200" dirty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3200" dirty="0">
                <a:solidFill>
                  <a:srgbClr val="FF0000"/>
                </a:solidFill>
                <a:latin typeface="times" pitchFamily="18" charset="0"/>
              </a:rPr>
              <a:t>) </a:t>
            </a:r>
            <a:endParaRPr lang="en-US" sz="3200" dirty="0">
              <a:solidFill>
                <a:srgbClr val="FF0000"/>
              </a:solidFill>
            </a:endParaRPr>
          </a:p>
          <a:p>
            <a:pPr lvl="1">
              <a:lnSpc>
                <a:spcPts val="4500"/>
              </a:lnSpc>
              <a:spcBef>
                <a:spcPts val="600"/>
              </a:spcBef>
            </a:pPr>
            <a:r>
              <a:rPr lang="en-US" sz="2800" dirty="0"/>
              <a:t>entropy loss </a:t>
            </a:r>
            <a:r>
              <a:rPr lang="en-US" sz="2800" dirty="0">
                <a:solidFill>
                  <a:srgbClr val="FF0000"/>
                </a:solidFill>
                <a:latin typeface="times" pitchFamily="18" charset="0"/>
              </a:rPr>
              <a:t>2log(1</a:t>
            </a:r>
            <a:r>
              <a:rPr lang="en-US" sz="2800" b="1" dirty="0">
                <a:solidFill>
                  <a:srgbClr val="FF0000"/>
                </a:solidFill>
                <a:latin typeface="times" pitchFamily="18" charset="0"/>
              </a:rPr>
              <a:t>/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800" dirty="0">
                <a:solidFill>
                  <a:srgbClr val="FF0000"/>
                </a:solidFill>
                <a:latin typeface="times" pitchFamily="18" charset="0"/>
              </a:rPr>
              <a:t>)</a:t>
            </a:r>
            <a:r>
              <a:rPr lang="en-US" sz="2800" dirty="0"/>
              <a:t> </a:t>
            </a:r>
            <a:r>
              <a:rPr lang="en-US" sz="2800" dirty="0" smtClean="0"/>
              <a:t>seems necessary </a:t>
            </a:r>
            <a:r>
              <a:rPr lang="en-US" sz="2800" dirty="0" smtClean="0">
                <a:sym typeface="Wingdings" pitchFamily="2" charset="2"/>
              </a:rPr>
              <a:t></a:t>
            </a:r>
          </a:p>
          <a:p>
            <a:pPr lvl="1">
              <a:lnSpc>
                <a:spcPts val="4500"/>
              </a:lnSpc>
              <a:spcBef>
                <a:spcPts val="600"/>
              </a:spcBef>
            </a:pPr>
            <a:r>
              <a:rPr lang="en-US" sz="2800" dirty="0" smtClean="0">
                <a:sym typeface="Wingdings" pitchFamily="2" charset="2"/>
              </a:rPr>
              <a:t>… or is it?</a:t>
            </a:r>
            <a:endParaRPr lang="en-US" sz="2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5029200" y="76200"/>
            <a:ext cx="4267200" cy="1676400"/>
            <a:chOff x="381000" y="2133600"/>
            <a:chExt cx="8686800" cy="2816311"/>
          </a:xfrm>
        </p:grpSpPr>
        <p:grpSp>
          <p:nvGrpSpPr>
            <p:cNvPr id="17" name="Group 16"/>
            <p:cNvGrpSpPr/>
            <p:nvPr/>
          </p:nvGrpSpPr>
          <p:grpSpPr>
            <a:xfrm>
              <a:off x="381000" y="2133600"/>
              <a:ext cx="8686800" cy="2816311"/>
              <a:chOff x="381000" y="2133600"/>
              <a:chExt cx="8686800" cy="2816311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0" y="2133600"/>
                <a:ext cx="2438400" cy="2438400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2200" y="2170669"/>
                <a:ext cx="2779241" cy="2779242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72133" y="2135658"/>
                <a:ext cx="2322042" cy="2322041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381000" y="4114800"/>
                <a:ext cx="8686800" cy="8351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02" t="41602" r="18798" b="51198"/>
            <a:stretch/>
          </p:blipFill>
          <p:spPr>
            <a:xfrm>
              <a:off x="2438400" y="3085071"/>
              <a:ext cx="274320" cy="27432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02" t="41602" r="18798" b="51198"/>
            <a:stretch/>
          </p:blipFill>
          <p:spPr>
            <a:xfrm>
              <a:off x="2407095" y="3212757"/>
              <a:ext cx="137160" cy="137160"/>
            </a:xfrm>
            <a:prstGeom prst="rect">
              <a:avLst/>
            </a:prstGeom>
          </p:spPr>
        </p:pic>
      </p:grpSp>
      <p:sp>
        <p:nvSpPr>
          <p:cNvPr id="2" name="AutoShape 2" descr="data:image/jpeg;base64,/9j/4AAQSkZJRgABAQAAAQABAAD/2wCEAAkGBxQSEhQUEhQUFBQUFxQXGBQUFBUVFBcXFRQXFhQXFBUYHCggGBolHBUUITEhJSkrLi4uFx8zODMsNygtLisBCgoKDg0OGhAQGiwkHiQsLCwsLCwsLCwsLCwsLCwsLCwsLCwsLCwsLCwsLCwsLCwsLCwsLCwsLCwsLCwsLCw3N//AABEIAMkA+gMBIgACEQEDEQH/xAAcAAABBQEBAQAAAAAAAAAAAAADAQIEBQYABwj/xABEEAACAQIEAgYIAgkCBAcAAAABAgADEQQSITEFQQZRYXGBkRMiMkKhscHw0eEHFCMzUmKCkrJy8VOio7MWNDVDY3N0/8QAGgEAAgMBAQAAAAAAAAAAAAAAAAECAwQFBv/EACURAAICAgICAQUBAQAAAAAAAAABAhEDIRIxBEEyEyJRYXGhQv/aAAwDAQACEQMRAD8AqwsKiRwSERZvMQ70cEyyYqwTrAAKxTCBJxSADBHWjgsdlgAKNMIVjLQGMKwZSHAnFIARykUJC2llwfg1TENZBZR7Tn2R+J7B8ImySVlOyyRg+GVqv7qlUcdYU5f7jp8Z6PwjotQpWJX0r/xVAD/auy/OaIJK3MuWJ+zycdDcYRf0ajsNSmD85DxXRzFJ7WHqWHNAHH/JeezBYjCLmyaxI8FdLGx0I5EEHyM4Ce34/AU6wy1aaVB/MAfI7jwmO4x0CGrYZrH/AIdQ3XuV9x4375JT/JB4n6MLTEe8LWwr03KVFKON1bQ9hHWO0aRtQSZSwBaIDGtOBgMMpiNGgxYgFSEglMKhgIaY0iFMYYAMjrzhFtEBKUR6iIIUCTKx6xrLCKJ1owGKk5khgJ1o6AAFjssJli2gBHZYwrJRWDZYhgAJxEIRHYbDtUYKu+pJ5ADcn76omSSt0H4Pw016ltQi6uw3tyA/mP5z0XAUAqhFAVRoANLSp4ZhVpqFXYfEnck9cvsOszSnbN+LDxVhqSgSSsjJpJNOKycojo0x0awgJIY0GwjjB3jvRLiV/F+FU8QuWqtx7rDR0PWp5d2x5zzbjfCXwz5X1BuUcDRh9GHMfSetDW8q+M8PWvTak+xsQ3NWGzDtHykk6KcmOzyF1jQslYmiUZkYWZSVI7RofCDtLjIDAjwscFj7QECAhFiERAYAPJgjHtBmIB4nRFjoATEEOixtNYdVkys4LEywyrFyxoAQWLlhLTrQAEVnR5EUCCACYloZljLRMYJlmi4PhciqPef1m7vdHdzlEBqO8TSYJ8zX35eA2Ez5pVo1+Ljt2yywxsZaYdh2ecrAut/nJqPYDw2mdPZ0a0TQYVHgQwimTWiLRJDRGMCptuTEZidtB1kG/gINkKHPBsfCDNEn3mPiB9IjrbmfHWVOTLEhadSxMSuQfxkfP98oyo99jr1c7QUxSijE9N8HlqrUA9sZW/1qBY+K/wCMzom+6WYfPRfrW1Qf0n1v+UmYXLNmJ2jm541IQCKRFAikSwpAsIwmGaBYQAW8QiIIt4gEBnXiTrwGXNMQwWIF1khFllFYiCLaECTlSIAZWMYSUVgHElQAjFEXLHAQoBhEbaGYQciMj4jQDv8AoT9JouAMGJ7NpQYldAf5l+dvrOp8SqUwRRvcXBIFzfqH39JkzRbkdDxXUTerTty+EmIb2mBw/SlgfWciwHtC2ptoeo30159c0GC6QKwvoBcju6j3WvrKnFo1xmno09owNKpOLg5ACCXJ0Bucqi7Hw0HeYb9Z37Ov5yLyIlwZZrYfjIuN4giaXuer8ZTcR4lcWB0O9ufWDfrF9ZQ4eg1V/asumY7k2IsB2C28ayL2ReN+idX41Xr3SiCTzC6BQQDd6h0Gh2jRjcRh3/aAshtsbhevmT46S/wFBEULTAVR1c+u55wtagCDc3B3vFKV9ElBrtkaniAewEXhQw1tfXmRaRcILWFtFuo3O+skFpGISGYwC4G4Ohv1c55w6WJHUWHkSJ6HWqX1PITzxmuzHrZj5kzVg3Zg8npDLR1p1os0GIERBOJJMA4gSBERhhbRriAAyZ15xE6IDSAayVSWCamQdoelLWiqx4ScFhQIloJDBsIGoJJIgqgjEAAi2jlEcRAYxlgGhzAvIsCNjW9Q+HzEicJrsHy2BJN7m1gDpfUdcmYkeo3dB1uGtUpO1J8jZbbEErmubMfpMfkaZ0fD6J3EuBiqB6TEOp6itEqOuxK3A8ZnMTwqvQH7OolZf/idWe381MEnxHlEwPA6mIFqtY2Wylb66b3vy/KXmA6F4ZABmqu3rW/aZimYsfVt7JuzHTnM2q7N9b6H9EsT6ZyLAVFUAkblQRofGbKvw5yL37ddh8N/xlZ0b4WqV2tclaaIXIAZr+8bbHTaanFaLbriUNWwc90YLFozMxY2QHU77dsC/ExTB0qFV0K0kzVASLqGJ9Vb72Ou55TYVaCmmfVJ0NiLZh2rfmJlKiUhTaj7CZi1iWDXIIvmHMgkeMjFRvZY7p8ewWD6SUXsA9eg5Fx6UKUINiutuasp3GhB1miwOJqHQkG/MH4jsmd4fwLCqMlGmTdbG7u5IAygXbYZdLTacMwS0kAt98hHJK/tIqUq+4AgN762GpPbyEa7X5ffKTDoNdzrIFY72gmJrQ+kuYjTQW8STp4aTKcdw1BKjUqIqekVDVdy101cDJltp7V9NtJosfi/QUzU5IpZjy05nx+cpsbhlNP0ym7GlVZjtcVCnnrLFNp6KnjjKL5GeMS84xpm9HGFLQTR5MYTAYlo1hHGdAAJWJHtBXiGekVMGIL9TlqVnBZtbTMfIqmwxgXpGXvoow4YSFRJciiyQdVZevg5Er4GLiSUinCzmkp8KRIzoRFRJMG0EwhTGEyDGRcSbI5/lM0vCaQBAPuhVI0tcKL/ABJma4i+Wk53sux7SB9Zc4etkd1J2YW5+qyqVueehEx+Szo+F0zQ1uC0HOZqak6a218xHpgqdIEqiqB1D5x2ArZhv1QfH8RlpEDcgzK0uzoexOjFz6Sod3c+S+qPlJXFX26o7gaBaagchO4mvzEta+wqj8iNhn/27IdsEjbqLdwgAhB++Ul8Pq33lMacqZc7q0Pw2ARdlAi1hDVqkhPUluRKKorjb2DxRsJCBBi4utBUjKUWEtQDmBAKlCCCNx2yDxXCAYaqALH0VQabequYf4yTRUs1gbX0+B/KQOLVwlGt/EaTDs9kr8z8ZZFbRBtcWYXNEJiRLzoHEFIjWi3iXgAkURLzrwAZUgLQ7mBvI2M9bjrQQMIGmxowjxCCDBjwZBiCARDSEVY8SFjIz4QGRavDweUtIto1kaGpGaxHC+yVtbAMNptTTBgnwgMfOL7JqZ51xmkVpNfa6/5COo1b0qNS97rlPYaZsAe3KUm14hwVKqMjXswtcbixuCPETG/qYwz1cMWLCn6N1zaMc4Ac6aWFxp3TF5MfaOl4WVNcfZouBYvkTv8AMcozpdjclCofey6W37pX4Oyg9hFrXv2EffKH4thziEZQdR9JiOonob0f6VoaYDNlI8No3i3StQQFLOx2VRmZu4eO+w5zPYXofUqsVJKW19UazadH+ilDDi4Gao1szsbnTa9/9oNSehJpBej+KrVSPTUjTsPZPK4sASNCe6WeX0bG23KSQwUSLVrg99zJODSHGVsc9W8E7/YkanVJJ0Itz+UI/wBiJu2Sf6ItRSSO/wAOwQ6rGAXMI57oiDINXFFMThgNmNa4O9hTvfz+cqeldWy2vqzW/pW7H4lfKVfTzHGlUwzK2U3qAHn7uvlp4wmAb9ZUGqSxA0Oi267WmnBilJ2ZfIzRjFx9lO0bml5X4CfcbwYfUSDU4PWGyg9xH1m5wkvRzEyDeLePqYKqN6beAv8AKR89t9O+QYxzGNvGs8bmiGOYxl5xMZmkQPWVjxPAaPTDHLtXY94vJ1H9IWOX31Pes1/ViZ3hke6rCrPFaH6UcWN0pt5iWWB/SliHbKuF9Ix5JcnxHKR5J+yLxSPXFjxMpwzj2JcXq0Ep9hfM3iBoPOTKnEarcwg/lGvmY/ptkeLL9mA1JAHWTaRn4lSXeovnf5TPMLm7Et3kmKKIkvor8j4Fy/SCgPfJ7kb8JDxHS+go0Wox6soUeZMqq+FlTjMLE8aJLGh3F+nGIb93lor/ACjO/izaeQlXwTGvWqszlqjstRWLG5INMldzyIXylfj0sbAEkmwAFyTyAHMyNh1rYatTFWlUQ1dUV6bBmsdwlrkcjpfWZ86XGjZ4y4ys2Qr6XHYe089gI2h0po0SAzXuAABvc3FiOu8sOE9GK7lWYCkn89y5W2nqDbc7kS/w3C8JgwXCJ6TnUYAvfsJ9nuE58Yv+HVVP9lJW49UohatWg1OkxyhzYEX2LC91B7baxK3TrDq3rlVNty63PhfsEg9I+P0sRnohrobCoeRBPsr19/KVNI4CgNEpi3WV799zIvI+ka44o1s1KdMMPU9lz/abeYELQ45QbQVFBOvUe8XmeTHPiWAog+jB0J0prrfl7Vuzzmlw9PT1iHP8TgX/AKV5CR5srlGK6JlKqGAI8zuY1qlydfvtkXFVraLudB+cSiuUesbnmYiDZLDWEBisSFBJIAF735C1yZDxGMCgm+mvlM5xrGs9QUQDc2LJ73Wqt1ciey3dLseNzdFOXIoq2U3TShVxIp1aa3KlrKTY5LaeJMN0T4jakB7TdvLqv3zUU8NfLnAvYmw5ar+cyHC0yVK4G3pagHcGNp04w4dHJlNz2zXUsYxG/wAIf0p5k+crMM1hJyi8vTZVSD03N44077699otBIcSVX2RACgOoeQgq/Dqb+0inttY+Yk60ULHxRG2Z7EdG6Z9ksvjmHx1+MiHow3/EX+0/jNWUjcsreGLJKbPALx4F+Wv3YSR+qmXnQjhXpcbRDC6oc5H+kXUedpn4l7dGw4B0CoUqKtikFWs4BKknJTze6AD6xHMmX/DuEUqC5aSKg7Bqe87nxllXa7KO8+Q/OJNcIJIzuTYMUp3oYWdeSBEWolo6i0O6XEAi2MQwrCQ8ThrjaTSfhLHAcM9ILm4+Q7+s9kjOairY4xbdIb0ZwNJKD1sO9GrVZDlqZg4zZb5SwNlUMNh1XJ6n8JwIVzXrC+Iemnrvl9KFtdgQpKobtlOTQhV1NjD4jgdIZmZqjOy5c+YK9jyzKBca+9ftvMsjVBiPRZmzlctLQlWVfZZjvYE63Olza1xOW2vkzoY8crWtF3xfpKtJCTpbmevkAOZ7J5/i+InFubEqL3IJ3B5nttN3xHoDQxSo2IqVTWQHLURyqqTvlpm6+JBJsNZSVP0bU0sRiqoNxrlp27Li2omecZS2zbHIukZteiq1WGZiEPIaE93ZNXwnoTgKVm9EGYc3OY/GQeN4epw9VNVxUp3y5wuUqT7OdSTodr33tIv/AIuS3tC4+PfK0lF7LrbRt/Q010QBR2WHZrImJKqCRbv0+Exr9MAdNSeQH4xqY96pu5yr/DuTJNJkHI0uDYsxY7DaN4jiwqkki3wlHiukdKitha/Uup+G0z1StWxbXa6pyXn3ntk8eGUmVZcygi1rcbJa1EZ6o2YgFKf8wB0ZxyvoO07WXB+GiiMx9ao1yWO+upNzO4Pwxaa3tr1SzdrbzqYsSgjk5MjmxM2pPVlHzY/OY3h6XLvb23Zh/Ub/AFlrjMSzMyrezWBPcLGSMBhgtuuWPZAdg8Kd2lkthtFopflJS0QJKKEwKLDKs5No68kRHRJ140mSsRxnWiXi3iFR5OuCJmu6CcPyM7nfQCU2ErKRuJrejreqbbZjKorZZJ6Lgn1x/pb5iPvAA+v/AE/WFBlxXQ684xsUwGEUxtQRtFoOvUNwqi7tooHzPYJGUklbHFNukLQpmrVFMd7abAGa9SEFl0AkXg3DhQS2hdtWbmT39QhsVUsDec+eRzds6Pj41dFfxLHKgJJ1lPxLii0KaVT/ABqrdisDr55bzK9KOIMKpZdQpAyi51t7VgDpMh0h4tXKXZQUIa3rhhqLG4HynPyZXJnWUEke78Fx36xTFQXytcKesA2LdxO3dGYzDnMAPeIHdrr8IvRrDilhqKKbinSpqCOeVALwvpr1L8kBPZciw+Fz5TTHcdmW2m6Mz+lKmxwWICqW9VCQNSFDhnbwC3nhFLEle0T6Xf8AaOxFrBTvqNSBr4Zp5C/6NnqNVqU6iLTL1DST1tUzHILjRdNBvy2jfH2Qan/z6Mtg+LOTlROV79+nIdkmA4ippqB5Sz6OYECpUUCwNKkdevPUB+Ymnp8LXmZfDBExz8iXRl+G8F1u3rNNfw3h4WxI1haVOmmg36tzJahm9kZR2jWaYwozSnbFLBdTK/EV2fRB3n8JZLggbFjc9slCmANBJ9kCmo4C3I/XWWGHwVt5JUx141EGxAoEQGIxiNtJERF2E6JTisYAcTELRHMZeADwYl40HSNv3xCPEeH4svUp0wfbZV8yBPXeFEJpbm3znlfQjh5LfrTD1aTqF6i5IufAHzM9VxHqLmHLX8ZTitqy3Jp0WQb1+8fWHEq2xH7pxszZf7gbfECWQmhMqYSc0RTEYxgB9JlvLjo3w8gmq/tHbsHVKjA0DWrCw9RCCx5XGoHbyM2NKygCY80r0aMUWgtR7Sk47icqbjY/KWVSuPKZjjFT0rBBtfU9g1PjMeWVROtgx0gnR7gg9EKj+1UuSeZHK5+MruM9FaFbEUsyBiGDE25KbkHrGgmxXRQo90AeQmaocUU4qsrtlZAoFz7pubj4yhxikjRBtl1xDGrTQjuvbc3NgB3md6UU6N29prs3Zfl3DQeE866Q8fNPGYd2U/qyu12toWylVN+YFwe/uknpl0uQ0KfoSDmqIpK6hUvmqXO2oFvGDyq3/g/p9G7wRJo1DzqhvAFbL99spqmLyUgFBvYLYb7S0oPmp3B2AK2PZMzgMalQqWYAKLkk2tyN+rnIt24sFUeRmcNSem3rKoIVlJVrg3ZW6htlO/XJXpXawue4afnJuJooxLUmz0yWKtyIZiwserXTsjKNOxF/KdiPR56fyZP4ZhbDbe3+8tQtoPDrYQjGXJaK2xyGKxg1hLxoQNISCO8feAHGCdvrCnaRqp0gwH0zOYxqzrwAdeDadeNYxAcDFzQd4n396xBRn8BwMUsAtA+2Uuf/ALGGY/HTwlpwzECtRRv4lsRzBGjDvveExlXMj29pfWA7jeVOCrCjWC/+1iv2lI8hUtepT8faHcYUo0G3sStU9ElWmT+7ZKqdoWorfCxE1N9TM10rpBsO7bMgJBG+o1B6wZfYSpmRWHvKreYB+sF2P0SQ0ESXYIu7XueoDc/GQeI48KCF1Yc+r85f8Fw4NOm41YjVjvtoD2SOWdLRPFG5bLjhmFVKYCiw+PbfxvCVntOapZRbkPy+ko8bxQm4QZuy9j8ZhyS4o6XjY92ybiX0tIWCo3caaD421P4eMrW4jyJsR7trHyMsuGVsoLPoTsOpeV+2ZJNyezfy0X6bSg470VoYiotVrq4FiVJXMOo2kk8VGwO3jIuJ4qLanaX3FqipNp6A9IuEUK1AUioslittLEacpkeLcKpphHpouxFuZuupMsOJ9IQGCrd6jbU11Y9RtsB2mwkGtw/E1QQzrSDD2U9d9T7znRfAX7ZFYnN6RGfkRh2ym4ZxmrSQqPS1co/dpa4A63b2R8eqa2lgjWpJ6f8AatUUOUYk00DDkpOp1Aubne1pWngIoUagU+41zrck7kk7zQ4H3z1EIO5EH1YzZh8WMXs5ufypT/gKphztYW+Wkiphv2gHVLZo1UA1/wB5r4mSx4E5to2860lQhbR1o204wARxGmOM4mAHXkWofvxkhpHcaSID1OkY7RRGNEBwM5jGxjNCwFYwJMeTBxWNEPDYgVQrofWtqCdwdwZVYFBU9Ngqt0dT6Si1rEC+ZWTtU2i9GvZ8B8hJPFv/ADeB/wBdT/AyN2kNI7CY41qdWhWULXpqVqLya4Nqidatv2bR/DsW64ejT1VhTRW6wQtrD8ZA4t/6nT//ADv/AJCT03++uCY2jsSbLaavo/XOVByZQO421sJksTNZ0c/dUu8/ISryPiW+P8jR5rg9l+znr8fnKXFUw2417ND+cta3PxlY+/n8pn7Rv5NLRV1kUHMwuF2vuJQcd6X0qdxmuxGgFye+yy+xvsHuP1nlvR/9/iP9Z/xlbim6BzaVljhulDubUqdaoevKFW/ex+kucLgMZX/estBTyW7P5sAB5eMlcA9r765pufiZpxYI9mTJ5E+iBwzg9OiPUFidWY6u3aWOplgEAjxEaaopJaMrbb2QeJt6rj+X6iF4YboT/E9U/wDUIHwEDxH2X7h84bhf7pe+p/3GgnsH0SWMQRp3iCTFQ4mOvGc/vrjlg2IUtpEvEb7850VjocYzNrHmChYUOdoBz8xCn784Nuf3zkWwEYxrRWgzFYUI5gSY94NZGxisYAtC1IAQ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SEhQUEhQUFBQUFxQXGBQUFBUVFBcXFRQXFhQXFBUYHCggGBolHBUUITEhJSkrLi4uFx8zODMsNygtLisBCgoKDg0OGhAQGiwkHiQsLCwsLCwsLCwsLCwsLCwsLCwsLCwsLCwsLCwsLCwsLCwsLCwsLCwsLCwsLCwsLCw3N//AABEIAMkA+gMBIgACEQEDEQH/xAAcAAABBQEBAQAAAAAAAAAAAAADAQIEBQYABwj/xABEEAACAQIEAgYIAgkCBAcAAAABAgADEQQSITEFQQZRYXGBkRMiMkKhscHw0eEHFCMzUmKCkrJy8VOio7MWNDVDY3N0/8QAGgEAAgMBAQAAAAAAAAAAAAAAAAECAwQFBv/EACURAAICAgICAQUBAQAAAAAAAAABAhEDIRIxBEEyEyJRYXGhQv/aAAwDAQACEQMRAD8AqwsKiRwSERZvMQ70cEyyYqwTrAAKxTCBJxSADBHWjgsdlgAKNMIVjLQGMKwZSHAnFIARykUJC2llwfg1TENZBZR7Tn2R+J7B8ImySVlOyyRg+GVqv7qlUcdYU5f7jp8Z6PwjotQpWJX0r/xVAD/auy/OaIJK3MuWJ+zycdDcYRf0ajsNSmD85DxXRzFJ7WHqWHNAHH/JeezBYjCLmyaxI8FdLGx0I5EEHyM4Ce34/AU6wy1aaVB/MAfI7jwmO4x0CGrYZrH/AIdQ3XuV9x4375JT/JB4n6MLTEe8LWwr03KVFKON1bQ9hHWO0aRtQSZSwBaIDGtOBgMMpiNGgxYgFSEglMKhgIaY0iFMYYAMjrzhFtEBKUR6iIIUCTKx6xrLCKJ1owGKk5khgJ1o6AAFjssJli2gBHZYwrJRWDZYhgAJxEIRHYbDtUYKu+pJ5ADcn76omSSt0H4Pw016ltQi6uw3tyA/mP5z0XAUAqhFAVRoANLSp4ZhVpqFXYfEnck9cvsOszSnbN+LDxVhqSgSSsjJpJNOKycojo0x0awgJIY0GwjjB3jvRLiV/F+FU8QuWqtx7rDR0PWp5d2x5zzbjfCXwz5X1BuUcDRh9GHMfSetDW8q+M8PWvTak+xsQ3NWGzDtHykk6KcmOzyF1jQslYmiUZkYWZSVI7RofCDtLjIDAjwscFj7QECAhFiERAYAPJgjHtBmIB4nRFjoATEEOixtNYdVkys4LEywyrFyxoAQWLlhLTrQAEVnR5EUCCACYloZljLRMYJlmi4PhciqPef1m7vdHdzlEBqO8TSYJ8zX35eA2Ez5pVo1+Ljt2yywxsZaYdh2ecrAut/nJqPYDw2mdPZ0a0TQYVHgQwimTWiLRJDRGMCptuTEZidtB1kG/gINkKHPBsfCDNEn3mPiB9IjrbmfHWVOTLEhadSxMSuQfxkfP98oyo99jr1c7QUxSijE9N8HlqrUA9sZW/1qBY+K/wCMzom+6WYfPRfrW1Qf0n1v+UmYXLNmJ2jm541IQCKRFAikSwpAsIwmGaBYQAW8QiIIt4gEBnXiTrwGXNMQwWIF1khFllFYiCLaECTlSIAZWMYSUVgHElQAjFEXLHAQoBhEbaGYQciMj4jQDv8AoT9JouAMGJ7NpQYldAf5l+dvrOp8SqUwRRvcXBIFzfqH39JkzRbkdDxXUTerTty+EmIb2mBw/SlgfWciwHtC2ptoeo30159c0GC6QKwvoBcju6j3WvrKnFo1xmno09owNKpOLg5ACCXJ0Bucqi7Hw0HeYb9Z37Ov5yLyIlwZZrYfjIuN4giaXuer8ZTcR4lcWB0O9ufWDfrF9ZQ4eg1V/asumY7k2IsB2C28ayL2ReN+idX41Xr3SiCTzC6BQQDd6h0Gh2jRjcRh3/aAshtsbhevmT46S/wFBEULTAVR1c+u55wtagCDc3B3vFKV9ElBrtkaniAewEXhQw1tfXmRaRcILWFtFuo3O+skFpGISGYwC4G4Ohv1c55w6WJHUWHkSJ6HWqX1PITzxmuzHrZj5kzVg3Zg8npDLR1p1os0GIERBOJJMA4gSBERhhbRriAAyZ15xE6IDSAayVSWCamQdoelLWiqx4ScFhQIloJDBsIGoJJIgqgjEAAi2jlEcRAYxlgGhzAvIsCNjW9Q+HzEicJrsHy2BJN7m1gDpfUdcmYkeo3dB1uGtUpO1J8jZbbEErmubMfpMfkaZ0fD6J3EuBiqB6TEOp6itEqOuxK3A8ZnMTwqvQH7OolZf/idWe381MEnxHlEwPA6mIFqtY2Wylb66b3vy/KXmA6F4ZABmqu3rW/aZimYsfVt7JuzHTnM2q7N9b6H9EsT6ZyLAVFUAkblQRofGbKvw5yL37ddh8N/xlZ0b4WqV2tclaaIXIAZr+8bbHTaanFaLbriUNWwc90YLFozMxY2QHU77dsC/ExTB0qFV0K0kzVASLqGJ9Vb72Ou55TYVaCmmfVJ0NiLZh2rfmJlKiUhTaj7CZi1iWDXIIvmHMgkeMjFRvZY7p8ewWD6SUXsA9eg5Fx6UKUINiutuasp3GhB1miwOJqHQkG/MH4jsmd4fwLCqMlGmTdbG7u5IAygXbYZdLTacMwS0kAt98hHJK/tIqUq+4AgN762GpPbyEa7X5ffKTDoNdzrIFY72gmJrQ+kuYjTQW8STp4aTKcdw1BKjUqIqekVDVdy101cDJltp7V9NtJosfi/QUzU5IpZjy05nx+cpsbhlNP0ym7GlVZjtcVCnnrLFNp6KnjjKL5GeMS84xpm9HGFLQTR5MYTAYlo1hHGdAAJWJHtBXiGekVMGIL9TlqVnBZtbTMfIqmwxgXpGXvoow4YSFRJciiyQdVZevg5Er4GLiSUinCzmkp8KRIzoRFRJMG0EwhTGEyDGRcSbI5/lM0vCaQBAPuhVI0tcKL/ABJma4i+Wk53sux7SB9Zc4etkd1J2YW5+qyqVueehEx+Szo+F0zQ1uC0HOZqak6a218xHpgqdIEqiqB1D5x2ArZhv1QfH8RlpEDcgzK0uzoexOjFz6Sod3c+S+qPlJXFX26o7gaBaagchO4mvzEta+wqj8iNhn/27IdsEjbqLdwgAhB++Ul8Pq33lMacqZc7q0Pw2ARdlAi1hDVqkhPUluRKKorjb2DxRsJCBBi4utBUjKUWEtQDmBAKlCCCNx2yDxXCAYaqALH0VQabequYf4yTRUs1gbX0+B/KQOLVwlGt/EaTDs9kr8z8ZZFbRBtcWYXNEJiRLzoHEFIjWi3iXgAkURLzrwAZUgLQ7mBvI2M9bjrQQMIGmxowjxCCDBjwZBiCARDSEVY8SFjIz4QGRavDweUtIto1kaGpGaxHC+yVtbAMNptTTBgnwgMfOL7JqZ51xmkVpNfa6/5COo1b0qNS97rlPYaZsAe3KUm14hwVKqMjXswtcbixuCPETG/qYwz1cMWLCn6N1zaMc4Ac6aWFxp3TF5MfaOl4WVNcfZouBYvkTv8AMcozpdjclCofey6W37pX4Oyg9hFrXv2EffKH4thziEZQdR9JiOonob0f6VoaYDNlI8No3i3StQQFLOx2VRmZu4eO+w5zPYXofUqsVJKW19UazadH+ilDDi4Gao1szsbnTa9/9oNSehJpBej+KrVSPTUjTsPZPK4sASNCe6WeX0bG23KSQwUSLVrg99zJODSHGVsc9W8E7/YkanVJJ0Itz+UI/wBiJu2Sf6ItRSSO/wAOwQ6rGAXMI57oiDINXFFMThgNmNa4O9hTvfz+cqeldWy2vqzW/pW7H4lfKVfTzHGlUwzK2U3qAHn7uvlp4wmAb9ZUGqSxA0Oi267WmnBilJ2ZfIzRjFx9lO0bml5X4CfcbwYfUSDU4PWGyg9xH1m5wkvRzEyDeLePqYKqN6beAv8AKR89t9O+QYxzGNvGs8bmiGOYxl5xMZmkQPWVjxPAaPTDHLtXY94vJ1H9IWOX31Pes1/ViZ3hke6rCrPFaH6UcWN0pt5iWWB/SliHbKuF9Ix5JcnxHKR5J+yLxSPXFjxMpwzj2JcXq0Ep9hfM3iBoPOTKnEarcwg/lGvmY/ptkeLL9mA1JAHWTaRn4lSXeovnf5TPMLm7Et3kmKKIkvor8j4Fy/SCgPfJ7kb8JDxHS+go0Wox6soUeZMqq+FlTjMLE8aJLGh3F+nGIb93lor/ACjO/izaeQlXwTGvWqszlqjstRWLG5INMldzyIXylfj0sbAEkmwAFyTyAHMyNh1rYatTFWlUQ1dUV6bBmsdwlrkcjpfWZ86XGjZ4y4ys2Qr6XHYe089gI2h0po0SAzXuAABvc3FiOu8sOE9GK7lWYCkn89y5W2nqDbc7kS/w3C8JgwXCJ6TnUYAvfsJ9nuE58Yv+HVVP9lJW49UohatWg1OkxyhzYEX2LC91B7baxK3TrDq3rlVNty63PhfsEg9I+P0sRnohrobCoeRBPsr19/KVNI4CgNEpi3WV799zIvI+ka44o1s1KdMMPU9lz/abeYELQ45QbQVFBOvUe8XmeTHPiWAog+jB0J0prrfl7Vuzzmlw9PT1iHP8TgX/AKV5CR5srlGK6JlKqGAI8zuY1qlydfvtkXFVraLudB+cSiuUesbnmYiDZLDWEBisSFBJIAF735C1yZDxGMCgm+mvlM5xrGs9QUQDc2LJ73Wqt1ciey3dLseNzdFOXIoq2U3TShVxIp1aa3KlrKTY5LaeJMN0T4jakB7TdvLqv3zUU8NfLnAvYmw5ar+cyHC0yVK4G3pagHcGNp04w4dHJlNz2zXUsYxG/wAIf0p5k+crMM1hJyi8vTZVSD03N44077699otBIcSVX2RACgOoeQgq/Dqb+0inttY+Yk60ULHxRG2Z7EdG6Z9ksvjmHx1+MiHow3/EX+0/jNWUjcsreGLJKbPALx4F+Wv3YSR+qmXnQjhXpcbRDC6oc5H+kXUedpn4l7dGw4B0CoUqKtikFWs4BKknJTze6AD6xHMmX/DuEUqC5aSKg7Bqe87nxllXa7KO8+Q/OJNcIJIzuTYMUp3oYWdeSBEWolo6i0O6XEAi2MQwrCQ8ThrjaTSfhLHAcM9ILm4+Q7+s9kjOairY4xbdIb0ZwNJKD1sO9GrVZDlqZg4zZb5SwNlUMNh1XJ6n8JwIVzXrC+Iemnrvl9KFtdgQpKobtlOTQhV1NjD4jgdIZmZqjOy5c+YK9jyzKBca+9ftvMsjVBiPRZmzlctLQlWVfZZjvYE63Olza1xOW2vkzoY8crWtF3xfpKtJCTpbmevkAOZ7J5/i+InFubEqL3IJ3B5nttN3xHoDQxSo2IqVTWQHLURyqqTvlpm6+JBJsNZSVP0bU0sRiqoNxrlp27Li2omecZS2zbHIukZteiq1WGZiEPIaE93ZNXwnoTgKVm9EGYc3OY/GQeN4epw9VNVxUp3y5wuUqT7OdSTodr33tIv/AIuS3tC4+PfK0lF7LrbRt/Q010QBR2WHZrImJKqCRbv0+Exr9MAdNSeQH4xqY96pu5yr/DuTJNJkHI0uDYsxY7DaN4jiwqkki3wlHiukdKitha/Uup+G0z1StWxbXa6pyXn3ntk8eGUmVZcygi1rcbJa1EZ6o2YgFKf8wB0ZxyvoO07WXB+GiiMx9ao1yWO+upNzO4Pwxaa3tr1SzdrbzqYsSgjk5MjmxM2pPVlHzY/OY3h6XLvb23Zh/Ub/AFlrjMSzMyrezWBPcLGSMBhgtuuWPZAdg8Kd2lkthtFopflJS0QJKKEwKLDKs5No68kRHRJ140mSsRxnWiXi3iFR5OuCJmu6CcPyM7nfQCU2ErKRuJrejreqbbZjKorZZJ6Lgn1x/pb5iPvAA+v/AE/WFBlxXQ684xsUwGEUxtQRtFoOvUNwqi7tooHzPYJGUklbHFNukLQpmrVFMd7abAGa9SEFl0AkXg3DhQS2hdtWbmT39QhsVUsDec+eRzds6Pj41dFfxLHKgJJ1lPxLii0KaVT/ABqrdisDr55bzK9KOIMKpZdQpAyi51t7VgDpMh0h4tXKXZQUIa3rhhqLG4HynPyZXJnWUEke78Fx36xTFQXytcKesA2LdxO3dGYzDnMAPeIHdrr8IvRrDilhqKKbinSpqCOeVALwvpr1L8kBPZciw+Fz5TTHcdmW2m6Mz+lKmxwWICqW9VCQNSFDhnbwC3nhFLEle0T6Xf8AaOxFrBTvqNSBr4Zp5C/6NnqNVqU6iLTL1DST1tUzHILjRdNBvy2jfH2Qan/z6Mtg+LOTlROV79+nIdkmA4ippqB5Sz6OYECpUUCwNKkdevPUB+Ymnp8LXmZfDBExz8iXRl+G8F1u3rNNfw3h4WxI1haVOmmg36tzJahm9kZR2jWaYwozSnbFLBdTK/EV2fRB3n8JZLggbFjc9slCmANBJ9kCmo4C3I/XWWGHwVt5JUx141EGxAoEQGIxiNtJERF2E6JTisYAcTELRHMZeADwYl40HSNv3xCPEeH4svUp0wfbZV8yBPXeFEJpbm3znlfQjh5LfrTD1aTqF6i5IufAHzM9VxHqLmHLX8ZTitqy3Jp0WQb1+8fWHEq2xH7pxszZf7gbfECWQmhMqYSc0RTEYxgB9JlvLjo3w8gmq/tHbsHVKjA0DWrCw9RCCx5XGoHbyM2NKygCY80r0aMUWgtR7Sk47icqbjY/KWVSuPKZjjFT0rBBtfU9g1PjMeWVROtgx0gnR7gg9EKj+1UuSeZHK5+MruM9FaFbEUsyBiGDE25KbkHrGgmxXRQo90AeQmaocUU4qsrtlZAoFz7pubj4yhxikjRBtl1xDGrTQjuvbc3NgB3md6UU6N29prs3Zfl3DQeE866Q8fNPGYd2U/qyu12toWylVN+YFwe/uknpl0uQ0KfoSDmqIpK6hUvmqXO2oFvGDyq3/g/p9G7wRJo1DzqhvAFbL99spqmLyUgFBvYLYb7S0oPmp3B2AK2PZMzgMalQqWYAKLkk2tyN+rnIt24sFUeRmcNSem3rKoIVlJVrg3ZW6htlO/XJXpXawue4afnJuJooxLUmz0yWKtyIZiwserXTsjKNOxF/KdiPR56fyZP4ZhbDbe3+8tQtoPDrYQjGXJaK2xyGKxg1hLxoQNISCO8feAHGCdvrCnaRqp0gwH0zOYxqzrwAdeDadeNYxAcDFzQd4n396xBRn8BwMUsAtA+2Uuf/ALGGY/HTwlpwzECtRRv4lsRzBGjDvveExlXMj29pfWA7jeVOCrCjWC/+1iv2lI8hUtepT8faHcYUo0G3sStU9ElWmT+7ZKqdoWorfCxE1N9TM10rpBsO7bMgJBG+o1B6wZfYSpmRWHvKreYB+sF2P0SQ0ESXYIu7XueoDc/GQeI48KCF1Yc+r85f8Fw4NOm41YjVjvtoD2SOWdLRPFG5bLjhmFVKYCiw+PbfxvCVntOapZRbkPy+ko8bxQm4QZuy9j8ZhyS4o6XjY92ybiX0tIWCo3caaD421P4eMrW4jyJsR7trHyMsuGVsoLPoTsOpeV+2ZJNyezfy0X6bSg470VoYiotVrq4FiVJXMOo2kk8VGwO3jIuJ4qLanaX3FqipNp6A9IuEUK1AUioslittLEacpkeLcKpphHpouxFuZuupMsOJ9IQGCrd6jbU11Y9RtsB2mwkGtw/E1QQzrSDD2U9d9T7znRfAX7ZFYnN6RGfkRh2ym4ZxmrSQqPS1co/dpa4A63b2R8eqa2lgjWpJ6f8AatUUOUYk00DDkpOp1Aubne1pWngIoUagU+41zrck7kk7zQ4H3z1EIO5EH1YzZh8WMXs5ufypT/gKphztYW+Wkiphv2gHVLZo1UA1/wB5r4mSx4E5to2860lQhbR1o204wARxGmOM4mAHXkWofvxkhpHcaSID1OkY7RRGNEBwM5jGxjNCwFYwJMeTBxWNEPDYgVQrofWtqCdwdwZVYFBU9Ngqt0dT6Si1rEC+ZWTtU2i9GvZ8B8hJPFv/ADeB/wBdT/AyN2kNI7CY41qdWhWULXpqVqLya4Nqidatv2bR/DsW64ejT1VhTRW6wQtrD8ZA4t/6nT//ADv/AJCT03++uCY2jsSbLaavo/XOVByZQO421sJksTNZ0c/dUu8/ISryPiW+P8jR5rg9l+znr8fnKXFUw2417ND+cta3PxlY+/n8pn7Rv5NLRV1kUHMwuF2vuJQcd6X0qdxmuxGgFye+yy+xvsHuP1nlvR/9/iP9Z/xlbim6BzaVljhulDubUqdaoevKFW/ex+kucLgMZX/estBTyW7P5sAB5eMlcA9r765pufiZpxYI9mTJ5E+iBwzg9OiPUFidWY6u3aWOplgEAjxEaaopJaMrbb2QeJt6rj+X6iF4YboT/E9U/wDUIHwEDxH2X7h84bhf7pe+p/3GgnsH0SWMQRp3iCTFQ4mOvGc/vrjlg2IUtpEvEb7850VjocYzNrHmChYUOdoBz8xCn784Nuf3zkWwEYxrRWgzFYUI5gSY94NZGxisYAtC1IAQ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886" y="6007443"/>
            <a:ext cx="915999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148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6352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EBF6668-B6B5-4AC9-AA26-3E6FB7C8F889}" type="slidenum">
              <a:rPr lang="en-US"/>
              <a:pPr/>
              <a:t>8</a:t>
            </a:fld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Side-Stepping RT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" y="1524000"/>
            <a:ext cx="9070848" cy="5257800"/>
          </a:xfrm>
        </p:spPr>
        <p:txBody>
          <a:bodyPr>
            <a:normAutofit/>
          </a:bodyPr>
          <a:lstStyle/>
          <a:p>
            <a:pPr marL="320040" lvl="1" indent="-320040">
              <a:lnSpc>
                <a:spcPts val="44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3200" dirty="0" smtClean="0"/>
              <a:t>Do </a:t>
            </a:r>
            <a:r>
              <a:rPr lang="en-US" sz="3200" dirty="0"/>
              <a:t>we need to derive </a:t>
            </a:r>
            <a:r>
              <a:rPr lang="en-US" sz="3200" dirty="0" err="1" smtClean="0">
                <a:solidFill>
                  <a:srgbClr val="FF0000"/>
                </a:solidFill>
              </a:rPr>
              <a:t>statististically</a:t>
            </a:r>
            <a:r>
              <a:rPr lang="en-US" sz="3200" dirty="0" smtClean="0">
                <a:solidFill>
                  <a:srgbClr val="FF0000"/>
                </a:solidFill>
              </a:rPr>
              <a:t> random </a:t>
            </a:r>
            <a:r>
              <a:rPr lang="en-US" sz="3200" i="1" dirty="0" smtClean="0">
                <a:solidFill>
                  <a:srgbClr val="FF0000"/>
                </a:solidFill>
              </a:rPr>
              <a:t>R</a:t>
            </a:r>
            <a:r>
              <a:rPr lang="en-US" sz="3200" dirty="0" smtClean="0"/>
              <a:t>?</a:t>
            </a:r>
          </a:p>
          <a:p>
            <a:pPr marL="594360" lvl="2" indent="-320040">
              <a:lnSpc>
                <a:spcPts val="4400"/>
              </a:lnSpc>
              <a:spcBef>
                <a:spcPts val="700"/>
              </a:spcBef>
              <a:buClr>
                <a:srgbClr val="0070C0"/>
              </a:buClr>
              <a:buSzPct val="60000"/>
              <a:buFont typeface="Wingdings"/>
              <a:buChar char=""/>
            </a:pPr>
            <a:r>
              <a:rPr lang="en-US" sz="2800" b="1" dirty="0" smtClean="0">
                <a:solidFill>
                  <a:srgbClr val="FF0000"/>
                </a:solidFill>
              </a:rPr>
              <a:t>Yes</a:t>
            </a:r>
            <a:r>
              <a:rPr lang="en-US" sz="2800" dirty="0" smtClean="0"/>
              <a:t> </a:t>
            </a:r>
            <a:r>
              <a:rPr lang="en-US" sz="2800" dirty="0"/>
              <a:t>for </a:t>
            </a:r>
            <a:r>
              <a:rPr lang="en-US" sz="2800" dirty="0" smtClean="0"/>
              <a:t>one-time pad </a:t>
            </a:r>
            <a:r>
              <a:rPr lang="en-US" sz="2800" dirty="0" smtClean="0">
                <a:sym typeface="Wingdings" panose="05000000000000000000" pitchFamily="2" charset="2"/>
              </a:rPr>
              <a:t></a:t>
            </a:r>
            <a:r>
              <a:rPr lang="en-US" sz="2800" dirty="0" smtClean="0"/>
              <a:t>…</a:t>
            </a:r>
          </a:p>
          <a:p>
            <a:pPr marL="594360" lvl="2" indent="-320040">
              <a:lnSpc>
                <a:spcPts val="4400"/>
              </a:lnSpc>
              <a:spcBef>
                <a:spcPts val="700"/>
              </a:spcBef>
              <a:buClr>
                <a:srgbClr val="0070C0"/>
              </a:buClr>
              <a:buSzPct val="60000"/>
              <a:buFont typeface="Wingdings"/>
              <a:buChar char=""/>
            </a:pPr>
            <a:r>
              <a:rPr lang="en-US" sz="2800" b="1" dirty="0" smtClean="0">
                <a:solidFill>
                  <a:srgbClr val="00B050"/>
                </a:solidFill>
              </a:rPr>
              <a:t>No</a:t>
            </a:r>
            <a:r>
              <a:rPr lang="en-US" sz="2800" dirty="0" smtClean="0"/>
              <a:t> </a:t>
            </a:r>
            <a:r>
              <a:rPr lang="en-US" sz="2800" dirty="0"/>
              <a:t>for many (most?) other applications </a:t>
            </a:r>
            <a:r>
              <a:rPr lang="en-US" sz="3200" b="1" dirty="0" smtClean="0">
                <a:solidFill>
                  <a:srgbClr val="0070C0"/>
                </a:solidFill>
              </a:rPr>
              <a:t>P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 </a:t>
            </a:r>
            <a:r>
              <a:rPr lang="en-US" sz="2800" dirty="0" smtClean="0"/>
              <a:t>!</a:t>
            </a:r>
          </a:p>
          <a:p>
            <a:pPr marL="274320" lvl="2" indent="0">
              <a:lnSpc>
                <a:spcPts val="4400"/>
              </a:lnSpc>
              <a:spcBef>
                <a:spcPts val="700"/>
              </a:spcBef>
              <a:buClr>
                <a:srgbClr val="0070C0"/>
              </a:buClr>
              <a:buSzPct val="60000"/>
              <a:buNone/>
            </a:pPr>
            <a:r>
              <a:rPr lang="en-US" sz="2800" dirty="0"/>
              <a:t> </a:t>
            </a:r>
            <a:r>
              <a:rPr lang="en-US" sz="2800" dirty="0" smtClean="0"/>
              <a:t>  Series of works “beating” RT </a:t>
            </a:r>
            <a:r>
              <a:rPr lang="en-US" sz="2400" dirty="0" smtClean="0"/>
              <a:t>[B</a:t>
            </a:r>
            <a:r>
              <a:rPr lang="en-US" sz="2400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K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11,</a:t>
            </a:r>
            <a:r>
              <a:rPr lang="en-US" sz="2400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RV12,</a:t>
            </a:r>
            <a:r>
              <a:rPr lang="en-US" sz="2400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Y13,</a:t>
            </a:r>
            <a:r>
              <a:rPr lang="en-US" sz="2400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PW13]</a:t>
            </a:r>
            <a:endParaRPr lang="en-US" sz="2400" dirty="0"/>
          </a:p>
          <a:p>
            <a:pPr marL="320040" lvl="1" indent="-320040">
              <a:lnSpc>
                <a:spcPts val="44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3200" dirty="0"/>
          </a:p>
        </p:txBody>
      </p:sp>
      <p:grpSp>
        <p:nvGrpSpPr>
          <p:cNvPr id="8" name="Group 7"/>
          <p:cNvGrpSpPr/>
          <p:nvPr/>
        </p:nvGrpSpPr>
        <p:grpSpPr>
          <a:xfrm>
            <a:off x="7010400" y="-21772"/>
            <a:ext cx="2133600" cy="1600200"/>
            <a:chOff x="7010400" y="0"/>
            <a:chExt cx="2133600" cy="1600200"/>
          </a:xfrm>
        </p:grpSpPr>
        <p:grpSp>
          <p:nvGrpSpPr>
            <p:cNvPr id="7" name="Group 6"/>
            <p:cNvGrpSpPr/>
            <p:nvPr/>
          </p:nvGrpSpPr>
          <p:grpSpPr>
            <a:xfrm>
              <a:off x="7010400" y="0"/>
              <a:ext cx="2133600" cy="1600200"/>
              <a:chOff x="7010400" y="1676400"/>
              <a:chExt cx="2133600" cy="1600200"/>
            </a:xfrm>
          </p:grpSpPr>
          <p:pic>
            <p:nvPicPr>
              <p:cNvPr id="7170" name="Picture 2" descr="http://3.bp.blogspot.com/_0y2seqEPuOs/TJUCrq_h4kI/AAAAAAAAAxg/z5X5Y_xoFLs/s400/doors-options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0400" y="1676400"/>
                <a:ext cx="2133600" cy="1600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8" name="Picture 10" descr="http://vpshosting.millysblog.com/wp-content/uploads/2011/08/windows-logo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6600" y="1853745"/>
                <a:ext cx="446993" cy="4094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80" name="Picture 12" descr="http://1.bp.blogspot.com/-RxzbV__8p0E/Toz5-sikQjI/AAAAAAAAAmM/aB0x0u14WIo/s1600/apple_logo_rainbow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19257" y="1865048"/>
                <a:ext cx="415885" cy="3120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82" name="Picture 14" descr="http://images.wikia.com/sims/images/f/f2/Linux-logo.gi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1331" y="1772370"/>
                <a:ext cx="224211" cy="2686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186" name="Picture 18" descr="http://quest-book.ru/forum/images/android-corner-logo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8714" y="65314"/>
              <a:ext cx="270328" cy="272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2" name="Picture 24" descr="http://serverslease.net/img/logo/logo-freebsd.gif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79" y="130628"/>
              <a:ext cx="331639" cy="337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304800" y="4267200"/>
            <a:ext cx="8543057" cy="2286000"/>
          </a:xfrm>
          <a:prstGeom prst="rect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u="sng" dirty="0" smtClean="0">
                <a:solidFill>
                  <a:srgbClr val="0070C0"/>
                </a:solidFill>
              </a:rPr>
              <a:t>Punch line</a:t>
            </a:r>
            <a:r>
              <a:rPr lang="en-US" sz="4400" dirty="0" smtClean="0">
                <a:solidFill>
                  <a:srgbClr val="0070C0"/>
                </a:solidFill>
              </a:rPr>
              <a:t>: Difference between </a:t>
            </a:r>
            <a:r>
              <a:rPr lang="en-US" sz="4400" dirty="0" smtClean="0">
                <a:solidFill>
                  <a:srgbClr val="FF0000"/>
                </a:solidFill>
              </a:rPr>
              <a:t>Extraction</a:t>
            </a:r>
            <a:r>
              <a:rPr lang="en-US" sz="4400" dirty="0" smtClean="0">
                <a:solidFill>
                  <a:srgbClr val="0070C0"/>
                </a:solidFill>
              </a:rPr>
              <a:t> and </a:t>
            </a:r>
            <a:r>
              <a:rPr lang="en-US" sz="4400" dirty="0" smtClean="0">
                <a:solidFill>
                  <a:srgbClr val="00B050"/>
                </a:solidFill>
              </a:rPr>
              <a:t>Key Derivation </a:t>
            </a:r>
            <a:r>
              <a:rPr lang="en-US" sz="4400" dirty="0" smtClean="0">
                <a:solidFill>
                  <a:srgbClr val="0070C0"/>
                </a:solidFill>
              </a:rPr>
              <a:t>!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03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uiExpand="1" build="p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" y="1828800"/>
            <a:ext cx="8958942" cy="1828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6C44857-DF7D-4136-98BB-E5889E763546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1036638"/>
          </a:xfrm>
        </p:spPr>
        <p:txBody>
          <a:bodyPr>
            <a:normAutofit/>
          </a:bodyPr>
          <a:lstStyle/>
          <a:p>
            <a:r>
              <a:rPr lang="en-US" dirty="0" smtClean="0"/>
              <a:t>New Approach/Plan of Attack</a:t>
            </a:r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8915400" cy="4932680"/>
          </a:xfrm>
        </p:spPr>
        <p:txBody>
          <a:bodyPr>
            <a:noAutofit/>
          </a:bodyPr>
          <a:lstStyle/>
          <a:p>
            <a:pPr>
              <a:lnSpc>
                <a:spcPts val="4300"/>
              </a:lnSpc>
            </a:pPr>
            <a:r>
              <a:rPr lang="en-US" sz="3600" b="1" dirty="0" smtClean="0"/>
              <a:t>Step1.</a:t>
            </a:r>
            <a:r>
              <a:rPr lang="en-US" sz="3600" dirty="0" smtClean="0"/>
              <a:t> Identify </a:t>
            </a:r>
            <a:r>
              <a:rPr lang="en-US" sz="3600" dirty="0" smtClean="0">
                <a:solidFill>
                  <a:srgbClr val="00B050"/>
                </a:solidFill>
              </a:rPr>
              <a:t>general class</a:t>
            </a:r>
            <a:r>
              <a:rPr lang="en-US" sz="3600" dirty="0" smtClean="0"/>
              <a:t> of applications </a:t>
            </a:r>
            <a:r>
              <a:rPr lang="en-US" sz="4000" dirty="0" smtClean="0">
                <a:solidFill>
                  <a:srgbClr val="0070C0"/>
                </a:solidFill>
              </a:rPr>
              <a:t>P</a:t>
            </a:r>
            <a:r>
              <a:rPr lang="en-US" sz="3600" dirty="0" smtClean="0"/>
              <a:t> which work “well” with </a:t>
            </a:r>
            <a:r>
              <a:rPr lang="en-US" sz="3600" i="1" u="sng" dirty="0" smtClean="0"/>
              <a:t>any</a:t>
            </a:r>
            <a:r>
              <a:rPr lang="en-US" sz="3600" dirty="0" smtClean="0">
                <a:solidFill>
                  <a:srgbClr val="FF0000"/>
                </a:solidFill>
              </a:rPr>
              <a:t> high-entropy key </a:t>
            </a:r>
            <a:r>
              <a:rPr lang="en-US" sz="3600" i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R</a:t>
            </a:r>
          </a:p>
          <a:p>
            <a:pPr lvl="1">
              <a:lnSpc>
                <a:spcPts val="4300"/>
              </a:lnSpc>
              <a:buClr>
                <a:srgbClr val="94B6D2"/>
              </a:buClr>
            </a:pPr>
            <a:r>
              <a:rPr lang="en-US" sz="3200" dirty="0" smtClean="0"/>
              <a:t> Interesting in its own right !</a:t>
            </a:r>
            <a:endParaRPr lang="en-US" sz="3300" dirty="0">
              <a:solidFill>
                <a:srgbClr val="0070C0"/>
              </a:solidFill>
            </a:endParaRPr>
          </a:p>
          <a:p>
            <a:pPr lvl="1">
              <a:lnSpc>
                <a:spcPts val="4300"/>
              </a:lnSpc>
            </a:pPr>
            <a:endParaRPr lang="en-US" sz="3200" dirty="0" smtClean="0"/>
          </a:p>
          <a:p>
            <a:pPr>
              <a:lnSpc>
                <a:spcPts val="4300"/>
              </a:lnSpc>
            </a:pPr>
            <a:r>
              <a:rPr lang="en-US" sz="3600" b="1" dirty="0" smtClean="0"/>
              <a:t>Step2</a:t>
            </a:r>
            <a:r>
              <a:rPr lang="en-US" sz="3600" dirty="0" smtClean="0"/>
              <a:t>. Build good </a:t>
            </a:r>
            <a:r>
              <a:rPr lang="en-US" sz="4000" i="1" dirty="0" smtClean="0">
                <a:solidFill>
                  <a:srgbClr val="00B050"/>
                </a:solidFill>
              </a:rPr>
              <a:t>condenser</a:t>
            </a:r>
            <a:r>
              <a:rPr lang="en-US" sz="3600" dirty="0" smtClean="0"/>
              <a:t>: relaxation of extractor producing </a:t>
            </a:r>
            <a:r>
              <a:rPr lang="en-US" sz="3600" dirty="0" smtClean="0">
                <a:solidFill>
                  <a:srgbClr val="FF0000"/>
                </a:solidFill>
              </a:rPr>
              <a:t>high-entropy</a:t>
            </a:r>
            <a:r>
              <a:rPr lang="en-US" sz="3600" dirty="0" smtClean="0"/>
              <a:t> (but </a:t>
            </a:r>
            <a:r>
              <a:rPr lang="en-US" sz="3600" i="1" dirty="0" smtClean="0"/>
              <a:t>non-uniform</a:t>
            </a:r>
            <a:r>
              <a:rPr lang="en-US" sz="3600" dirty="0" smtClean="0"/>
              <a:t>!) derived key </a:t>
            </a:r>
            <a:r>
              <a:rPr lang="en-US" sz="3600" i="1" dirty="0" smtClean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R = h</a:t>
            </a:r>
            <a:r>
              <a:rPr lang="en-US" sz="3600" dirty="0" smtClean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(</a:t>
            </a:r>
            <a:r>
              <a:rPr lang="en-US" sz="3600" i="1" dirty="0" smtClean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X</a:t>
            </a:r>
            <a:r>
              <a:rPr lang="en-US" sz="3600" dirty="0" smtClean="0">
                <a:solidFill>
                  <a:srgbClr val="0070C0"/>
                </a:solidFill>
                <a:latin typeface="times" pitchFamily="18" charset="0"/>
                <a:cs typeface="times" pitchFamily="18" charset="0"/>
              </a:rPr>
              <a:t>)</a:t>
            </a:r>
            <a:endParaRPr lang="en-US" sz="3600" dirty="0">
              <a:solidFill>
                <a:srgbClr val="0070C0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314" y="6641"/>
            <a:ext cx="1839686" cy="149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9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82979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ANWICHS@YHPDNE0OB6HCFLTV" val="359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19982</TotalTime>
  <Words>1381</Words>
  <Application>Microsoft Office PowerPoint</Application>
  <PresentationFormat>On-screen Show (4:3)</PresentationFormat>
  <Paragraphs>171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Symbol</vt:lpstr>
      <vt:lpstr>Wingdings 2</vt:lpstr>
      <vt:lpstr>Wingdings</vt:lpstr>
      <vt:lpstr>times</vt:lpstr>
      <vt:lpstr>Tw Cen MT</vt:lpstr>
      <vt:lpstr>Cambria Math</vt:lpstr>
      <vt:lpstr>Times New Roman</vt:lpstr>
      <vt:lpstr>cmmib10</vt:lpstr>
      <vt:lpstr>Academy Engraved LET</vt:lpstr>
      <vt:lpstr>Median</vt:lpstr>
      <vt:lpstr>Key Derivation         without       entropy waste</vt:lpstr>
      <vt:lpstr>Key Derivation</vt:lpstr>
      <vt:lpstr>Formalizing the Problem</vt:lpstr>
      <vt:lpstr>Formalizing the Problem</vt:lpstr>
      <vt:lpstr>Old Approach: Extractors</vt:lpstr>
      <vt:lpstr>Old Approach: Extractors</vt:lpstr>
      <vt:lpstr>Extractors as KDFs</vt:lpstr>
      <vt:lpstr>Side-Stepping RT</vt:lpstr>
      <vt:lpstr>New Approach/Plan of Attack</vt:lpstr>
      <vt:lpstr>Unpredictability Applications</vt:lpstr>
      <vt:lpstr>  Plan of Attack</vt:lpstr>
      <vt:lpstr>Randomness Condensers</vt:lpstr>
      <vt:lpstr>Unpredictability Extractors</vt:lpstr>
      <vt:lpstr>Indistinguishability Apps?</vt:lpstr>
      <vt:lpstr>Square-Friendly Applications</vt:lpstr>
      <vt:lpstr>Square-Friendly Applications</vt:lpstr>
      <vt:lpstr>Efficient Samplability?</vt:lpstr>
      <vt:lpstr>Computational Assumptions?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with  Weak, Noisy, Leaky and Tampered Keys.</dc:title>
  <dc:creator>danwichs</dc:creator>
  <cp:lastModifiedBy>Yevgeniy Dodis</cp:lastModifiedBy>
  <cp:revision>925</cp:revision>
  <cp:lastPrinted>2013-04-29T06:32:28Z</cp:lastPrinted>
  <dcterms:created xsi:type="dcterms:W3CDTF">2011-01-13T00:05:48Z</dcterms:created>
  <dcterms:modified xsi:type="dcterms:W3CDTF">2013-12-17T14:28:54Z</dcterms:modified>
</cp:coreProperties>
</file>