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63" r:id="rId10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28" autoAdjust="0"/>
    <p:restoredTop sz="94726" autoAdjust="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A370A-CCBB-4E2E-BD1C-3E74682D5B8C}" type="datetimeFigureOut">
              <a:rPr lang="en-US" smtClean="0"/>
              <a:t>10/12/2014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9D2C3-66DF-4169-A516-8015766A9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46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Note difference in titles.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60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Ignore</a:t>
            </a:r>
            <a:r>
              <a:rPr lang="en-US" baseline="0" dirty="0" smtClean="0"/>
              <a:t> the other versions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77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Ignore</a:t>
            </a:r>
            <a:r>
              <a:rPr lang="en-US" baseline="0" dirty="0" smtClean="0"/>
              <a:t> the other versions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04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</a:t>
            </a:r>
            <a:r>
              <a:rPr lang="en-US" baseline="30000" dirty="0" smtClean="0"/>
              <a:t>0</a:t>
            </a:r>
            <a:r>
              <a:rPr lang="en-US" baseline="0" dirty="0" smtClean="0"/>
              <a:t>[2] = constant-depth poly-size circuits with (unbounded fan-in) parity gates (in addition to the standard unbounded AND </a:t>
            </a:r>
            <a:r>
              <a:rPr lang="en-US" baseline="0" dirty="0" err="1" smtClean="0"/>
              <a:t>and</a:t>
            </a:r>
            <a:r>
              <a:rPr lang="en-US" baseline="0" dirty="0" smtClean="0"/>
              <a:t> </a:t>
            </a:r>
            <a:r>
              <a:rPr lang="en-US" baseline="0" smtClean="0"/>
              <a:t>OR gates)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218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85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C’(x) =</a:t>
            </a:r>
            <a:r>
              <a:rPr lang="en-US" baseline="0" dirty="0" smtClean="0"/>
              <a:t> i</a:t>
            </a:r>
            <a:r>
              <a:rPr lang="en-US" dirty="0" smtClean="0"/>
              <a:t>nvoke</a:t>
            </a:r>
            <a:r>
              <a:rPr lang="en-US" baseline="0" dirty="0" smtClean="0"/>
              <a:t> C(E(</a:t>
            </a:r>
            <a:r>
              <a:rPr lang="en-US" baseline="0" dirty="0" err="1" smtClean="0"/>
              <a:t>x,s</a:t>
            </a:r>
            <a:r>
              <a:rPr lang="en-US" baseline="0" dirty="0" smtClean="0"/>
              <a:t>)) on all poly-many seeds, and take approx.-majority. The “bad” inputs yields a flat source that violates extraction.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750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</a:t>
            </a:r>
            <a:r>
              <a:rPr lang="en-US" baseline="0" dirty="0" smtClean="0"/>
              <a:t> need to extract </a:t>
            </a:r>
            <a:r>
              <a:rPr lang="en-US" baseline="0" dirty="0" err="1" smtClean="0"/>
              <a:t>n</a:t>
            </a:r>
            <a:r>
              <a:rPr lang="en-US" baseline="30000" dirty="0" err="1" smtClean="0"/>
              <a:t>Omega</a:t>
            </a:r>
            <a:r>
              <a:rPr lang="en-US" baseline="30000" dirty="0" smtClean="0"/>
              <a:t>(1)</a:t>
            </a:r>
            <a:r>
              <a:rPr lang="en-US" baseline="0" dirty="0" smtClean="0"/>
              <a:t> bits from a source of (sub)constant entropy rate.  It suffices that the </a:t>
            </a:r>
            <a:r>
              <a:rPr lang="en-US" baseline="0" smtClean="0"/>
              <a:t>extractor’s output fools AC0.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94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</a:t>
            </a:r>
            <a:r>
              <a:rPr lang="en-US" baseline="0" dirty="0" smtClean="0"/>
              <a:t> results regarding MA0 and AM0=AM </a:t>
            </a:r>
            <a:r>
              <a:rPr lang="en-US" baseline="0" smtClean="0"/>
              <a:t>(which preserves error)?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9D2C3-66DF-4169-A516-8015766A946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81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י"ח/תשרי/תשע"ה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י"ח/תשרי/תשע"ה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י"ח/תשרי/תשע"ה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י"ח/תשרי/תשע"ה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י"ח/תשרי/תשע"ה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י"ח/תשרי/תשע"ה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י"ח/תשרי/תשע"ה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י"ח/תשרי/תשע"ה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י"ח/תשרי/תשע"ה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י"ח/תשרי/תשע"ה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י"ח/תשרי/תשע"ה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י"ח/תשרי/תשע"ה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8352928" cy="1512168"/>
          </a:xfrm>
        </p:spPr>
        <p:txBody>
          <a:bodyPr>
            <a:noAutofit/>
          </a:bodyPr>
          <a:lstStyle/>
          <a:p>
            <a:pPr rtl="0"/>
            <a:r>
              <a:rPr lang="en-US" sz="4800" dirty="0" smtClean="0"/>
              <a:t>On </a:t>
            </a:r>
            <a:r>
              <a:rPr lang="en-US" sz="4800" dirty="0" err="1" smtClean="0"/>
              <a:t>Derandomizing</a:t>
            </a:r>
            <a:r>
              <a:rPr lang="en-US" sz="4800" dirty="0" smtClean="0"/>
              <a:t> Algorithms </a:t>
            </a:r>
            <a:br>
              <a:rPr lang="en-US" sz="4800" dirty="0" smtClean="0"/>
            </a:br>
            <a:r>
              <a:rPr lang="en-US" sz="4800" dirty="0" smtClean="0"/>
              <a:t>that Err Extremely Rarely</a:t>
            </a:r>
            <a:endParaRPr lang="he-IL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708920"/>
            <a:ext cx="6408712" cy="1440160"/>
          </a:xfrm>
        </p:spPr>
        <p:txBody>
          <a:bodyPr/>
          <a:lstStyle/>
          <a:p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</a:rPr>
              <a:t>Oded</a:t>
            </a: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2">
                    <a:lumMod val="75000"/>
                  </a:schemeClr>
                </a:solidFill>
              </a:rPr>
              <a:t>Goldreich</a:t>
            </a:r>
            <a:endParaRPr lang="en-US" sz="3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rtl="0"/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Weizmann Institute of Science</a:t>
            </a:r>
            <a:endParaRPr lang="he-IL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5013177"/>
            <a:ext cx="777686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dirty="0" smtClean="0"/>
              <a:t>Based on Joint work with </a:t>
            </a:r>
            <a:r>
              <a:rPr lang="en-US" sz="2800" dirty="0" err="1" smtClean="0"/>
              <a:t>Avi</a:t>
            </a:r>
            <a:r>
              <a:rPr lang="en-US" sz="2800" dirty="0"/>
              <a:t> </a:t>
            </a:r>
            <a:r>
              <a:rPr lang="en-US" sz="2800" dirty="0" err="1" smtClean="0"/>
              <a:t>Wigderson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5423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850106"/>
          </a:xfrm>
        </p:spPr>
        <p:txBody>
          <a:bodyPr>
            <a:normAutofit/>
          </a:bodyPr>
          <a:lstStyle/>
          <a:p>
            <a:pPr algn="l" rtl="0"/>
            <a:r>
              <a:rPr lang="en-US" sz="4000" u="sng" dirty="0" smtClean="0"/>
              <a:t>Standard </a:t>
            </a:r>
            <a:r>
              <a:rPr lang="en-US" sz="4000" u="sng" dirty="0" err="1" smtClean="0"/>
              <a:t>Derandomization</a:t>
            </a:r>
            <a:r>
              <a:rPr lang="en-US" sz="4000" u="sng" dirty="0" smtClean="0"/>
              <a:t> Challenges</a:t>
            </a:r>
            <a:endParaRPr lang="he-IL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354764" cy="1686024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000" dirty="0" smtClean="0">
                <a:solidFill>
                  <a:srgbClr val="FF0000"/>
                </a:solidFill>
                <a:cs typeface="+mj-cs"/>
              </a:rPr>
              <a:t>Given</a:t>
            </a:r>
            <a:r>
              <a:rPr lang="en-US" sz="3000" dirty="0" smtClean="0">
                <a:solidFill>
                  <a:srgbClr val="00B0F0"/>
                </a:solidFill>
                <a:cs typeface="+mj-cs"/>
              </a:rPr>
              <a:t> a c</a:t>
            </a:r>
            <a:r>
              <a:rPr lang="en-US" sz="3000" dirty="0" smtClean="0">
                <a:solidFill>
                  <a:srgbClr val="00B0F0"/>
                </a:solidFill>
              </a:rPr>
              <a:t>ircuit </a:t>
            </a:r>
            <a:r>
              <a:rPr lang="en-US" sz="3000" dirty="0" smtClean="0"/>
              <a:t>C </a:t>
            </a:r>
            <a:r>
              <a:rPr lang="en-US" sz="3000" dirty="0" smtClean="0">
                <a:solidFill>
                  <a:srgbClr val="00B0F0"/>
                </a:solidFill>
              </a:rPr>
              <a:t>(from a certain class) such that </a:t>
            </a:r>
            <a:r>
              <a:rPr lang="en-US" sz="3000" dirty="0" err="1" smtClean="0"/>
              <a:t>Prob</a:t>
            </a:r>
            <a:r>
              <a:rPr lang="en-US" sz="3000" dirty="0" smtClean="0"/>
              <a:t>[C(x)=1] &gt; ½</a:t>
            </a:r>
            <a:r>
              <a:rPr lang="en-US" sz="3000" dirty="0" smtClean="0">
                <a:solidFill>
                  <a:srgbClr val="00B0F0"/>
                </a:solidFill>
              </a:rPr>
              <a:t>, </a:t>
            </a:r>
            <a:r>
              <a:rPr lang="en-US" sz="3000" dirty="0" smtClean="0">
                <a:solidFill>
                  <a:srgbClr val="FF0000"/>
                </a:solidFill>
              </a:rPr>
              <a:t>find</a:t>
            </a:r>
            <a:r>
              <a:rPr lang="en-US" sz="3000" dirty="0" smtClean="0">
                <a:solidFill>
                  <a:srgbClr val="00B0F0"/>
                </a:solidFill>
              </a:rPr>
              <a:t> an input </a:t>
            </a:r>
            <a:r>
              <a:rPr lang="en-US" sz="3000" dirty="0" smtClean="0"/>
              <a:t>x</a:t>
            </a:r>
            <a:r>
              <a:rPr lang="en-US" sz="3000" dirty="0" smtClean="0">
                <a:solidFill>
                  <a:srgbClr val="00B0F0"/>
                </a:solidFill>
              </a:rPr>
              <a:t> such that </a:t>
            </a:r>
            <a:r>
              <a:rPr lang="en-US" sz="3000" dirty="0" smtClean="0"/>
              <a:t>C(x)=1</a:t>
            </a:r>
            <a:r>
              <a:rPr lang="en-US" sz="3000" dirty="0" smtClean="0">
                <a:solidFill>
                  <a:srgbClr val="00B0F0"/>
                </a:solidFill>
              </a:rPr>
              <a:t>.</a:t>
            </a:r>
            <a:endParaRPr lang="en-US" sz="3000" dirty="0" smtClean="0">
              <a:solidFill>
                <a:srgbClr val="00B0F0"/>
              </a:solidFill>
              <a:sym typeface="Symbol"/>
            </a:endParaRPr>
          </a:p>
          <a:p>
            <a:pPr marL="0" indent="0" algn="l" rtl="0">
              <a:buNone/>
            </a:pPr>
            <a:r>
              <a:rPr lang="en-US" sz="2800" dirty="0" smtClean="0">
                <a:solidFill>
                  <a:srgbClr val="00B0F0"/>
                </a:solidFill>
                <a:sym typeface="Symbol"/>
              </a:rPr>
              <a:t>Famous frontier:  Solve it in poly-time </a:t>
            </a:r>
            <a:r>
              <a:rPr lang="en-US" sz="2800" dirty="0">
                <a:solidFill>
                  <a:srgbClr val="00B0F0"/>
                </a:solidFill>
                <a:sym typeface="Symbol"/>
              </a:rPr>
              <a:t>f</a:t>
            </a:r>
            <a:r>
              <a:rPr lang="en-US" sz="2800" dirty="0" smtClean="0">
                <a:solidFill>
                  <a:srgbClr val="00B0F0"/>
                </a:solidFill>
                <a:sym typeface="Symbol"/>
              </a:rPr>
              <a:t>or the class </a:t>
            </a:r>
            <a:r>
              <a:rPr lang="en-US" sz="2800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sz="2800" baseline="30000" dirty="0" smtClean="0">
                <a:latin typeface="Old English Text MT" panose="03040902040508030806" pitchFamily="66" charset="0"/>
                <a:sym typeface="Symbol"/>
              </a:rPr>
              <a:t>0</a:t>
            </a:r>
            <a:r>
              <a:rPr lang="en-US" sz="2800" dirty="0" smtClean="0">
                <a:latin typeface="Old English Text MT" panose="03040902040508030806" pitchFamily="66" charset="0"/>
                <a:sym typeface="Symbol"/>
              </a:rPr>
              <a:t>.</a:t>
            </a:r>
            <a:endParaRPr lang="en-US" sz="2800" dirty="0" smtClean="0">
              <a:solidFill>
                <a:srgbClr val="00B0F0"/>
              </a:solidFill>
              <a:sym typeface="Symbol"/>
            </a:endParaRPr>
          </a:p>
          <a:p>
            <a:pPr marL="0" indent="0" algn="l" rtl="0">
              <a:buNone/>
            </a:pPr>
            <a:endParaRPr lang="en-US" sz="2800" dirty="0" smtClean="0">
              <a:solidFill>
                <a:srgbClr val="00B0F0"/>
              </a:solidFill>
              <a:sym typeface="Symbol"/>
            </a:endParaRPr>
          </a:p>
          <a:p>
            <a:pPr marL="0" indent="0" algn="l" rtl="0">
              <a:buNone/>
            </a:pP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3212976"/>
            <a:ext cx="9174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>
          <a:xfrm>
            <a:off x="813296" y="3509764"/>
            <a:ext cx="7931224" cy="157554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sz="2800" dirty="0" smtClean="0">
                <a:solidFill>
                  <a:srgbClr val="FF0000"/>
                </a:solidFill>
                <a:cs typeface="+mj-cs"/>
              </a:rPr>
              <a:t>A two-sided error version: </a:t>
            </a:r>
            <a:r>
              <a:rPr lang="en-US" sz="2800" dirty="0" smtClean="0">
                <a:solidFill>
                  <a:srgbClr val="00B0F0"/>
                </a:solidFill>
                <a:cs typeface="+mj-cs"/>
              </a:rPr>
              <a:t>Given a c</a:t>
            </a:r>
            <a:r>
              <a:rPr lang="en-US" sz="2800" dirty="0" smtClean="0">
                <a:solidFill>
                  <a:srgbClr val="00B0F0"/>
                </a:solidFill>
              </a:rPr>
              <a:t>ircuit </a:t>
            </a:r>
            <a:r>
              <a:rPr lang="en-US" sz="2800" dirty="0" smtClean="0"/>
              <a:t>C </a:t>
            </a:r>
            <a:r>
              <a:rPr lang="en-US" sz="2800" dirty="0" smtClean="0">
                <a:solidFill>
                  <a:srgbClr val="00B0F0"/>
                </a:solidFill>
              </a:rPr>
              <a:t>(from a certain class) such that </a:t>
            </a:r>
            <a:r>
              <a:rPr lang="en-US" sz="2800" dirty="0" err="1" smtClean="0"/>
              <a:t>Prob</a:t>
            </a:r>
            <a:r>
              <a:rPr lang="en-US" sz="2800" dirty="0" smtClean="0"/>
              <a:t>[C(x)=</a:t>
            </a:r>
            <a:r>
              <a:rPr lang="en-US" sz="2800" dirty="0" smtClean="0">
                <a:sym typeface="Symbol" panose="05050102010706020507" pitchFamily="18" charset="2"/>
              </a:rPr>
              <a:t></a:t>
            </a:r>
            <a:r>
              <a:rPr lang="en-US" sz="2800" dirty="0" smtClean="0"/>
              <a:t>] &gt; ⅔</a:t>
            </a:r>
            <a:r>
              <a:rPr lang="en-US" sz="2800" dirty="0" smtClean="0">
                <a:solidFill>
                  <a:srgbClr val="00B0F0"/>
                </a:solidFill>
              </a:rPr>
              <a:t>, for some </a:t>
            </a:r>
            <a:r>
              <a:rPr lang="en-US" sz="2800" dirty="0" smtClean="0">
                <a:sym typeface="Symbol" panose="05050102010706020507" pitchFamily="18" charset="2"/>
              </a:rPr>
              <a:t></a:t>
            </a:r>
            <a:r>
              <a:rPr lang="en-US" sz="2800" dirty="0" smtClean="0">
                <a:solidFill>
                  <a:srgbClr val="00B0F0"/>
                </a:solidFill>
                <a:sym typeface="Symbol" panose="05050102010706020507" pitchFamily="18" charset="2"/>
              </a:rPr>
              <a:t>, </a:t>
            </a:r>
            <a:r>
              <a:rPr lang="en-US" sz="2800" dirty="0" smtClean="0">
                <a:solidFill>
                  <a:srgbClr val="FF0000"/>
                </a:solidFill>
              </a:rPr>
              <a:t>find</a:t>
            </a:r>
            <a:r>
              <a:rPr lang="en-US" sz="2800" dirty="0" smtClean="0">
                <a:solidFill>
                  <a:srgbClr val="00B0F0"/>
                </a:solidFill>
              </a:rPr>
              <a:t> an input </a:t>
            </a:r>
            <a:r>
              <a:rPr lang="en-US" sz="2800" dirty="0" smtClean="0"/>
              <a:t>x</a:t>
            </a:r>
            <a:r>
              <a:rPr lang="en-US" sz="2800" dirty="0" smtClean="0">
                <a:solidFill>
                  <a:srgbClr val="00B0F0"/>
                </a:solidFill>
              </a:rPr>
              <a:t> such that </a:t>
            </a:r>
            <a:r>
              <a:rPr lang="en-US" sz="2800" dirty="0" smtClean="0"/>
              <a:t>C(x</a:t>
            </a:r>
            <a:r>
              <a:rPr lang="en-US" sz="2800" smtClean="0"/>
              <a:t>)=</a:t>
            </a:r>
            <a:r>
              <a:rPr lang="en-US" sz="2800">
                <a:sym typeface="Symbol" panose="05050102010706020507" pitchFamily="18" charset="2"/>
              </a:rPr>
              <a:t> </a:t>
            </a:r>
            <a:r>
              <a:rPr lang="en-US" sz="2800" smtClean="0">
                <a:sym typeface="Symbol" panose="05050102010706020507" pitchFamily="18" charset="2"/>
              </a:rPr>
              <a:t></a:t>
            </a:r>
            <a:r>
              <a:rPr lang="en-US" sz="2800" smtClean="0">
                <a:solidFill>
                  <a:srgbClr val="00B0F0"/>
                </a:solidFill>
              </a:rPr>
              <a:t>.</a:t>
            </a:r>
            <a:endParaRPr lang="en-US" sz="2800" dirty="0" smtClean="0">
              <a:solidFill>
                <a:srgbClr val="00B0F0"/>
              </a:solidFill>
              <a:sym typeface="Symbol"/>
            </a:endParaRPr>
          </a:p>
          <a:p>
            <a:pPr marL="0" indent="0" algn="l" rtl="0">
              <a:buFont typeface="Arial" pitchFamily="34" charset="0"/>
              <a:buNone/>
            </a:pPr>
            <a:endParaRPr lang="en-US" sz="2800" dirty="0" smtClean="0">
              <a:solidFill>
                <a:srgbClr val="00B0F0"/>
              </a:solidFill>
              <a:sym typeface="Symbol"/>
            </a:endParaRPr>
          </a:p>
          <a:p>
            <a:pPr marL="0" indent="0" algn="l" rtl="0">
              <a:buFont typeface="Arial" pitchFamily="34" charset="0"/>
              <a:buNone/>
            </a:pP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13296" y="5085184"/>
            <a:ext cx="7931224" cy="1575544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sz="2800" dirty="0" smtClean="0">
                <a:solidFill>
                  <a:srgbClr val="FF0000"/>
                </a:solidFill>
                <a:cs typeface="+mj-cs"/>
              </a:rPr>
              <a:t>A black-box version: </a:t>
            </a:r>
            <a:r>
              <a:rPr lang="en-US" sz="2800" dirty="0" smtClean="0">
                <a:solidFill>
                  <a:srgbClr val="00B0F0"/>
                </a:solidFill>
                <a:cs typeface="+mj-cs"/>
              </a:rPr>
              <a:t>Given c</a:t>
            </a:r>
            <a:r>
              <a:rPr lang="en-US" sz="2800" dirty="0" smtClean="0">
                <a:solidFill>
                  <a:srgbClr val="00B0F0"/>
                </a:solidFill>
              </a:rPr>
              <a:t>ircuit parameters, </a:t>
            </a:r>
            <a:r>
              <a:rPr lang="en-US" sz="2800" dirty="0" smtClean="0">
                <a:solidFill>
                  <a:srgbClr val="FF0000"/>
                </a:solidFill>
              </a:rPr>
              <a:t>find</a:t>
            </a:r>
            <a:r>
              <a:rPr lang="en-US" sz="2800" dirty="0" smtClean="0">
                <a:solidFill>
                  <a:srgbClr val="00B0F0"/>
                </a:solidFill>
              </a:rPr>
              <a:t> a set of inputs </a:t>
            </a:r>
            <a:r>
              <a:rPr lang="en-US" sz="2800" dirty="0" smtClean="0"/>
              <a:t>S </a:t>
            </a:r>
            <a:r>
              <a:rPr lang="en-US" sz="2800" dirty="0" smtClean="0">
                <a:solidFill>
                  <a:srgbClr val="00B0F0"/>
                </a:solidFill>
              </a:rPr>
              <a:t>such that every circuit </a:t>
            </a:r>
            <a:r>
              <a:rPr lang="en-US" sz="2800" dirty="0" smtClean="0"/>
              <a:t>C</a:t>
            </a:r>
            <a:r>
              <a:rPr lang="en-US" sz="2800" dirty="0" smtClean="0">
                <a:solidFill>
                  <a:srgbClr val="00B0F0"/>
                </a:solidFill>
              </a:rPr>
              <a:t> that satisfies </a:t>
            </a:r>
            <a:r>
              <a:rPr lang="en-US" sz="2800" dirty="0" err="1"/>
              <a:t>Prob</a:t>
            </a:r>
            <a:r>
              <a:rPr lang="en-US" sz="2800" dirty="0"/>
              <a:t>[C(x)=1] &gt; ½</a:t>
            </a:r>
            <a:r>
              <a:rPr lang="en-US" sz="2800" dirty="0">
                <a:solidFill>
                  <a:srgbClr val="00B0F0"/>
                </a:solidFill>
              </a:rPr>
              <a:t>, </a:t>
            </a:r>
            <a:r>
              <a:rPr lang="en-US" sz="2800" dirty="0" smtClean="0">
                <a:solidFill>
                  <a:srgbClr val="00B0F0"/>
                </a:solidFill>
              </a:rPr>
              <a:t>there exists </a:t>
            </a:r>
            <a:r>
              <a:rPr lang="en-US" sz="2800" dirty="0" err="1" smtClean="0"/>
              <a:t>x</a:t>
            </a:r>
            <a:r>
              <a:rPr lang="en-US" sz="2800" dirty="0" err="1" smtClean="0">
                <a:sym typeface="Symbol" panose="05050102010706020507" pitchFamily="18" charset="2"/>
              </a:rPr>
              <a:t>S</a:t>
            </a:r>
            <a:r>
              <a:rPr lang="en-US" sz="2800" dirty="0" smtClean="0">
                <a:solidFill>
                  <a:srgbClr val="00B0F0"/>
                </a:solidFill>
              </a:rPr>
              <a:t> such that </a:t>
            </a:r>
            <a:r>
              <a:rPr lang="en-US" sz="2800" dirty="0" smtClean="0"/>
              <a:t>C(x)=1 </a:t>
            </a:r>
            <a:r>
              <a:rPr lang="en-US" sz="2800" dirty="0" smtClean="0">
                <a:solidFill>
                  <a:srgbClr val="00B0F0"/>
                </a:solidFill>
              </a:rPr>
              <a:t>.</a:t>
            </a:r>
            <a:endParaRPr lang="en-US" sz="2800" dirty="0" smtClean="0">
              <a:solidFill>
                <a:srgbClr val="00B0F0"/>
              </a:solidFill>
              <a:sym typeface="Symbol"/>
            </a:endParaRPr>
          </a:p>
          <a:p>
            <a:pPr marL="0" indent="0" algn="l" rtl="0">
              <a:buFont typeface="Arial" pitchFamily="34" charset="0"/>
              <a:buNone/>
            </a:pPr>
            <a:endParaRPr lang="en-US" sz="2800" dirty="0" smtClean="0">
              <a:solidFill>
                <a:srgbClr val="00B0F0"/>
              </a:solidFill>
              <a:sym typeface="Symbol"/>
            </a:endParaRPr>
          </a:p>
          <a:p>
            <a:pPr marL="0" indent="0" algn="l" rtl="0">
              <a:buFont typeface="Arial" pitchFamily="34" charset="0"/>
              <a:buNone/>
            </a:pP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712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73532"/>
            <a:ext cx="8765480" cy="844253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4000" u="sng" dirty="0" smtClean="0"/>
              <a:t>Quantified </a:t>
            </a:r>
            <a:r>
              <a:rPr lang="en-US" sz="4000" u="sng" dirty="0" err="1" smtClean="0"/>
              <a:t>Derandomization</a:t>
            </a:r>
            <a:r>
              <a:rPr lang="en-US" sz="4000" u="sng" dirty="0" smtClean="0"/>
              <a:t> Challenges (new)</a:t>
            </a:r>
            <a:endParaRPr lang="he-IL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084" y="1022349"/>
            <a:ext cx="8090396" cy="2550667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000" dirty="0" smtClean="0">
                <a:solidFill>
                  <a:srgbClr val="00B0F0"/>
                </a:solidFill>
                <a:cs typeface="+mj-cs"/>
              </a:rPr>
              <a:t>For a class </a:t>
            </a:r>
            <a:r>
              <a:rPr lang="en-US" sz="2800" dirty="0" smtClean="0">
                <a:latin typeface="Old English Text MT" panose="03040902040508030806" pitchFamily="66" charset="0"/>
                <a:sym typeface="Symbol"/>
              </a:rPr>
              <a:t>C</a:t>
            </a:r>
            <a:r>
              <a:rPr lang="en-US" sz="3000" dirty="0" smtClean="0">
                <a:cs typeface="+mj-cs"/>
              </a:rPr>
              <a:t> </a:t>
            </a:r>
            <a:r>
              <a:rPr lang="en-US" sz="3000" dirty="0" smtClean="0">
                <a:solidFill>
                  <a:srgbClr val="00B0F0"/>
                </a:solidFill>
                <a:cs typeface="+mj-cs"/>
              </a:rPr>
              <a:t>and a bound </a:t>
            </a:r>
            <a:r>
              <a:rPr lang="en-US" sz="3000" dirty="0" smtClean="0">
                <a:cs typeface="+mj-cs"/>
              </a:rPr>
              <a:t>B</a:t>
            </a:r>
            <a:r>
              <a:rPr lang="en-US" sz="3000" dirty="0" smtClean="0">
                <a:solidFill>
                  <a:srgbClr val="00B0F0"/>
                </a:solidFill>
                <a:cs typeface="+mj-cs"/>
              </a:rPr>
              <a:t>, </a:t>
            </a:r>
            <a:r>
              <a:rPr lang="en-US" sz="3000" dirty="0" smtClean="0">
                <a:solidFill>
                  <a:srgbClr val="FF0000"/>
                </a:solidFill>
                <a:cs typeface="+mj-cs"/>
              </a:rPr>
              <a:t>given</a:t>
            </a:r>
            <a:r>
              <a:rPr lang="en-US" sz="3000" dirty="0" smtClean="0">
                <a:solidFill>
                  <a:srgbClr val="00B0F0"/>
                </a:solidFill>
                <a:cs typeface="+mj-cs"/>
              </a:rPr>
              <a:t> an </a:t>
            </a:r>
            <a:r>
              <a:rPr lang="en-US" sz="3000" dirty="0" smtClean="0">
                <a:cs typeface="+mj-cs"/>
              </a:rPr>
              <a:t>n</a:t>
            </a:r>
            <a:r>
              <a:rPr lang="en-US" sz="3000" dirty="0" smtClean="0">
                <a:solidFill>
                  <a:srgbClr val="00B0F0"/>
                </a:solidFill>
                <a:cs typeface="+mj-cs"/>
              </a:rPr>
              <a:t>-bit input c</a:t>
            </a:r>
            <a:r>
              <a:rPr lang="en-US" sz="3000" dirty="0" smtClean="0">
                <a:solidFill>
                  <a:srgbClr val="00B0F0"/>
                </a:solidFill>
              </a:rPr>
              <a:t>ircuit </a:t>
            </a:r>
            <a:r>
              <a:rPr lang="en-US" sz="3000" dirty="0" smtClean="0"/>
              <a:t>C </a:t>
            </a:r>
            <a:r>
              <a:rPr lang="en-US" sz="3000" dirty="0" smtClean="0">
                <a:solidFill>
                  <a:srgbClr val="00B0F0"/>
                </a:solidFill>
              </a:rPr>
              <a:t>from </a:t>
            </a:r>
            <a:r>
              <a:rPr lang="en-US" sz="2800" dirty="0">
                <a:latin typeface="Old English Text MT" panose="03040902040508030806" pitchFamily="66" charset="0"/>
                <a:sym typeface="Symbol"/>
              </a:rPr>
              <a:t>C </a:t>
            </a:r>
            <a:r>
              <a:rPr lang="en-US" sz="3000" dirty="0" smtClean="0">
                <a:solidFill>
                  <a:srgbClr val="00B0F0"/>
                </a:solidFill>
              </a:rPr>
              <a:t> such that </a:t>
            </a:r>
            <a:r>
              <a:rPr lang="en-US" sz="3000" dirty="0" smtClean="0"/>
              <a:t>|</a:t>
            </a:r>
            <a:r>
              <a:rPr lang="en-US" sz="3000" dirty="0" smtClean="0">
                <a:sym typeface="Symbol" panose="05050102010706020507" pitchFamily="18" charset="2"/>
              </a:rPr>
              <a:t></a:t>
            </a:r>
            <a:r>
              <a:rPr lang="en-US" sz="3000" dirty="0" err="1" smtClean="0">
                <a:sym typeface="Symbol" panose="05050102010706020507" pitchFamily="18" charset="2"/>
              </a:rPr>
              <a:t>x:</a:t>
            </a:r>
            <a:r>
              <a:rPr lang="en-US" sz="3000" dirty="0" err="1" smtClean="0"/>
              <a:t>C</a:t>
            </a:r>
            <a:r>
              <a:rPr lang="en-US" sz="3000" dirty="0" smtClean="0"/>
              <a:t>(x)=</a:t>
            </a:r>
            <a:r>
              <a:rPr lang="en-US" sz="3000" dirty="0"/>
              <a:t>0</a:t>
            </a:r>
            <a:r>
              <a:rPr lang="en-US" sz="3000" dirty="0" smtClean="0"/>
              <a:t>}| </a:t>
            </a:r>
            <a:r>
              <a:rPr lang="en-US" sz="3000" dirty="0"/>
              <a:t>&lt;</a:t>
            </a:r>
            <a:r>
              <a:rPr lang="en-US" sz="3000" dirty="0" smtClean="0"/>
              <a:t> B(n)</a:t>
            </a:r>
            <a:r>
              <a:rPr lang="en-US" sz="3000" dirty="0" smtClean="0">
                <a:solidFill>
                  <a:srgbClr val="00B0F0"/>
                </a:solidFill>
              </a:rPr>
              <a:t>, </a:t>
            </a:r>
            <a:br>
              <a:rPr lang="en-US" sz="3000" dirty="0" smtClean="0">
                <a:solidFill>
                  <a:srgbClr val="00B0F0"/>
                </a:solidFill>
              </a:rPr>
            </a:br>
            <a:r>
              <a:rPr lang="en-US" sz="3000" dirty="0" smtClean="0">
                <a:solidFill>
                  <a:srgbClr val="FF0000"/>
                </a:solidFill>
              </a:rPr>
              <a:t>find</a:t>
            </a:r>
            <a:r>
              <a:rPr lang="en-US" sz="3000" dirty="0" smtClean="0">
                <a:solidFill>
                  <a:srgbClr val="00B0F0"/>
                </a:solidFill>
              </a:rPr>
              <a:t> an input </a:t>
            </a:r>
            <a:r>
              <a:rPr lang="en-US" sz="3000" dirty="0" smtClean="0"/>
              <a:t>x</a:t>
            </a:r>
            <a:r>
              <a:rPr lang="en-US" sz="3000" dirty="0" smtClean="0">
                <a:solidFill>
                  <a:srgbClr val="00B0F0"/>
                </a:solidFill>
              </a:rPr>
              <a:t> such that </a:t>
            </a:r>
            <a:r>
              <a:rPr lang="en-US" sz="3000" dirty="0" smtClean="0"/>
              <a:t>C(x)=1</a:t>
            </a:r>
            <a:r>
              <a:rPr lang="en-US" sz="3000" dirty="0" smtClean="0">
                <a:solidFill>
                  <a:srgbClr val="00B0F0"/>
                </a:solidFill>
              </a:rPr>
              <a:t>.</a:t>
            </a:r>
            <a:br>
              <a:rPr lang="en-US" sz="3000" dirty="0" smtClean="0">
                <a:solidFill>
                  <a:srgbClr val="00B0F0"/>
                </a:solidFill>
              </a:rPr>
            </a:br>
            <a:r>
              <a:rPr lang="en-US" sz="3000" dirty="0" smtClean="0">
                <a:solidFill>
                  <a:srgbClr val="00B0F0"/>
                </a:solidFill>
              </a:rPr>
              <a:t>The above is called the </a:t>
            </a:r>
            <a:r>
              <a:rPr lang="en-US" sz="2800" dirty="0" smtClean="0"/>
              <a:t>(</a:t>
            </a:r>
            <a:r>
              <a:rPr lang="en-US" sz="2800" dirty="0" smtClean="0">
                <a:latin typeface="Old English Text MT" panose="03040902040508030806" pitchFamily="66" charset="0"/>
                <a:sym typeface="Symbol"/>
              </a:rPr>
              <a:t>C,</a:t>
            </a:r>
            <a:r>
              <a:rPr lang="en-US" sz="2800" dirty="0" smtClean="0"/>
              <a:t>B)-</a:t>
            </a:r>
            <a:r>
              <a:rPr lang="en-US" sz="3000" dirty="0" smtClean="0">
                <a:solidFill>
                  <a:srgbClr val="FF0000"/>
                </a:solidFill>
              </a:rPr>
              <a:t>search problem</a:t>
            </a:r>
            <a:r>
              <a:rPr lang="en-US" sz="3000" dirty="0" smtClean="0">
                <a:solidFill>
                  <a:srgbClr val="00B0F0"/>
                </a:solidFill>
              </a:rPr>
              <a:t>.</a:t>
            </a:r>
          </a:p>
          <a:p>
            <a:pPr marL="0" indent="0" algn="l" rtl="0">
              <a:buNone/>
            </a:pPr>
            <a:r>
              <a:rPr lang="en-US" sz="3000" dirty="0" smtClean="0">
                <a:solidFill>
                  <a:srgbClr val="FF0000"/>
                </a:solidFill>
                <a:sym typeface="Symbol"/>
              </a:rPr>
              <a:t>Focus: Small </a:t>
            </a:r>
            <a:r>
              <a:rPr lang="en-US" sz="3000" dirty="0" smtClean="0">
                <a:sym typeface="Symbol"/>
              </a:rPr>
              <a:t>B</a:t>
            </a:r>
            <a:r>
              <a:rPr lang="en-US" sz="3000" dirty="0" smtClean="0">
                <a:solidFill>
                  <a:srgbClr val="00B0F0"/>
                </a:solidFill>
                <a:sym typeface="Symbol"/>
              </a:rPr>
              <a:t>; </a:t>
            </a:r>
            <a:r>
              <a:rPr lang="en-US" sz="2600" dirty="0" smtClean="0">
                <a:solidFill>
                  <a:srgbClr val="00B0F0"/>
                </a:solidFill>
                <a:sym typeface="Symbol"/>
              </a:rPr>
              <a:t>e.g., quasi-polynomial, sub-exponential. </a:t>
            </a:r>
          </a:p>
          <a:p>
            <a:pPr marL="0" indent="0" algn="l" rtl="0">
              <a:buNone/>
            </a:pPr>
            <a:endParaRPr lang="en-US" sz="2800" dirty="0" smtClean="0">
              <a:solidFill>
                <a:srgbClr val="00B0F0"/>
              </a:solidFill>
              <a:sym typeface="Symbol"/>
            </a:endParaRPr>
          </a:p>
          <a:p>
            <a:pPr marL="0" indent="0" algn="l" rtl="0">
              <a:buNone/>
            </a:pP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11708" y="4622749"/>
            <a:ext cx="7647136" cy="108012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  <a:cs typeface="+mj-cs"/>
              </a:rPr>
              <a:t>THM1: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The </a:t>
            </a:r>
            <a:r>
              <a:rPr lang="en-US" dirty="0" smtClean="0">
                <a:cs typeface="+mj-cs"/>
              </a:rPr>
              <a:t>(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baseline="30000" dirty="0" smtClean="0">
                <a:latin typeface="Old English Text MT" panose="03040902040508030806" pitchFamily="66" charset="0"/>
                <a:sym typeface="Symbol"/>
              </a:rPr>
              <a:t>0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,</a:t>
            </a:r>
            <a:r>
              <a:rPr lang="en-US" dirty="0" smtClean="0">
                <a:sym typeface="Symbol"/>
              </a:rPr>
              <a:t>exp(n</a:t>
            </a:r>
            <a:r>
              <a:rPr lang="en-US" baseline="30000" dirty="0" smtClean="0">
                <a:sym typeface="Symbol"/>
              </a:rPr>
              <a:t>0.999</a:t>
            </a:r>
            <a:r>
              <a:rPr lang="en-US" dirty="0" smtClean="0">
                <a:sym typeface="Symbol"/>
              </a:rPr>
              <a:t>))</a:t>
            </a:r>
            <a:r>
              <a:rPr lang="en-US" dirty="0" smtClean="0">
                <a:solidFill>
                  <a:srgbClr val="00B0F0"/>
                </a:solidFill>
                <a:sym typeface="Symbol"/>
              </a:rPr>
              <a:t>-search problem is solvable in (deter.) poly-time.</a:t>
            </a:r>
          </a:p>
          <a:p>
            <a:pPr marL="0" indent="0" algn="l" rtl="0">
              <a:buFont typeface="Arial" pitchFamily="34" charset="0"/>
              <a:buNone/>
            </a:pPr>
            <a:endParaRPr lang="en-US" sz="2800" dirty="0" smtClean="0">
              <a:solidFill>
                <a:srgbClr val="00B0F0"/>
              </a:solidFill>
              <a:sym typeface="Symbol"/>
            </a:endParaRPr>
          </a:p>
          <a:p>
            <a:pPr marL="0" indent="0" algn="l" rtl="0">
              <a:buFont typeface="Arial" pitchFamily="34" charset="0"/>
              <a:buNone/>
            </a:pP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11212" y="5733256"/>
            <a:ext cx="7916912" cy="891480"/>
          </a:xfrm>
          <a:prstGeom prst="rect">
            <a:avLst/>
          </a:prstGeom>
        </p:spPr>
        <p:txBody>
          <a:bodyPr vert="horz" lIns="91440" tIns="45720" rIns="91440" bIns="45720" rtlCol="1">
            <a:normAutofit fontScale="85000" lnSpcReduction="1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  <a:cs typeface="+mj-cs"/>
              </a:rPr>
              <a:t>THM2: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Standard </a:t>
            </a:r>
            <a:r>
              <a:rPr lang="en-US" dirty="0" err="1" smtClean="0">
                <a:solidFill>
                  <a:srgbClr val="00B0F0"/>
                </a:solidFill>
                <a:cs typeface="+mj-cs"/>
              </a:rPr>
              <a:t>derandomization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of 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baseline="30000" dirty="0" smtClean="0">
                <a:latin typeface="Old English Text MT" panose="03040902040508030806" pitchFamily="66" charset="0"/>
                <a:sym typeface="Symbol"/>
              </a:rPr>
              <a:t>0 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is reducible to the </a:t>
            </a:r>
            <a:r>
              <a:rPr lang="en-US" dirty="0" smtClean="0">
                <a:cs typeface="+mj-cs"/>
              </a:rPr>
              <a:t>(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baseline="30000" dirty="0" smtClean="0">
                <a:latin typeface="Old English Text MT" panose="03040902040508030806" pitchFamily="66" charset="0"/>
                <a:sym typeface="Symbol"/>
              </a:rPr>
              <a:t>0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,</a:t>
            </a:r>
            <a:r>
              <a:rPr lang="en-US" dirty="0" smtClean="0">
                <a:sym typeface="Symbol"/>
              </a:rPr>
              <a:t>exp(n/log n))</a:t>
            </a:r>
            <a:r>
              <a:rPr lang="en-US" dirty="0" smtClean="0">
                <a:solidFill>
                  <a:srgbClr val="00B0F0"/>
                </a:solidFill>
                <a:sym typeface="Symbol"/>
              </a:rPr>
              <a:t>-search problem.</a:t>
            </a: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02084" y="3573016"/>
            <a:ext cx="7926040" cy="104973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1">
            <a:normAutofit lnSpcReduction="1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>
                <a:solidFill>
                  <a:srgbClr val="FF0000"/>
                </a:solidFill>
                <a:cs typeface="+mj-cs"/>
              </a:rPr>
              <a:t>Q</a:t>
            </a:r>
            <a:r>
              <a:rPr lang="en-US" dirty="0" smtClean="0">
                <a:solidFill>
                  <a:srgbClr val="FF0000"/>
                </a:solidFill>
                <a:cs typeface="+mj-cs"/>
              </a:rPr>
              <a:t>: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Is the </a:t>
            </a:r>
            <a:r>
              <a:rPr lang="en-US" dirty="0" smtClean="0">
                <a:cs typeface="+mj-cs"/>
              </a:rPr>
              <a:t>(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P</a:t>
            </a:r>
            <a:r>
              <a:rPr lang="en-US" sz="2800" dirty="0" smtClean="0">
                <a:latin typeface="Arial Rounded MT Bold" panose="020F0704030504030204" pitchFamily="34" charset="0"/>
                <a:sym typeface="Symbol"/>
              </a:rPr>
              <a:t>/</a:t>
            </a:r>
            <a:r>
              <a:rPr lang="en-US" sz="2800" dirty="0" err="1" smtClean="0">
                <a:latin typeface="Arial Rounded MT Bold" panose="020F0704030504030204" pitchFamily="34" charset="0"/>
                <a:sym typeface="Symbol"/>
              </a:rPr>
              <a:t>poly</a:t>
            </a:r>
            <a:r>
              <a:rPr lang="en-US" dirty="0" err="1" smtClean="0">
                <a:latin typeface="Old English Text MT" panose="03040902040508030806" pitchFamily="66" charset="0"/>
                <a:sym typeface="Symbol"/>
              </a:rPr>
              <a:t>,</a:t>
            </a:r>
            <a:r>
              <a:rPr lang="en-US" dirty="0" err="1" smtClean="0">
                <a:sym typeface="Symbol"/>
              </a:rPr>
              <a:t>n</a:t>
            </a:r>
            <a:r>
              <a:rPr lang="en-US" baseline="30000" dirty="0" err="1" smtClean="0">
                <a:sym typeface="Symbol"/>
              </a:rPr>
              <a:t>log</a:t>
            </a:r>
            <a:r>
              <a:rPr lang="en-US" baseline="30000" dirty="0" smtClean="0">
                <a:sym typeface="Symbol"/>
              </a:rPr>
              <a:t> n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>
                <a:solidFill>
                  <a:srgbClr val="00B0F0"/>
                </a:solidFill>
                <a:sym typeface="Symbol"/>
              </a:rPr>
              <a:t>-search problem  solvable in (deter.) poly-time?</a:t>
            </a:r>
          </a:p>
          <a:p>
            <a:pPr marL="0" indent="0" algn="l" rtl="0">
              <a:buFont typeface="Arial" pitchFamily="34" charset="0"/>
              <a:buNone/>
            </a:pPr>
            <a:endParaRPr lang="en-US" sz="2800" dirty="0" smtClean="0">
              <a:solidFill>
                <a:srgbClr val="00B0F0"/>
              </a:solidFill>
              <a:sym typeface="Symbol"/>
            </a:endParaRPr>
          </a:p>
          <a:p>
            <a:pPr marL="0" indent="0" algn="l" rtl="0">
              <a:buFont typeface="Arial" pitchFamily="34" charset="0"/>
              <a:buNone/>
            </a:pP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33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65480" cy="844253"/>
          </a:xfrm>
        </p:spPr>
        <p:txBody>
          <a:bodyPr>
            <a:normAutofit fontScale="90000"/>
          </a:bodyPr>
          <a:lstStyle/>
          <a:p>
            <a:pPr algn="l" rtl="0"/>
            <a:r>
              <a:rPr lang="en-US" sz="4000" u="sng" dirty="0" smtClean="0"/>
              <a:t>On Quantified </a:t>
            </a:r>
            <a:r>
              <a:rPr lang="en-US" sz="4000" u="sng" dirty="0" err="1" smtClean="0"/>
              <a:t>Derandomization</a:t>
            </a:r>
            <a:r>
              <a:rPr lang="en-US" sz="4000" u="sng" dirty="0" smtClean="0"/>
              <a:t> Problems</a:t>
            </a:r>
            <a:endParaRPr lang="he-IL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004" y="1268760"/>
            <a:ext cx="7935168" cy="86409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/>
              <a:t>(</a:t>
            </a:r>
            <a:r>
              <a:rPr lang="en-US" sz="2400" dirty="0" smtClean="0">
                <a:latin typeface="Old English Text MT" panose="03040902040508030806" pitchFamily="66" charset="0"/>
                <a:sym typeface="Symbol"/>
              </a:rPr>
              <a:t>C,</a:t>
            </a:r>
            <a:r>
              <a:rPr lang="en-US" sz="2400" dirty="0" smtClean="0"/>
              <a:t>B</a:t>
            </a:r>
            <a:r>
              <a:rPr lang="en-US" sz="2400" dirty="0"/>
              <a:t>)-</a:t>
            </a:r>
            <a:r>
              <a:rPr lang="en-US" sz="2400" dirty="0">
                <a:solidFill>
                  <a:srgbClr val="FF0000"/>
                </a:solidFill>
              </a:rPr>
              <a:t>search problem </a:t>
            </a:r>
            <a:r>
              <a:rPr lang="en-US" sz="2400" dirty="0" smtClean="0"/>
              <a:t>=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cs typeface="+mj-cs"/>
              </a:rPr>
              <a:t>given an </a:t>
            </a:r>
            <a:r>
              <a:rPr lang="en-US" sz="2400" dirty="0" smtClean="0">
                <a:cs typeface="+mj-cs"/>
              </a:rPr>
              <a:t>n</a:t>
            </a:r>
            <a:r>
              <a:rPr lang="en-US" sz="2400" dirty="0" smtClean="0">
                <a:solidFill>
                  <a:srgbClr val="00B0F0"/>
                </a:solidFill>
                <a:cs typeface="+mj-cs"/>
              </a:rPr>
              <a:t>-bit input c</a:t>
            </a:r>
            <a:r>
              <a:rPr lang="en-US" sz="2400" dirty="0" smtClean="0">
                <a:solidFill>
                  <a:srgbClr val="00B0F0"/>
                </a:solidFill>
              </a:rPr>
              <a:t>ircuit </a:t>
            </a:r>
            <a:r>
              <a:rPr lang="en-US" sz="2400" dirty="0" smtClean="0"/>
              <a:t>C </a:t>
            </a:r>
            <a:r>
              <a:rPr lang="en-US" sz="2400" dirty="0" smtClean="0">
                <a:solidFill>
                  <a:srgbClr val="00B0F0"/>
                </a:solidFill>
              </a:rPr>
              <a:t>from </a:t>
            </a:r>
            <a:r>
              <a:rPr lang="en-US" sz="2400" dirty="0">
                <a:latin typeface="Old English Text MT" panose="03040902040508030806" pitchFamily="66" charset="0"/>
                <a:sym typeface="Symbol"/>
              </a:rPr>
              <a:t>C </a:t>
            </a:r>
            <a:r>
              <a:rPr lang="en-US" sz="2400" dirty="0" smtClean="0">
                <a:solidFill>
                  <a:srgbClr val="00B0F0"/>
                </a:solidFill>
              </a:rPr>
              <a:t> such that </a:t>
            </a:r>
            <a:r>
              <a:rPr lang="en-US" sz="2400" dirty="0" smtClean="0"/>
              <a:t>|</a:t>
            </a:r>
            <a:r>
              <a:rPr lang="en-US" sz="2400" dirty="0" smtClean="0">
                <a:sym typeface="Symbol" panose="05050102010706020507" pitchFamily="18" charset="2"/>
              </a:rPr>
              <a:t></a:t>
            </a:r>
            <a:r>
              <a:rPr lang="en-US" sz="2400" dirty="0" err="1" smtClean="0">
                <a:sym typeface="Symbol" panose="05050102010706020507" pitchFamily="18" charset="2"/>
              </a:rPr>
              <a:t>x:</a:t>
            </a:r>
            <a:r>
              <a:rPr lang="en-US" sz="2400" dirty="0" err="1" smtClean="0"/>
              <a:t>C</a:t>
            </a:r>
            <a:r>
              <a:rPr lang="en-US" sz="2400" dirty="0" smtClean="0"/>
              <a:t>(x)=</a:t>
            </a:r>
            <a:r>
              <a:rPr lang="en-US" sz="2400" dirty="0"/>
              <a:t>0</a:t>
            </a:r>
            <a:r>
              <a:rPr lang="en-US" sz="2400" dirty="0" smtClean="0"/>
              <a:t>}| </a:t>
            </a:r>
            <a:r>
              <a:rPr lang="en-US" sz="2400" dirty="0"/>
              <a:t>&lt;</a:t>
            </a:r>
            <a:r>
              <a:rPr lang="en-US" sz="2400" dirty="0" smtClean="0"/>
              <a:t> B(n)</a:t>
            </a:r>
            <a:r>
              <a:rPr lang="en-US" sz="2400" dirty="0" smtClean="0">
                <a:solidFill>
                  <a:srgbClr val="00B0F0"/>
                </a:solidFill>
              </a:rPr>
              <a:t>, find an input </a:t>
            </a:r>
            <a:r>
              <a:rPr lang="en-US" sz="2400" dirty="0" smtClean="0"/>
              <a:t>x</a:t>
            </a:r>
            <a:r>
              <a:rPr lang="en-US" sz="2400" dirty="0" smtClean="0">
                <a:solidFill>
                  <a:srgbClr val="00B0F0"/>
                </a:solidFill>
              </a:rPr>
              <a:t> such that </a:t>
            </a:r>
            <a:r>
              <a:rPr lang="en-US" sz="2400" dirty="0" smtClean="0"/>
              <a:t>C(x)=1</a:t>
            </a:r>
            <a:r>
              <a:rPr lang="en-US" sz="2400" dirty="0" smtClean="0">
                <a:solidFill>
                  <a:srgbClr val="00B0F0"/>
                </a:solidFill>
              </a:rPr>
              <a:t>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95536" y="2639194"/>
            <a:ext cx="7935168" cy="136815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  <a:cs typeface="+mj-cs"/>
              </a:rPr>
              <a:t>THM1: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The </a:t>
            </a:r>
            <a:r>
              <a:rPr lang="en-US" dirty="0" smtClean="0">
                <a:cs typeface="+mj-cs"/>
              </a:rPr>
              <a:t>(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baseline="30000" dirty="0" smtClean="0">
                <a:latin typeface="Old English Text MT" panose="03040902040508030806" pitchFamily="66" charset="0"/>
                <a:sym typeface="Symbol"/>
              </a:rPr>
              <a:t>0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,</a:t>
            </a:r>
            <a:r>
              <a:rPr lang="en-US" dirty="0" smtClean="0">
                <a:sym typeface="Symbol"/>
              </a:rPr>
              <a:t>exp(n</a:t>
            </a:r>
            <a:r>
              <a:rPr lang="en-US" baseline="30000" dirty="0" smtClean="0">
                <a:sym typeface="Symbol"/>
              </a:rPr>
              <a:t>0.999</a:t>
            </a:r>
            <a:r>
              <a:rPr lang="en-US" dirty="0" smtClean="0">
                <a:sym typeface="Symbol"/>
              </a:rPr>
              <a:t>))</a:t>
            </a:r>
            <a:r>
              <a:rPr lang="en-US" dirty="0" smtClean="0">
                <a:solidFill>
                  <a:srgbClr val="00B0F0"/>
                </a:solidFill>
                <a:sym typeface="Symbol"/>
              </a:rPr>
              <a:t>-search problem is solvable in (deter.) poly-time.</a:t>
            </a:r>
          </a:p>
          <a:p>
            <a:pPr marL="0" indent="0" algn="l" rtl="0">
              <a:buFont typeface="Arial" pitchFamily="34" charset="0"/>
              <a:buNone/>
            </a:pPr>
            <a:endParaRPr lang="en-US" sz="2800" dirty="0" smtClean="0">
              <a:solidFill>
                <a:srgbClr val="00B0F0"/>
              </a:solidFill>
              <a:sym typeface="Symbol"/>
            </a:endParaRPr>
          </a:p>
          <a:p>
            <a:pPr marL="0" indent="0" algn="l" rtl="0">
              <a:buFont typeface="Arial" pitchFamily="34" charset="0"/>
              <a:buNone/>
            </a:pP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5536" y="4004270"/>
            <a:ext cx="7916912" cy="891480"/>
          </a:xfrm>
          <a:prstGeom prst="rect">
            <a:avLst/>
          </a:prstGeom>
        </p:spPr>
        <p:txBody>
          <a:bodyPr vert="horz" lIns="91440" tIns="45720" rIns="91440" bIns="45720" rtlCol="1">
            <a:normAutofit fontScale="85000" lnSpcReduction="1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  <a:cs typeface="+mj-cs"/>
              </a:rPr>
              <a:t>THM2: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Standard </a:t>
            </a:r>
            <a:r>
              <a:rPr lang="en-US" dirty="0" err="1" smtClean="0">
                <a:solidFill>
                  <a:srgbClr val="00B0F0"/>
                </a:solidFill>
                <a:cs typeface="+mj-cs"/>
              </a:rPr>
              <a:t>derandomization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of 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baseline="30000" dirty="0" smtClean="0">
                <a:latin typeface="Old English Text MT" panose="03040902040508030806" pitchFamily="66" charset="0"/>
                <a:sym typeface="Symbol"/>
              </a:rPr>
              <a:t>0 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is reducible to the </a:t>
            </a:r>
            <a:r>
              <a:rPr lang="en-US" dirty="0" smtClean="0">
                <a:cs typeface="+mj-cs"/>
              </a:rPr>
              <a:t>(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baseline="30000" dirty="0" smtClean="0">
                <a:latin typeface="Old English Text MT" panose="03040902040508030806" pitchFamily="66" charset="0"/>
                <a:sym typeface="Symbol"/>
              </a:rPr>
              <a:t>0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,</a:t>
            </a:r>
            <a:r>
              <a:rPr lang="en-US" dirty="0" smtClean="0">
                <a:sym typeface="Symbol"/>
              </a:rPr>
              <a:t>exp(n/log n))</a:t>
            </a:r>
            <a:r>
              <a:rPr lang="en-US" dirty="0" smtClean="0">
                <a:solidFill>
                  <a:srgbClr val="00B0F0"/>
                </a:solidFill>
                <a:sym typeface="Symbol"/>
              </a:rPr>
              <a:t>-search problem.</a:t>
            </a: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5536" y="5229200"/>
            <a:ext cx="7916912" cy="891480"/>
          </a:xfrm>
          <a:prstGeom prst="rect">
            <a:avLst/>
          </a:prstGeom>
        </p:spPr>
        <p:txBody>
          <a:bodyPr vert="horz" lIns="91440" tIns="45720" rIns="91440" bIns="45720" rtlCol="1">
            <a:normAutofit fontScale="85000" lnSpcReduction="1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  <a:cs typeface="+mj-cs"/>
              </a:rPr>
              <a:t>THM3: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Standard </a:t>
            </a:r>
            <a:r>
              <a:rPr lang="en-US" dirty="0" err="1" smtClean="0">
                <a:solidFill>
                  <a:srgbClr val="00B0F0"/>
                </a:solidFill>
                <a:cs typeface="+mj-cs"/>
              </a:rPr>
              <a:t>derandomization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of 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baseline="30000" dirty="0" smtClean="0">
                <a:latin typeface="Old English Text MT" panose="03040902040508030806" pitchFamily="66" charset="0"/>
                <a:sym typeface="Symbol"/>
              </a:rPr>
              <a:t>0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[2]</a:t>
            </a:r>
            <a:r>
              <a:rPr lang="en-US" baseline="30000" dirty="0" smtClean="0">
                <a:latin typeface="Old English Text MT" panose="03040902040508030806" pitchFamily="66" charset="0"/>
                <a:sym typeface="Symbol"/>
              </a:rPr>
              <a:t> 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is reducible to the </a:t>
            </a:r>
            <a:r>
              <a:rPr lang="en-US" dirty="0" smtClean="0">
                <a:cs typeface="+mj-cs"/>
              </a:rPr>
              <a:t>(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baseline="30000" dirty="0" smtClean="0">
                <a:latin typeface="Old English Text MT" panose="03040902040508030806" pitchFamily="66" charset="0"/>
                <a:sym typeface="Symbol"/>
              </a:rPr>
              <a:t>0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[2],</a:t>
            </a:r>
            <a:r>
              <a:rPr lang="en-US" dirty="0" err="1" smtClean="0">
                <a:sym typeface="Symbol"/>
              </a:rPr>
              <a:t>exp</a:t>
            </a:r>
            <a:r>
              <a:rPr lang="en-US" dirty="0" smtClean="0">
                <a:sym typeface="Symbol"/>
              </a:rPr>
              <a:t>(n</a:t>
            </a:r>
            <a:r>
              <a:rPr lang="en-US" baseline="30000" dirty="0" smtClean="0">
                <a:sym typeface="Symbol"/>
              </a:rPr>
              <a:t>0.001</a:t>
            </a:r>
            <a:r>
              <a:rPr lang="en-US" dirty="0" smtClean="0">
                <a:sym typeface="Symbol"/>
              </a:rPr>
              <a:t>))</a:t>
            </a:r>
            <a:r>
              <a:rPr lang="en-US" dirty="0" smtClean="0">
                <a:solidFill>
                  <a:srgbClr val="00B0F0"/>
                </a:solidFill>
                <a:sym typeface="Symbol"/>
              </a:rPr>
              <a:t>-search problem.</a:t>
            </a: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31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65480" cy="844253"/>
          </a:xfrm>
        </p:spPr>
        <p:txBody>
          <a:bodyPr>
            <a:normAutofit/>
          </a:bodyPr>
          <a:lstStyle/>
          <a:p>
            <a:pPr algn="l" rtl="0"/>
            <a:r>
              <a:rPr lang="en-US" sz="4000" u="sng" dirty="0" smtClean="0"/>
              <a:t>On the proof of THM 1</a:t>
            </a:r>
            <a:endParaRPr lang="he-IL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004" y="1268760"/>
            <a:ext cx="7935168" cy="86409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/>
              <a:t>(</a:t>
            </a:r>
            <a:r>
              <a:rPr lang="en-US" sz="2400" dirty="0" smtClean="0">
                <a:latin typeface="Old English Text MT" panose="03040902040508030806" pitchFamily="66" charset="0"/>
                <a:sym typeface="Symbol"/>
              </a:rPr>
              <a:t>C,</a:t>
            </a:r>
            <a:r>
              <a:rPr lang="en-US" sz="2400" dirty="0" smtClean="0"/>
              <a:t>B</a:t>
            </a:r>
            <a:r>
              <a:rPr lang="en-US" sz="2400" dirty="0"/>
              <a:t>)-</a:t>
            </a:r>
            <a:r>
              <a:rPr lang="en-US" sz="2400" dirty="0">
                <a:solidFill>
                  <a:srgbClr val="FF0000"/>
                </a:solidFill>
              </a:rPr>
              <a:t>search problem </a:t>
            </a:r>
            <a:r>
              <a:rPr lang="en-US" sz="2400" dirty="0" smtClean="0"/>
              <a:t>=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cs typeface="+mj-cs"/>
              </a:rPr>
              <a:t>given an </a:t>
            </a:r>
            <a:r>
              <a:rPr lang="en-US" sz="2400" dirty="0" smtClean="0">
                <a:cs typeface="+mj-cs"/>
              </a:rPr>
              <a:t>n</a:t>
            </a:r>
            <a:r>
              <a:rPr lang="en-US" sz="2400" dirty="0" smtClean="0">
                <a:solidFill>
                  <a:srgbClr val="00B0F0"/>
                </a:solidFill>
                <a:cs typeface="+mj-cs"/>
              </a:rPr>
              <a:t>-bit input c</a:t>
            </a:r>
            <a:r>
              <a:rPr lang="en-US" sz="2400" dirty="0" smtClean="0">
                <a:solidFill>
                  <a:srgbClr val="00B0F0"/>
                </a:solidFill>
              </a:rPr>
              <a:t>ircuit </a:t>
            </a:r>
            <a:r>
              <a:rPr lang="en-US" sz="2400" dirty="0" smtClean="0"/>
              <a:t>C </a:t>
            </a:r>
            <a:r>
              <a:rPr lang="en-US" sz="2400" dirty="0" smtClean="0">
                <a:solidFill>
                  <a:srgbClr val="00B0F0"/>
                </a:solidFill>
              </a:rPr>
              <a:t>from </a:t>
            </a:r>
            <a:r>
              <a:rPr lang="en-US" sz="2400" dirty="0">
                <a:latin typeface="Old English Text MT" panose="03040902040508030806" pitchFamily="66" charset="0"/>
                <a:sym typeface="Symbol"/>
              </a:rPr>
              <a:t>C </a:t>
            </a:r>
            <a:r>
              <a:rPr lang="en-US" sz="2400" dirty="0" smtClean="0">
                <a:solidFill>
                  <a:srgbClr val="00B0F0"/>
                </a:solidFill>
              </a:rPr>
              <a:t> such that </a:t>
            </a:r>
            <a:r>
              <a:rPr lang="en-US" sz="2400" dirty="0" smtClean="0"/>
              <a:t>|</a:t>
            </a:r>
            <a:r>
              <a:rPr lang="en-US" sz="2400" dirty="0" smtClean="0">
                <a:sym typeface="Symbol" panose="05050102010706020507" pitchFamily="18" charset="2"/>
              </a:rPr>
              <a:t></a:t>
            </a:r>
            <a:r>
              <a:rPr lang="en-US" sz="2400" dirty="0" err="1" smtClean="0">
                <a:sym typeface="Symbol" panose="05050102010706020507" pitchFamily="18" charset="2"/>
              </a:rPr>
              <a:t>x:</a:t>
            </a:r>
            <a:r>
              <a:rPr lang="en-US" sz="2400" dirty="0" err="1" smtClean="0"/>
              <a:t>C</a:t>
            </a:r>
            <a:r>
              <a:rPr lang="en-US" sz="2400" dirty="0" smtClean="0"/>
              <a:t>(x)=</a:t>
            </a:r>
            <a:r>
              <a:rPr lang="en-US" sz="2400" dirty="0"/>
              <a:t>0</a:t>
            </a:r>
            <a:r>
              <a:rPr lang="en-US" sz="2400" dirty="0" smtClean="0"/>
              <a:t>}| </a:t>
            </a:r>
            <a:r>
              <a:rPr lang="en-US" sz="2400" dirty="0"/>
              <a:t>&lt;</a:t>
            </a:r>
            <a:r>
              <a:rPr lang="en-US" sz="2400" dirty="0" smtClean="0"/>
              <a:t> B(n)</a:t>
            </a:r>
            <a:r>
              <a:rPr lang="en-US" sz="2400" dirty="0" smtClean="0">
                <a:solidFill>
                  <a:srgbClr val="00B0F0"/>
                </a:solidFill>
              </a:rPr>
              <a:t>, find an input </a:t>
            </a:r>
            <a:r>
              <a:rPr lang="en-US" sz="2400" dirty="0" smtClean="0"/>
              <a:t>x</a:t>
            </a:r>
            <a:r>
              <a:rPr lang="en-US" sz="2400" dirty="0" smtClean="0">
                <a:solidFill>
                  <a:srgbClr val="00B0F0"/>
                </a:solidFill>
              </a:rPr>
              <a:t> such that </a:t>
            </a:r>
            <a:r>
              <a:rPr lang="en-US" sz="2400" dirty="0" smtClean="0"/>
              <a:t>C(x)=1</a:t>
            </a:r>
            <a:r>
              <a:rPr lang="en-US" sz="2400" dirty="0" smtClean="0">
                <a:solidFill>
                  <a:srgbClr val="00B0F0"/>
                </a:solidFill>
              </a:rPr>
              <a:t>.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844004" y="2292239"/>
            <a:ext cx="7112372" cy="936103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1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  <a:cs typeface="+mj-cs"/>
              </a:rPr>
              <a:t>THM1: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The </a:t>
            </a:r>
            <a:r>
              <a:rPr lang="en-US" dirty="0" smtClean="0">
                <a:cs typeface="+mj-cs"/>
              </a:rPr>
              <a:t>(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baseline="30000" dirty="0" smtClean="0">
                <a:latin typeface="Old English Text MT" panose="03040902040508030806" pitchFamily="66" charset="0"/>
                <a:sym typeface="Symbol"/>
              </a:rPr>
              <a:t>0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,</a:t>
            </a:r>
            <a:r>
              <a:rPr lang="en-US" dirty="0" smtClean="0">
                <a:sym typeface="Symbol"/>
              </a:rPr>
              <a:t>exp(n</a:t>
            </a:r>
            <a:r>
              <a:rPr lang="en-US" baseline="30000" dirty="0" smtClean="0">
                <a:sym typeface="Symbol"/>
              </a:rPr>
              <a:t>0.999</a:t>
            </a:r>
            <a:r>
              <a:rPr lang="en-US" dirty="0" smtClean="0">
                <a:sym typeface="Symbol"/>
              </a:rPr>
              <a:t>))</a:t>
            </a:r>
            <a:r>
              <a:rPr lang="en-US" dirty="0" smtClean="0">
                <a:solidFill>
                  <a:srgbClr val="00B0F0"/>
                </a:solidFill>
                <a:sym typeface="Symbol"/>
              </a:rPr>
              <a:t>-search problem is solvable in (deter.) poly-time.</a:t>
            </a:r>
          </a:p>
          <a:p>
            <a:pPr marL="0" indent="0" algn="l" rtl="0">
              <a:buFont typeface="Arial" pitchFamily="34" charset="0"/>
              <a:buNone/>
            </a:pPr>
            <a:endParaRPr lang="en-US" sz="2800" dirty="0" smtClean="0">
              <a:solidFill>
                <a:srgbClr val="00B0F0"/>
              </a:solidFill>
              <a:sym typeface="Symbol"/>
            </a:endParaRPr>
          </a:p>
          <a:p>
            <a:pPr marL="0" indent="0" algn="l" rtl="0">
              <a:buFont typeface="Arial" pitchFamily="34" charset="0"/>
              <a:buNone/>
            </a:pP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5536" y="3516374"/>
            <a:ext cx="8208912" cy="1424794"/>
          </a:xfrm>
          <a:prstGeom prst="rect">
            <a:avLst/>
          </a:prstGeom>
        </p:spPr>
        <p:txBody>
          <a:bodyPr vert="horz" lIns="91440" tIns="45720" rIns="91440" bIns="45720" rtlCol="1">
            <a:normAutofit fontScale="85000" lnSpcReduction="2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  <a:cs typeface="+mj-cs"/>
              </a:rPr>
              <a:t>Idea: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Hit the circuit with a pseudorandom restriction (generated based on a seed of log length) such that </a:t>
            </a:r>
            <a:br>
              <a:rPr lang="en-US" dirty="0" smtClean="0">
                <a:solidFill>
                  <a:srgbClr val="00B0F0"/>
                </a:solidFill>
                <a:cs typeface="+mj-cs"/>
              </a:rPr>
            </a:br>
            <a:r>
              <a:rPr lang="en-US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(</a:t>
            </a:r>
            <a:r>
              <a:rPr lang="en-US" dirty="0" err="1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</a:t>
            </a:r>
            <a:r>
              <a:rPr lang="en-US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) 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at least </a:t>
            </a:r>
            <a:r>
              <a:rPr lang="en-US" dirty="0" smtClean="0">
                <a:sym typeface="Symbol"/>
              </a:rPr>
              <a:t>2n</a:t>
            </a:r>
            <a:r>
              <a:rPr lang="en-US" baseline="30000" dirty="0" smtClean="0">
                <a:sym typeface="Symbol"/>
              </a:rPr>
              <a:t>0.999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olidFill>
                  <a:srgbClr val="00B0F0"/>
                </a:solidFill>
                <a:sym typeface="Symbol"/>
              </a:rPr>
              <a:t>variables survive, and </a:t>
            </a:r>
            <a:br>
              <a:rPr lang="en-US" dirty="0" smtClean="0">
                <a:solidFill>
                  <a:srgbClr val="00B0F0"/>
                </a:solidFill>
                <a:sym typeface="Symbol"/>
              </a:rPr>
            </a:br>
            <a:r>
              <a:rPr lang="en-US" dirty="0" smtClean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  <a:sym typeface="Symbol"/>
              </a:rPr>
              <a:t>(ii) </a:t>
            </a:r>
            <a:r>
              <a:rPr lang="en-US" dirty="0" smtClean="0">
                <a:solidFill>
                  <a:srgbClr val="00B0F0"/>
                </a:solidFill>
                <a:sym typeface="Symbol"/>
              </a:rPr>
              <a:t>the circuit simplifies to a constant.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</a:t>
            </a: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5536" y="5229200"/>
            <a:ext cx="7848872" cy="1368152"/>
          </a:xfrm>
          <a:prstGeom prst="rect">
            <a:avLst/>
          </a:prstGeom>
        </p:spPr>
        <p:txBody>
          <a:bodyPr vert="horz" lIns="91440" tIns="45720" rIns="91440" bIns="45720" rtlCol="1">
            <a:normAutofit fontScale="62500" lnSpcReduction="2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 smtClean="0">
                <a:solidFill>
                  <a:srgbClr val="00B0F0"/>
                </a:solidFill>
                <a:cs typeface="+mj-cs"/>
              </a:rPr>
              <a:t>The PR-restriction may not preserve the acceptance probability of a generic 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baseline="30000" dirty="0" smtClean="0">
                <a:latin typeface="Old English Text MT" panose="03040902040508030806" pitchFamily="66" charset="0"/>
                <a:sym typeface="Symbol"/>
              </a:rPr>
              <a:t>0 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circuit (not even approximately), but this suffices for us since the number of surviving variables exceeds the error bound </a:t>
            </a:r>
            <a:r>
              <a:rPr lang="en-US" dirty="0" smtClean="0">
                <a:cs typeface="+mj-cs"/>
              </a:rPr>
              <a:t>B(n)</a:t>
            </a:r>
            <a:r>
              <a:rPr lang="en-US" dirty="0" smtClean="0">
                <a:solidFill>
                  <a:srgbClr val="00B0F0"/>
                </a:solidFill>
                <a:sym typeface="Symbol"/>
              </a:rPr>
              <a:t>.</a:t>
            </a:r>
            <a:br>
              <a:rPr lang="en-US" dirty="0" smtClean="0">
                <a:solidFill>
                  <a:srgbClr val="00B0F0"/>
                </a:solidFill>
                <a:sym typeface="Symbol"/>
              </a:rPr>
            </a:br>
            <a:r>
              <a:rPr lang="en-US" dirty="0" smtClean="0">
                <a:solidFill>
                  <a:srgbClr val="00B0F0"/>
                </a:solidFill>
                <a:sym typeface="Symbol"/>
              </a:rPr>
              <a:t>When designing the PR-restriction we focus on the simplification, which is obtained by repeated applications of a PR switching lemma.</a:t>
            </a: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64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65480" cy="844253"/>
          </a:xfrm>
        </p:spPr>
        <p:txBody>
          <a:bodyPr>
            <a:normAutofit/>
          </a:bodyPr>
          <a:lstStyle/>
          <a:p>
            <a:pPr algn="l" rtl="0"/>
            <a:r>
              <a:rPr lang="en-US" sz="4000" u="sng" dirty="0" smtClean="0"/>
              <a:t>On the proof of THM 3</a:t>
            </a:r>
            <a:endParaRPr lang="he-IL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004" y="1268760"/>
            <a:ext cx="7935168" cy="86409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/>
              <a:t>(</a:t>
            </a:r>
            <a:r>
              <a:rPr lang="en-US" sz="2400" dirty="0" smtClean="0">
                <a:latin typeface="Old English Text MT" panose="03040902040508030806" pitchFamily="66" charset="0"/>
                <a:sym typeface="Symbol"/>
              </a:rPr>
              <a:t>C,</a:t>
            </a:r>
            <a:r>
              <a:rPr lang="en-US" sz="2400" dirty="0" smtClean="0"/>
              <a:t>B</a:t>
            </a:r>
            <a:r>
              <a:rPr lang="en-US" sz="2400" dirty="0"/>
              <a:t>)-</a:t>
            </a:r>
            <a:r>
              <a:rPr lang="en-US" sz="2400" dirty="0">
                <a:solidFill>
                  <a:srgbClr val="FF0000"/>
                </a:solidFill>
              </a:rPr>
              <a:t>search problem </a:t>
            </a:r>
            <a:r>
              <a:rPr lang="en-US" sz="2400" dirty="0" smtClean="0"/>
              <a:t>=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cs typeface="+mj-cs"/>
              </a:rPr>
              <a:t>given an </a:t>
            </a:r>
            <a:r>
              <a:rPr lang="en-US" sz="2400" dirty="0" smtClean="0">
                <a:cs typeface="+mj-cs"/>
              </a:rPr>
              <a:t>n</a:t>
            </a:r>
            <a:r>
              <a:rPr lang="en-US" sz="2400" dirty="0" smtClean="0">
                <a:solidFill>
                  <a:srgbClr val="00B0F0"/>
                </a:solidFill>
                <a:cs typeface="+mj-cs"/>
              </a:rPr>
              <a:t>-bit input c</a:t>
            </a:r>
            <a:r>
              <a:rPr lang="en-US" sz="2400" dirty="0" smtClean="0">
                <a:solidFill>
                  <a:srgbClr val="00B0F0"/>
                </a:solidFill>
              </a:rPr>
              <a:t>ircuit </a:t>
            </a:r>
            <a:r>
              <a:rPr lang="en-US" sz="2400" dirty="0" smtClean="0"/>
              <a:t>C </a:t>
            </a:r>
            <a:r>
              <a:rPr lang="en-US" sz="2400" dirty="0" smtClean="0">
                <a:solidFill>
                  <a:srgbClr val="00B0F0"/>
                </a:solidFill>
              </a:rPr>
              <a:t>from </a:t>
            </a:r>
            <a:r>
              <a:rPr lang="en-US" sz="2400" dirty="0">
                <a:latin typeface="Old English Text MT" panose="03040902040508030806" pitchFamily="66" charset="0"/>
                <a:sym typeface="Symbol"/>
              </a:rPr>
              <a:t>C </a:t>
            </a:r>
            <a:r>
              <a:rPr lang="en-US" sz="2400" dirty="0" smtClean="0">
                <a:solidFill>
                  <a:srgbClr val="00B0F0"/>
                </a:solidFill>
              </a:rPr>
              <a:t> such that </a:t>
            </a:r>
            <a:r>
              <a:rPr lang="en-US" sz="2400" dirty="0" smtClean="0"/>
              <a:t>|</a:t>
            </a:r>
            <a:r>
              <a:rPr lang="en-US" sz="2400" dirty="0" smtClean="0">
                <a:sym typeface="Symbol" panose="05050102010706020507" pitchFamily="18" charset="2"/>
              </a:rPr>
              <a:t></a:t>
            </a:r>
            <a:r>
              <a:rPr lang="en-US" sz="2400" dirty="0" err="1" smtClean="0">
                <a:sym typeface="Symbol" panose="05050102010706020507" pitchFamily="18" charset="2"/>
              </a:rPr>
              <a:t>x:</a:t>
            </a:r>
            <a:r>
              <a:rPr lang="en-US" sz="2400" dirty="0" err="1" smtClean="0"/>
              <a:t>C</a:t>
            </a:r>
            <a:r>
              <a:rPr lang="en-US" sz="2400" dirty="0" smtClean="0"/>
              <a:t>(x)=</a:t>
            </a:r>
            <a:r>
              <a:rPr lang="en-US" sz="2400" dirty="0"/>
              <a:t>0</a:t>
            </a:r>
            <a:r>
              <a:rPr lang="en-US" sz="2400" dirty="0" smtClean="0"/>
              <a:t>}| </a:t>
            </a:r>
            <a:r>
              <a:rPr lang="en-US" sz="2400" dirty="0"/>
              <a:t>&lt;</a:t>
            </a:r>
            <a:r>
              <a:rPr lang="en-US" sz="2400" dirty="0" smtClean="0"/>
              <a:t> B(n)</a:t>
            </a:r>
            <a:r>
              <a:rPr lang="en-US" sz="2400" dirty="0" smtClean="0">
                <a:solidFill>
                  <a:srgbClr val="00B0F0"/>
                </a:solidFill>
              </a:rPr>
              <a:t>, find an input </a:t>
            </a:r>
            <a:r>
              <a:rPr lang="en-US" sz="2400" dirty="0" smtClean="0"/>
              <a:t>x</a:t>
            </a:r>
            <a:r>
              <a:rPr lang="en-US" sz="2400" dirty="0" smtClean="0">
                <a:solidFill>
                  <a:srgbClr val="00B0F0"/>
                </a:solidFill>
              </a:rPr>
              <a:t> such that </a:t>
            </a:r>
            <a:r>
              <a:rPr lang="en-US" sz="2400" dirty="0" smtClean="0"/>
              <a:t>C(x)=1</a:t>
            </a:r>
            <a:r>
              <a:rPr lang="en-US" sz="2400" dirty="0" smtClean="0">
                <a:solidFill>
                  <a:srgbClr val="00B0F0"/>
                </a:solidFill>
              </a:rPr>
              <a:t>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1520" y="3212976"/>
            <a:ext cx="8527652" cy="2592288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1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  <a:cs typeface="+mj-cs"/>
              </a:rPr>
              <a:t>Idea: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Given a circuit for the </a:t>
            </a:r>
            <a:r>
              <a:rPr lang="en-US" dirty="0">
                <a:solidFill>
                  <a:srgbClr val="00B0F0"/>
                </a:solidFill>
                <a:cs typeface="+mj-cs"/>
              </a:rPr>
              <a:t>s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tandard problem, obtain a circuit for the quantified problem via “radical” error reduction (using a randomness extractor). </a:t>
            </a:r>
          </a:p>
          <a:p>
            <a:pPr marL="0" indent="0" algn="l" rtl="0">
              <a:buNone/>
            </a:pPr>
            <a:r>
              <a:rPr lang="en-US" sz="2800" dirty="0">
                <a:solidFill>
                  <a:srgbClr val="00B0F0"/>
                </a:solidFill>
                <a:cs typeface="+mj-cs"/>
              </a:rPr>
              <a:t>E</a:t>
            </a:r>
            <a:r>
              <a:rPr lang="en-US" sz="2800" dirty="0" smtClean="0">
                <a:solidFill>
                  <a:srgbClr val="00B0F0"/>
                </a:solidFill>
                <a:cs typeface="+mj-cs"/>
              </a:rPr>
              <a:t>xtractors for min-entropy </a:t>
            </a:r>
            <a:r>
              <a:rPr lang="en-US" sz="2800" dirty="0" smtClean="0">
                <a:cs typeface="+mj-cs"/>
              </a:rPr>
              <a:t>n</a:t>
            </a:r>
            <a:r>
              <a:rPr lang="en-US" sz="2800" baseline="30000" dirty="0" smtClean="0">
                <a:cs typeface="+mj-cs"/>
              </a:rPr>
              <a:t>0.001</a:t>
            </a:r>
            <a:r>
              <a:rPr lang="en-US" sz="2800" dirty="0" smtClean="0">
                <a:solidFill>
                  <a:srgbClr val="00B0F0"/>
                </a:solidFill>
                <a:cs typeface="+mj-cs"/>
              </a:rPr>
              <a:t> that use a seed of log length and extract </a:t>
            </a:r>
            <a:r>
              <a:rPr lang="en-US" sz="2800" dirty="0" smtClean="0">
                <a:cs typeface="+mj-cs"/>
              </a:rPr>
              <a:t>n</a:t>
            </a:r>
            <a:r>
              <a:rPr lang="en-US" sz="2800" baseline="30000" dirty="0" smtClean="0">
                <a:cs typeface="+mj-cs"/>
              </a:rPr>
              <a:t>0.0005</a:t>
            </a:r>
            <a:r>
              <a:rPr lang="en-US" sz="2800" dirty="0" smtClean="0">
                <a:solidFill>
                  <a:srgbClr val="00B0F0"/>
                </a:solidFill>
                <a:cs typeface="+mj-cs"/>
              </a:rPr>
              <a:t> bits can be computed in </a:t>
            </a:r>
            <a:r>
              <a:rPr lang="en-US" sz="2800" dirty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sz="2800" baseline="30000" dirty="0">
                <a:latin typeface="Old English Text MT" panose="03040902040508030806" pitchFamily="66" charset="0"/>
                <a:sym typeface="Symbol"/>
              </a:rPr>
              <a:t>0</a:t>
            </a:r>
            <a:r>
              <a:rPr lang="en-US" sz="2800" dirty="0">
                <a:latin typeface="Old English Text MT" panose="03040902040508030806" pitchFamily="66" charset="0"/>
                <a:sym typeface="Symbol"/>
              </a:rPr>
              <a:t>[2</a:t>
            </a:r>
            <a:r>
              <a:rPr lang="en-US" sz="2800" dirty="0" smtClean="0">
                <a:latin typeface="Old English Text MT" panose="03040902040508030806" pitchFamily="66" charset="0"/>
                <a:sym typeface="Symbol"/>
              </a:rPr>
              <a:t>]</a:t>
            </a:r>
            <a:r>
              <a:rPr lang="en-US" sz="2600" dirty="0" smtClean="0">
                <a:solidFill>
                  <a:srgbClr val="00B0F0"/>
                </a:solidFill>
              </a:rPr>
              <a:t>, whereas approximate majority can be computed in </a:t>
            </a:r>
            <a:r>
              <a:rPr lang="en-US" sz="2400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sz="2400" baseline="30000" dirty="0" smtClean="0">
                <a:latin typeface="Old English Text MT" panose="03040902040508030806" pitchFamily="66" charset="0"/>
                <a:sym typeface="Symbol"/>
              </a:rPr>
              <a:t>0</a:t>
            </a:r>
            <a:r>
              <a:rPr lang="en-US" sz="2400" dirty="0" smtClean="0">
                <a:solidFill>
                  <a:srgbClr val="00B0F0"/>
                </a:solidFill>
              </a:rPr>
              <a:t>.</a:t>
            </a:r>
            <a:endParaRPr lang="he-IL" sz="2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44004" y="2155056"/>
            <a:ext cx="7916912" cy="891480"/>
          </a:xfrm>
          <a:prstGeom prst="rect">
            <a:avLst/>
          </a:prstGeom>
        </p:spPr>
        <p:txBody>
          <a:bodyPr vert="horz" lIns="91440" tIns="45720" rIns="91440" bIns="45720" rtlCol="1">
            <a:normAutofit fontScale="85000" lnSpcReduction="1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  <a:cs typeface="+mj-cs"/>
              </a:rPr>
              <a:t>THM3: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Standard </a:t>
            </a:r>
            <a:r>
              <a:rPr lang="en-US" dirty="0" err="1" smtClean="0">
                <a:solidFill>
                  <a:srgbClr val="00B0F0"/>
                </a:solidFill>
                <a:cs typeface="+mj-cs"/>
              </a:rPr>
              <a:t>derandomization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of 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baseline="30000" dirty="0" smtClean="0">
                <a:latin typeface="Old English Text MT" panose="03040902040508030806" pitchFamily="66" charset="0"/>
                <a:sym typeface="Symbol"/>
              </a:rPr>
              <a:t>0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[2]</a:t>
            </a:r>
            <a:r>
              <a:rPr lang="en-US" baseline="30000" dirty="0" smtClean="0">
                <a:latin typeface="Old English Text MT" panose="03040902040508030806" pitchFamily="66" charset="0"/>
                <a:sym typeface="Symbol"/>
              </a:rPr>
              <a:t> 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is reducible to the </a:t>
            </a:r>
            <a:r>
              <a:rPr lang="en-US" dirty="0" smtClean="0">
                <a:cs typeface="+mj-cs"/>
              </a:rPr>
              <a:t>(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baseline="30000" dirty="0" smtClean="0">
                <a:latin typeface="Old English Text MT" panose="03040902040508030806" pitchFamily="66" charset="0"/>
                <a:sym typeface="Symbol"/>
              </a:rPr>
              <a:t>0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[2],</a:t>
            </a:r>
            <a:r>
              <a:rPr lang="en-US" dirty="0" err="1" smtClean="0">
                <a:sym typeface="Symbol"/>
              </a:rPr>
              <a:t>exp</a:t>
            </a:r>
            <a:r>
              <a:rPr lang="en-US" dirty="0" smtClean="0">
                <a:sym typeface="Symbol"/>
              </a:rPr>
              <a:t>(n</a:t>
            </a:r>
            <a:r>
              <a:rPr lang="en-US" baseline="30000" dirty="0" smtClean="0">
                <a:sym typeface="Symbol"/>
              </a:rPr>
              <a:t>0.001</a:t>
            </a:r>
            <a:r>
              <a:rPr lang="en-US" dirty="0" smtClean="0">
                <a:sym typeface="Symbol"/>
              </a:rPr>
              <a:t>))</a:t>
            </a:r>
            <a:r>
              <a:rPr lang="en-US" dirty="0" smtClean="0">
                <a:solidFill>
                  <a:srgbClr val="00B0F0"/>
                </a:solidFill>
                <a:sym typeface="Symbol"/>
              </a:rPr>
              <a:t>-search problem.</a:t>
            </a: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50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65480" cy="844253"/>
          </a:xfrm>
        </p:spPr>
        <p:txBody>
          <a:bodyPr>
            <a:normAutofit/>
          </a:bodyPr>
          <a:lstStyle/>
          <a:p>
            <a:pPr algn="l" rtl="0"/>
            <a:r>
              <a:rPr lang="en-US" sz="4000" u="sng" dirty="0" smtClean="0"/>
              <a:t>On the proof of THM 2</a:t>
            </a:r>
            <a:endParaRPr lang="he-IL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004" y="1268760"/>
            <a:ext cx="7935168" cy="864096"/>
          </a:xfrm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2400" dirty="0" smtClean="0"/>
              <a:t>(</a:t>
            </a:r>
            <a:r>
              <a:rPr lang="en-US" sz="2400" dirty="0" smtClean="0">
                <a:latin typeface="Old English Text MT" panose="03040902040508030806" pitchFamily="66" charset="0"/>
                <a:sym typeface="Symbol"/>
              </a:rPr>
              <a:t>C,</a:t>
            </a:r>
            <a:r>
              <a:rPr lang="en-US" sz="2400" dirty="0" smtClean="0"/>
              <a:t>B</a:t>
            </a:r>
            <a:r>
              <a:rPr lang="en-US" sz="2400" dirty="0"/>
              <a:t>)-</a:t>
            </a:r>
            <a:r>
              <a:rPr lang="en-US" sz="2400" dirty="0">
                <a:solidFill>
                  <a:srgbClr val="FF0000"/>
                </a:solidFill>
              </a:rPr>
              <a:t>search problem </a:t>
            </a:r>
            <a:r>
              <a:rPr lang="en-US" sz="2400" dirty="0" smtClean="0"/>
              <a:t>=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cs typeface="+mj-cs"/>
              </a:rPr>
              <a:t>given an </a:t>
            </a:r>
            <a:r>
              <a:rPr lang="en-US" sz="2400" dirty="0" smtClean="0">
                <a:cs typeface="+mj-cs"/>
              </a:rPr>
              <a:t>n</a:t>
            </a:r>
            <a:r>
              <a:rPr lang="en-US" sz="2400" dirty="0" smtClean="0">
                <a:solidFill>
                  <a:srgbClr val="00B0F0"/>
                </a:solidFill>
                <a:cs typeface="+mj-cs"/>
              </a:rPr>
              <a:t>-bit input c</a:t>
            </a:r>
            <a:r>
              <a:rPr lang="en-US" sz="2400" dirty="0" smtClean="0">
                <a:solidFill>
                  <a:srgbClr val="00B0F0"/>
                </a:solidFill>
              </a:rPr>
              <a:t>ircuit </a:t>
            </a:r>
            <a:r>
              <a:rPr lang="en-US" sz="2400" dirty="0" smtClean="0"/>
              <a:t>C </a:t>
            </a:r>
            <a:r>
              <a:rPr lang="en-US" sz="2400" dirty="0" smtClean="0">
                <a:solidFill>
                  <a:srgbClr val="00B0F0"/>
                </a:solidFill>
              </a:rPr>
              <a:t>from </a:t>
            </a:r>
            <a:r>
              <a:rPr lang="en-US" sz="2400" dirty="0">
                <a:latin typeface="Old English Text MT" panose="03040902040508030806" pitchFamily="66" charset="0"/>
                <a:sym typeface="Symbol"/>
              </a:rPr>
              <a:t>C </a:t>
            </a:r>
            <a:r>
              <a:rPr lang="en-US" sz="2400" dirty="0" smtClean="0">
                <a:solidFill>
                  <a:srgbClr val="00B0F0"/>
                </a:solidFill>
              </a:rPr>
              <a:t> such that </a:t>
            </a:r>
            <a:r>
              <a:rPr lang="en-US" sz="2400" dirty="0" smtClean="0"/>
              <a:t>|</a:t>
            </a:r>
            <a:r>
              <a:rPr lang="en-US" sz="2400" dirty="0" smtClean="0">
                <a:sym typeface="Symbol" panose="05050102010706020507" pitchFamily="18" charset="2"/>
              </a:rPr>
              <a:t></a:t>
            </a:r>
            <a:r>
              <a:rPr lang="en-US" sz="2400" dirty="0" err="1" smtClean="0">
                <a:sym typeface="Symbol" panose="05050102010706020507" pitchFamily="18" charset="2"/>
              </a:rPr>
              <a:t>x:</a:t>
            </a:r>
            <a:r>
              <a:rPr lang="en-US" sz="2400" dirty="0" err="1" smtClean="0"/>
              <a:t>C</a:t>
            </a:r>
            <a:r>
              <a:rPr lang="en-US" sz="2400" dirty="0" smtClean="0"/>
              <a:t>(x)=</a:t>
            </a:r>
            <a:r>
              <a:rPr lang="en-US" sz="2400" dirty="0"/>
              <a:t>0</a:t>
            </a:r>
            <a:r>
              <a:rPr lang="en-US" sz="2400" dirty="0" smtClean="0"/>
              <a:t>}| </a:t>
            </a:r>
            <a:r>
              <a:rPr lang="en-US" sz="2400" dirty="0"/>
              <a:t>&lt;</a:t>
            </a:r>
            <a:r>
              <a:rPr lang="en-US" sz="2400" dirty="0" smtClean="0"/>
              <a:t> B(n)</a:t>
            </a:r>
            <a:r>
              <a:rPr lang="en-US" sz="2400" dirty="0" smtClean="0">
                <a:solidFill>
                  <a:srgbClr val="00B0F0"/>
                </a:solidFill>
              </a:rPr>
              <a:t>, find an input </a:t>
            </a:r>
            <a:r>
              <a:rPr lang="en-US" sz="2400" dirty="0" smtClean="0"/>
              <a:t>x</a:t>
            </a:r>
            <a:r>
              <a:rPr lang="en-US" sz="2400" dirty="0" smtClean="0">
                <a:solidFill>
                  <a:srgbClr val="00B0F0"/>
                </a:solidFill>
              </a:rPr>
              <a:t> such that </a:t>
            </a:r>
            <a:r>
              <a:rPr lang="en-US" sz="2400" dirty="0" smtClean="0"/>
              <a:t>C(x)=1</a:t>
            </a:r>
            <a:r>
              <a:rPr lang="en-US" sz="2400" dirty="0" smtClean="0">
                <a:solidFill>
                  <a:srgbClr val="00B0F0"/>
                </a:solidFill>
              </a:rPr>
              <a:t>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44004" y="2132856"/>
            <a:ext cx="7916912" cy="891480"/>
          </a:xfrm>
          <a:prstGeom prst="rect">
            <a:avLst/>
          </a:prstGeom>
        </p:spPr>
        <p:txBody>
          <a:bodyPr vert="horz" lIns="91440" tIns="45720" rIns="91440" bIns="45720" rtlCol="1">
            <a:normAutofit fontScale="85000" lnSpcReduction="1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  <a:cs typeface="+mj-cs"/>
              </a:rPr>
              <a:t>THM2: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Standard </a:t>
            </a:r>
            <a:r>
              <a:rPr lang="en-US" dirty="0" err="1" smtClean="0">
                <a:solidFill>
                  <a:srgbClr val="00B0F0"/>
                </a:solidFill>
                <a:cs typeface="+mj-cs"/>
              </a:rPr>
              <a:t>derandomization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of 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baseline="30000" dirty="0" smtClean="0">
                <a:latin typeface="Old English Text MT" panose="03040902040508030806" pitchFamily="66" charset="0"/>
                <a:sym typeface="Symbol"/>
              </a:rPr>
              <a:t>0 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is reducible to the </a:t>
            </a:r>
            <a:r>
              <a:rPr lang="en-US" dirty="0" smtClean="0">
                <a:cs typeface="+mj-cs"/>
              </a:rPr>
              <a:t>(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baseline="30000" dirty="0" smtClean="0">
                <a:latin typeface="Old English Text MT" panose="03040902040508030806" pitchFamily="66" charset="0"/>
                <a:sym typeface="Symbol"/>
              </a:rPr>
              <a:t>0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,</a:t>
            </a:r>
            <a:r>
              <a:rPr lang="en-US" dirty="0" smtClean="0">
                <a:sym typeface="Symbol"/>
              </a:rPr>
              <a:t>exp(n/log n))</a:t>
            </a:r>
            <a:r>
              <a:rPr lang="en-US" dirty="0" smtClean="0">
                <a:solidFill>
                  <a:srgbClr val="00B0F0"/>
                </a:solidFill>
                <a:sym typeface="Symbol"/>
              </a:rPr>
              <a:t>-search problem.</a:t>
            </a: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51520" y="3212976"/>
            <a:ext cx="8208912" cy="2707208"/>
          </a:xfrm>
          <a:prstGeom prst="rect">
            <a:avLst/>
          </a:prstGeom>
        </p:spPr>
        <p:txBody>
          <a:bodyPr vert="horz" lIns="91440" tIns="45720" rIns="91440" bIns="45720" rtlCol="1">
            <a:normAutofit lnSpcReduction="1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sz="2800" dirty="0" smtClean="0">
                <a:solidFill>
                  <a:srgbClr val="00B0F0"/>
                </a:solidFill>
                <a:cs typeface="+mj-cs"/>
              </a:rPr>
              <a:t>We cannot perform error-reduction </a:t>
            </a:r>
            <a:r>
              <a:rPr lang="en-US" sz="2800" b="1" u="sng" dirty="0" smtClean="0">
                <a:solidFill>
                  <a:srgbClr val="00B0F0"/>
                </a:solidFill>
                <a:cs typeface="+mj-cs"/>
              </a:rPr>
              <a:t>in</a:t>
            </a:r>
            <a:r>
              <a:rPr lang="en-US" sz="2800" dirty="0" smtClean="0">
                <a:solidFill>
                  <a:srgbClr val="00B0F0"/>
                </a:solidFill>
                <a:cs typeface="+mj-cs"/>
              </a:rPr>
              <a:t> </a:t>
            </a:r>
            <a:r>
              <a:rPr lang="en-US" sz="2800" dirty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sz="2800" baseline="30000" dirty="0">
                <a:latin typeface="Old English Text MT" panose="03040902040508030806" pitchFamily="66" charset="0"/>
                <a:sym typeface="Symbol"/>
              </a:rPr>
              <a:t>0 </a:t>
            </a:r>
            <a:r>
              <a:rPr lang="en-US" sz="2800" dirty="0" smtClean="0">
                <a:solidFill>
                  <a:srgbClr val="00B0F0"/>
                </a:solidFill>
                <a:cs typeface="+mj-cs"/>
              </a:rPr>
              <a:t>since we do not know of an adequate extractor computable </a:t>
            </a:r>
            <a:r>
              <a:rPr lang="en-US" sz="2800" b="1" dirty="0" smtClean="0">
                <a:solidFill>
                  <a:srgbClr val="00B0F0"/>
                </a:solidFill>
                <a:cs typeface="+mj-cs"/>
              </a:rPr>
              <a:t>in</a:t>
            </a:r>
            <a:r>
              <a:rPr lang="en-US" sz="2800" dirty="0" smtClean="0">
                <a:solidFill>
                  <a:srgbClr val="00B0F0"/>
                </a:solidFill>
                <a:cs typeface="+mj-cs"/>
              </a:rPr>
              <a:t> </a:t>
            </a:r>
            <a:r>
              <a:rPr lang="en-US" sz="2800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sz="2800" baseline="30000" dirty="0" smtClean="0">
                <a:latin typeface="Old English Text MT" panose="03040902040508030806" pitchFamily="66" charset="0"/>
                <a:sym typeface="Symbol"/>
              </a:rPr>
              <a:t>0</a:t>
            </a:r>
            <a:r>
              <a:rPr lang="en-US" sz="2800" dirty="0" smtClean="0">
                <a:solidFill>
                  <a:srgbClr val="00B0F0"/>
                </a:solidFill>
                <a:cs typeface="+mj-cs"/>
              </a:rPr>
              <a:t>. </a:t>
            </a:r>
          </a:p>
          <a:p>
            <a:pPr marL="0" indent="0" algn="l" rtl="0">
              <a:buNone/>
            </a:pPr>
            <a:r>
              <a:rPr lang="en-US" sz="2800" dirty="0" smtClean="0">
                <a:solidFill>
                  <a:srgbClr val="00B0F0"/>
                </a:solidFill>
                <a:cs typeface="+mj-cs"/>
              </a:rPr>
              <a:t>But it suffices to </a:t>
            </a:r>
            <a:r>
              <a:rPr lang="en-US" sz="2800" dirty="0" smtClean="0">
                <a:solidFill>
                  <a:srgbClr val="00B0F0"/>
                </a:solidFill>
              </a:rPr>
              <a:t>perform </a:t>
            </a:r>
            <a:r>
              <a:rPr lang="en-US" sz="2800" dirty="0">
                <a:solidFill>
                  <a:srgbClr val="00B0F0"/>
                </a:solidFill>
              </a:rPr>
              <a:t>error-reduction </a:t>
            </a:r>
            <a:r>
              <a:rPr lang="en-US" sz="2800" b="1" u="sng" dirty="0" smtClean="0">
                <a:solidFill>
                  <a:srgbClr val="00B0F0"/>
                </a:solidFill>
              </a:rPr>
              <a:t>for</a:t>
            </a:r>
            <a:r>
              <a:rPr lang="en-US" sz="2800" dirty="0" smtClean="0">
                <a:solidFill>
                  <a:srgbClr val="00B0F0"/>
                </a:solidFill>
              </a:rPr>
              <a:t> </a:t>
            </a:r>
            <a:r>
              <a:rPr lang="en-US" sz="2800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sz="2800" baseline="30000" dirty="0" smtClean="0">
                <a:latin typeface="Old English Text MT" panose="03040902040508030806" pitchFamily="66" charset="0"/>
                <a:sym typeface="Symbol"/>
              </a:rPr>
              <a:t>0</a:t>
            </a:r>
            <a:r>
              <a:rPr lang="en-US" sz="2800" dirty="0" smtClean="0">
                <a:solidFill>
                  <a:srgbClr val="00B0F0"/>
                </a:solidFill>
              </a:rPr>
              <a:t>!</a:t>
            </a:r>
            <a:br>
              <a:rPr lang="en-US" sz="2800" dirty="0" smtClean="0">
                <a:solidFill>
                  <a:srgbClr val="00B0F0"/>
                </a:solidFill>
              </a:rPr>
            </a:br>
            <a:r>
              <a:rPr lang="en-US" sz="2800" dirty="0" smtClean="0">
                <a:solidFill>
                  <a:srgbClr val="00B0F0"/>
                </a:solidFill>
              </a:rPr>
              <a:t>(</a:t>
            </a:r>
            <a:r>
              <a:rPr lang="en-US" sz="2800" dirty="0" err="1" smtClean="0">
                <a:solidFill>
                  <a:srgbClr val="00B0F0"/>
                </a:solidFill>
              </a:rPr>
              <a:t>i</a:t>
            </a:r>
            <a:r>
              <a:rPr lang="en-US" sz="2800" dirty="0" smtClean="0">
                <a:solidFill>
                  <a:srgbClr val="00B0F0"/>
                </a:solidFill>
              </a:rPr>
              <a:t>) Reduce randomness to </a:t>
            </a:r>
            <a:r>
              <a:rPr lang="en-US" sz="2800" dirty="0" err="1" smtClean="0">
                <a:solidFill>
                  <a:srgbClr val="00B0F0"/>
                </a:solidFill>
              </a:rPr>
              <a:t>polylog</a:t>
            </a:r>
            <a:r>
              <a:rPr lang="en-US" sz="2800" dirty="0" smtClean="0">
                <a:solidFill>
                  <a:srgbClr val="00B0F0"/>
                </a:solidFill>
              </a:rPr>
              <a:t> (via PRG), (ii) perform radical error reduction (via an extractor), (iii) straightforward </a:t>
            </a:r>
            <a:r>
              <a:rPr lang="en-US" sz="2800" dirty="0" err="1" smtClean="0">
                <a:solidFill>
                  <a:srgbClr val="00B0F0"/>
                </a:solidFill>
              </a:rPr>
              <a:t>error+randomness</a:t>
            </a:r>
            <a:r>
              <a:rPr lang="en-US" sz="2800" dirty="0" smtClean="0">
                <a:solidFill>
                  <a:srgbClr val="00B0F0"/>
                </a:solidFill>
              </a:rPr>
              <a:t> amplification.</a:t>
            </a:r>
            <a:endParaRPr lang="en-US" sz="2800" dirty="0" smtClean="0">
              <a:solidFill>
                <a:srgbClr val="00B0F0"/>
              </a:solidFill>
              <a:cs typeface="+mj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02128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858812" y="6122393"/>
            <a:ext cx="8384480" cy="720079"/>
          </a:xfrm>
          <a:prstGeom prst="rect">
            <a:avLst/>
          </a:prstGeom>
        </p:spPr>
        <p:txBody>
          <a:bodyPr vert="horz" lIns="91440" tIns="45720" rIns="91440" bIns="45720" rtlCol="1">
            <a:normAutofit fontScale="85000" lnSpcReduction="2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sz="2800" dirty="0" smtClean="0">
                <a:solidFill>
                  <a:srgbClr val="00B0F0"/>
                </a:solidFill>
                <a:cs typeface="+mj-cs"/>
              </a:rPr>
              <a:t>“</a:t>
            </a:r>
            <a:r>
              <a:rPr lang="en-US" sz="2800" b="1" u="sng" dirty="0" smtClean="0">
                <a:solidFill>
                  <a:srgbClr val="00B0F0"/>
                </a:solidFill>
                <a:cs typeface="+mj-cs"/>
              </a:rPr>
              <a:t>in</a:t>
            </a:r>
            <a:r>
              <a:rPr lang="en-US" sz="2800" dirty="0" smtClean="0">
                <a:solidFill>
                  <a:srgbClr val="00B0F0"/>
                </a:solidFill>
                <a:cs typeface="+mj-cs"/>
              </a:rPr>
              <a:t> a class” = via a randomness extractor, whereas “</a:t>
            </a:r>
            <a:r>
              <a:rPr lang="en-US" sz="2800" b="1" u="sng" dirty="0" smtClean="0">
                <a:solidFill>
                  <a:srgbClr val="00B0F0"/>
                </a:solidFill>
              </a:rPr>
              <a:t>for</a:t>
            </a:r>
            <a:r>
              <a:rPr lang="en-US" sz="2800" dirty="0" smtClean="0">
                <a:solidFill>
                  <a:srgbClr val="00B0F0"/>
                </a:solidFill>
              </a:rPr>
              <a:t> a class” allows using a “pseudo-extractor” that only fools the class.</a:t>
            </a:r>
            <a:endParaRPr lang="en-US" sz="2800" dirty="0" smtClean="0">
              <a:solidFill>
                <a:srgbClr val="00B0F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011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73532"/>
            <a:ext cx="8765480" cy="844253"/>
          </a:xfrm>
        </p:spPr>
        <p:txBody>
          <a:bodyPr>
            <a:normAutofit/>
          </a:bodyPr>
          <a:lstStyle/>
          <a:p>
            <a:pPr algn="l" rtl="0"/>
            <a:r>
              <a:rPr lang="en-US" sz="4000" u="sng" dirty="0" smtClean="0"/>
              <a:t>Summary: Quantified </a:t>
            </a:r>
            <a:r>
              <a:rPr lang="en-US" sz="4000" u="sng" dirty="0" err="1" smtClean="0"/>
              <a:t>Derandomization</a:t>
            </a:r>
            <a:endParaRPr lang="he-IL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9216" y="3284984"/>
            <a:ext cx="7783264" cy="3024336"/>
          </a:xfrm>
        </p:spPr>
        <p:txBody>
          <a:bodyPr>
            <a:normAutofit fontScale="92500" lnSpcReduction="10000"/>
          </a:bodyPr>
          <a:lstStyle/>
          <a:p>
            <a:pPr marL="0" indent="0" algn="l" rtl="0">
              <a:buNone/>
            </a:pPr>
            <a:r>
              <a:rPr lang="en-US" sz="3000" dirty="0" smtClean="0">
                <a:solidFill>
                  <a:srgbClr val="00B0F0"/>
                </a:solidFill>
                <a:cs typeface="+mj-cs"/>
              </a:rPr>
              <a:t>Results regarding quantified </a:t>
            </a:r>
            <a:r>
              <a:rPr lang="en-US" sz="3000" dirty="0" err="1" smtClean="0">
                <a:solidFill>
                  <a:srgbClr val="00B0F0"/>
                </a:solidFill>
                <a:cs typeface="+mj-cs"/>
              </a:rPr>
              <a:t>derand</a:t>
            </a:r>
            <a:r>
              <a:rPr lang="en-US" sz="3000" dirty="0" smtClean="0">
                <a:solidFill>
                  <a:srgbClr val="00B0F0"/>
                </a:solidFill>
                <a:cs typeface="+mj-cs"/>
              </a:rPr>
              <a:t>’ may improve over the known for standard </a:t>
            </a:r>
            <a:r>
              <a:rPr lang="en-US" sz="3000" dirty="0" err="1" smtClean="0">
                <a:solidFill>
                  <a:srgbClr val="00B0F0"/>
                </a:solidFill>
                <a:cs typeface="+mj-cs"/>
              </a:rPr>
              <a:t>derand</a:t>
            </a:r>
            <a:r>
              <a:rPr lang="en-US" sz="3000" dirty="0" smtClean="0">
                <a:solidFill>
                  <a:srgbClr val="00B0F0"/>
                </a:solidFill>
                <a:cs typeface="+mj-cs"/>
              </a:rPr>
              <a:t>’ (see Thm1), but in some cases</a:t>
            </a:r>
            <a:r>
              <a:rPr lang="en-US" sz="3000" dirty="0">
                <a:solidFill>
                  <a:srgbClr val="00B0F0"/>
                </a:solidFill>
                <a:cs typeface="+mj-cs"/>
              </a:rPr>
              <a:t> </a:t>
            </a:r>
            <a:r>
              <a:rPr lang="en-US" sz="3000" dirty="0" smtClean="0">
                <a:solidFill>
                  <a:srgbClr val="00B0F0"/>
                </a:solidFill>
                <a:cs typeface="+mj-cs"/>
              </a:rPr>
              <a:t>quantified </a:t>
            </a:r>
            <a:r>
              <a:rPr lang="en-US" sz="3000" dirty="0" err="1" smtClean="0">
                <a:solidFill>
                  <a:srgbClr val="00B0F0"/>
                </a:solidFill>
                <a:cs typeface="+mj-cs"/>
              </a:rPr>
              <a:t>derand</a:t>
            </a:r>
            <a:r>
              <a:rPr lang="en-US" sz="3000" dirty="0" smtClean="0">
                <a:solidFill>
                  <a:srgbClr val="00B0F0"/>
                </a:solidFill>
                <a:cs typeface="+mj-cs"/>
              </a:rPr>
              <a:t>’ implies standard </a:t>
            </a:r>
            <a:r>
              <a:rPr lang="en-US" sz="3000" dirty="0" err="1" smtClean="0">
                <a:solidFill>
                  <a:srgbClr val="00B0F0"/>
                </a:solidFill>
                <a:cs typeface="+mj-cs"/>
              </a:rPr>
              <a:t>derand</a:t>
            </a:r>
            <a:r>
              <a:rPr lang="en-US" sz="3000" dirty="0" smtClean="0">
                <a:solidFill>
                  <a:srgbClr val="00B0F0"/>
                </a:solidFill>
                <a:cs typeface="+mj-cs"/>
              </a:rPr>
              <a:t>’ (see Thm2 and Thm3).</a:t>
            </a:r>
          </a:p>
          <a:p>
            <a:pPr marL="0" indent="0" algn="l" rtl="0">
              <a:buNone/>
            </a:pPr>
            <a:r>
              <a:rPr lang="en-US" sz="3000" dirty="0" smtClean="0">
                <a:solidFill>
                  <a:srgbClr val="00B0F0"/>
                </a:solidFill>
                <a:cs typeface="+mj-cs"/>
                <a:sym typeface="Symbol"/>
              </a:rPr>
              <a:t>Hope: A smooth transition. </a:t>
            </a:r>
            <a:br>
              <a:rPr lang="en-US" sz="3000" dirty="0" smtClean="0">
                <a:solidFill>
                  <a:srgbClr val="00B0F0"/>
                </a:solidFill>
                <a:cs typeface="+mj-cs"/>
                <a:sym typeface="Symbol"/>
              </a:rPr>
            </a:br>
            <a:r>
              <a:rPr lang="en-US" sz="3000" dirty="0" smtClean="0">
                <a:solidFill>
                  <a:srgbClr val="00B0F0"/>
                </a:solidFill>
                <a:cs typeface="+mj-cs"/>
                <a:sym typeface="Symbol"/>
              </a:rPr>
              <a:t>E.g., for </a:t>
            </a:r>
            <a:r>
              <a:rPr lang="en-US" sz="2800" dirty="0" smtClean="0">
                <a:latin typeface="Old English Text MT" panose="03040902040508030806" pitchFamily="66" charset="0"/>
                <a:sym typeface="Symbol"/>
              </a:rPr>
              <a:t>AC</a:t>
            </a:r>
            <a:r>
              <a:rPr lang="en-US" sz="2800" baseline="30000" dirty="0" smtClean="0">
                <a:latin typeface="Old English Text MT" panose="03040902040508030806" pitchFamily="66" charset="0"/>
                <a:sym typeface="Symbol"/>
              </a:rPr>
              <a:t>0</a:t>
            </a:r>
            <a:r>
              <a:rPr lang="en-US" sz="2800" dirty="0" smtClean="0">
                <a:solidFill>
                  <a:srgbClr val="00B0F0"/>
                </a:solidFill>
                <a:latin typeface="Old English Text MT" panose="03040902040508030806" pitchFamily="66" charset="0"/>
                <a:sym typeface="Symbol"/>
              </a:rPr>
              <a:t>,</a:t>
            </a:r>
            <a:r>
              <a:rPr lang="en-US" sz="2800" baseline="30000" dirty="0" smtClean="0">
                <a:latin typeface="Old English Text MT" panose="03040902040508030806" pitchFamily="66" charset="0"/>
                <a:sym typeface="Symbol"/>
              </a:rPr>
              <a:t> </a:t>
            </a:r>
            <a:r>
              <a:rPr lang="en-US" sz="3000" dirty="0" smtClean="0">
                <a:solidFill>
                  <a:srgbClr val="00B0F0"/>
                </a:solidFill>
                <a:cs typeface="+mj-cs"/>
                <a:sym typeface="Symbol"/>
              </a:rPr>
              <a:t>from </a:t>
            </a:r>
            <a:r>
              <a:rPr lang="en-US" sz="3000" dirty="0" smtClean="0">
                <a:cs typeface="+mj-cs"/>
                <a:sym typeface="Symbol"/>
              </a:rPr>
              <a:t>B(n)=</a:t>
            </a:r>
            <a:r>
              <a:rPr lang="en-US" sz="3000" dirty="0" err="1" smtClean="0">
                <a:cs typeface="+mj-cs"/>
                <a:sym typeface="Symbol"/>
              </a:rPr>
              <a:t>exp</a:t>
            </a:r>
            <a:r>
              <a:rPr lang="en-US" sz="3000" dirty="0" smtClean="0">
                <a:cs typeface="+mj-cs"/>
                <a:sym typeface="Symbol"/>
              </a:rPr>
              <a:t>(n</a:t>
            </a:r>
            <a:r>
              <a:rPr lang="en-US" sz="3000" baseline="30000" dirty="0" smtClean="0">
                <a:cs typeface="+mj-cs"/>
                <a:sym typeface="Symbol"/>
              </a:rPr>
              <a:t>0.999</a:t>
            </a:r>
            <a:r>
              <a:rPr lang="en-US" sz="3000" dirty="0" smtClean="0">
                <a:cs typeface="+mj-cs"/>
                <a:sym typeface="Symbol"/>
              </a:rPr>
              <a:t>) </a:t>
            </a:r>
            <a:r>
              <a:rPr lang="en-US" sz="3000" dirty="0" smtClean="0">
                <a:solidFill>
                  <a:srgbClr val="00B0F0"/>
                </a:solidFill>
                <a:cs typeface="+mj-cs"/>
                <a:sym typeface="Symbol"/>
              </a:rPr>
              <a:t>as in Thm1 </a:t>
            </a:r>
            <a:br>
              <a:rPr lang="en-US" sz="3000" dirty="0" smtClean="0">
                <a:solidFill>
                  <a:srgbClr val="00B0F0"/>
                </a:solidFill>
                <a:cs typeface="+mj-cs"/>
                <a:sym typeface="Symbol"/>
              </a:rPr>
            </a:br>
            <a:r>
              <a:rPr lang="en-US" sz="3000" dirty="0" smtClean="0">
                <a:solidFill>
                  <a:srgbClr val="00B0F0"/>
                </a:solidFill>
                <a:cs typeface="+mj-cs"/>
                <a:sym typeface="Symbol"/>
              </a:rPr>
              <a:t>to </a:t>
            </a:r>
            <a:r>
              <a:rPr lang="en-US" sz="3000" dirty="0" smtClean="0">
                <a:cs typeface="+mj-cs"/>
                <a:sym typeface="Symbol"/>
              </a:rPr>
              <a:t>B(n)=</a:t>
            </a:r>
            <a:r>
              <a:rPr lang="en-US" sz="3000" dirty="0" err="1" smtClean="0">
                <a:cs typeface="+mj-cs"/>
                <a:sym typeface="Symbol"/>
              </a:rPr>
              <a:t>exp</a:t>
            </a:r>
            <a:r>
              <a:rPr lang="en-US" sz="3000" dirty="0" smtClean="0">
                <a:cs typeface="+mj-cs"/>
                <a:sym typeface="Symbol"/>
              </a:rPr>
              <a:t>(n/log n) </a:t>
            </a:r>
            <a:r>
              <a:rPr lang="en-US" sz="3000" dirty="0" smtClean="0">
                <a:solidFill>
                  <a:srgbClr val="00B0F0"/>
                </a:solidFill>
                <a:cs typeface="+mj-cs"/>
                <a:sym typeface="Symbol"/>
              </a:rPr>
              <a:t>as in Thm2.</a:t>
            </a:r>
            <a:endParaRPr lang="en-US" sz="2800" dirty="0" smtClean="0">
              <a:solidFill>
                <a:srgbClr val="00B0F0"/>
              </a:solidFill>
              <a:sym typeface="Symbol"/>
            </a:endParaRPr>
          </a:p>
          <a:p>
            <a:pPr marL="0" indent="0" algn="l" rtl="0">
              <a:buNone/>
            </a:pP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109216" y="2009650"/>
            <a:ext cx="7926040" cy="104973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1">
            <a:normAutofit lnSpcReduction="10000"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None/>
            </a:pPr>
            <a:r>
              <a:rPr lang="en-US" dirty="0">
                <a:solidFill>
                  <a:srgbClr val="FF0000"/>
                </a:solidFill>
                <a:cs typeface="+mj-cs"/>
              </a:rPr>
              <a:t>Q</a:t>
            </a:r>
            <a:r>
              <a:rPr lang="en-US" dirty="0" smtClean="0">
                <a:solidFill>
                  <a:srgbClr val="FF0000"/>
                </a:solidFill>
                <a:cs typeface="+mj-cs"/>
              </a:rPr>
              <a:t>:</a:t>
            </a:r>
            <a:r>
              <a:rPr lang="en-US" dirty="0" smtClean="0">
                <a:solidFill>
                  <a:srgbClr val="00B0F0"/>
                </a:solidFill>
                <a:cs typeface="+mj-cs"/>
              </a:rPr>
              <a:t> Is the </a:t>
            </a:r>
            <a:r>
              <a:rPr lang="en-US" dirty="0" smtClean="0">
                <a:cs typeface="+mj-cs"/>
              </a:rPr>
              <a:t>(</a:t>
            </a:r>
            <a:r>
              <a:rPr lang="en-US" dirty="0" smtClean="0">
                <a:latin typeface="Old English Text MT" panose="03040902040508030806" pitchFamily="66" charset="0"/>
                <a:sym typeface="Symbol"/>
              </a:rPr>
              <a:t>P</a:t>
            </a:r>
            <a:r>
              <a:rPr lang="en-US" sz="2800" dirty="0" smtClean="0">
                <a:latin typeface="Arial Rounded MT Bold" panose="020F0704030504030204" pitchFamily="34" charset="0"/>
                <a:sym typeface="Symbol"/>
              </a:rPr>
              <a:t>/</a:t>
            </a:r>
            <a:r>
              <a:rPr lang="en-US" sz="2800" dirty="0" err="1" smtClean="0">
                <a:latin typeface="Arial Rounded MT Bold" panose="020F0704030504030204" pitchFamily="34" charset="0"/>
                <a:sym typeface="Symbol"/>
              </a:rPr>
              <a:t>poly</a:t>
            </a:r>
            <a:r>
              <a:rPr lang="en-US" dirty="0" err="1" smtClean="0">
                <a:latin typeface="Old English Text MT" panose="03040902040508030806" pitchFamily="66" charset="0"/>
                <a:sym typeface="Symbol"/>
              </a:rPr>
              <a:t>,</a:t>
            </a:r>
            <a:r>
              <a:rPr lang="en-US" dirty="0" err="1" smtClean="0">
                <a:sym typeface="Symbol"/>
              </a:rPr>
              <a:t>n</a:t>
            </a:r>
            <a:r>
              <a:rPr lang="en-US" baseline="30000" dirty="0" err="1" smtClean="0">
                <a:sym typeface="Symbol"/>
              </a:rPr>
              <a:t>log</a:t>
            </a:r>
            <a:r>
              <a:rPr lang="en-US" baseline="30000" dirty="0" smtClean="0">
                <a:sym typeface="Symbol"/>
              </a:rPr>
              <a:t> n</a:t>
            </a:r>
            <a:r>
              <a:rPr lang="en-US" dirty="0" smtClean="0">
                <a:sym typeface="Symbol"/>
              </a:rPr>
              <a:t>)</a:t>
            </a:r>
            <a:r>
              <a:rPr lang="en-US" dirty="0" smtClean="0">
                <a:solidFill>
                  <a:srgbClr val="00B0F0"/>
                </a:solidFill>
                <a:sym typeface="Symbol"/>
              </a:rPr>
              <a:t>-search problem  solvable in (deter.) poly-time?</a:t>
            </a:r>
          </a:p>
          <a:p>
            <a:pPr marL="0" indent="0" algn="l" rtl="0">
              <a:buFont typeface="Arial" pitchFamily="34" charset="0"/>
              <a:buNone/>
            </a:pPr>
            <a:endParaRPr lang="en-US" sz="2800" dirty="0" smtClean="0">
              <a:solidFill>
                <a:srgbClr val="00B0F0"/>
              </a:solidFill>
              <a:sym typeface="Symbol"/>
            </a:endParaRPr>
          </a:p>
          <a:p>
            <a:pPr marL="0" indent="0" algn="l" rtl="0">
              <a:buFont typeface="Arial" pitchFamily="34" charset="0"/>
              <a:buNone/>
            </a:pPr>
            <a:endParaRPr lang="he-IL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109216" y="1048172"/>
            <a:ext cx="7935168" cy="86409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rtl="0">
              <a:buFont typeface="Arial" pitchFamily="34" charset="0"/>
              <a:buNone/>
            </a:pPr>
            <a:r>
              <a:rPr lang="en-US" sz="2400" dirty="0" smtClean="0"/>
              <a:t>(</a:t>
            </a:r>
            <a:r>
              <a:rPr lang="en-US" sz="2400" dirty="0" smtClean="0">
                <a:latin typeface="Old English Text MT" panose="03040902040508030806" pitchFamily="66" charset="0"/>
                <a:sym typeface="Symbol"/>
              </a:rPr>
              <a:t>C,</a:t>
            </a:r>
            <a:r>
              <a:rPr lang="en-US" sz="2400" dirty="0" smtClean="0"/>
              <a:t>B)-</a:t>
            </a:r>
            <a:r>
              <a:rPr lang="en-US" sz="2400" dirty="0" smtClean="0">
                <a:solidFill>
                  <a:srgbClr val="FF0000"/>
                </a:solidFill>
              </a:rPr>
              <a:t>search problem </a:t>
            </a:r>
            <a:r>
              <a:rPr lang="en-US" sz="2400" dirty="0" smtClean="0"/>
              <a:t>=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cs typeface="+mj-cs"/>
              </a:rPr>
              <a:t>given an </a:t>
            </a:r>
            <a:r>
              <a:rPr lang="en-US" sz="2400" dirty="0" smtClean="0">
                <a:cs typeface="+mj-cs"/>
              </a:rPr>
              <a:t>n</a:t>
            </a:r>
            <a:r>
              <a:rPr lang="en-US" sz="2400" dirty="0" smtClean="0">
                <a:solidFill>
                  <a:srgbClr val="00B0F0"/>
                </a:solidFill>
                <a:cs typeface="+mj-cs"/>
              </a:rPr>
              <a:t>-bit input c</a:t>
            </a:r>
            <a:r>
              <a:rPr lang="en-US" sz="2400" dirty="0" smtClean="0">
                <a:solidFill>
                  <a:srgbClr val="00B0F0"/>
                </a:solidFill>
              </a:rPr>
              <a:t>ircuit </a:t>
            </a:r>
            <a:r>
              <a:rPr lang="en-US" sz="2400" dirty="0" smtClean="0"/>
              <a:t>C </a:t>
            </a:r>
            <a:r>
              <a:rPr lang="en-US" sz="2400" dirty="0" smtClean="0">
                <a:solidFill>
                  <a:srgbClr val="00B0F0"/>
                </a:solidFill>
              </a:rPr>
              <a:t>from </a:t>
            </a:r>
            <a:r>
              <a:rPr lang="en-US" sz="2400" dirty="0" smtClean="0">
                <a:latin typeface="Old English Text MT" panose="03040902040508030806" pitchFamily="66" charset="0"/>
                <a:sym typeface="Symbol"/>
              </a:rPr>
              <a:t>C </a:t>
            </a:r>
            <a:r>
              <a:rPr lang="en-US" sz="2400" dirty="0" smtClean="0">
                <a:solidFill>
                  <a:srgbClr val="00B0F0"/>
                </a:solidFill>
              </a:rPr>
              <a:t> such that </a:t>
            </a:r>
            <a:r>
              <a:rPr lang="en-US" sz="2400" dirty="0" smtClean="0"/>
              <a:t>|</a:t>
            </a:r>
            <a:r>
              <a:rPr lang="en-US" sz="2400" dirty="0" smtClean="0">
                <a:sym typeface="Symbol" panose="05050102010706020507" pitchFamily="18" charset="2"/>
              </a:rPr>
              <a:t></a:t>
            </a:r>
            <a:r>
              <a:rPr lang="en-US" sz="2400" dirty="0" err="1" smtClean="0">
                <a:sym typeface="Symbol" panose="05050102010706020507" pitchFamily="18" charset="2"/>
              </a:rPr>
              <a:t>x:</a:t>
            </a:r>
            <a:r>
              <a:rPr lang="en-US" sz="2400" dirty="0" err="1" smtClean="0"/>
              <a:t>C</a:t>
            </a:r>
            <a:r>
              <a:rPr lang="en-US" sz="2400" dirty="0" smtClean="0"/>
              <a:t>(x)=0}| &lt; B(n)</a:t>
            </a:r>
            <a:r>
              <a:rPr lang="en-US" sz="2400" dirty="0" smtClean="0">
                <a:solidFill>
                  <a:srgbClr val="00B0F0"/>
                </a:solidFill>
              </a:rPr>
              <a:t>, find an input </a:t>
            </a:r>
            <a:r>
              <a:rPr lang="en-US" sz="2400" dirty="0" smtClean="0"/>
              <a:t>x</a:t>
            </a:r>
            <a:r>
              <a:rPr lang="en-US" sz="2400" dirty="0" smtClean="0">
                <a:solidFill>
                  <a:srgbClr val="00B0F0"/>
                </a:solidFill>
              </a:rPr>
              <a:t> such that </a:t>
            </a:r>
            <a:r>
              <a:rPr lang="en-US" sz="2400" dirty="0" smtClean="0"/>
              <a:t>C(x)=1</a:t>
            </a:r>
            <a:r>
              <a:rPr lang="en-US" sz="2400" dirty="0" smtClean="0">
                <a:solidFill>
                  <a:srgbClr val="00B0F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39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59832" y="764704"/>
            <a:ext cx="3096344" cy="2304256"/>
          </a:xfrm>
        </p:spPr>
        <p:txBody>
          <a:bodyPr>
            <a:normAutofit/>
          </a:bodyPr>
          <a:lstStyle/>
          <a:p>
            <a:r>
              <a:rPr lang="en-US" sz="9600" dirty="0" smtClean="0">
                <a:solidFill>
                  <a:schemeClr val="accent2"/>
                </a:solidFill>
                <a:latin typeface="Algerian" panose="04020705040A02060702" pitchFamily="82" charset="0"/>
              </a:rPr>
              <a:t>END</a:t>
            </a:r>
            <a:endParaRPr lang="en-US" sz="9600" dirty="0">
              <a:solidFill>
                <a:schemeClr val="accent2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56992"/>
            <a:ext cx="8280920" cy="2592288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800" dirty="0" smtClean="0"/>
              <a:t>Slides available at</a:t>
            </a:r>
            <a:br>
              <a:rPr lang="en-US" sz="2800" dirty="0" smtClean="0"/>
            </a:br>
            <a:r>
              <a:rPr lang="en-US" sz="2800" dirty="0" smtClean="0"/>
              <a:t>http</a:t>
            </a:r>
            <a:r>
              <a:rPr lang="en-US" sz="2800" dirty="0"/>
              <a:t>://www.wisdom.weizmann.ac.il/~</a:t>
            </a:r>
            <a:r>
              <a:rPr lang="en-US" sz="2800" dirty="0" smtClean="0"/>
              <a:t>oded/T/aq.pptx</a:t>
            </a:r>
            <a:endParaRPr lang="en-US" sz="2800" dirty="0"/>
          </a:p>
          <a:p>
            <a:pPr marL="0" indent="0" algn="l" rtl="0">
              <a:buNone/>
            </a:pPr>
            <a:endParaRPr lang="en-US" sz="2800" dirty="0" smtClean="0"/>
          </a:p>
          <a:p>
            <a:pPr marL="0" indent="0" algn="l" rtl="0">
              <a:buNone/>
            </a:pPr>
            <a:r>
              <a:rPr lang="en-US" sz="2800" dirty="0" smtClean="0"/>
              <a:t>Paper available at</a:t>
            </a:r>
          </a:p>
          <a:p>
            <a:pPr marL="0" indent="0" algn="l" rtl="0">
              <a:buNone/>
            </a:pPr>
            <a:r>
              <a:rPr lang="en-US" sz="2800" dirty="0"/>
              <a:t>http://www.wisdom.weizmann.ac.il/~</a:t>
            </a:r>
            <a:r>
              <a:rPr lang="en-US" sz="2800" dirty="0" smtClean="0"/>
              <a:t>oded/p_aq.html</a:t>
            </a:r>
          </a:p>
        </p:txBody>
      </p:sp>
    </p:spTree>
    <p:extLst>
      <p:ext uri="{BB962C8B-B14F-4D97-AF65-F5344CB8AC3E}">
        <p14:creationId xmlns:p14="http://schemas.microsoft.com/office/powerpoint/2010/main" val="242599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872</Words>
  <Application>Microsoft Office PowerPoint</Application>
  <PresentationFormat>On-screen Show (4:3)</PresentationFormat>
  <Paragraphs>61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Algerian</vt:lpstr>
      <vt:lpstr>Arial</vt:lpstr>
      <vt:lpstr>Arial Rounded MT Bold</vt:lpstr>
      <vt:lpstr>Calibri</vt:lpstr>
      <vt:lpstr>Old English Text MT</vt:lpstr>
      <vt:lpstr>Symbol</vt:lpstr>
      <vt:lpstr>Times New Roman</vt:lpstr>
      <vt:lpstr>ערכת נושא של Office</vt:lpstr>
      <vt:lpstr>On Derandomizing Algorithms  that Err Extremely Rarely</vt:lpstr>
      <vt:lpstr>Standard Derandomization Challenges</vt:lpstr>
      <vt:lpstr>Quantified Derandomization Challenges (new)</vt:lpstr>
      <vt:lpstr>On Quantified Derandomization Problems</vt:lpstr>
      <vt:lpstr>On the proof of THM 1</vt:lpstr>
      <vt:lpstr>On the proof of THM 3</vt:lpstr>
      <vt:lpstr>On the proof of THM 2</vt:lpstr>
      <vt:lpstr>Summary: Quantified Derandomization</vt:lpstr>
      <vt:lpstr>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Depth-Three Boolean Circuits and Arithmetic Circuits with General Gates</dc:title>
  <dc:creator>Oded</dc:creator>
  <cp:lastModifiedBy>Oded</cp:lastModifiedBy>
  <cp:revision>151</cp:revision>
  <dcterms:created xsi:type="dcterms:W3CDTF">2014-02-19T15:04:31Z</dcterms:created>
  <dcterms:modified xsi:type="dcterms:W3CDTF">2014-10-12T18:27:31Z</dcterms:modified>
</cp:coreProperties>
</file>