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9" r:id="rId5"/>
    <p:sldId id="263" r:id="rId6"/>
    <p:sldId id="264" r:id="rId7"/>
    <p:sldId id="260" r:id="rId8"/>
    <p:sldId id="265" r:id="rId9"/>
    <p:sldId id="261" r:id="rId10"/>
    <p:sldId id="258" r:id="rId11"/>
    <p:sldId id="262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7A68-F6EB-4603-8738-A2FB5FAB5FB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0A7F8-E4F5-4A0F-8646-624C27CB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perspective… Oded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7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Venting again. </a:t>
            </a:r>
          </a:p>
          <a:p>
            <a:r>
              <a:rPr lang="en-US" dirty="0" err="1" smtClean="0"/>
              <a:t>Niv’s</a:t>
            </a:r>
            <a:r>
              <a:rPr lang="en-US" dirty="0" smtClean="0"/>
              <a:t> photo from YouTube talk on broadcast</a:t>
            </a:r>
            <a:r>
              <a:rPr lang="en-US" baseline="0" dirty="0" smtClean="0"/>
              <a:t> encryption (2013). </a:t>
            </a:r>
            <a:r>
              <a:rPr lang="en-US" baseline="0" dirty="0" err="1" smtClean="0"/>
              <a:t>Madhu</a:t>
            </a:r>
            <a:r>
              <a:rPr lang="en-US" baseline="0" dirty="0" smtClean="0"/>
              <a:t> is </a:t>
            </a:r>
            <a:r>
              <a:rPr lang="en-US" baseline="0" smtClean="0"/>
              <a:t>more photogenic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link = link between complexity and bioinformatics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9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Oded-dress-a-like contest: 1</a:t>
            </a:r>
            <a:r>
              <a:rPr lang="en-US" baseline="30000" dirty="0" smtClean="0"/>
              <a:t>st</a:t>
            </a:r>
            <a:r>
              <a:rPr lang="en-US" dirty="0" smtClean="0"/>
              <a:t> prize</a:t>
            </a:r>
            <a:r>
              <a:rPr lang="en-US" baseline="0" dirty="0" smtClean="0"/>
              <a:t> to Oded,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r>
              <a:rPr lang="en-US" baseline="0" smtClean="0"/>
              <a:t>to 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9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Steeling </a:t>
            </a:r>
            <a:r>
              <a:rPr lang="en-US" dirty="0" err="1" smtClean="0"/>
              <a:t>Sagi</a:t>
            </a:r>
            <a:r>
              <a:rPr lang="en-US" dirty="0" smtClean="0"/>
              <a:t> </a:t>
            </a:r>
            <a:r>
              <a:rPr lang="en-US" dirty="0" err="1" smtClean="0"/>
              <a:t>Snir’s</a:t>
            </a:r>
            <a:r>
              <a:rPr lang="en-US" smtClean="0"/>
              <a:t>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logos,</a:t>
            </a:r>
            <a:r>
              <a:rPr lang="en-US" baseline="0" dirty="0" smtClean="0"/>
              <a:t> prior to sabotage by mgmt. &amp; PR consultants </a:t>
            </a:r>
          </a:p>
          <a:p>
            <a:r>
              <a:rPr lang="he-IL" baseline="0" dirty="0" smtClean="0"/>
              <a:t>שום חגיגה אקדמית אינה שלמה ללא ברכות להנהלה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said they were abused by Benny. How about this?  Venting on the scholarly</a:t>
            </a:r>
            <a:r>
              <a:rPr lang="en-US" baseline="0" dirty="0" smtClean="0"/>
              <a:t> practices of TOC.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Venting…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4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t/log t factor seems unimproved (for adaptive, but improved to log for non-adaptive)</a:t>
            </a:r>
          </a:p>
          <a:p>
            <a:r>
              <a:rPr lang="en-US" baseline="0" dirty="0" smtClean="0"/>
              <a:t>Bar-Joseph &amp; Ben-Or (1998): Theta(t/((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n)(log n)) for adaptive fail-stop model!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4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work refers to executing VSS by n different parties, while guaranteeing independence.</a:t>
            </a:r>
          </a:p>
          <a:p>
            <a:r>
              <a:rPr lang="en-US" baseline="0" dirty="0" smtClean="0"/>
              <a:t>Note Ron in background of </a:t>
            </a:r>
            <a:r>
              <a:rPr lang="en-US" baseline="0" dirty="0" err="1" smtClean="0"/>
              <a:t>Shafi</a:t>
            </a:r>
            <a:r>
              <a:rPr lang="en-US" baseline="0" dirty="0" smtClean="0"/>
              <a:t>, and Benny behind Silvio. </a:t>
            </a:r>
            <a:r>
              <a:rPr lang="en-US" baseline="0" dirty="0" err="1" smtClean="0"/>
              <a:t>Metzada</a:t>
            </a:r>
            <a:r>
              <a:rPr lang="en-US" baseline="0" dirty="0" smtClean="0"/>
              <a:t> also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From </a:t>
            </a:r>
            <a:r>
              <a:rPr lang="en-US" dirty="0" err="1" smtClean="0"/>
              <a:t>Technion’s</a:t>
            </a:r>
            <a:r>
              <a:rPr lang="en-US" dirty="0" smtClean="0"/>
              <a:t> webpage. (S = </a:t>
            </a:r>
            <a:r>
              <a:rPr lang="en-US" dirty="0" err="1" smtClean="0"/>
              <a:t>Netta</a:t>
            </a:r>
            <a:r>
              <a:rPr lang="en-US" dirty="0" smtClean="0"/>
              <a:t>, G = </a:t>
            </a:r>
            <a:r>
              <a:rPr lang="en-US" dirty="0" err="1" smtClean="0"/>
              <a:t>Gereb</a:t>
            </a:r>
            <a:r>
              <a:rPr lang="en-US" dirty="0" smtClean="0"/>
              <a:t>, O = </a:t>
            </a:r>
            <a:r>
              <a:rPr lang="en-US" dirty="0" err="1" smtClean="0"/>
              <a:t>Alon</a:t>
            </a:r>
            <a:r>
              <a:rPr lang="en-US" dirty="0" smtClean="0"/>
              <a:t>, B = </a:t>
            </a:r>
            <a:r>
              <a:rPr lang="en-US" dirty="0" err="1" smtClean="0"/>
              <a:t>Reuven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Video obtained by 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7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tedious comments by me, since this is out of my expertise…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crypto-oriented</a:t>
            </a:r>
            <a:r>
              <a:rPr lang="en-US" baseline="0" dirty="0" smtClean="0"/>
              <a:t> for me, so I feel unqualified to comment and cite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8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313B-FCEC-4D91-BD7B-ACC2BD59EFB0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9Dk6N9Mt_6s&amp;feature=em-upload_own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link.springer.com/referencework/10.1007/978-1-4419-5906-5" TargetMode="External"/><Relationship Id="rId7" Type="http://schemas.openxmlformats.org/officeDocument/2006/relationships/hyperlink" Target="http://en.isoc.org.il/conf2009/lecturers.php?session_id=8&amp;lecturer_id=3&amp;lang=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mathpubs.com/author/Amos+Fiat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867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Highlights of Benny’s Research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21301"/>
            <a:ext cx="9144000" cy="772473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Part 1: Works in Cryptography and complexity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5" y="3635298"/>
            <a:ext cx="2146350" cy="3033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32" y="3632792"/>
            <a:ext cx="4609064" cy="3038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77" y="5309068"/>
            <a:ext cx="887799" cy="1279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45" y="5309068"/>
            <a:ext cx="1366156" cy="1351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633" y="5317636"/>
            <a:ext cx="1271342" cy="12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550127" y="4661425"/>
            <a:ext cx="10827834" cy="2196575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 and CPIR  </a:t>
            </a:r>
            <a:r>
              <a:rPr lang="en-US" sz="3200" dirty="0" smtClean="0"/>
              <a:t>(with </a:t>
            </a:r>
            <a:r>
              <a:rPr lang="en-US" sz="3200" dirty="0" err="1" smtClean="0"/>
              <a:t>Oded+Eyal+Madhu</a:t>
            </a:r>
            <a:r>
              <a:rPr lang="en-US" sz="3200" dirty="0" smtClean="0"/>
              <a:t>, and </a:t>
            </a:r>
            <a:r>
              <a:rPr lang="en-US" sz="3200" dirty="0" err="1" smtClean="0"/>
              <a:t>Niv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PIR [CGKS 1995]</a:t>
            </a:r>
          </a:p>
          <a:p>
            <a:r>
              <a:rPr lang="en-US" dirty="0" smtClean="0"/>
              <a:t>The CPIR [CG 1997]</a:t>
            </a:r>
          </a:p>
          <a:p>
            <a:r>
              <a:rPr lang="en-US" dirty="0"/>
              <a:t>B</a:t>
            </a:r>
            <a:r>
              <a:rPr lang="en-US" dirty="0" smtClean="0"/>
              <a:t>y Keywords [CGN 1998]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294836"/>
            <a:ext cx="105156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Tedious scholarly comments</a:t>
            </a:r>
            <a:r>
              <a:rPr lang="en-US" sz="2400" dirty="0" smtClean="0"/>
              <a:t>: The PIR is remembered mostly (but not solely…) because the two-server scheme held the record for almost two decades.  The CPIR is considered superseded by [KO 1997].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56" y="1690688"/>
            <a:ext cx="2159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13451" r="41383" b="28653"/>
          <a:stretch/>
        </p:blipFill>
        <p:spPr>
          <a:xfrm>
            <a:off x="8813799" y="1690688"/>
            <a:ext cx="254000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r>
              <a:rPr lang="en-US" dirty="0" smtClean="0"/>
              <a:t>Misc.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500932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Chor-Rivest</a:t>
            </a:r>
            <a:r>
              <a:rPr lang="en-US" dirty="0" smtClean="0"/>
              <a:t> Knapsack (*)</a:t>
            </a:r>
          </a:p>
          <a:p>
            <a:r>
              <a:rPr lang="en-US" dirty="0" smtClean="0"/>
              <a:t>GCD      </a:t>
            </a:r>
            <a:r>
              <a:rPr lang="en-US" dirty="0" smtClean="0">
                <a:solidFill>
                  <a:srgbClr val="00B0F0"/>
                </a:solidFill>
              </a:rPr>
              <a:t>(who is worried)</a:t>
            </a:r>
          </a:p>
          <a:p>
            <a:r>
              <a:rPr lang="en-US" dirty="0" smtClean="0"/>
              <a:t>Average-case complexity     (w.r.t </a:t>
            </a:r>
            <a:r>
              <a:rPr lang="en-US" dirty="0" err="1" smtClean="0"/>
              <a:t>samplable</a:t>
            </a:r>
            <a:r>
              <a:rPr lang="en-US" dirty="0" smtClean="0"/>
              <a:t> distributions). </a:t>
            </a:r>
          </a:p>
          <a:p>
            <a:r>
              <a:rPr lang="en-US" dirty="0" smtClean="0"/>
              <a:t>On the failure of the Random oracle Hypothesis    (w.r.t IP=PSPACE). </a:t>
            </a:r>
          </a:p>
          <a:p>
            <a:r>
              <a:rPr lang="en-US" dirty="0"/>
              <a:t>A Geometric Approach to </a:t>
            </a:r>
            <a:r>
              <a:rPr lang="en-US" dirty="0" err="1" smtClean="0"/>
              <a:t>Betweenness</a:t>
            </a:r>
            <a:r>
              <a:rPr lang="en-US" dirty="0" smtClean="0"/>
              <a:t> [1995]:      </a:t>
            </a:r>
            <a:r>
              <a:rPr lang="en-US" dirty="0" smtClean="0">
                <a:solidFill>
                  <a:srgbClr val="00B0F0"/>
                </a:solidFill>
              </a:rPr>
              <a:t>the missing link?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*) This </a:t>
            </a:r>
            <a:r>
              <a:rPr lang="en-US" dirty="0"/>
              <a:t>is a public key knapsack system which (like all knapsack systems) has been broken.  However, it took longer to break than most, and is a very elegant use of finite fields.  I like to use it for two things: as a nice example of finite fields in practice for students, and as a test for a computer algebra </a:t>
            </a:r>
            <a:r>
              <a:rPr lang="en-US" dirty="0" smtClean="0"/>
              <a:t>system (CAS). </a:t>
            </a:r>
            <a:r>
              <a:rPr lang="en-US" dirty="0"/>
              <a:t> All CAS’s can do calculus and some algebra, but not all of them are equal when it comes to abstract </a:t>
            </a:r>
            <a:r>
              <a:rPr lang="en-US" dirty="0" smtClean="0"/>
              <a:t>algebra. [http</a:t>
            </a:r>
            <a:r>
              <a:rPr lang="en-US" dirty="0"/>
              <a:t>://numbersandshapes.net/2012/04/the-chor-rivest-cryptosystem</a:t>
            </a:r>
            <a:r>
              <a:rPr lang="en-US" dirty="0" smtClean="0"/>
              <a:t>/]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16" y="160657"/>
            <a:ext cx="2130923" cy="21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438169"/>
            <a:ext cx="8309113" cy="56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7317" y="196351"/>
            <a:ext cx="656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 smtClean="0"/>
              <a:t>מה </a:t>
            </a:r>
            <a:r>
              <a:rPr lang="he-IL" sz="2800" dirty="0"/>
              <a:t>טובו אוהליך בני, </a:t>
            </a:r>
            <a:r>
              <a:rPr lang="he-IL" sz="2800" dirty="0" err="1"/>
              <a:t>מרבצותיך</a:t>
            </a:r>
            <a:r>
              <a:rPr lang="he-IL" sz="2800" dirty="0"/>
              <a:t> </a:t>
            </a:r>
            <a:r>
              <a:rPr lang="he-IL" sz="2800" dirty="0"/>
              <a:t>שור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86" y="863140"/>
            <a:ext cx="8623734" cy="57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9" y="1787951"/>
            <a:ext cx="3552825" cy="3514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63" y="1787951"/>
            <a:ext cx="2437959" cy="3514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85" y="1830813"/>
            <a:ext cx="3322154" cy="33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RSA Bits </a:t>
            </a:r>
            <a:r>
              <a:rPr lang="en-US" sz="3200" dirty="0" smtClean="0"/>
              <a:t>(with Oded and others)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¾ bound [BCS, 1983</a:t>
            </a:r>
            <a:r>
              <a:rPr lang="en-US" dirty="0"/>
              <a:t>]</a:t>
            </a:r>
            <a:endParaRPr lang="en-US" dirty="0" smtClean="0"/>
          </a:p>
          <a:p>
            <a:r>
              <a:rPr lang="en-US" dirty="0" smtClean="0"/>
              <a:t>The hardcore result [ACGS, 1984].</a:t>
            </a:r>
          </a:p>
          <a:p>
            <a:r>
              <a:rPr lang="en-US" dirty="0" smtClean="0"/>
              <a:t>An aside: The two-point based sampling </a:t>
            </a:r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838200" y="4841937"/>
            <a:ext cx="11127058" cy="1687837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902" y="5085692"/>
            <a:ext cx="10515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Tedious scholarly comments</a:t>
            </a:r>
            <a:r>
              <a:rPr lang="en-US" sz="2400" dirty="0" smtClean="0"/>
              <a:t>: [ACGS] was mostly forgotten because of the general hardcore result of [</a:t>
            </a:r>
            <a:r>
              <a:rPr lang="en-US" sz="2400" dirty="0" err="1" smtClean="0"/>
              <a:t>G+Levin</a:t>
            </a:r>
            <a:r>
              <a:rPr lang="en-US" sz="2400" dirty="0" smtClean="0"/>
              <a:t>], which is currently proved using the technique of [ACGS]. The two-point sampling is extensively used, usually with no reference.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16" y="1496294"/>
            <a:ext cx="3000750" cy="29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80007" y="1759527"/>
            <a:ext cx="7630938" cy="555567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</p:spPr>
        <p:txBody>
          <a:bodyPr/>
          <a:lstStyle/>
          <a:p>
            <a:r>
              <a:rPr lang="en-US" smtClean="0"/>
              <a:t>Randomness Extraction </a:t>
            </a:r>
            <a:r>
              <a:rPr lang="en-US" sz="3200" smtClean="0"/>
              <a:t>(with Oded and others)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542"/>
            <a:ext cx="10515600" cy="4351338"/>
          </a:xfrm>
        </p:spPr>
        <p:txBody>
          <a:bodyPr/>
          <a:lstStyle/>
          <a:p>
            <a:r>
              <a:rPr lang="en-US" smtClean="0"/>
              <a:t>Probability bounded sources (aka min-entropy sources). [CG 1985]</a:t>
            </a:r>
          </a:p>
          <a:p>
            <a:r>
              <a:rPr lang="en-US" smtClean="0"/>
              <a:t>Perfect extraction from Bit Fixing Sources. [CFGHRS 1985]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6313" y="2560993"/>
            <a:ext cx="6475060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Tedious scholarly comments</a:t>
            </a:r>
            <a:r>
              <a:rPr lang="en-US" sz="2400" dirty="0" smtClean="0"/>
              <a:t>:  The notion of min-entropy became the pivot of the study of randomness extraction. Other forgotten credits include the observation that min-entropy sources are a convex combination of “flat sources”, the existential bounds, and the Paley construction. </a:t>
            </a:r>
            <a:br>
              <a:rPr lang="en-US" sz="2400" dirty="0" smtClean="0"/>
            </a:br>
            <a:r>
              <a:rPr lang="en-US" sz="2400" dirty="0" smtClean="0"/>
              <a:t>The two-source extractor based on inner product mod 2 is remembered since it held the record for two decades… </a:t>
            </a:r>
            <a:br>
              <a:rPr lang="en-US" sz="2400" dirty="0" smtClean="0"/>
            </a:br>
            <a:r>
              <a:rPr lang="en-US" sz="2400" dirty="0" smtClean="0"/>
              <a:t>The Bit Fixing source is also quite popular, but the focus is on almost perfect extraction.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29" y="3019459"/>
            <a:ext cx="3864864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432"/>
            <a:ext cx="10515600" cy="1325563"/>
          </a:xfrm>
        </p:spPr>
        <p:txBody>
          <a:bodyPr/>
          <a:lstStyle/>
          <a:p>
            <a:r>
              <a:rPr lang="en-US" dirty="0" smtClean="0"/>
              <a:t>Randomized Byzantine Agreement  </a:t>
            </a:r>
            <a:r>
              <a:rPr lang="en-US" sz="3200" dirty="0" smtClean="0"/>
              <a:t>(with others) </a:t>
            </a:r>
            <a:br>
              <a:rPr lang="en-US" sz="3200" dirty="0" smtClean="0"/>
            </a:br>
            <a:r>
              <a:rPr lang="en-US" dirty="0" smtClean="0"/>
              <a:t>and beyond </a:t>
            </a:r>
            <a:r>
              <a:rPr lang="en-US" sz="3200" dirty="0" smtClean="0"/>
              <a:t>(with </a:t>
            </a:r>
            <a:r>
              <a:rPr lang="en-US" sz="3200" dirty="0" err="1" smtClean="0"/>
              <a:t>Lior</a:t>
            </a:r>
            <a:r>
              <a:rPr lang="en-US" sz="3200" dirty="0" smtClean="0"/>
              <a:t> and Lee-Bath)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07891"/>
            <a:ext cx="10515600" cy="475359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 the round complexity of randomized BA protocols: Presenting an improvement over the deterministic lower bound without using any additional assumptions (i.e., neither computational nor physical). </a:t>
            </a:r>
            <a:endParaRPr lang="en-US" dirty="0"/>
          </a:p>
          <a:p>
            <a:r>
              <a:rPr lang="en-US" dirty="0" smtClean="0"/>
              <a:t>Constant-rounds in </a:t>
            </a:r>
            <a:r>
              <a:rPr lang="en-US" b="1" dirty="0" err="1"/>
              <a:t>a</a:t>
            </a:r>
            <a:r>
              <a:rPr lang="en-US" b="1" dirty="0" err="1" smtClean="0"/>
              <a:t>sync</a:t>
            </a:r>
            <a:r>
              <a:rPr lang="en-US" b="1" dirty="0" smtClean="0"/>
              <a:t> </a:t>
            </a:r>
            <a:r>
              <a:rPr lang="en-US" dirty="0" err="1" smtClean="0"/>
              <a:t>msg</a:t>
            </a:r>
            <a:r>
              <a:rPr lang="en-US" dirty="0" smtClean="0"/>
              <a:t>-oblivious faults model. </a:t>
            </a:r>
            <a:r>
              <a:rPr lang="en-US" dirty="0"/>
              <a:t>[</a:t>
            </a:r>
            <a:r>
              <a:rPr lang="en-US" dirty="0" smtClean="0"/>
              <a:t>1985]</a:t>
            </a:r>
          </a:p>
          <a:p>
            <a:r>
              <a:rPr lang="en-US" dirty="0" smtClean="0"/>
              <a:t>Shaving a log factor in general BA in </a:t>
            </a:r>
            <a:r>
              <a:rPr lang="en-US" b="1" dirty="0" smtClean="0"/>
              <a:t>sync</a:t>
            </a:r>
            <a:r>
              <a:rPr lang="en-US" dirty="0" smtClean="0"/>
              <a:t> model. [1984]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Characterization of tasks that can be resiliently solved by randomized protocols in the two main asynchronous models (i.e., </a:t>
            </a:r>
            <a:r>
              <a:rPr lang="en-US" dirty="0" err="1" smtClean="0"/>
              <a:t>Msg</a:t>
            </a:r>
            <a:r>
              <a:rPr lang="en-US" dirty="0" smtClean="0"/>
              <a:t> Pass and Shared </a:t>
            </a:r>
            <a:r>
              <a:rPr lang="en-US" dirty="0" err="1" smtClean="0"/>
              <a:t>Mem</a:t>
            </a:r>
            <a:r>
              <a:rPr lang="en-US" dirty="0" smtClean="0"/>
              <a:t>), where resilience is with respect to a bounded number of computationally unbounded adversaries.  [1989, 1991]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838200" y="3791414"/>
            <a:ext cx="9643947" cy="104821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247" y="4084689"/>
            <a:ext cx="98446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Tedious scholarly comments</a:t>
            </a:r>
            <a:r>
              <a:rPr lang="en-US" sz="2400" dirty="0" smtClean="0"/>
              <a:t>: These results seem unjustifiably forgotten.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102" y="1331290"/>
            <a:ext cx="1407395" cy="23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518155" y="3558456"/>
            <a:ext cx="4802835" cy="214052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VSS and friends </a:t>
            </a:r>
            <a:r>
              <a:rPr lang="en-US" sz="3200" dirty="0" smtClean="0"/>
              <a:t>(with others)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Verifiable Secret Sharing [CGMA 1985]</a:t>
            </a:r>
          </a:p>
          <a:p>
            <a:r>
              <a:rPr lang="en-US" dirty="0" smtClean="0"/>
              <a:t>Achieving independence in logarithmic number of rounds [CR 1987].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028553"/>
            <a:ext cx="444747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Tedious scholarly comments</a:t>
            </a:r>
            <a:r>
              <a:rPr lang="en-US" sz="2400" dirty="0" smtClean="0"/>
              <a:t>: VSS is a major component in all subsequent secure MPCs.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6" y="3094055"/>
            <a:ext cx="3782758" cy="350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20" y="3094055"/>
            <a:ext cx="2141034" cy="3501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47" y="28621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80661" y="4747096"/>
            <a:ext cx="7454570" cy="2071471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in computation 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(with </a:t>
            </a:r>
            <a:r>
              <a:rPr lang="en-US" sz="3200" dirty="0" err="1"/>
              <a:t>Eyal</a:t>
            </a:r>
            <a:r>
              <a:rPr lang="en-US" sz="3200" dirty="0"/>
              <a:t>, </a:t>
            </a:r>
            <a:r>
              <a:rPr lang="en-US" sz="3200" dirty="0" err="1"/>
              <a:t>Netta</a:t>
            </a:r>
            <a:r>
              <a:rPr lang="en-US" sz="3200" dirty="0"/>
              <a:t>, </a:t>
            </a:r>
            <a:r>
              <a:rPr lang="en-US" sz="3200" dirty="0" err="1"/>
              <a:t>Mihaly</a:t>
            </a:r>
            <a:r>
              <a:rPr lang="en-US" sz="3200" dirty="0"/>
              <a:t>, </a:t>
            </a:r>
            <a:r>
              <a:rPr lang="en-US" sz="3200" dirty="0" err="1"/>
              <a:t>Reuven</a:t>
            </a:r>
            <a:r>
              <a:rPr lang="en-US" sz="3200" dirty="0"/>
              <a:t>, </a:t>
            </a:r>
            <a:r>
              <a:rPr lang="en-US" sz="3200" dirty="0" err="1"/>
              <a:t>Alon</a:t>
            </a:r>
            <a:r>
              <a:rPr lang="en-US" sz="3200" dirty="0"/>
              <a:t>, Yuval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91" y="365125"/>
            <a:ext cx="1962971" cy="280424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34207" y="4988460"/>
            <a:ext cx="1984918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FCRC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1993</a:t>
            </a:r>
            <a:r>
              <a:rPr lang="en-US" dirty="0">
                <a:latin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(S</a:t>
            </a:r>
            <a:r>
              <a:rPr lang="en-US" sz="2800" dirty="0" smtClean="0">
                <a:latin typeface="Arial" panose="020B0604020202020204" pitchFamily="34" charset="0"/>
              </a:rPr>
              <a:t>an </a:t>
            </a:r>
            <a:r>
              <a:rPr lang="en-US" sz="2400" dirty="0" smtClean="0">
                <a:latin typeface="Arial" panose="020B0604020202020204" pitchFamily="34" charset="0"/>
              </a:rPr>
              <a:t>Diego)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79" y="2430738"/>
            <a:ext cx="1454426" cy="169916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210"/>
          </a:xfrm>
        </p:spPr>
        <p:txBody>
          <a:bodyPr>
            <a:normAutofit/>
          </a:bodyPr>
          <a:lstStyle/>
          <a:p>
            <a:r>
              <a:rPr lang="en-US" sz="3500" dirty="0"/>
              <a:t>Characterizations of private functions</a:t>
            </a:r>
          </a:p>
          <a:p>
            <a:pPr marL="457200" lvl="1" indent="0">
              <a:buNone/>
            </a:pPr>
            <a:r>
              <a:rPr lang="en-US" dirty="0"/>
              <a:t>Boolean functions [CK89], 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Dense </a:t>
            </a:r>
            <a:r>
              <a:rPr lang="en-US" dirty="0"/>
              <a:t>Symmetric functions [CS95], 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over </a:t>
            </a:r>
            <a:r>
              <a:rPr lang="en-US" dirty="0"/>
              <a:t>the integers [CGK90].</a:t>
            </a:r>
          </a:p>
          <a:p>
            <a:pPr marL="457200" lvl="1" indent="0">
              <a:buNone/>
            </a:pPr>
            <a:r>
              <a:rPr lang="en-US" dirty="0"/>
              <a:t>Privacy Hierarchy [CGK94], 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Privacy </a:t>
            </a:r>
            <a:r>
              <a:rPr lang="en-US" dirty="0"/>
              <a:t>and Partition Arguments [CI96]</a:t>
            </a:r>
          </a:p>
          <a:p>
            <a:r>
              <a:rPr lang="en-US" sz="3500" dirty="0"/>
              <a:t>Quantifying Privacy Loss [BCK90,BCKO93</a:t>
            </a:r>
            <a:r>
              <a:rPr lang="en-US" sz="3500" dirty="0" smtClean="0"/>
              <a:t>]</a:t>
            </a:r>
          </a:p>
          <a:p>
            <a:pPr marL="0" indent="0">
              <a:buNone/>
            </a:pPr>
            <a:r>
              <a:rPr lang="en-US" sz="3500" dirty="0" smtClean="0"/>
              <a:t>  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Tedious scholarly comment (by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Eyal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      some </a:t>
            </a:r>
            <a:r>
              <a:rPr lang="en-US" dirty="0"/>
              <a:t>of </a:t>
            </a:r>
            <a:r>
              <a:rPr lang="en-US" dirty="0" smtClean="0"/>
              <a:t>it was later</a:t>
            </a:r>
            <a:r>
              <a:rPr lang="en-US" dirty="0"/>
              <a:t> </a:t>
            </a:r>
            <a:r>
              <a:rPr lang="en-US" dirty="0" smtClean="0"/>
              <a:t>re-defined </a:t>
            </a:r>
            <a:br>
              <a:rPr lang="en-US" dirty="0" smtClean="0"/>
            </a:br>
            <a:r>
              <a:rPr lang="en-US" dirty="0" smtClean="0"/>
              <a:t>      by </a:t>
            </a:r>
            <a:r>
              <a:rPr lang="en-US" dirty="0"/>
              <a:t>the Information-Complexity </a:t>
            </a:r>
            <a:r>
              <a:rPr lang="en-US" dirty="0" smtClean="0"/>
              <a:t>people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Sharing    </a:t>
            </a:r>
            <a:r>
              <a:rPr lang="en-US" sz="3200" dirty="0" smtClean="0"/>
              <a:t>(with </a:t>
            </a:r>
            <a:r>
              <a:rPr lang="en-US" sz="3200" dirty="0" err="1" smtClean="0"/>
              <a:t>AmosB</a:t>
            </a:r>
            <a:r>
              <a:rPr lang="en-US" sz="3200" dirty="0"/>
              <a:t> </a:t>
            </a:r>
            <a:r>
              <a:rPr lang="en-US" sz="3200" dirty="0" smtClean="0"/>
              <a:t>and </a:t>
            </a:r>
            <a:r>
              <a:rPr lang="en-US" sz="3200" dirty="0" err="1" smtClean="0"/>
              <a:t>EyalK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9385"/>
            <a:ext cx="7881730" cy="271987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Universally </a:t>
            </a:r>
            <a:r>
              <a:rPr lang="en-US" sz="3200" dirty="0" smtClean="0"/>
              <a:t>Ideal </a:t>
            </a:r>
            <a:r>
              <a:rPr lang="en-US" sz="3200" dirty="0"/>
              <a:t>Secret Sharing Schemes </a:t>
            </a:r>
            <a:r>
              <a:rPr lang="en-US" dirty="0"/>
              <a:t>[</a:t>
            </a:r>
            <a:r>
              <a:rPr lang="en-US" dirty="0" smtClean="0"/>
              <a:t>BC92]:</a:t>
            </a:r>
            <a:br>
              <a:rPr lang="en-US" dirty="0" smtClean="0"/>
            </a:br>
            <a:r>
              <a:rPr lang="en-US" sz="2400" dirty="0" smtClean="0"/>
              <a:t>Characterization of the existence of </a:t>
            </a:r>
            <a:r>
              <a:rPr lang="en-US" sz="2400" b="1" dirty="0" smtClean="0"/>
              <a:t>ideal</a:t>
            </a:r>
            <a:r>
              <a:rPr lang="en-US" sz="2400" dirty="0" smtClean="0"/>
              <a:t> </a:t>
            </a:r>
            <a:r>
              <a:rPr lang="en-US" sz="2400" dirty="0"/>
              <a:t>secret sharing schemes over all </a:t>
            </a:r>
            <a:r>
              <a:rPr lang="en-US" sz="2400" dirty="0" smtClean="0"/>
              <a:t>domains</a:t>
            </a:r>
            <a:endParaRPr lang="en-US" sz="2400" dirty="0"/>
          </a:p>
          <a:p>
            <a:r>
              <a:rPr lang="en-US" sz="3200" dirty="0"/>
              <a:t>Secret Sharing Over Infinite Domains </a:t>
            </a:r>
            <a:r>
              <a:rPr lang="en-US" dirty="0"/>
              <a:t>[</a:t>
            </a:r>
            <a:r>
              <a:rPr lang="en-US" dirty="0" smtClean="0"/>
              <a:t>CK89]:</a:t>
            </a:r>
            <a:br>
              <a:rPr lang="en-US" dirty="0" smtClean="0"/>
            </a:br>
            <a:r>
              <a:rPr lang="en-US" sz="2400" dirty="0" smtClean="0"/>
              <a:t>Impossibility </a:t>
            </a:r>
            <a:r>
              <a:rPr lang="en-US" sz="2400" dirty="0"/>
              <a:t>of secret sharing over </a:t>
            </a:r>
            <a:r>
              <a:rPr lang="en-US" sz="2400" b="1" dirty="0"/>
              <a:t>countable</a:t>
            </a:r>
            <a:r>
              <a:rPr lang="en-US" sz="2400" dirty="0"/>
              <a:t> domains 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Secret Sharing with Public Reconstruction </a:t>
            </a:r>
            <a:r>
              <a:rPr lang="en-US" dirty="0"/>
              <a:t>[BC95]:</a:t>
            </a:r>
            <a:br>
              <a:rPr lang="en-US" dirty="0"/>
            </a:br>
            <a:r>
              <a:rPr lang="en-US" dirty="0"/>
              <a:t>Sets can reconstruct the secret over a public channels </a:t>
            </a:r>
            <a:r>
              <a:rPr lang="en-US" dirty="0" smtClean="0"/>
              <a:t>without  </a:t>
            </a:r>
            <a:r>
              <a:rPr lang="en-US" dirty="0"/>
              <a:t>disclosing the secret to </a:t>
            </a:r>
            <a:r>
              <a:rPr lang="en-US" dirty="0" smtClean="0"/>
              <a:t>others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66" y="3471637"/>
            <a:ext cx="1981200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31" y="713667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5035" cy="1317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Tracing Traitors  </a:t>
            </a:r>
            <a:br>
              <a:rPr lang="en-US" dirty="0" smtClean="0"/>
            </a:br>
            <a:r>
              <a:rPr lang="en-US" sz="3200" dirty="0" smtClean="0"/>
              <a:t>(with </a:t>
            </a:r>
            <a:r>
              <a:rPr lang="en-US" sz="3200" dirty="0" err="1" smtClean="0"/>
              <a:t>AmosF</a:t>
            </a:r>
            <a:r>
              <a:rPr lang="en-US" sz="3200" dirty="0" smtClean="0"/>
              <a:t>, </a:t>
            </a:r>
            <a:r>
              <a:rPr lang="en-US" sz="3200" dirty="0" err="1" smtClean="0"/>
              <a:t>Moni</a:t>
            </a:r>
            <a:r>
              <a:rPr lang="en-US" sz="3200" dirty="0" smtClean="0"/>
              <a:t> and </a:t>
            </a:r>
            <a:r>
              <a:rPr lang="en-US" sz="3200" dirty="0" err="1" smtClean="0"/>
              <a:t>BennyP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9742"/>
            <a:ext cx="10515600" cy="47307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dirty="0" smtClean="0"/>
              <a:t>Traitor </a:t>
            </a:r>
            <a:r>
              <a:rPr lang="en-US" sz="3900" dirty="0"/>
              <a:t>tracing is a method for providing personal decryption keys to users, such that (1) there is a single encryption key corresponding to all the decryption keys, and (2) any possible decryption key, even one that was generated by a coalition of corrupt users (traitors), identifies personal keys that were used to generate it</a:t>
            </a:r>
            <a:r>
              <a:rPr lang="en-US" sz="3900" dirty="0" smtClean="0"/>
              <a:t>.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[Ency. </a:t>
            </a:r>
            <a:r>
              <a:rPr lang="en-US" dirty="0">
                <a:hlinkClick r:id="rId3"/>
              </a:rPr>
              <a:t>of </a:t>
            </a:r>
            <a:r>
              <a:rPr lang="en-US" dirty="0" smtClean="0">
                <a:hlinkClick r:id="rId3"/>
              </a:rPr>
              <a:t>Crypto. </a:t>
            </a:r>
            <a:r>
              <a:rPr lang="en-US" dirty="0">
                <a:hlinkClick r:id="rId3"/>
              </a:rPr>
              <a:t>and </a:t>
            </a:r>
            <a:r>
              <a:rPr lang="en-US" dirty="0" smtClean="0">
                <a:hlinkClick r:id="rId3"/>
              </a:rPr>
              <a:t>Security</a:t>
            </a:r>
            <a:r>
              <a:rPr lang="en-US" dirty="0" smtClean="0"/>
              <a:t>, pp 1313-1316, </a:t>
            </a:r>
            <a:r>
              <a:rPr lang="en-US" b="1" dirty="0" smtClean="0"/>
              <a:t>Traitor Tracing, </a:t>
            </a:r>
            <a:r>
              <a:rPr lang="en-US" dirty="0" smtClean="0"/>
              <a:t>Benny</a:t>
            </a:r>
            <a:r>
              <a:rPr lang="en-US" dirty="0"/>
              <a:t> </a:t>
            </a:r>
            <a:r>
              <a:rPr lang="en-US" dirty="0" err="1" smtClean="0"/>
              <a:t>Pinkas</a:t>
            </a:r>
            <a:r>
              <a:rPr lang="en-US" dirty="0" smtClean="0"/>
              <a:t>.]</a:t>
            </a:r>
          </a:p>
          <a:p>
            <a:pPr marL="0" indent="0">
              <a:buNone/>
            </a:pPr>
            <a:r>
              <a:rPr lang="en-US" sz="2600" b="1" dirty="0" smtClean="0"/>
              <a:t>Traitor </a:t>
            </a:r>
            <a:r>
              <a:rPr lang="en-US" sz="2600" b="1" dirty="0"/>
              <a:t>tracing</a:t>
            </a:r>
            <a:r>
              <a:rPr lang="en-US" sz="2600" dirty="0"/>
              <a:t> schemes help trace the source of leaks when secret or proprietary data is sold to many customers. In a traitor tracing scheme, each customer is given a different personal decryption key. [https://en.wikipedia.org/wiki/Traitor_tracing]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399" y="128373"/>
            <a:ext cx="1367666" cy="1834674"/>
          </a:xfrm>
          <a:prstGeom prst="rect">
            <a:avLst/>
          </a:prstGeom>
        </p:spPr>
      </p:pic>
      <p:pic>
        <p:nvPicPr>
          <p:cNvPr id="1026" name="Picture 2" descr="Image result for amos fia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65" y="154983"/>
            <a:ext cx="1394004" cy="18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ni nao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92" y="169055"/>
            <a:ext cx="1369759" cy="17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831</Words>
  <Application>Microsoft Office PowerPoint</Application>
  <PresentationFormat>Widescreen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Highlights of Benny’s Research</vt:lpstr>
      <vt:lpstr>PowerPoint Presentation</vt:lpstr>
      <vt:lpstr>Security of RSA Bits (with Oded and others)</vt:lpstr>
      <vt:lpstr>Randomness Extraction (with Oded and others)</vt:lpstr>
      <vt:lpstr>Randomized Byzantine Agreement  (with others)  and beyond (with Lior and Lee-Bath)</vt:lpstr>
      <vt:lpstr>VSS and friends (with others)</vt:lpstr>
      <vt:lpstr>Privacy in computation  (with Eyal, Netta, Mihaly, Reuven, Alon, Yuval)</vt:lpstr>
      <vt:lpstr>Secret Sharing    (with AmosB and EyalK)</vt:lpstr>
      <vt:lpstr>Tracing Traitors   (with AmosF, Moni and BennyP)</vt:lpstr>
      <vt:lpstr>PIR and CPIR  (with Oded+Eyal+Madhu, and Niv)</vt:lpstr>
      <vt:lpstr>Misc.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Benny’s Research</dc:title>
  <dc:creator>Oded</dc:creator>
  <cp:lastModifiedBy>Oded</cp:lastModifiedBy>
  <cp:revision>169</cp:revision>
  <dcterms:created xsi:type="dcterms:W3CDTF">2017-01-21T09:25:54Z</dcterms:created>
  <dcterms:modified xsi:type="dcterms:W3CDTF">2017-02-12T18:28:55Z</dcterms:modified>
</cp:coreProperties>
</file>