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70" r:id="rId4"/>
    <p:sldId id="257" r:id="rId5"/>
    <p:sldId id="271" r:id="rId6"/>
    <p:sldId id="258" r:id="rId7"/>
    <p:sldId id="272" r:id="rId8"/>
    <p:sldId id="273" r:id="rId9"/>
  </p:sldIdLst>
  <p:sldSz cx="12192000" cy="6858000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90CEFFEA-94A0-4F90-849F-01D54ABFE31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EDD4D085-0940-47DD-A2D1-90F9DFF0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17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4F137A68-F6EB-4603-8738-A2FB5FAB5F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89A0A7F8-E4F5-4A0F-8646-624C27CB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perspective… Oded (abused by Benny – see </a:t>
            </a:r>
            <a:r>
              <a:rPr lang="en-US" baseline="0" smtClean="0"/>
              <a:t>photo treated as a dog)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7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</a:t>
            </a:r>
            <a:r>
              <a:rPr lang="en-US" baseline="0" dirty="0" smtClean="0"/>
              <a:t> Benny presenting the original 1985 slides in 2017.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shares are distributed among parties. </a:t>
            </a:r>
            <a:r>
              <a:rPr lang="en-US" baseline="0" dirty="0" smtClean="0"/>
              <a:t> Originally conceived for distributing authority among subordinates.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8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bits are easy to compute from f(x); e.g., </a:t>
            </a:r>
            <a:r>
              <a:rPr lang="en-US" dirty="0" err="1" smtClean="0"/>
              <a:t>lsb</a:t>
            </a:r>
            <a:r>
              <a:rPr lang="en-US" dirty="0" smtClean="0"/>
              <a:t>(f(x)).</a:t>
            </a:r>
            <a:r>
              <a:rPr lang="en-US" baseline="0" dirty="0" smtClean="0"/>
              <a:t> For RSA, Jacobi Symbol of x (as it equals JS of f(x)). </a:t>
            </a:r>
            <a:br>
              <a:rPr lang="en-US" baseline="0" dirty="0" smtClean="0"/>
            </a:br>
            <a:r>
              <a:rPr lang="en-US" baseline="0" dirty="0" smtClean="0"/>
              <a:t>“Wildly”, “One-way function” and “Hardcore predicates”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log-many r’s, guess the b(</a:t>
            </a:r>
            <a:r>
              <a:rPr lang="en-US" dirty="0" err="1" smtClean="0"/>
              <a:t>x,r</a:t>
            </a:r>
            <a:r>
              <a:rPr lang="en-US" dirty="0" smtClean="0"/>
              <a:t>)’s for them, and consider the XOR of all subsets</a:t>
            </a:r>
            <a:r>
              <a:rPr lang="en-US" baseline="0" dirty="0" smtClean="0"/>
              <a:t> of these r’s. Use b(</a:t>
            </a:r>
            <a:r>
              <a:rPr lang="en-US" baseline="0" dirty="0" err="1" smtClean="0"/>
              <a:t>x,r</a:t>
            </a:r>
            <a:r>
              <a:rPr lang="en-US" baseline="0" dirty="0" smtClean="0"/>
              <a:t>)+b(</a:t>
            </a:r>
            <a:r>
              <a:rPr lang="en-US" baseline="0" dirty="0" err="1" smtClean="0"/>
              <a:t>x,s</a:t>
            </a:r>
            <a:r>
              <a:rPr lang="en-US" baseline="0" dirty="0" smtClean="0"/>
              <a:t>)=b(</a:t>
            </a:r>
            <a:r>
              <a:rPr lang="en-US" baseline="0" dirty="0" err="1" smtClean="0"/>
              <a:t>x,r+s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22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9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0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2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4313B-FCEC-4D91-BD7B-ACC2BD59EFB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9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1" y="84268"/>
            <a:ext cx="10577784" cy="1014909"/>
          </a:xfrm>
        </p:spPr>
        <p:txBody>
          <a:bodyPr>
            <a:noAutofit/>
          </a:bodyPr>
          <a:lstStyle/>
          <a:p>
            <a:r>
              <a:rPr lang="en-US" sz="5400" dirty="0" smtClean="0"/>
              <a:t>Vignettes of Benny </a:t>
            </a:r>
            <a:r>
              <a:rPr lang="en-US" sz="5400" dirty="0" err="1" smtClean="0"/>
              <a:t>Chor’s</a:t>
            </a:r>
            <a:r>
              <a:rPr lang="en-US" sz="5400" dirty="0" smtClean="0"/>
              <a:t> Research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817" y="6095179"/>
            <a:ext cx="8695981" cy="630371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Presented by Oded </a:t>
            </a:r>
            <a:r>
              <a:rPr lang="en-US" sz="4000" dirty="0" err="1" smtClean="0"/>
              <a:t>Goldreich</a:t>
            </a:r>
            <a:r>
              <a:rPr lang="en-US" sz="4000" dirty="0" smtClean="0"/>
              <a:t>, on Dec 23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2021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98" y="3732718"/>
            <a:ext cx="3000750" cy="2992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1" y="1138517"/>
            <a:ext cx="1631093" cy="2745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0" b="13427"/>
          <a:stretch/>
        </p:blipFill>
        <p:spPr>
          <a:xfrm>
            <a:off x="1970924" y="1286767"/>
            <a:ext cx="6865378" cy="39567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97274" y="5322231"/>
            <a:ext cx="7012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dirty="0" smtClean="0"/>
              <a:t>מן המקורות: מה </a:t>
            </a:r>
            <a:r>
              <a:rPr lang="he-IL" sz="2800" dirty="0"/>
              <a:t>טובו אוהליך בני, </a:t>
            </a:r>
            <a:r>
              <a:rPr lang="he-IL" sz="2800" dirty="0" err="1"/>
              <a:t>מרבצותיך</a:t>
            </a:r>
            <a:r>
              <a:rPr lang="he-IL" sz="2800" dirty="0"/>
              <a:t> שור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98" y="1355335"/>
            <a:ext cx="3000750" cy="22278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2" y="3922866"/>
            <a:ext cx="1500554" cy="192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6290631" y="5772839"/>
            <a:ext cx="5387249" cy="1056017"/>
          </a:xfrm>
          <a:prstGeom prst="horizontalScroll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39680" cy="868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Randomness Extraction </a:t>
            </a:r>
            <a:r>
              <a:rPr lang="en-US" sz="3200" dirty="0" smtClean="0"/>
              <a:t>(“Unbiased Bits from Sources of Weak Randomness and Probabilistic Communication Complexity” (1985))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466" y="1685022"/>
            <a:ext cx="6147414" cy="416493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Model </a:t>
            </a:r>
            <a:r>
              <a:rPr lang="en-US" dirty="0" smtClean="0"/>
              <a:t>(for randomness extraction): Probability bounded sources </a:t>
            </a:r>
            <a:br>
              <a:rPr lang="en-US" dirty="0" smtClean="0"/>
            </a:br>
            <a:r>
              <a:rPr lang="en-US" dirty="0" smtClean="0"/>
              <a:t>(aka </a:t>
            </a:r>
            <a:r>
              <a:rPr lang="en-US" b="1" dirty="0" smtClean="0">
                <a:solidFill>
                  <a:srgbClr val="FF0000"/>
                </a:solidFill>
              </a:rPr>
              <a:t>min-entropy</a:t>
            </a:r>
            <a:r>
              <a:rPr lang="en-US" dirty="0" smtClean="0"/>
              <a:t> sources).</a:t>
            </a:r>
          </a:p>
          <a:p>
            <a:r>
              <a:rPr lang="en-US" b="1" dirty="0" smtClean="0"/>
              <a:t>Observation</a:t>
            </a:r>
            <a:r>
              <a:rPr lang="en-US" dirty="0" smtClean="0"/>
              <a:t>: min-entropy </a:t>
            </a:r>
            <a:r>
              <a:rPr lang="en-US" dirty="0"/>
              <a:t>sources are a convex combination of “flat sources</a:t>
            </a:r>
            <a:r>
              <a:rPr lang="en-US" dirty="0" smtClean="0"/>
              <a:t>”</a:t>
            </a:r>
          </a:p>
          <a:p>
            <a:r>
              <a:rPr lang="en-US" b="1" dirty="0" smtClean="0"/>
              <a:t>Result</a:t>
            </a:r>
            <a:r>
              <a:rPr lang="en-US" dirty="0" smtClean="0"/>
              <a:t> (one of several…): Inner product (mod 2) is a two-source </a:t>
            </a:r>
            <a:r>
              <a:rPr lang="en-US" dirty="0"/>
              <a:t>extractor </a:t>
            </a:r>
            <a:r>
              <a:rPr lang="en-US" dirty="0" smtClean="0"/>
              <a:t>for min-entropy above ½. </a:t>
            </a:r>
          </a:p>
          <a:p>
            <a:r>
              <a:rPr lang="en-US" b="1" dirty="0" smtClean="0"/>
              <a:t>Connection</a:t>
            </a:r>
            <a:r>
              <a:rPr lang="en-US" dirty="0" smtClean="0"/>
              <a:t>: Two-source extractors have high communication complexity.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5" y="1531831"/>
            <a:ext cx="4300671" cy="529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9103" y="5849957"/>
            <a:ext cx="5370722" cy="82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Def</a:t>
            </a:r>
            <a:r>
              <a:rPr lang="en-US" sz="2400" dirty="0" smtClean="0"/>
              <a:t>: X has </a:t>
            </a:r>
            <a:r>
              <a:rPr lang="en-US" sz="2400" b="1" dirty="0" smtClean="0"/>
              <a:t>min-entropy</a:t>
            </a:r>
            <a:r>
              <a:rPr lang="en-US" sz="2400" dirty="0" smtClean="0"/>
              <a:t> k if for every x </a:t>
            </a:r>
            <a:br>
              <a:rPr lang="en-US" sz="2400" dirty="0" smtClean="0"/>
            </a:br>
            <a:r>
              <a:rPr lang="en-US" sz="2400" dirty="0" smtClean="0"/>
              <a:t>it holds that </a:t>
            </a:r>
            <a:r>
              <a:rPr lang="en-US" sz="2400" dirty="0" err="1" smtClean="0"/>
              <a:t>Prob</a:t>
            </a:r>
            <a:r>
              <a:rPr lang="en-US" sz="2400" dirty="0" smtClean="0"/>
              <a:t>[X=x] </a:t>
            </a:r>
            <a:r>
              <a:rPr lang="en-US" sz="2400" dirty="0" smtClean="0">
                <a:sym typeface="Symbol" panose="05050102010706020507" pitchFamily="18" charset="2"/>
              </a:rPr>
              <a:t> 2</a:t>
            </a:r>
            <a:r>
              <a:rPr lang="en-US" sz="2400" baseline="30000" dirty="0" smtClean="0">
                <a:sym typeface="Symbol" panose="05050102010706020507" pitchFamily="18" charset="2"/>
              </a:rPr>
              <a:t>-k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79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55" y="365125"/>
            <a:ext cx="10917353" cy="1042345"/>
          </a:xfrm>
        </p:spPr>
        <p:txBody>
          <a:bodyPr>
            <a:normAutofit/>
          </a:bodyPr>
          <a:lstStyle/>
          <a:p>
            <a:r>
              <a:rPr lang="en-US" b="1" dirty="0" smtClean="0"/>
              <a:t>V</a:t>
            </a:r>
            <a:r>
              <a:rPr lang="en-US" dirty="0" smtClean="0"/>
              <a:t>erifiable </a:t>
            </a:r>
            <a:r>
              <a:rPr lang="en-US" b="1" dirty="0" smtClean="0"/>
              <a:t>S</a:t>
            </a:r>
            <a:r>
              <a:rPr lang="en-US" dirty="0" smtClean="0"/>
              <a:t>ecret </a:t>
            </a:r>
            <a:r>
              <a:rPr lang="en-US" b="1" dirty="0" smtClean="0"/>
              <a:t>S</a:t>
            </a:r>
            <a:r>
              <a:rPr lang="en-US" dirty="0" smtClean="0"/>
              <a:t>haring </a:t>
            </a:r>
            <a:r>
              <a:rPr lang="en-US" sz="2000" dirty="0" smtClean="0"/>
              <a:t>[</a:t>
            </a:r>
            <a:r>
              <a:rPr lang="en-US" sz="2000" dirty="0" err="1" smtClean="0"/>
              <a:t>Chor</a:t>
            </a:r>
            <a:r>
              <a:rPr lang="en-US" sz="2000" dirty="0" smtClean="0"/>
              <a:t>, </a:t>
            </a:r>
            <a:r>
              <a:rPr lang="en-US" sz="2000" dirty="0" err="1" smtClean="0"/>
              <a:t>Goldwasser</a:t>
            </a:r>
            <a:r>
              <a:rPr lang="en-US" sz="2000" dirty="0" smtClean="0"/>
              <a:t>, </a:t>
            </a:r>
            <a:r>
              <a:rPr lang="en-US" sz="2000" dirty="0" err="1" smtClean="0"/>
              <a:t>Micali</a:t>
            </a:r>
            <a:r>
              <a:rPr lang="en-US" sz="2000" dirty="0" smtClean="0"/>
              <a:t>, and </a:t>
            </a:r>
            <a:r>
              <a:rPr lang="en-US" sz="2000" dirty="0" err="1" smtClean="0"/>
              <a:t>Awerbuch</a:t>
            </a:r>
            <a:r>
              <a:rPr lang="en-US" sz="2000" dirty="0" smtClean="0"/>
              <a:t> (1985)]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1" b="42052"/>
          <a:stretch/>
        </p:blipFill>
        <p:spPr>
          <a:xfrm>
            <a:off x="9933111" y="1285751"/>
            <a:ext cx="1639363" cy="2028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111" y="3613678"/>
            <a:ext cx="1976718" cy="17145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9032" y="1386530"/>
            <a:ext cx="8865644" cy="1136333"/>
          </a:xfrm>
        </p:spPr>
        <p:txBody>
          <a:bodyPr/>
          <a:lstStyle/>
          <a:p>
            <a:r>
              <a:rPr lang="en-US" dirty="0" smtClean="0"/>
              <a:t>Secret Sharing and the need to augment it. </a:t>
            </a:r>
            <a:endParaRPr lang="en-US" dirty="0"/>
          </a:p>
          <a:p>
            <a:r>
              <a:rPr lang="en-US" dirty="0"/>
              <a:t>VSS is a major component in all subsequent secure MPCs.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032" y="2721017"/>
            <a:ext cx="9085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t-out-of-n secret sharing </a:t>
            </a:r>
            <a:r>
              <a:rPr lang="en-US" sz="2400" dirty="0" smtClean="0"/>
              <a:t>scheme.</a:t>
            </a:r>
          </a:p>
          <a:p>
            <a:r>
              <a:rPr lang="en-US" sz="2400" dirty="0" smtClean="0"/>
              <a:t>Dealer has a </a:t>
            </a:r>
            <a:r>
              <a:rPr lang="en-US" sz="2400" i="1" u="sng" dirty="0" smtClean="0"/>
              <a:t>secret</a:t>
            </a:r>
            <a:r>
              <a:rPr lang="en-US" sz="2400" dirty="0" smtClean="0"/>
              <a:t> s, generates n </a:t>
            </a:r>
            <a:r>
              <a:rPr lang="en-US" sz="2400" i="1" u="sng" dirty="0" smtClean="0"/>
              <a:t>shares</a:t>
            </a:r>
            <a:r>
              <a:rPr lang="en-US" sz="2400" dirty="0" smtClean="0"/>
              <a:t>,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, such that </a:t>
            </a:r>
            <a:br>
              <a:rPr lang="en-US" sz="2400" dirty="0" smtClean="0"/>
            </a:br>
            <a:r>
              <a:rPr lang="en-US" sz="2400" dirty="0" smtClean="0"/>
              <a:t>each t of them yield s, but no t-1 of them yield any information about 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87" y="4580263"/>
            <a:ext cx="475560" cy="475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72" y="4042681"/>
            <a:ext cx="356210" cy="356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58" y="4502933"/>
            <a:ext cx="356210" cy="3562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72" y="4990755"/>
            <a:ext cx="356210" cy="3562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72" y="5468531"/>
            <a:ext cx="356210" cy="3562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67" y="5985322"/>
            <a:ext cx="356210" cy="356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7463" y="5070185"/>
            <a:ext cx="39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740665" y="4286592"/>
            <a:ext cx="1350027" cy="394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741586" y="4735709"/>
            <a:ext cx="1393859" cy="68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27241" y="4960250"/>
            <a:ext cx="1393860" cy="188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27241" y="5098867"/>
            <a:ext cx="1363451" cy="499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96832" y="5186621"/>
            <a:ext cx="1393860" cy="879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21002" y="3957745"/>
            <a:ext cx="51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715586" y="4406799"/>
            <a:ext cx="51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15586" y="4887249"/>
            <a:ext cx="51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725444" y="5395432"/>
            <a:ext cx="51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715585" y="5903615"/>
            <a:ext cx="51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924540" y="4419682"/>
            <a:ext cx="4781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the dealer is dishonest?</a:t>
            </a:r>
          </a:p>
          <a:p>
            <a:r>
              <a:rPr lang="en-US" dirty="0" smtClean="0"/>
              <a:t>We want each share to be verifiable as authentic</a:t>
            </a:r>
          </a:p>
          <a:p>
            <a:r>
              <a:rPr lang="en-US" dirty="0" smtClean="0"/>
              <a:t>(i.e., it yields the secret if combined with t-1 additional valid/authentic shares).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24540" y="5818241"/>
            <a:ext cx="7121164" cy="784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(VSS) is a pivotal notion or a basic tool.</a:t>
            </a:r>
            <a:br>
              <a:rPr lang="en-US" sz="2400" dirty="0" smtClean="0"/>
            </a:br>
            <a:r>
              <a:rPr lang="en-US" sz="2000" dirty="0" smtClean="0"/>
              <a:t>Original implementation predates Zero-Knowledge proofs.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41523" y="5903615"/>
            <a:ext cx="2258458" cy="95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[Implementation: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random degree t-1 poly with free term s.]</a:t>
            </a:r>
          </a:p>
        </p:txBody>
      </p:sp>
    </p:spTree>
    <p:extLst>
      <p:ext uri="{BB962C8B-B14F-4D97-AF65-F5344CB8AC3E}">
        <p14:creationId xmlns:p14="http://schemas.microsoft.com/office/powerpoint/2010/main" val="33431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Security of RSA Bits </a:t>
            </a:r>
            <a:r>
              <a:rPr lang="en-US" sz="3200" dirty="0" smtClean="0"/>
              <a:t>[Alexi, </a:t>
            </a:r>
            <a:r>
              <a:rPr lang="en-US" sz="3200" dirty="0" err="1" smtClean="0"/>
              <a:t>Chor</a:t>
            </a:r>
            <a:r>
              <a:rPr lang="en-US" sz="3200" dirty="0" smtClean="0"/>
              <a:t>, G, and </a:t>
            </a:r>
            <a:r>
              <a:rPr lang="en-US" sz="3200" dirty="0" err="1" smtClean="0"/>
              <a:t>Schnorr</a:t>
            </a:r>
            <a:r>
              <a:rPr lang="en-US" sz="3200" dirty="0" smtClean="0"/>
              <a:t> (1984)]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83558"/>
            <a:ext cx="11071302" cy="1104862"/>
          </a:xfrm>
        </p:spPr>
        <p:txBody>
          <a:bodyPr/>
          <a:lstStyle/>
          <a:p>
            <a:r>
              <a:rPr lang="en-US" dirty="0" smtClean="0"/>
              <a:t>The RSA function: x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 x</a:t>
            </a:r>
            <a:r>
              <a:rPr lang="en-US" baseline="30000" dirty="0" smtClean="0">
                <a:sym typeface="Symbol" panose="05050102010706020507" pitchFamily="18" charset="2"/>
              </a:rPr>
              <a:t>3</a:t>
            </a:r>
            <a:r>
              <a:rPr lang="en-US" dirty="0" smtClean="0">
                <a:sym typeface="Symbol" panose="05050102010706020507" pitchFamily="18" charset="2"/>
              </a:rPr>
              <a:t> mod N, where N=PQ for primes P and Q.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Widely assumed to be hard to invert, but does it hide individual bits of x?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5745" y="3467138"/>
            <a:ext cx="50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120462" y="3467141"/>
            <a:ext cx="5789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f(x)   (here f(x)= x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 mod N)</a:t>
            </a:r>
            <a:endParaRPr lang="en-US" sz="4000" dirty="0"/>
          </a:p>
        </p:txBody>
      </p:sp>
      <p:cxnSp>
        <p:nvCxnSpPr>
          <p:cNvPr id="26" name="Straight Arrow Connector 25"/>
          <p:cNvCxnSpPr>
            <a:stCxn id="6" idx="3"/>
            <a:endCxn id="7" idx="1"/>
          </p:cNvCxnSpPr>
          <p:nvPr/>
        </p:nvCxnSpPr>
        <p:spPr>
          <a:xfrm>
            <a:off x="2952520" y="3821081"/>
            <a:ext cx="3167942" cy="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952520" y="4175024"/>
            <a:ext cx="3143480" cy="0"/>
          </a:xfrm>
          <a:prstGeom prst="straightConnector1">
            <a:avLst/>
          </a:prstGeom>
          <a:ln w="57150">
            <a:solidFill>
              <a:srgbClr val="FF0000"/>
            </a:solidFill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99123" y="324997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easy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3672" y="4236577"/>
            <a:ext cx="142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HARD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15263" y="5635628"/>
            <a:ext cx="406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(x)   (here </a:t>
            </a:r>
            <a:r>
              <a:rPr lang="en-US" sz="4000" dirty="0" err="1" smtClean="0"/>
              <a:t>lsb</a:t>
            </a:r>
            <a:r>
              <a:rPr lang="en-US" sz="4000" dirty="0" smtClean="0"/>
              <a:t>(x))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2241259" y="485915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easy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>
            <a:stCxn id="6" idx="2"/>
          </p:cNvCxnSpPr>
          <p:nvPr/>
        </p:nvCxnSpPr>
        <p:spPr>
          <a:xfrm>
            <a:off x="2699133" y="4175024"/>
            <a:ext cx="451691" cy="146060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15263" y="6319760"/>
            <a:ext cx="82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bit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363492" y="4447383"/>
            <a:ext cx="2839004" cy="1213533"/>
          </a:xfrm>
          <a:prstGeom prst="straightConnector1">
            <a:avLst/>
          </a:prstGeom>
          <a:ln w="57150">
            <a:solidFill>
              <a:srgbClr val="FF0000"/>
            </a:solidFill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954178" y="590798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lsb</a:t>
            </a:r>
            <a:r>
              <a:rPr lang="en-US" sz="2400" dirty="0" smtClean="0"/>
              <a:t> = least significant bit.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8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848"/>
          </a:xfrm>
        </p:spPr>
        <p:txBody>
          <a:bodyPr>
            <a:normAutofit/>
          </a:bodyPr>
          <a:lstStyle/>
          <a:p>
            <a:r>
              <a:rPr lang="en-US" dirty="0" smtClean="0"/>
              <a:t>The Security of RSA Bits: A (technical) detail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152"/>
            <a:ext cx="10515600" cy="9726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that you are given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:{0,1}</a:t>
            </a:r>
            <a:r>
              <a:rPr lang="en-US" baseline="30000" dirty="0" smtClean="0"/>
              <a:t>n</a:t>
            </a:r>
            <a:r>
              <a:rPr lang="en-US" dirty="0" smtClean="0">
                <a:sym typeface="Symbol" panose="05050102010706020507" pitchFamily="18" charset="2"/>
              </a:rPr>
              <a:t>{0,1} that for at least 51% of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the r’s answers b(</a:t>
            </a:r>
            <a:r>
              <a:rPr lang="en-US" dirty="0" err="1" smtClean="0">
                <a:sym typeface="Symbol" panose="05050102010706020507" pitchFamily="18" charset="2"/>
              </a:rPr>
              <a:t>x,r</a:t>
            </a:r>
            <a:r>
              <a:rPr lang="en-US" dirty="0" smtClean="0">
                <a:sym typeface="Symbol" panose="05050102010706020507" pitchFamily="18" charset="2"/>
              </a:rPr>
              <a:t>)=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r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r>
              <a:rPr lang="en-US" dirty="0" err="1" smtClean="0">
                <a:sym typeface="Symbol" panose="05050102010706020507" pitchFamily="18" charset="2"/>
              </a:rPr>
              <a:t>x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mod 2. Can you find x (in poly(n)-time)?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17989"/>
            <a:ext cx="10619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Easy case: If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answers correctly on 76% of the r’s. For each </a:t>
            </a:r>
            <a:r>
              <a:rPr lang="en-US" sz="2400" dirty="0" err="1" smtClean="0"/>
              <a:t>i</a:t>
            </a:r>
            <a:r>
              <a:rPr lang="en-US" sz="2400" dirty="0" smtClean="0"/>
              <a:t>, do the following.</a:t>
            </a:r>
            <a:br>
              <a:rPr lang="en-US" sz="2400" dirty="0" smtClean="0"/>
            </a:br>
            <a:r>
              <a:rPr lang="en-US" sz="2400" dirty="0" smtClean="0"/>
              <a:t>Select r at random and obtain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(r)+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(r</a:t>
            </a:r>
            <a:r>
              <a:rPr lang="en-US" sz="2400" dirty="0" smtClean="0">
                <a:sym typeface="Symbol" panose="05050102010706020507" pitchFamily="18" charset="2"/>
              </a:rPr>
              <a:t></a:t>
            </a:r>
            <a:r>
              <a:rPr lang="en-US" sz="2400" dirty="0" smtClean="0"/>
              <a:t>0</a:t>
            </a:r>
            <a:r>
              <a:rPr lang="en-US" sz="2400" baseline="30000" dirty="0" smtClean="0"/>
              <a:t>i-1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n-i</a:t>
            </a:r>
            <a:r>
              <a:rPr lang="en-US" sz="2400" dirty="0" smtClean="0"/>
              <a:t>) mod 2.</a:t>
            </a:r>
          </a:p>
          <a:p>
            <a:r>
              <a:rPr lang="en-US" sz="2400" dirty="0" smtClean="0"/>
              <a:t>With probability at least 1-2</a:t>
            </a:r>
            <a:r>
              <a:rPr lang="en-US" sz="2400" dirty="0" smtClean="0">
                <a:sym typeface="Symbol" panose="05050102010706020507" pitchFamily="18" charset="2"/>
              </a:rPr>
              <a:t>0.24 &gt; 0.5, it equals b(</a:t>
            </a:r>
            <a:r>
              <a:rPr lang="en-US" sz="2400" dirty="0" err="1" smtClean="0">
                <a:sym typeface="Symbol" panose="05050102010706020507" pitchFamily="18" charset="2"/>
              </a:rPr>
              <a:t>x,r</a:t>
            </a:r>
            <a:r>
              <a:rPr lang="en-US" sz="2400" dirty="0" smtClean="0">
                <a:sym typeface="Symbol" panose="05050102010706020507" pitchFamily="18" charset="2"/>
              </a:rPr>
              <a:t>)+b(x,</a:t>
            </a:r>
            <a:r>
              <a:rPr lang="en-US" sz="2400" dirty="0" smtClean="0"/>
              <a:t>r</a:t>
            </a:r>
            <a:r>
              <a:rPr lang="en-US" sz="2400" dirty="0">
                <a:sym typeface="Symbol" panose="05050102010706020507" pitchFamily="18" charset="2"/>
              </a:rPr>
              <a:t></a:t>
            </a:r>
            <a:r>
              <a:rPr lang="en-US" sz="2400" dirty="0"/>
              <a:t>0</a:t>
            </a:r>
            <a:r>
              <a:rPr lang="en-US" sz="2400" baseline="30000" dirty="0"/>
              <a:t>i-1</a:t>
            </a:r>
            <a:r>
              <a:rPr lang="en-US" sz="2400" dirty="0"/>
              <a:t>10</a:t>
            </a:r>
            <a:r>
              <a:rPr lang="en-US" sz="2400" baseline="30000" dirty="0"/>
              <a:t>n-i</a:t>
            </a:r>
            <a:r>
              <a:rPr lang="en-US" sz="2400" dirty="0" smtClean="0"/>
              <a:t>)=x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(mod 2).</a:t>
            </a:r>
          </a:p>
          <a:p>
            <a:r>
              <a:rPr lang="en-US" sz="2400" dirty="0" smtClean="0"/>
              <a:t>Repeating enough times and taking a majority vote, you get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  (</a:t>
            </a:r>
            <a:r>
              <a:rPr lang="en-US" sz="2400" dirty="0" err="1" smtClean="0"/>
              <a:t>w.h.p</a:t>
            </a:r>
            <a:r>
              <a:rPr lang="en-US" sz="2400" dirty="0" smtClean="0"/>
              <a:t>.).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27182" y="4416675"/>
            <a:ext cx="10526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Real case (avoiding error doubling): Ask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only on r</a:t>
            </a:r>
            <a:r>
              <a:rPr lang="en-US" sz="2400" dirty="0" smtClean="0">
                <a:sym typeface="Symbol" panose="05050102010706020507" pitchFamily="18" charset="2"/>
              </a:rPr>
              <a:t></a:t>
            </a:r>
            <a:r>
              <a:rPr lang="en-US" sz="2400" dirty="0" smtClean="0"/>
              <a:t>0</a:t>
            </a:r>
            <a:r>
              <a:rPr lang="en-US" sz="2400" baseline="30000" dirty="0" smtClean="0"/>
              <a:t>i-1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n-I</a:t>
            </a:r>
            <a:r>
              <a:rPr lang="en-US" sz="2400" dirty="0" smtClean="0"/>
              <a:t>, for the above r’s.</a:t>
            </a:r>
          </a:p>
          <a:p>
            <a:r>
              <a:rPr lang="en-US" sz="2400" dirty="0" smtClean="0"/>
              <a:t>Obtain the b(</a:t>
            </a:r>
            <a:r>
              <a:rPr lang="en-US" sz="2400" dirty="0" err="1" smtClean="0"/>
              <a:t>x,r</a:t>
            </a:r>
            <a:r>
              <a:rPr lang="en-US" sz="2400" dirty="0" smtClean="0"/>
              <a:t>)’s by guessing only few (logarithmically many) of them.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(We can afford logarithmically many guesses since the #possibility = #r’s we use.)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How can we do such a guessing? </a:t>
            </a:r>
            <a:r>
              <a:rPr lang="en-US" sz="2400" dirty="0" smtClean="0">
                <a:solidFill>
                  <a:srgbClr val="00B050"/>
                </a:solidFill>
              </a:rPr>
              <a:t>Hint: The r’s are only pairwise independent.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7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62" y="232924"/>
            <a:ext cx="11123364" cy="8998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</a:t>
            </a:r>
            <a:r>
              <a:rPr lang="en-US" dirty="0" smtClean="0"/>
              <a:t>rivate </a:t>
            </a:r>
            <a:r>
              <a:rPr lang="en-US" b="1" dirty="0" smtClean="0"/>
              <a:t>I</a:t>
            </a:r>
            <a:r>
              <a:rPr lang="en-US" dirty="0" smtClean="0"/>
              <a:t>nformation </a:t>
            </a:r>
            <a:r>
              <a:rPr lang="en-US" b="1" dirty="0" smtClean="0"/>
              <a:t>R</a:t>
            </a:r>
            <a:r>
              <a:rPr lang="en-US" dirty="0" smtClean="0"/>
              <a:t>etrieval  </a:t>
            </a:r>
            <a:r>
              <a:rPr lang="en-US" sz="2700" dirty="0" smtClean="0"/>
              <a:t>[</a:t>
            </a:r>
            <a:r>
              <a:rPr lang="en-US" sz="2700" dirty="0" err="1"/>
              <a:t>Chor</a:t>
            </a:r>
            <a:r>
              <a:rPr lang="en-US" sz="2700" dirty="0"/>
              <a:t>, G., </a:t>
            </a:r>
            <a:r>
              <a:rPr lang="en-US" sz="2700" dirty="0" err="1" smtClean="0"/>
              <a:t>Kushilevitz</a:t>
            </a:r>
            <a:r>
              <a:rPr lang="en-US" sz="2700" dirty="0" smtClean="0"/>
              <a:t>, and Sudan </a:t>
            </a:r>
            <a:r>
              <a:rPr lang="en-US" sz="2700" dirty="0"/>
              <a:t>(1995)]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39" y="3866674"/>
            <a:ext cx="9309253" cy="24459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user is interested in item </a:t>
            </a:r>
            <a:r>
              <a:rPr lang="en-US" dirty="0" err="1" smtClean="0"/>
              <a:t>i</a:t>
            </a:r>
            <a:r>
              <a:rPr lang="en-US" dirty="0" smtClean="0"/>
              <a:t> in a database stored on the server(s),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wishes to obtain it without revealing </a:t>
            </a:r>
            <a:r>
              <a:rPr lang="en-US" dirty="0" err="1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 to the server(s)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Sending the entire database is way too expensive. </a:t>
            </a:r>
          </a:p>
          <a:p>
            <a:pPr marL="0" indent="0">
              <a:buNone/>
            </a:pPr>
            <a:r>
              <a:rPr lang="en-US" dirty="0" smtClean="0"/>
              <a:t>But it is impossible to do better when using only one server.</a:t>
            </a:r>
            <a:br>
              <a:rPr lang="en-US" dirty="0" smtClean="0"/>
            </a:br>
            <a:r>
              <a:rPr lang="en-US" dirty="0" smtClean="0"/>
              <a:t>So we use two </a:t>
            </a:r>
            <a:r>
              <a:rPr lang="en-US" b="1" dirty="0" smtClean="0"/>
              <a:t>non-colluding</a:t>
            </a:r>
            <a:r>
              <a:rPr lang="en-US" dirty="0" smtClean="0"/>
              <a:t> servers.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e can do it with O(n</a:t>
            </a:r>
            <a:r>
              <a:rPr lang="en-US" baseline="30000" dirty="0" smtClean="0">
                <a:solidFill>
                  <a:srgbClr val="00B050"/>
                </a:solidFill>
              </a:rPr>
              <a:t>1/3</a:t>
            </a:r>
            <a:r>
              <a:rPr lang="en-US" dirty="0" smtClean="0">
                <a:solidFill>
                  <a:srgbClr val="00B050"/>
                </a:solidFill>
              </a:rPr>
              <a:t>) communication,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where n denotes the size of the database.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082" y="4051243"/>
            <a:ext cx="2024063" cy="2381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082" y="1421177"/>
            <a:ext cx="2024063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8" y="1878685"/>
            <a:ext cx="475560" cy="475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130" y="2493207"/>
            <a:ext cx="89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66" y="1417674"/>
            <a:ext cx="1268317" cy="2151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58" y="1026471"/>
            <a:ext cx="1222281" cy="2072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2521" y="2726579"/>
            <a:ext cx="150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server(s)</a:t>
            </a:r>
            <a:endParaRPr lang="en-US" sz="2400" dirty="0"/>
          </a:p>
        </p:txBody>
      </p:sp>
      <p:cxnSp>
        <p:nvCxnSpPr>
          <p:cNvPr id="13" name="Curved Connector 12"/>
          <p:cNvCxnSpPr/>
          <p:nvPr/>
        </p:nvCxnSpPr>
        <p:spPr>
          <a:xfrm>
            <a:off x="1568067" y="2172822"/>
            <a:ext cx="3553399" cy="78205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1630496" y="1271770"/>
            <a:ext cx="6577662" cy="68759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5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76" y="166822"/>
            <a:ext cx="10824991" cy="989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</a:t>
            </a:r>
            <a:r>
              <a:rPr lang="en-US" dirty="0" smtClean="0"/>
              <a:t>rivate </a:t>
            </a:r>
            <a:r>
              <a:rPr lang="en-US" b="1" dirty="0" smtClean="0"/>
              <a:t>I</a:t>
            </a:r>
            <a:r>
              <a:rPr lang="en-US" dirty="0" smtClean="0"/>
              <a:t>nformation </a:t>
            </a:r>
            <a:r>
              <a:rPr lang="en-US" b="1" dirty="0" smtClean="0"/>
              <a:t>R</a:t>
            </a:r>
            <a:r>
              <a:rPr lang="en-US" dirty="0" smtClean="0"/>
              <a:t>etrieval: A (technical) detail</a:t>
            </a:r>
            <a:br>
              <a:rPr lang="en-US" dirty="0" smtClean="0"/>
            </a:br>
            <a:r>
              <a:rPr lang="en-US" sz="3100" dirty="0" smtClean="0"/>
              <a:t>Denote the n-bit database by x. The user wants x</a:t>
            </a:r>
            <a:r>
              <a:rPr lang="en-US" sz="3100" baseline="-25000" dirty="0" smtClean="0"/>
              <a:t>i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616945" y="1322021"/>
            <a:ext cx="8176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Simple idea: The user selects a random subset S </a:t>
            </a:r>
            <a:r>
              <a:rPr lang="en-US" sz="2400" dirty="0" smtClean="0">
                <a:sym typeface="Symbol" panose="05050102010706020507" pitchFamily="18" charset="2"/>
              </a:rPr>
              <a:t> [n], </a:t>
            </a:r>
            <a:br>
              <a:rPr lang="en-US" sz="2400" dirty="0" smtClean="0">
                <a:sym typeface="Symbol" panose="05050102010706020507" pitchFamily="18" charset="2"/>
              </a:rPr>
            </a:br>
            <a:r>
              <a:rPr lang="en-US" sz="2400" dirty="0" smtClean="0">
                <a:sym typeface="Symbol" panose="05050102010706020507" pitchFamily="18" charset="2"/>
              </a:rPr>
              <a:t>asks one server for 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jS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ym typeface="Symbol" panose="05050102010706020507" pitchFamily="18" charset="2"/>
              </a:rPr>
              <a:t>x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j</a:t>
            </a:r>
            <a:r>
              <a:rPr lang="en-US" sz="2400" dirty="0" smtClean="0">
                <a:sym typeface="Symbol" panose="05050102010706020507" pitchFamily="18" charset="2"/>
              </a:rPr>
              <a:t> and the other server for </a:t>
            </a:r>
            <a:r>
              <a:rPr lang="en-US" sz="2400" dirty="0">
                <a:sym typeface="Symbol" panose="05050102010706020507" pitchFamily="18" charset="2"/>
              </a:rPr>
              <a:t></a:t>
            </a:r>
            <a:r>
              <a:rPr lang="en-US" sz="2400" baseline="-25000" dirty="0" err="1">
                <a:sym typeface="Symbol" panose="05050102010706020507" pitchFamily="18" charset="2"/>
              </a:rPr>
              <a:t>j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S</a:t>
            </a:r>
            <a:r>
              <a:rPr lang="en-US" sz="2400" baseline="-25000" dirty="0" smtClean="0">
                <a:sym typeface="Symbol" panose="05050102010706020507" pitchFamily="18" charset="2"/>
              </a:rPr>
              <a:t>{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i</a:t>
            </a:r>
            <a:r>
              <a:rPr lang="en-US" sz="2400" baseline="-25000" smtClean="0">
                <a:sym typeface="Symbol" panose="05050102010706020507" pitchFamily="18" charset="2"/>
              </a:rPr>
              <a:t>}</a:t>
            </a:r>
            <a:r>
              <a:rPr lang="en-US" sz="2400" smtClean="0"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ym typeface="Symbol" panose="05050102010706020507" pitchFamily="18" charset="2"/>
              </a:rPr>
              <a:t>x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j</a:t>
            </a:r>
            <a:r>
              <a:rPr lang="en-US" sz="2400" baseline="-25000" dirty="0" smtClean="0">
                <a:sym typeface="Symbol" panose="05050102010706020507" pitchFamily="18" charset="2"/>
              </a:rPr>
              <a:t> </a:t>
            </a:r>
            <a:endParaRPr lang="en-US" sz="2400" dirty="0" smtClean="0">
              <a:sym typeface="Symbol" panose="05050102010706020507" pitchFamily="18" charset="2"/>
            </a:endParaRPr>
          </a:p>
          <a:p>
            <a:r>
              <a:rPr lang="en-US" sz="2400" dirty="0" smtClean="0">
                <a:sym typeface="Symbol" panose="05050102010706020507" pitchFamily="18" charset="2"/>
              </a:rPr>
              <a:t>The user XORs these two bits, obtaining x</a:t>
            </a:r>
            <a:r>
              <a:rPr lang="en-US" sz="2400" baseline="-25000" dirty="0" smtClean="0">
                <a:sym typeface="Symbol" panose="05050102010706020507" pitchFamily="18" charset="2"/>
              </a:rPr>
              <a:t>i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br>
              <a:rPr lang="en-US" sz="2400" dirty="0" smtClean="0">
                <a:sym typeface="Symbol" panose="05050102010706020507" pitchFamily="18" charset="2"/>
              </a:rPr>
            </a:br>
            <a:r>
              <a:rPr lang="en-US" sz="2400" dirty="0" smtClean="0">
                <a:sym typeface="Symbol" panose="05050102010706020507" pitchFamily="18" charset="2"/>
              </a:rPr>
              <a:t>Indeed, </a:t>
            </a:r>
            <a:r>
              <a:rPr lang="en-US" sz="2400" dirty="0" smtClean="0">
                <a:solidFill>
                  <a:srgbClr val="00B050"/>
                </a:solidFill>
                <a:sym typeface="Symbol" panose="05050102010706020507" pitchFamily="18" charset="2"/>
              </a:rPr>
              <a:t>each server sends only one bit</a:t>
            </a:r>
            <a:r>
              <a:rPr lang="en-US" sz="2400" dirty="0" smtClean="0">
                <a:sym typeface="Symbol" panose="05050102010706020507" pitchFamily="18" charset="2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but the user sends 2n</a:t>
            </a:r>
            <a:r>
              <a:rPr lang="en-US" sz="2400" dirty="0" smtClean="0"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74093" y="1799141"/>
            <a:ext cx="3398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Privacy: Each server gets no information about </a:t>
            </a:r>
            <a:r>
              <a:rPr lang="en-US" sz="2400" dirty="0" err="1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945" y="2891682"/>
            <a:ext cx="105761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Generalization: The user selects random subsets R,S,T </a:t>
            </a:r>
            <a:r>
              <a:rPr lang="en-US" sz="2400" dirty="0" smtClean="0">
                <a:sym typeface="Symbol" panose="05050102010706020507" pitchFamily="18" charset="2"/>
              </a:rPr>
              <a:t> [n</a:t>
            </a:r>
            <a:r>
              <a:rPr lang="en-US" sz="2400" baseline="30000" dirty="0" smtClean="0">
                <a:sym typeface="Symbol" panose="05050102010706020507" pitchFamily="18" charset="2"/>
              </a:rPr>
              <a:t>1/3</a:t>
            </a:r>
            <a:r>
              <a:rPr lang="en-US" sz="2400" dirty="0" smtClean="0">
                <a:sym typeface="Symbol" panose="05050102010706020507" pitchFamily="18" charset="2"/>
              </a:rPr>
              <a:t>], </a:t>
            </a:r>
            <a:br>
              <a:rPr lang="en-US" sz="2400" dirty="0" smtClean="0">
                <a:sym typeface="Symbol" panose="05050102010706020507" pitchFamily="18" charset="2"/>
              </a:rPr>
            </a:br>
            <a:r>
              <a:rPr lang="en-US" sz="2400" dirty="0" smtClean="0">
                <a:sym typeface="Symbol" panose="05050102010706020507" pitchFamily="18" charset="2"/>
              </a:rPr>
              <a:t>asks each of the eight servers for </a:t>
            </a:r>
            <a:r>
              <a:rPr lang="en-US" sz="2400" baseline="-25000" dirty="0" smtClean="0">
                <a:sym typeface="Symbol" panose="05050102010706020507" pitchFamily="18" charset="2"/>
              </a:rPr>
              <a:t>(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j,k,l</a:t>
            </a:r>
            <a:r>
              <a:rPr lang="en-US" sz="2400" baseline="-25000" dirty="0" smtClean="0">
                <a:sym typeface="Symbol" panose="05050102010706020507" pitchFamily="18" charset="2"/>
              </a:rPr>
              <a:t>)R’S’T’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ym typeface="Symbol" panose="05050102010706020507" pitchFamily="18" charset="2"/>
              </a:rPr>
              <a:t>x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j,k,l</a:t>
            </a:r>
            <a:r>
              <a:rPr lang="en-US" sz="2400" dirty="0" smtClean="0">
                <a:sym typeface="Symbol" panose="05050102010706020507" pitchFamily="18" charset="2"/>
              </a:rPr>
              <a:t>  </a:t>
            </a:r>
            <a:br>
              <a:rPr lang="en-US" sz="2400" dirty="0" smtClean="0">
                <a:sym typeface="Symbol" panose="05050102010706020507" pitchFamily="18" charset="2"/>
              </a:rPr>
            </a:br>
            <a:r>
              <a:rPr lang="en-US" sz="2400" dirty="0" smtClean="0">
                <a:sym typeface="Symbol" panose="05050102010706020507" pitchFamily="18" charset="2"/>
              </a:rPr>
              <a:t>where R’ is either R or R{i</a:t>
            </a:r>
            <a:r>
              <a:rPr lang="en-US" sz="2400" baseline="-25000" dirty="0" smtClean="0">
                <a:sym typeface="Symbol" panose="05050102010706020507" pitchFamily="18" charset="2"/>
              </a:rPr>
              <a:t>1</a:t>
            </a:r>
            <a:r>
              <a:rPr lang="en-US" sz="2800" dirty="0" smtClean="0">
                <a:sym typeface="Symbol" panose="05050102010706020507" pitchFamily="18" charset="2"/>
              </a:rPr>
              <a:t>}, </a:t>
            </a:r>
            <a:r>
              <a:rPr lang="en-US" sz="2400" dirty="0" smtClean="0">
                <a:sym typeface="Symbol" panose="05050102010706020507" pitchFamily="18" charset="2"/>
              </a:rPr>
              <a:t>S’ </a:t>
            </a:r>
            <a:r>
              <a:rPr lang="en-US" sz="2400" dirty="0">
                <a:sym typeface="Symbol" panose="05050102010706020507" pitchFamily="18" charset="2"/>
              </a:rPr>
              <a:t>is either </a:t>
            </a:r>
            <a:r>
              <a:rPr lang="en-US" sz="2400" dirty="0" smtClean="0">
                <a:sym typeface="Symbol" panose="05050102010706020507" pitchFamily="18" charset="2"/>
              </a:rPr>
              <a:t>S </a:t>
            </a:r>
            <a:r>
              <a:rPr lang="en-US" sz="2400" dirty="0">
                <a:sym typeface="Symbol" panose="05050102010706020507" pitchFamily="18" charset="2"/>
              </a:rPr>
              <a:t>or </a:t>
            </a:r>
            <a:r>
              <a:rPr lang="en-US" sz="2400" dirty="0" smtClean="0">
                <a:sym typeface="Symbol" panose="05050102010706020507" pitchFamily="18" charset="2"/>
              </a:rPr>
              <a:t>S</a:t>
            </a:r>
            <a:r>
              <a:rPr lang="en-US" sz="2400" dirty="0">
                <a:sym typeface="Symbol" panose="05050102010706020507" pitchFamily="18" charset="2"/>
              </a:rPr>
              <a:t>{</a:t>
            </a:r>
            <a:r>
              <a:rPr lang="en-US" sz="2400" dirty="0" smtClean="0">
                <a:sym typeface="Symbol" panose="05050102010706020507" pitchFamily="18" charset="2"/>
              </a:rPr>
              <a:t>i</a:t>
            </a:r>
            <a:r>
              <a:rPr lang="en-US" sz="2400" baseline="-25000" dirty="0" smtClean="0">
                <a:sym typeface="Symbol" panose="05050102010706020507" pitchFamily="18" charset="2"/>
              </a:rPr>
              <a:t>2</a:t>
            </a:r>
            <a:r>
              <a:rPr lang="en-US" sz="2400" dirty="0" smtClean="0">
                <a:sym typeface="Symbol" panose="05050102010706020507" pitchFamily="18" charset="2"/>
              </a:rPr>
              <a:t>}, T’ </a:t>
            </a:r>
            <a:r>
              <a:rPr lang="en-US" sz="2400" dirty="0">
                <a:sym typeface="Symbol" panose="05050102010706020507" pitchFamily="18" charset="2"/>
              </a:rPr>
              <a:t>is either </a:t>
            </a:r>
            <a:r>
              <a:rPr lang="en-US" sz="2400" dirty="0" smtClean="0">
                <a:sym typeface="Symbol" panose="05050102010706020507" pitchFamily="18" charset="2"/>
              </a:rPr>
              <a:t>T </a:t>
            </a:r>
            <a:r>
              <a:rPr lang="en-US" sz="2400" dirty="0">
                <a:sym typeface="Symbol" panose="05050102010706020507" pitchFamily="18" charset="2"/>
              </a:rPr>
              <a:t>or </a:t>
            </a:r>
            <a:r>
              <a:rPr lang="en-US" sz="2400" dirty="0" smtClean="0">
                <a:sym typeface="Symbol" panose="05050102010706020507" pitchFamily="18" charset="2"/>
              </a:rPr>
              <a:t>T</a:t>
            </a:r>
            <a:r>
              <a:rPr lang="en-US" sz="2400" dirty="0">
                <a:sym typeface="Symbol" panose="05050102010706020507" pitchFamily="18" charset="2"/>
              </a:rPr>
              <a:t>{</a:t>
            </a:r>
            <a:r>
              <a:rPr lang="en-US" sz="2400" dirty="0" smtClean="0">
                <a:sym typeface="Symbol" panose="05050102010706020507" pitchFamily="18" charset="2"/>
              </a:rPr>
              <a:t>i</a:t>
            </a:r>
            <a:r>
              <a:rPr lang="en-US" sz="2400" baseline="-25000" dirty="0" smtClean="0">
                <a:sym typeface="Symbol" panose="05050102010706020507" pitchFamily="18" charset="2"/>
              </a:rPr>
              <a:t>3</a:t>
            </a:r>
            <a:r>
              <a:rPr lang="en-US" sz="2400" dirty="0" smtClean="0">
                <a:sym typeface="Symbol" panose="05050102010706020507" pitchFamily="18" charset="2"/>
              </a:rPr>
              <a:t>}, and </a:t>
            </a:r>
            <a:r>
              <a:rPr lang="en-US" sz="2400" dirty="0" err="1" smtClean="0">
                <a:sym typeface="Symbol" panose="05050102010706020507" pitchFamily="18" charset="2"/>
              </a:rPr>
              <a:t>i</a:t>
            </a:r>
            <a:r>
              <a:rPr lang="en-US" sz="2400" dirty="0" smtClean="0">
                <a:sym typeface="Symbol" panose="05050102010706020507" pitchFamily="18" charset="2"/>
              </a:rPr>
              <a:t>=(i</a:t>
            </a:r>
            <a:r>
              <a:rPr lang="en-US" sz="2400" baseline="-25000" dirty="0" smtClean="0">
                <a:sym typeface="Symbol" panose="05050102010706020507" pitchFamily="18" charset="2"/>
              </a:rPr>
              <a:t>1</a:t>
            </a:r>
            <a:r>
              <a:rPr lang="en-US" sz="2400" dirty="0" smtClean="0">
                <a:sym typeface="Symbol" panose="05050102010706020507" pitchFamily="18" charset="2"/>
              </a:rPr>
              <a:t>,i</a:t>
            </a:r>
            <a:r>
              <a:rPr lang="en-US" sz="2400" baseline="-25000" dirty="0" smtClean="0">
                <a:sym typeface="Symbol" panose="05050102010706020507" pitchFamily="18" charset="2"/>
              </a:rPr>
              <a:t>2</a:t>
            </a:r>
            <a:r>
              <a:rPr lang="en-US" sz="2400" dirty="0" smtClean="0">
                <a:sym typeface="Symbol" panose="05050102010706020507" pitchFamily="18" charset="2"/>
              </a:rPr>
              <a:t>,i</a:t>
            </a:r>
            <a:r>
              <a:rPr lang="en-US" sz="2400" baseline="-25000" dirty="0" smtClean="0">
                <a:sym typeface="Symbol" panose="05050102010706020507" pitchFamily="18" charset="2"/>
              </a:rPr>
              <a:t>3</a:t>
            </a:r>
            <a:r>
              <a:rPr lang="en-US" sz="2400" dirty="0" smtClean="0">
                <a:sym typeface="Symbol" panose="05050102010706020507" pitchFamily="18" charset="2"/>
              </a:rPr>
              <a:t>). Note that </a:t>
            </a:r>
            <a:r>
              <a:rPr lang="en-US" sz="2400" dirty="0" err="1" smtClean="0">
                <a:sym typeface="Symbol" panose="05050102010706020507" pitchFamily="18" charset="2"/>
              </a:rPr>
              <a:t>XORing</a:t>
            </a:r>
            <a:r>
              <a:rPr lang="en-US" sz="2400" dirty="0" smtClean="0">
                <a:sym typeface="Symbol" panose="05050102010706020507" pitchFamily="18" charset="2"/>
              </a:rPr>
              <a:t> the eight results yields x</a:t>
            </a:r>
            <a:r>
              <a:rPr lang="en-US" sz="2400" baseline="-25000" dirty="0" smtClean="0">
                <a:sym typeface="Symbol" panose="05050102010706020507" pitchFamily="18" charset="2"/>
              </a:rPr>
              <a:t>i1,i2,i3</a:t>
            </a:r>
            <a:r>
              <a:rPr lang="en-US" sz="2400" dirty="0" smtClean="0">
                <a:sym typeface="Symbol" panose="05050102010706020507" pitchFamily="18" charset="2"/>
              </a:rPr>
              <a:t> = x</a:t>
            </a:r>
            <a:r>
              <a:rPr lang="en-US" sz="2400" baseline="-25000" dirty="0" smtClean="0">
                <a:sym typeface="Symbol" panose="05050102010706020507" pitchFamily="18" charset="2"/>
              </a:rPr>
              <a:t>i</a:t>
            </a:r>
            <a:r>
              <a:rPr lang="en-US" sz="2400" dirty="0" smtClean="0">
                <a:sym typeface="Symbol" panose="05050102010706020507" pitchFamily="18" charset="2"/>
              </a:rPr>
              <a:t>       [where </a:t>
            </a:r>
            <a:r>
              <a:rPr lang="en-US" sz="2400" dirty="0" err="1" smtClean="0">
                <a:sym typeface="Symbol" panose="05050102010706020507" pitchFamily="18" charset="2"/>
              </a:rPr>
              <a:t>i</a:t>
            </a:r>
            <a:r>
              <a:rPr lang="en-US" sz="2400" dirty="0" smtClean="0">
                <a:sym typeface="Symbol" panose="05050102010706020507" pitchFamily="18" charset="2"/>
              </a:rPr>
              <a:t>=(i1,i2,i3)]</a:t>
            </a:r>
            <a:r>
              <a:rPr lang="en-US" sz="3600" dirty="0">
                <a:sym typeface="Symbol" panose="05050102010706020507" pitchFamily="18" charset="2"/>
              </a:rPr>
              <a:t/>
            </a:r>
            <a:br>
              <a:rPr lang="en-US" sz="3600" dirty="0">
                <a:sym typeface="Symbol" panose="05050102010706020507" pitchFamily="18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Symbol" panose="05050102010706020507" pitchFamily="18" charset="2"/>
              </a:rPr>
              <a:t>Indeed, each server sends only one bit, and the user sends O(n</a:t>
            </a:r>
            <a:r>
              <a:rPr lang="en-US" sz="2400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1/3</a:t>
            </a:r>
            <a:r>
              <a:rPr lang="en-US" sz="2400" dirty="0" smtClean="0">
                <a:solidFill>
                  <a:srgbClr val="00B050"/>
                </a:solidFill>
                <a:sym typeface="Symbol" panose="05050102010706020507" pitchFamily="18" charset="2"/>
              </a:rPr>
              <a:t>) bits.</a:t>
            </a:r>
            <a:endParaRPr lang="en-US" sz="2400" dirty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But we used eight servers rather than two.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945" y="5335632"/>
            <a:ext cx="10862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let each of the “extreme” servers emulated the three servers “neighboring” it.</a:t>
            </a:r>
          </a:p>
          <a:p>
            <a:r>
              <a:rPr lang="en-US" sz="2000" dirty="0" smtClean="0"/>
              <a:t>Specifically, the server receiving (R,S,T) emulates (</a:t>
            </a:r>
            <a:r>
              <a:rPr lang="en-US" sz="2000" dirty="0">
                <a:sym typeface="Symbol" panose="05050102010706020507" pitchFamily="18" charset="2"/>
              </a:rPr>
              <a:t>R</a:t>
            </a:r>
            <a:r>
              <a:rPr lang="en-US" sz="2000" dirty="0" smtClean="0">
                <a:sym typeface="Symbol" panose="05050102010706020507" pitchFamily="18" charset="2"/>
              </a:rPr>
              <a:t>{m},S,T) for all values of m,</a:t>
            </a:r>
            <a:br>
              <a:rPr lang="en-US" sz="2000" dirty="0" smtClean="0">
                <a:sym typeface="Symbol" panose="05050102010706020507" pitchFamily="18" charset="2"/>
              </a:rPr>
            </a:br>
            <a:r>
              <a:rPr lang="en-US" sz="2000" dirty="0" smtClean="0">
                <a:sym typeface="Symbol" panose="05050102010706020507" pitchFamily="18" charset="2"/>
              </a:rPr>
              <a:t>and similarly </a:t>
            </a:r>
            <a:r>
              <a:rPr lang="en-US" sz="2000" dirty="0" smtClean="0"/>
              <a:t>(R,S</a:t>
            </a:r>
            <a:r>
              <a:rPr lang="en-US" sz="2000" dirty="0" smtClean="0">
                <a:sym typeface="Symbol" panose="05050102010706020507" pitchFamily="18" charset="2"/>
              </a:rPr>
              <a:t>{</a:t>
            </a:r>
            <a:r>
              <a:rPr lang="en-US" sz="2000" dirty="0">
                <a:sym typeface="Symbol" panose="05050102010706020507" pitchFamily="18" charset="2"/>
              </a:rPr>
              <a:t>m</a:t>
            </a:r>
            <a:r>
              <a:rPr lang="en-US" sz="2000" dirty="0" smtClean="0">
                <a:sym typeface="Symbol" panose="05050102010706020507" pitchFamily="18" charset="2"/>
              </a:rPr>
              <a:t>},</a:t>
            </a:r>
            <a:r>
              <a:rPr lang="en-US" sz="2000" dirty="0">
                <a:sym typeface="Symbol" panose="05050102010706020507" pitchFamily="18" charset="2"/>
              </a:rPr>
              <a:t>S,T) </a:t>
            </a:r>
            <a:r>
              <a:rPr lang="en-US" sz="2000" dirty="0" smtClean="0">
                <a:sym typeface="Symbol" panose="05050102010706020507" pitchFamily="18" charset="2"/>
              </a:rPr>
              <a:t>and </a:t>
            </a:r>
            <a:r>
              <a:rPr lang="en-US" sz="2000" dirty="0"/>
              <a:t>(</a:t>
            </a:r>
            <a:r>
              <a:rPr lang="en-US" sz="2000" dirty="0" smtClean="0">
                <a:sym typeface="Symbol" panose="05050102010706020507" pitchFamily="18" charset="2"/>
              </a:rPr>
              <a:t>R,S,T{</a:t>
            </a:r>
            <a:r>
              <a:rPr lang="en-US" sz="2000" dirty="0">
                <a:sym typeface="Symbol" panose="05050102010706020507" pitchFamily="18" charset="2"/>
              </a:rPr>
              <a:t>m</a:t>
            </a:r>
            <a:r>
              <a:rPr lang="en-US" sz="2000" dirty="0" smtClean="0">
                <a:sym typeface="Symbol" panose="05050102010706020507" pitchFamily="18" charset="2"/>
              </a:rPr>
              <a:t>}). Ditto the server receiving </a:t>
            </a:r>
            <a:r>
              <a:rPr lang="en-US" sz="2000" dirty="0"/>
              <a:t>(</a:t>
            </a:r>
            <a:r>
              <a:rPr lang="en-US" sz="2000" dirty="0">
                <a:sym typeface="Symbol" panose="05050102010706020507" pitchFamily="18" charset="2"/>
              </a:rPr>
              <a:t>R</a:t>
            </a:r>
            <a:r>
              <a:rPr lang="en-US" sz="2000" dirty="0" smtClean="0">
                <a:sym typeface="Symbol" panose="05050102010706020507" pitchFamily="18" charset="2"/>
              </a:rPr>
              <a:t>{i</a:t>
            </a:r>
            <a:r>
              <a:rPr lang="en-US" sz="2000" baseline="-25000" dirty="0" smtClean="0">
                <a:sym typeface="Symbol" panose="05050102010706020507" pitchFamily="18" charset="2"/>
              </a:rPr>
              <a:t>1</a:t>
            </a:r>
            <a:r>
              <a:rPr lang="en-US" sz="2000" dirty="0">
                <a:sym typeface="Symbol" panose="05050102010706020507" pitchFamily="18" charset="2"/>
              </a:rPr>
              <a:t>},</a:t>
            </a:r>
            <a:r>
              <a:rPr lang="en-US" sz="2000" dirty="0" smtClean="0">
                <a:sym typeface="Symbol" panose="05050102010706020507" pitchFamily="18" charset="2"/>
              </a:rPr>
              <a:t>S</a:t>
            </a:r>
            <a:r>
              <a:rPr lang="en-US" sz="2000" dirty="0">
                <a:sym typeface="Symbol" panose="05050102010706020507" pitchFamily="18" charset="2"/>
              </a:rPr>
              <a:t> {</a:t>
            </a:r>
            <a:r>
              <a:rPr lang="en-US" sz="2000" dirty="0" smtClean="0">
                <a:sym typeface="Symbol" panose="05050102010706020507" pitchFamily="18" charset="2"/>
              </a:rPr>
              <a:t>i</a:t>
            </a:r>
            <a:r>
              <a:rPr lang="en-US" sz="2000" baseline="-25000" dirty="0" smtClean="0">
                <a:sym typeface="Symbol" panose="05050102010706020507" pitchFamily="18" charset="2"/>
              </a:rPr>
              <a:t>2</a:t>
            </a:r>
            <a:r>
              <a:rPr lang="en-US" sz="2000" dirty="0" smtClean="0">
                <a:sym typeface="Symbol" panose="05050102010706020507" pitchFamily="18" charset="2"/>
              </a:rPr>
              <a:t>},T</a:t>
            </a:r>
            <a:r>
              <a:rPr lang="en-US" sz="2000" dirty="0">
                <a:sym typeface="Symbol" panose="05050102010706020507" pitchFamily="18" charset="2"/>
              </a:rPr>
              <a:t> {</a:t>
            </a:r>
            <a:r>
              <a:rPr lang="en-US" sz="2000" dirty="0" smtClean="0">
                <a:sym typeface="Symbol" panose="05050102010706020507" pitchFamily="18" charset="2"/>
              </a:rPr>
              <a:t>i</a:t>
            </a:r>
            <a:r>
              <a:rPr lang="en-US" sz="2000" baseline="-25000" dirty="0" smtClean="0">
                <a:sym typeface="Symbol" panose="05050102010706020507" pitchFamily="18" charset="2"/>
              </a:rPr>
              <a:t>3</a:t>
            </a:r>
            <a:r>
              <a:rPr lang="en-US" sz="2000" dirty="0" smtClean="0">
                <a:sym typeface="Symbol" panose="05050102010706020507" pitchFamily="18" charset="2"/>
              </a:rPr>
              <a:t>}).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3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76" y="166822"/>
            <a:ext cx="10824991" cy="989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</a:t>
            </a:r>
            <a:r>
              <a:rPr lang="en-US" dirty="0" smtClean="0"/>
              <a:t>rivate </a:t>
            </a:r>
            <a:r>
              <a:rPr lang="en-US" b="1" dirty="0" smtClean="0"/>
              <a:t>I</a:t>
            </a:r>
            <a:r>
              <a:rPr lang="en-US" dirty="0" smtClean="0"/>
              <a:t>nformation </a:t>
            </a:r>
            <a:r>
              <a:rPr lang="en-US" b="1" dirty="0" smtClean="0"/>
              <a:t>R</a:t>
            </a:r>
            <a:r>
              <a:rPr lang="en-US" dirty="0" smtClean="0"/>
              <a:t>etrieval: </a:t>
            </a:r>
            <a:br>
              <a:rPr lang="en-US" dirty="0" smtClean="0"/>
            </a:br>
            <a:r>
              <a:rPr lang="en-US" dirty="0" smtClean="0"/>
              <a:t>A couple (of the many) follow-ups.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75" y="2179752"/>
            <a:ext cx="11026968" cy="443036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Computational PIR </a:t>
            </a:r>
            <a:r>
              <a:rPr lang="en-US" dirty="0" smtClean="0"/>
              <a:t>(CPIR)                                      [</a:t>
            </a:r>
            <a:r>
              <a:rPr lang="en-US" dirty="0" err="1" smtClean="0"/>
              <a:t>Chor</a:t>
            </a:r>
            <a:r>
              <a:rPr lang="en-US" dirty="0" smtClean="0"/>
              <a:t> and </a:t>
            </a:r>
            <a:r>
              <a:rPr lang="en-US" dirty="0" err="1" smtClean="0"/>
              <a:t>Gilboa</a:t>
            </a:r>
            <a:r>
              <a:rPr lang="en-US" dirty="0" smtClean="0"/>
              <a:t> (1997)]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The foregoing definition of privacy was </a:t>
            </a:r>
            <a:r>
              <a:rPr lang="en-US" sz="2400" b="1" dirty="0" smtClean="0">
                <a:solidFill>
                  <a:srgbClr val="0070C0"/>
                </a:solidFill>
              </a:rPr>
              <a:t>information theoretic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and one may hope to gain by relaxing it to a </a:t>
            </a:r>
            <a:r>
              <a:rPr lang="en-US" sz="2400" b="1" dirty="0" smtClean="0">
                <a:solidFill>
                  <a:srgbClr val="0070C0"/>
                </a:solidFill>
              </a:rPr>
              <a:t>computational one 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(as is customary in modem cryptography).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In particular, the impossibility of a single-server PIR no longer holds.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dirty="0" err="1" smtClean="0">
                <a:solidFill>
                  <a:srgbClr val="00B050"/>
                </a:solidFill>
              </a:rPr>
              <a:t>Shafi</a:t>
            </a:r>
            <a:r>
              <a:rPr lang="en-US" dirty="0" smtClean="0">
                <a:solidFill>
                  <a:srgbClr val="00B050"/>
                </a:solidFill>
              </a:rPr>
              <a:t> will survey this research direction. </a:t>
            </a:r>
          </a:p>
          <a:p>
            <a:r>
              <a:rPr lang="en-US" dirty="0" smtClean="0"/>
              <a:t>Searching by </a:t>
            </a:r>
            <a:r>
              <a:rPr lang="en-US"/>
              <a:t>k</a:t>
            </a:r>
            <a:r>
              <a:rPr lang="en-US" smtClean="0"/>
              <a:t>eywords                                </a:t>
            </a:r>
            <a:r>
              <a:rPr lang="en-US" dirty="0" smtClean="0"/>
              <a:t>[</a:t>
            </a:r>
            <a:r>
              <a:rPr lang="en-US" dirty="0" err="1" smtClean="0"/>
              <a:t>Chor</a:t>
            </a:r>
            <a:r>
              <a:rPr lang="en-US" dirty="0" smtClean="0"/>
              <a:t>, </a:t>
            </a:r>
            <a:r>
              <a:rPr lang="en-US" dirty="0" err="1" smtClean="0"/>
              <a:t>Gilboa</a:t>
            </a:r>
            <a:r>
              <a:rPr lang="en-US" dirty="0" smtClean="0"/>
              <a:t>, and </a:t>
            </a:r>
            <a:r>
              <a:rPr lang="en-US" dirty="0" err="1" smtClean="0"/>
              <a:t>Naor</a:t>
            </a:r>
            <a:r>
              <a:rPr lang="en-US" dirty="0" smtClean="0"/>
              <a:t> (1998)]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solidFill>
                  <a:srgbClr val="0070C0"/>
                </a:solidFill>
              </a:rPr>
              <a:t>K</a:t>
            </a:r>
            <a:r>
              <a:rPr lang="en-US" sz="2200" dirty="0" smtClean="0">
                <a:solidFill>
                  <a:srgbClr val="0070C0"/>
                </a:solidFill>
              </a:rPr>
              <a:t>nown </a:t>
            </a:r>
            <a:r>
              <a:rPr lang="en-US" sz="2200" dirty="0">
                <a:solidFill>
                  <a:srgbClr val="0070C0"/>
                </a:solidFill>
              </a:rPr>
              <a:t>PIR schemes assume that the user knows the </a:t>
            </a:r>
            <a:r>
              <a:rPr lang="en-US" sz="2200" b="1" dirty="0" smtClean="0">
                <a:solidFill>
                  <a:srgbClr val="0070C0"/>
                </a:solidFill>
              </a:rPr>
              <a:t>physical address </a:t>
            </a:r>
            <a:r>
              <a:rPr lang="en-US" sz="2200" dirty="0">
                <a:solidFill>
                  <a:srgbClr val="0070C0"/>
                </a:solidFill>
              </a:rPr>
              <a:t>of the sought </a:t>
            </a:r>
            <a:r>
              <a:rPr lang="en-US" sz="2200" dirty="0" smtClean="0">
                <a:solidFill>
                  <a:srgbClr val="0070C0"/>
                </a:solidFill>
              </a:rPr>
              <a:t>item (represented by the index). But it is desirable to access the database by keywords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/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which are </a:t>
            </a:r>
            <a:r>
              <a:rPr lang="en-US" sz="2200" dirty="0">
                <a:solidFill>
                  <a:srgbClr val="0070C0"/>
                </a:solidFill>
              </a:rPr>
              <a:t>internally translated (at the database end) to physical addresses, </a:t>
            </a:r>
            <a:r>
              <a:rPr lang="en-US" sz="2200" dirty="0" smtClean="0">
                <a:solidFill>
                  <a:srgbClr val="0070C0"/>
                </a:solidFill>
              </a:rPr>
              <a:t/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using </a:t>
            </a:r>
            <a:r>
              <a:rPr lang="en-US" sz="2200" dirty="0">
                <a:solidFill>
                  <a:srgbClr val="0070C0"/>
                </a:solidFill>
              </a:rPr>
              <a:t>an appropriate search structure </a:t>
            </a:r>
            <a:r>
              <a:rPr lang="en-US" sz="2200" dirty="0" smtClean="0">
                <a:solidFill>
                  <a:srgbClr val="0070C0"/>
                </a:solidFill>
              </a:rPr>
              <a:t>(e.g., </a:t>
            </a:r>
            <a:r>
              <a:rPr lang="en-US" sz="2200" dirty="0">
                <a:solidFill>
                  <a:srgbClr val="0070C0"/>
                </a:solidFill>
              </a:rPr>
              <a:t>a hash table or a binary tree). </a:t>
            </a:r>
            <a:r>
              <a:rPr lang="en-US" sz="2200" dirty="0" smtClean="0">
                <a:solidFill>
                  <a:srgbClr val="0070C0"/>
                </a:solidFill>
              </a:rPr>
              <a:t/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This work provides </a:t>
            </a:r>
            <a:r>
              <a:rPr lang="en-US" sz="2200" dirty="0">
                <a:solidFill>
                  <a:srgbClr val="0070C0"/>
                </a:solidFill>
              </a:rPr>
              <a:t>a simple, modular way to privately access data by keywords. </a:t>
            </a:r>
            <a:r>
              <a:rPr lang="en-US" sz="2200" dirty="0" smtClean="0">
                <a:solidFill>
                  <a:srgbClr val="0070C0"/>
                </a:solidFill>
              </a:rPr>
              <a:t/>
            </a:r>
            <a:br>
              <a:rPr lang="en-US" sz="2200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It </a:t>
            </a:r>
            <a:r>
              <a:rPr lang="en-US" sz="2200" dirty="0">
                <a:solidFill>
                  <a:srgbClr val="0070C0"/>
                </a:solidFill>
              </a:rPr>
              <a:t>combines </a:t>
            </a:r>
            <a:r>
              <a:rPr lang="en-US" sz="2200" dirty="0" smtClean="0">
                <a:solidFill>
                  <a:srgbClr val="0070C0"/>
                </a:solidFill>
              </a:rPr>
              <a:t>any </a:t>
            </a:r>
            <a:r>
              <a:rPr lang="en-US" sz="2200" dirty="0">
                <a:solidFill>
                  <a:srgbClr val="0070C0"/>
                </a:solidFill>
              </a:rPr>
              <a:t>conventional search structure with </a:t>
            </a:r>
            <a:r>
              <a:rPr lang="en-US" sz="2200" dirty="0" smtClean="0">
                <a:solidFill>
                  <a:srgbClr val="0070C0"/>
                </a:solidFill>
              </a:rPr>
              <a:t>any </a:t>
            </a:r>
            <a:r>
              <a:rPr lang="en-US" sz="2200" dirty="0">
                <a:solidFill>
                  <a:srgbClr val="0070C0"/>
                </a:solidFill>
              </a:rPr>
              <a:t>underlying PIR </a:t>
            </a:r>
            <a:r>
              <a:rPr lang="en-US" sz="2200" dirty="0" smtClean="0">
                <a:solidFill>
                  <a:srgbClr val="0070C0"/>
                </a:solidFill>
              </a:rPr>
              <a:t>scheme. </a:t>
            </a:r>
          </a:p>
        </p:txBody>
      </p:sp>
    </p:spTree>
    <p:extLst>
      <p:ext uri="{BB962C8B-B14F-4D97-AF65-F5344CB8AC3E}">
        <p14:creationId xmlns:p14="http://schemas.microsoft.com/office/powerpoint/2010/main" val="25145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616</Words>
  <Application>Microsoft Office PowerPoint</Application>
  <PresentationFormat>Widescreen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Comic Sans MS</vt:lpstr>
      <vt:lpstr>Symbol</vt:lpstr>
      <vt:lpstr>Office Theme</vt:lpstr>
      <vt:lpstr>Vignettes of Benny Chor’s Research</vt:lpstr>
      <vt:lpstr>Randomness Extraction (“Unbiased Bits from Sources of Weak Randomness and Probabilistic Communication Complexity” (1985))</vt:lpstr>
      <vt:lpstr>Verifiable Secret Sharing [Chor, Goldwasser, Micali, and Awerbuch (1985)]</vt:lpstr>
      <vt:lpstr>The Security of RSA Bits [Alexi, Chor, G, and Schnorr (1984)]</vt:lpstr>
      <vt:lpstr>The Security of RSA Bits: A (technical) detail</vt:lpstr>
      <vt:lpstr>Private Information Retrieval  [Chor, G., Kushilevitz, and Sudan (1995)]</vt:lpstr>
      <vt:lpstr>Private Information Retrieval: A (technical) detail Denote the n-bit database by x. The user wants xi </vt:lpstr>
      <vt:lpstr>Private Information Retrieval:  A couple (of the many) follow-ups.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of Benny’s Research</dc:title>
  <dc:creator>Oded</dc:creator>
  <cp:lastModifiedBy>Oded</cp:lastModifiedBy>
  <cp:revision>281</cp:revision>
  <cp:lastPrinted>2021-11-13T15:21:44Z</cp:lastPrinted>
  <dcterms:created xsi:type="dcterms:W3CDTF">2017-01-21T09:25:54Z</dcterms:created>
  <dcterms:modified xsi:type="dcterms:W3CDTF">2021-12-23T16:42:12Z</dcterms:modified>
</cp:coreProperties>
</file>