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9" r:id="rId15"/>
    <p:sldId id="268" r:id="rId16"/>
  </p:sldIdLst>
  <p:sldSz cx="12192000" cy="6858000"/>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90" y="39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US"/>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B833178A-78DB-45DC-B760-83ECBEDD84B4}" type="datetimeFigureOut">
              <a:rPr lang="en-US" smtClean="0"/>
              <a:t>9/9/2024</a:t>
            </a:fld>
            <a:endParaRPr lang="en-US"/>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US"/>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US"/>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7659495C-FF3B-4298-BC97-41ED52F9CC2F}" type="slidenum">
              <a:rPr lang="en-US" smtClean="0"/>
              <a:t>‹#›</a:t>
            </a:fld>
            <a:endParaRPr lang="en-US"/>
          </a:p>
        </p:txBody>
      </p:sp>
    </p:spTree>
    <p:extLst>
      <p:ext uri="{BB962C8B-B14F-4D97-AF65-F5344CB8AC3E}">
        <p14:creationId xmlns:p14="http://schemas.microsoft.com/office/powerpoint/2010/main" val="2472443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a:t>
            </a:r>
            <a:r>
              <a:rPr lang="en-US" dirty="0" err="1"/>
              <a:t>deShalit</a:t>
            </a:r>
            <a:r>
              <a:rPr lang="en-US"/>
              <a:t> students </a:t>
            </a:r>
            <a:r>
              <a:rPr lang="en-US" dirty="0"/>
              <a:t>(</a:t>
            </a:r>
            <a:r>
              <a:rPr lang="en-US"/>
              <a:t>at WIS) on Sep 18</a:t>
            </a:r>
            <a:r>
              <a:rPr lang="en-US" baseline="30000"/>
              <a:t>th</a:t>
            </a:r>
            <a:r>
              <a:rPr lang="en-US"/>
              <a:t>, 2024.</a:t>
            </a:r>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1</a:t>
            </a:fld>
            <a:endParaRPr lang="en-US"/>
          </a:p>
        </p:txBody>
      </p:sp>
    </p:spTree>
    <p:extLst>
      <p:ext uri="{BB962C8B-B14F-4D97-AF65-F5344CB8AC3E}">
        <p14:creationId xmlns:p14="http://schemas.microsoft.com/office/powerpoint/2010/main" val="19368683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ZK proofs do not yield any information about the sat-assignment,</a:t>
            </a:r>
            <a:r>
              <a:rPr lang="en-US" baseline="0" dirty="0"/>
              <a:t> solution, 3-coloring. </a:t>
            </a:r>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10</a:t>
            </a:fld>
            <a:endParaRPr lang="en-US"/>
          </a:p>
        </p:txBody>
      </p:sp>
    </p:spTree>
    <p:extLst>
      <p:ext uri="{BB962C8B-B14F-4D97-AF65-F5344CB8AC3E}">
        <p14:creationId xmlns:p14="http://schemas.microsoft.com/office/powerpoint/2010/main" val="38878909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Stress:</a:t>
            </a:r>
            <a:r>
              <a:rPr lang="en-US" baseline="0" dirty="0"/>
              <a:t> The proof is in redundant form! </a:t>
            </a:r>
            <a:r>
              <a:rPr lang="en-US" baseline="0" dirty="0" err="1"/>
              <a:t>O.w</a:t>
            </a:r>
            <a:r>
              <a:rPr lang="en-US" baseline="0" dirty="0"/>
              <a:t>., you would not expect probing to suffice.</a:t>
            </a:r>
            <a:br>
              <a:rPr lang="en-US" baseline="0" dirty="0"/>
            </a:br>
            <a:r>
              <a:rPr lang="en-US" baseline="0" dirty="0"/>
              <a:t>The fact that the proof length is polynomial is implied by the number of coin tosses.</a:t>
            </a:r>
          </a:p>
          <a:p>
            <a:endParaRPr lang="en-US" baseline="0" dirty="0"/>
          </a:p>
          <a:p>
            <a:r>
              <a:rPr lang="en-US" dirty="0"/>
              <a:t>Stress the contrast to traditional verification that requires reading</a:t>
            </a:r>
            <a:r>
              <a:rPr lang="en-US" baseline="0" dirty="0"/>
              <a:t> the entire alleged proof.</a:t>
            </a:r>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11</a:t>
            </a:fld>
            <a:endParaRPr lang="en-US"/>
          </a:p>
        </p:txBody>
      </p:sp>
    </p:spTree>
    <p:extLst>
      <p:ext uri="{BB962C8B-B14F-4D97-AF65-F5344CB8AC3E}">
        <p14:creationId xmlns:p14="http://schemas.microsoft.com/office/powerpoint/2010/main" val="2016745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ALMSS = Arora, Lund, </a:t>
            </a:r>
            <a:r>
              <a:rPr lang="en-US" baseline="0" dirty="0" err="1"/>
              <a:t>Motwani</a:t>
            </a:r>
            <a:r>
              <a:rPr lang="en-US" baseline="0" dirty="0"/>
              <a:t>, Sudan, and </a:t>
            </a:r>
            <a:r>
              <a:rPr lang="en-US" baseline="0" dirty="0" err="1"/>
              <a:t>Szegedy</a:t>
            </a:r>
            <a:r>
              <a:rPr lang="en-US" baseline="0" dirty="0"/>
              <a:t>.  </a:t>
            </a:r>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12</a:t>
            </a:fld>
            <a:endParaRPr lang="en-US"/>
          </a:p>
        </p:txBody>
      </p:sp>
    </p:spTree>
    <p:extLst>
      <p:ext uri="{BB962C8B-B14F-4D97-AF65-F5344CB8AC3E}">
        <p14:creationId xmlns:p14="http://schemas.microsoft.com/office/powerpoint/2010/main" val="15621831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PCPP = PCP</a:t>
            </a:r>
            <a:r>
              <a:rPr lang="en-US" baseline="0" dirty="0"/>
              <a:t> of Proximity; </a:t>
            </a:r>
            <a:r>
              <a:rPr lang="en-US" dirty="0" err="1"/>
              <a:t>rPCP</a:t>
            </a:r>
            <a:r>
              <a:rPr lang="en-US" dirty="0"/>
              <a:t> = robust PCP (relevant only for super-constant query complexity).</a:t>
            </a:r>
          </a:p>
          <a:p>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13</a:t>
            </a:fld>
            <a:endParaRPr lang="en-US"/>
          </a:p>
        </p:txBody>
      </p:sp>
    </p:spTree>
    <p:extLst>
      <p:ext uri="{BB962C8B-B14F-4D97-AF65-F5344CB8AC3E}">
        <p14:creationId xmlns:p14="http://schemas.microsoft.com/office/powerpoint/2010/main" val="13882806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Gaps:</a:t>
            </a:r>
            <a:r>
              <a:rPr lang="en-US" baseline="0" dirty="0"/>
              <a:t> (</a:t>
            </a:r>
            <a:r>
              <a:rPr lang="en-US" baseline="0" dirty="0" err="1"/>
              <a:t>i</a:t>
            </a:r>
            <a:r>
              <a:rPr lang="en-US" baseline="0" dirty="0"/>
              <a:t>) intersection of classes vs a simultaneous (time &amp; space) class, (ii) almost-linear vs small.</a:t>
            </a:r>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14</a:t>
            </a:fld>
            <a:endParaRPr lang="en-US"/>
          </a:p>
        </p:txBody>
      </p:sp>
    </p:spTree>
    <p:extLst>
      <p:ext uri="{BB962C8B-B14F-4D97-AF65-F5344CB8AC3E}">
        <p14:creationId xmlns:p14="http://schemas.microsoft.com/office/powerpoint/2010/main" val="40650400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PPS primer covers the first three topics and a</a:t>
            </a:r>
            <a:r>
              <a:rPr lang="en-US" baseline="0" dirty="0"/>
              <a:t> version of it appears as Chapter 9 in the (general) computational </a:t>
            </a:r>
            <a:r>
              <a:rPr lang="en-US" baseline="0"/>
              <a:t>complexity book [2008].</a:t>
            </a:r>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15</a:t>
            </a:fld>
            <a:endParaRPr lang="en-US"/>
          </a:p>
        </p:txBody>
      </p:sp>
    </p:spTree>
    <p:extLst>
      <p:ext uri="{BB962C8B-B14F-4D97-AF65-F5344CB8AC3E}">
        <p14:creationId xmlns:p14="http://schemas.microsoft.com/office/powerpoint/2010/main" val="3010880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association of efficiency with poly-time is inessential and made for simplicity of discussion and study,</a:t>
            </a:r>
            <a:r>
              <a:rPr lang="en-US" baseline="0" dirty="0"/>
              <a:t> which would </a:t>
            </a:r>
            <a:r>
              <a:rPr lang="en-US" baseline="0"/>
              <a:t>be hairy </a:t>
            </a:r>
            <a:r>
              <a:rPr lang="en-US" baseline="0" dirty="0"/>
              <a:t>in general terms.</a:t>
            </a:r>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2</a:t>
            </a:fld>
            <a:endParaRPr lang="en-US"/>
          </a:p>
        </p:txBody>
      </p:sp>
    </p:spTree>
    <p:extLst>
      <p:ext uri="{BB962C8B-B14F-4D97-AF65-F5344CB8AC3E}">
        <p14:creationId xmlns:p14="http://schemas.microsoft.com/office/powerpoint/2010/main" val="2782575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Taking this association strictly,</a:t>
            </a:r>
            <a:r>
              <a:rPr lang="en-US" baseline="0" dirty="0"/>
              <a:t> which fit the traditional view of proofs, we consider deterministic poly-time </a:t>
            </a:r>
            <a:r>
              <a:rPr lang="en-US" baseline="0" dirty="0" err="1"/>
              <a:t>algs</a:t>
            </a:r>
            <a:r>
              <a:rPr lang="en-US" baseline="0" dirty="0"/>
              <a:t>. (Later, we’ll consider randomized ones.)</a:t>
            </a:r>
          </a:p>
          <a:p>
            <a:endParaRPr lang="en-US" baseline="0" dirty="0"/>
          </a:p>
          <a:p>
            <a:r>
              <a:rPr lang="en-US" baseline="0" dirty="0"/>
              <a:t>*) Hence, P=NP means that there is no point in proofs, since verification offers no significant speed-up over deciding by oneself.</a:t>
            </a:r>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3</a:t>
            </a:fld>
            <a:endParaRPr lang="en-US"/>
          </a:p>
        </p:txBody>
      </p:sp>
    </p:spTree>
    <p:extLst>
      <p:ext uri="{BB962C8B-B14F-4D97-AF65-F5344CB8AC3E}">
        <p14:creationId xmlns:p14="http://schemas.microsoft.com/office/powerpoint/2010/main" val="1942493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sets of claims are NP sets.</a:t>
            </a:r>
          </a:p>
        </p:txBody>
      </p:sp>
      <p:sp>
        <p:nvSpPr>
          <p:cNvPr id="4" name="Slide Number Placeholder 3"/>
          <p:cNvSpPr>
            <a:spLocks noGrp="1"/>
          </p:cNvSpPr>
          <p:nvPr>
            <p:ph type="sldNum" sz="quarter" idx="10"/>
          </p:nvPr>
        </p:nvSpPr>
        <p:spPr/>
        <p:txBody>
          <a:bodyPr/>
          <a:lstStyle/>
          <a:p>
            <a:fld id="{7659495C-FF3B-4298-BC97-41ED52F9CC2F}" type="slidenum">
              <a:rPr lang="en-US" smtClean="0"/>
              <a:t>4</a:t>
            </a:fld>
            <a:endParaRPr lang="en-US"/>
          </a:p>
        </p:txBody>
      </p:sp>
    </p:spTree>
    <p:extLst>
      <p:ext uri="{BB962C8B-B14F-4D97-AF65-F5344CB8AC3E}">
        <p14:creationId xmlns:p14="http://schemas.microsoft.com/office/powerpoint/2010/main" val="3342054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Indeed,</a:t>
            </a:r>
            <a:r>
              <a:rPr lang="en-US" baseline="0" dirty="0"/>
              <a:t> a revolutionary departure from the tradition – randomness and interaction!</a:t>
            </a:r>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5</a:t>
            </a:fld>
            <a:endParaRPr lang="en-US"/>
          </a:p>
        </p:txBody>
      </p:sp>
    </p:spTree>
    <p:extLst>
      <p:ext uri="{BB962C8B-B14F-4D97-AF65-F5344CB8AC3E}">
        <p14:creationId xmlns:p14="http://schemas.microsoft.com/office/powerpoint/2010/main" val="4064465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A story not told by Ovid. The same story is demonstrated by the Green-Red video. It underlies the THM re GNI.</a:t>
            </a:r>
          </a:p>
        </p:txBody>
      </p:sp>
      <p:sp>
        <p:nvSpPr>
          <p:cNvPr id="4" name="Slide Number Placeholder 3"/>
          <p:cNvSpPr>
            <a:spLocks noGrp="1"/>
          </p:cNvSpPr>
          <p:nvPr>
            <p:ph type="sldNum" sz="quarter" idx="10"/>
          </p:nvPr>
        </p:nvSpPr>
        <p:spPr/>
        <p:txBody>
          <a:bodyPr/>
          <a:lstStyle/>
          <a:p>
            <a:fld id="{7659495C-FF3B-4298-BC97-41ED52F9CC2F}" type="slidenum">
              <a:rPr lang="en-US" smtClean="0"/>
              <a:t>6</a:t>
            </a:fld>
            <a:endParaRPr lang="en-US"/>
          </a:p>
        </p:txBody>
      </p:sp>
    </p:spTree>
    <p:extLst>
      <p:ext uri="{BB962C8B-B14F-4D97-AF65-F5344CB8AC3E}">
        <p14:creationId xmlns:p14="http://schemas.microsoft.com/office/powerpoint/2010/main" val="23923438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t>
            </a:r>
            <a:r>
              <a:rPr lang="en-US" baseline="0" dirty="0"/>
              <a:t> the LFKN THM, it actually extends to counting the number of sat-assignments, solutions, and 3-colorings in </a:t>
            </a:r>
            <a:r>
              <a:rPr lang="en-US" baseline="0"/>
              <a:t>these objects. </a:t>
            </a:r>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7</a:t>
            </a:fld>
            <a:endParaRPr lang="en-US"/>
          </a:p>
        </p:txBody>
      </p:sp>
    </p:spTree>
    <p:extLst>
      <p:ext uri="{BB962C8B-B14F-4D97-AF65-F5344CB8AC3E}">
        <p14:creationId xmlns:p14="http://schemas.microsoft.com/office/powerpoint/2010/main" val="38973630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Three corresponding types of ZK: </a:t>
            </a:r>
            <a:br>
              <a:rPr lang="en-US" sz="1100" dirty="0"/>
            </a:br>
            <a:r>
              <a:rPr lang="en-US" sz="1100" dirty="0"/>
              <a:t>Perfect, Statistical (or almost-perfect), and Computational (general).</a:t>
            </a:r>
          </a:p>
          <a:p>
            <a:endParaRPr lang="en-US" sz="1100" dirty="0"/>
          </a:p>
          <a:p>
            <a:r>
              <a:rPr lang="en-US" sz="1100" dirty="0"/>
              <a:t>The existence of a simulator means that, assuming the claim is </a:t>
            </a:r>
            <a:r>
              <a:rPr lang="en-US" sz="1100" dirty="0" err="1"/>
              <a:t>vaild</a:t>
            </a:r>
            <a:r>
              <a:rPr lang="en-US" sz="1100" dirty="0"/>
              <a:t>, we did not gain anything by interacting with the </a:t>
            </a:r>
            <a:r>
              <a:rPr lang="en-US" sz="1100" dirty="0" err="1"/>
              <a:t>prover</a:t>
            </a:r>
            <a:r>
              <a:rPr lang="en-US" sz="1100" dirty="0"/>
              <a:t>. The gain is only being convinced of the validity.</a:t>
            </a:r>
          </a:p>
        </p:txBody>
      </p:sp>
      <p:sp>
        <p:nvSpPr>
          <p:cNvPr id="4" name="Slide Number Placeholder 3"/>
          <p:cNvSpPr>
            <a:spLocks noGrp="1"/>
          </p:cNvSpPr>
          <p:nvPr>
            <p:ph type="sldNum" sz="quarter" idx="10"/>
          </p:nvPr>
        </p:nvSpPr>
        <p:spPr/>
        <p:txBody>
          <a:bodyPr/>
          <a:lstStyle/>
          <a:p>
            <a:fld id="{7659495C-FF3B-4298-BC97-41ED52F9CC2F}" type="slidenum">
              <a:rPr lang="en-US" smtClean="0"/>
              <a:t>8</a:t>
            </a:fld>
            <a:endParaRPr lang="en-US"/>
          </a:p>
        </p:txBody>
      </p:sp>
    </p:spTree>
    <p:extLst>
      <p:ext uri="{BB962C8B-B14F-4D97-AF65-F5344CB8AC3E}">
        <p14:creationId xmlns:p14="http://schemas.microsoft.com/office/powerpoint/2010/main" val="929483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9495C-FF3B-4298-BC97-41ED52F9CC2F}" type="slidenum">
              <a:rPr lang="en-US" smtClean="0"/>
              <a:t>9</a:t>
            </a:fld>
            <a:endParaRPr lang="en-US"/>
          </a:p>
        </p:txBody>
      </p:sp>
    </p:spTree>
    <p:extLst>
      <p:ext uri="{BB962C8B-B14F-4D97-AF65-F5344CB8AC3E}">
        <p14:creationId xmlns:p14="http://schemas.microsoft.com/office/powerpoint/2010/main" val="255778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2CA6C0F-E5AE-40D2-9990-D686EA64CA81}" type="datetimeFigureOut">
              <a:rPr lang="en-US" smtClean="0"/>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C3FD8-B885-4599-A7A5-D08C9B6E84DA}" type="slidenum">
              <a:rPr lang="en-US" smtClean="0"/>
              <a:t>‹#›</a:t>
            </a:fld>
            <a:endParaRPr lang="en-US"/>
          </a:p>
        </p:txBody>
      </p:sp>
    </p:spTree>
    <p:extLst>
      <p:ext uri="{BB962C8B-B14F-4D97-AF65-F5344CB8AC3E}">
        <p14:creationId xmlns:p14="http://schemas.microsoft.com/office/powerpoint/2010/main" val="3385241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CA6C0F-E5AE-40D2-9990-D686EA64CA81}" type="datetimeFigureOut">
              <a:rPr lang="en-US" smtClean="0"/>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C3FD8-B885-4599-A7A5-D08C9B6E84DA}" type="slidenum">
              <a:rPr lang="en-US" smtClean="0"/>
              <a:t>‹#›</a:t>
            </a:fld>
            <a:endParaRPr lang="en-US"/>
          </a:p>
        </p:txBody>
      </p:sp>
    </p:spTree>
    <p:extLst>
      <p:ext uri="{BB962C8B-B14F-4D97-AF65-F5344CB8AC3E}">
        <p14:creationId xmlns:p14="http://schemas.microsoft.com/office/powerpoint/2010/main" val="2930610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CA6C0F-E5AE-40D2-9990-D686EA64CA81}" type="datetimeFigureOut">
              <a:rPr lang="en-US" smtClean="0"/>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C3FD8-B885-4599-A7A5-D08C9B6E84DA}" type="slidenum">
              <a:rPr lang="en-US" smtClean="0"/>
              <a:t>‹#›</a:t>
            </a:fld>
            <a:endParaRPr lang="en-US"/>
          </a:p>
        </p:txBody>
      </p:sp>
    </p:spTree>
    <p:extLst>
      <p:ext uri="{BB962C8B-B14F-4D97-AF65-F5344CB8AC3E}">
        <p14:creationId xmlns:p14="http://schemas.microsoft.com/office/powerpoint/2010/main" val="2397469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CA6C0F-E5AE-40D2-9990-D686EA64CA81}" type="datetimeFigureOut">
              <a:rPr lang="en-US" smtClean="0"/>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C3FD8-B885-4599-A7A5-D08C9B6E84DA}" type="slidenum">
              <a:rPr lang="en-US" smtClean="0"/>
              <a:t>‹#›</a:t>
            </a:fld>
            <a:endParaRPr lang="en-US"/>
          </a:p>
        </p:txBody>
      </p:sp>
    </p:spTree>
    <p:extLst>
      <p:ext uri="{BB962C8B-B14F-4D97-AF65-F5344CB8AC3E}">
        <p14:creationId xmlns:p14="http://schemas.microsoft.com/office/powerpoint/2010/main" val="1714185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CA6C0F-E5AE-40D2-9990-D686EA64CA81}" type="datetimeFigureOut">
              <a:rPr lang="en-US" smtClean="0"/>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C3FD8-B885-4599-A7A5-D08C9B6E84DA}" type="slidenum">
              <a:rPr lang="en-US" smtClean="0"/>
              <a:t>‹#›</a:t>
            </a:fld>
            <a:endParaRPr lang="en-US"/>
          </a:p>
        </p:txBody>
      </p:sp>
    </p:spTree>
    <p:extLst>
      <p:ext uri="{BB962C8B-B14F-4D97-AF65-F5344CB8AC3E}">
        <p14:creationId xmlns:p14="http://schemas.microsoft.com/office/powerpoint/2010/main" val="238224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2CA6C0F-E5AE-40D2-9990-D686EA64CA81}" type="datetimeFigureOut">
              <a:rPr lang="en-US" smtClean="0"/>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6C3FD8-B885-4599-A7A5-D08C9B6E84DA}" type="slidenum">
              <a:rPr lang="en-US" smtClean="0"/>
              <a:t>‹#›</a:t>
            </a:fld>
            <a:endParaRPr lang="en-US"/>
          </a:p>
        </p:txBody>
      </p:sp>
    </p:spTree>
    <p:extLst>
      <p:ext uri="{BB962C8B-B14F-4D97-AF65-F5344CB8AC3E}">
        <p14:creationId xmlns:p14="http://schemas.microsoft.com/office/powerpoint/2010/main" val="2790941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2CA6C0F-E5AE-40D2-9990-D686EA64CA81}" type="datetimeFigureOut">
              <a:rPr lang="en-US" smtClean="0"/>
              <a:t>9/9/2024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6C3FD8-B885-4599-A7A5-D08C9B6E84DA}" type="slidenum">
              <a:rPr lang="en-US" smtClean="0"/>
              <a:t>‹#›</a:t>
            </a:fld>
            <a:endParaRPr lang="en-US"/>
          </a:p>
        </p:txBody>
      </p:sp>
    </p:spTree>
    <p:extLst>
      <p:ext uri="{BB962C8B-B14F-4D97-AF65-F5344CB8AC3E}">
        <p14:creationId xmlns:p14="http://schemas.microsoft.com/office/powerpoint/2010/main" val="1936355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2CA6C0F-E5AE-40D2-9990-D686EA64CA81}" type="datetimeFigureOut">
              <a:rPr lang="en-US" smtClean="0"/>
              <a:t>9/9/2024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6C3FD8-B885-4599-A7A5-D08C9B6E84DA}" type="slidenum">
              <a:rPr lang="en-US" smtClean="0"/>
              <a:t>‹#›</a:t>
            </a:fld>
            <a:endParaRPr lang="en-US"/>
          </a:p>
        </p:txBody>
      </p:sp>
    </p:spTree>
    <p:extLst>
      <p:ext uri="{BB962C8B-B14F-4D97-AF65-F5344CB8AC3E}">
        <p14:creationId xmlns:p14="http://schemas.microsoft.com/office/powerpoint/2010/main" val="2334144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A6C0F-E5AE-40D2-9990-D686EA64CA81}" type="datetimeFigureOut">
              <a:rPr lang="en-US" smtClean="0"/>
              <a:t>9/9/2024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6C3FD8-B885-4599-A7A5-D08C9B6E84DA}" type="slidenum">
              <a:rPr lang="en-US" smtClean="0"/>
              <a:t>‹#›</a:t>
            </a:fld>
            <a:endParaRPr lang="en-US"/>
          </a:p>
        </p:txBody>
      </p:sp>
    </p:spTree>
    <p:extLst>
      <p:ext uri="{BB962C8B-B14F-4D97-AF65-F5344CB8AC3E}">
        <p14:creationId xmlns:p14="http://schemas.microsoft.com/office/powerpoint/2010/main" val="1942804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CA6C0F-E5AE-40D2-9990-D686EA64CA81}" type="datetimeFigureOut">
              <a:rPr lang="en-US" smtClean="0"/>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6C3FD8-B885-4599-A7A5-D08C9B6E84DA}" type="slidenum">
              <a:rPr lang="en-US" smtClean="0"/>
              <a:t>‹#›</a:t>
            </a:fld>
            <a:endParaRPr lang="en-US"/>
          </a:p>
        </p:txBody>
      </p:sp>
    </p:spTree>
    <p:extLst>
      <p:ext uri="{BB962C8B-B14F-4D97-AF65-F5344CB8AC3E}">
        <p14:creationId xmlns:p14="http://schemas.microsoft.com/office/powerpoint/2010/main" val="1134809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CA6C0F-E5AE-40D2-9990-D686EA64CA81}" type="datetimeFigureOut">
              <a:rPr lang="en-US" smtClean="0"/>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6C3FD8-B885-4599-A7A5-D08C9B6E84DA}" type="slidenum">
              <a:rPr lang="en-US" smtClean="0"/>
              <a:t>‹#›</a:t>
            </a:fld>
            <a:endParaRPr lang="en-US"/>
          </a:p>
        </p:txBody>
      </p:sp>
    </p:spTree>
    <p:extLst>
      <p:ext uri="{BB962C8B-B14F-4D97-AF65-F5344CB8AC3E}">
        <p14:creationId xmlns:p14="http://schemas.microsoft.com/office/powerpoint/2010/main" val="309146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CA6C0F-E5AE-40D2-9990-D686EA64CA81}" type="datetimeFigureOut">
              <a:rPr lang="en-US" smtClean="0"/>
              <a:t>9/9/2024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6C3FD8-B885-4599-A7A5-D08C9B6E84DA}" type="slidenum">
              <a:rPr lang="en-US" smtClean="0"/>
              <a:t>‹#›</a:t>
            </a:fld>
            <a:endParaRPr lang="en-US"/>
          </a:p>
        </p:txBody>
      </p:sp>
    </p:spTree>
    <p:extLst>
      <p:ext uri="{BB962C8B-B14F-4D97-AF65-F5344CB8AC3E}">
        <p14:creationId xmlns:p14="http://schemas.microsoft.com/office/powerpoint/2010/main" val="990076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www.wisdom.weizmann.ac.il/~oded/cc-book.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www.wisdom.weizmann.ac.il/~oded/de-ip.html" TargetMode="External"/><Relationship Id="rId5" Type="http://schemas.openxmlformats.org/officeDocument/2006/relationships/hyperlink" Target="http://www.wisdom.weizmann.ac.il/~oded/pps.html" TargetMode="Externa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511980"/>
          </a:xfrm>
        </p:spPr>
        <p:txBody>
          <a:bodyPr/>
          <a:lstStyle/>
          <a:p>
            <a:r>
              <a:rPr lang="en-US" dirty="0"/>
              <a:t>Probabilistic Proof Systems</a:t>
            </a:r>
          </a:p>
        </p:txBody>
      </p:sp>
      <p:sp>
        <p:nvSpPr>
          <p:cNvPr id="3" name="Subtitle 2"/>
          <p:cNvSpPr>
            <a:spLocks noGrp="1"/>
          </p:cNvSpPr>
          <p:nvPr>
            <p:ph type="subTitle" idx="1"/>
          </p:nvPr>
        </p:nvSpPr>
        <p:spPr/>
        <p:txBody>
          <a:bodyPr/>
          <a:lstStyle/>
          <a:p>
            <a:r>
              <a:rPr lang="en-US" sz="4000" dirty="0"/>
              <a:t>Oded </a:t>
            </a:r>
            <a:r>
              <a:rPr lang="en-US" sz="4000" dirty="0" err="1"/>
              <a:t>Goldreich</a:t>
            </a:r>
            <a:endParaRPr lang="en-US" sz="4000" dirty="0"/>
          </a:p>
          <a:p>
            <a:r>
              <a:rPr lang="en-US" dirty="0"/>
              <a:t>Weizmann Institute of Science</a:t>
            </a:r>
          </a:p>
        </p:txBody>
      </p:sp>
    </p:spTree>
    <p:extLst>
      <p:ext uri="{BB962C8B-B14F-4D97-AF65-F5344CB8AC3E}">
        <p14:creationId xmlns:p14="http://schemas.microsoft.com/office/powerpoint/2010/main" val="2166992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071" y="365126"/>
            <a:ext cx="11152415" cy="875846"/>
          </a:xfrm>
        </p:spPr>
        <p:txBody>
          <a:bodyPr>
            <a:normAutofit/>
          </a:bodyPr>
          <a:lstStyle/>
          <a:p>
            <a:r>
              <a:rPr lang="en-US" dirty="0"/>
              <a:t>The power of zero-knowledge proof systems</a:t>
            </a:r>
          </a:p>
        </p:txBody>
      </p:sp>
      <p:sp>
        <p:nvSpPr>
          <p:cNvPr id="3" name="Content Placeholder 2"/>
          <p:cNvSpPr>
            <a:spLocks noGrp="1"/>
          </p:cNvSpPr>
          <p:nvPr>
            <p:ph idx="1"/>
          </p:nvPr>
        </p:nvSpPr>
        <p:spPr>
          <a:xfrm>
            <a:off x="517070" y="1513114"/>
            <a:ext cx="10673444" cy="4844143"/>
          </a:xfrm>
        </p:spPr>
        <p:txBody>
          <a:bodyPr>
            <a:normAutofit fontScale="92500"/>
          </a:bodyPr>
          <a:lstStyle/>
          <a:p>
            <a:pPr marL="0" indent="0">
              <a:buNone/>
            </a:pPr>
            <a:r>
              <a:rPr lang="en-US" sz="3000" dirty="0"/>
              <a:t>THM [G., </a:t>
            </a:r>
            <a:r>
              <a:rPr lang="en-US" sz="3000" dirty="0" err="1"/>
              <a:t>Micali</a:t>
            </a:r>
            <a:r>
              <a:rPr lang="en-US" sz="3000" dirty="0"/>
              <a:t>, and </a:t>
            </a:r>
            <a:r>
              <a:rPr lang="en-US" sz="3000" dirty="0" err="1"/>
              <a:t>Wigderson</a:t>
            </a:r>
            <a:r>
              <a:rPr lang="en-US" sz="3000" dirty="0"/>
              <a:t>]: Assuming one-way functions, every NP-proof system can be transformed to a zero-knowledge proof system.</a:t>
            </a:r>
          </a:p>
          <a:p>
            <a:pPr marL="0" indent="0">
              <a:buNone/>
            </a:pPr>
            <a:r>
              <a:rPr lang="en-US" dirty="0">
                <a:solidFill>
                  <a:srgbClr val="0070C0"/>
                </a:solidFill>
              </a:rPr>
              <a:t>E.g., one can prove in zero-knowledge that</a:t>
            </a:r>
          </a:p>
          <a:p>
            <a:r>
              <a:rPr lang="en-US" dirty="0">
                <a:solidFill>
                  <a:srgbClr val="0070C0"/>
                </a:solidFill>
              </a:rPr>
              <a:t>A given propositional formula is satisfiable.</a:t>
            </a:r>
          </a:p>
          <a:p>
            <a:r>
              <a:rPr lang="en-US" dirty="0">
                <a:solidFill>
                  <a:srgbClr val="0070C0"/>
                </a:solidFill>
              </a:rPr>
              <a:t>A given system of quadratic equations over a finite field (say GF(2) or GF(3)) has a solution.</a:t>
            </a:r>
          </a:p>
          <a:p>
            <a:r>
              <a:rPr lang="en-US" dirty="0">
                <a:solidFill>
                  <a:srgbClr val="0070C0"/>
                </a:solidFill>
              </a:rPr>
              <a:t>A given graph is 3-colorable.</a:t>
            </a:r>
          </a:p>
          <a:p>
            <a:pPr marL="0" indent="0">
              <a:buNone/>
            </a:pPr>
            <a:r>
              <a:rPr lang="en-US" dirty="0">
                <a:solidFill>
                  <a:srgbClr val="00B050"/>
                </a:solidFill>
              </a:rPr>
              <a:t>“If the existence of something in some situation can be proved, </a:t>
            </a:r>
            <a:br>
              <a:rPr lang="en-US" dirty="0">
                <a:solidFill>
                  <a:srgbClr val="00B050"/>
                </a:solidFill>
              </a:rPr>
            </a:br>
            <a:r>
              <a:rPr lang="en-US" dirty="0">
                <a:solidFill>
                  <a:srgbClr val="00B050"/>
                </a:solidFill>
              </a:rPr>
              <a:t>then also it can be proved in zero-knowledge.”</a:t>
            </a:r>
          </a:p>
          <a:p>
            <a:pPr marL="0" indent="0">
              <a:buNone/>
            </a:pPr>
            <a:r>
              <a:rPr lang="en-US" dirty="0"/>
              <a:t>THM [Ben-Or et al]: Under same assumption, every interactive proof system can be transformed to a zero-knowledge proof system.</a:t>
            </a:r>
          </a:p>
          <a:p>
            <a:pPr marL="0" indent="0">
              <a:buNone/>
            </a:pPr>
            <a:endParaRPr lang="en-US" dirty="0"/>
          </a:p>
          <a:p>
            <a:pPr marL="0" indent="0">
              <a:buNone/>
            </a:pPr>
            <a:endParaRPr lang="en-US" dirty="0">
              <a:solidFill>
                <a:srgbClr val="00B050"/>
              </a:solidFill>
            </a:endParaRPr>
          </a:p>
        </p:txBody>
      </p:sp>
    </p:spTree>
    <p:extLst>
      <p:ext uri="{BB962C8B-B14F-4D97-AF65-F5344CB8AC3E}">
        <p14:creationId xmlns:p14="http://schemas.microsoft.com/office/powerpoint/2010/main" val="2366535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888"/>
            <a:ext cx="10003971" cy="625474"/>
          </a:xfrm>
        </p:spPr>
        <p:txBody>
          <a:bodyPr>
            <a:normAutofit fontScale="90000"/>
          </a:bodyPr>
          <a:lstStyle/>
          <a:p>
            <a:r>
              <a:rPr lang="en-US" dirty="0"/>
              <a:t>Probabilistically checkable proof (PCP) systems</a:t>
            </a:r>
          </a:p>
        </p:txBody>
      </p:sp>
      <p:sp>
        <p:nvSpPr>
          <p:cNvPr id="3" name="Content Placeholder 2"/>
          <p:cNvSpPr>
            <a:spLocks noGrp="1"/>
          </p:cNvSpPr>
          <p:nvPr>
            <p:ph idx="1"/>
          </p:nvPr>
        </p:nvSpPr>
        <p:spPr>
          <a:xfrm>
            <a:off x="838200" y="3074476"/>
            <a:ext cx="11236287" cy="3656829"/>
          </a:xfrm>
        </p:spPr>
        <p:txBody>
          <a:bodyPr>
            <a:normAutofit/>
          </a:bodyPr>
          <a:lstStyle/>
          <a:p>
            <a:r>
              <a:rPr lang="en-US" sz="3000" dirty="0"/>
              <a:t>Super-fast verification = a </a:t>
            </a:r>
            <a:r>
              <a:rPr lang="en-US" sz="3000" b="1" dirty="0"/>
              <a:t>probabilistic</a:t>
            </a:r>
            <a:r>
              <a:rPr lang="en-US" sz="3000" dirty="0"/>
              <a:t> machine (verifier) that tosses logarithmically many coins and makes a constant number of probes</a:t>
            </a:r>
            <a:br>
              <a:rPr lang="en-US" sz="3000" dirty="0"/>
            </a:br>
            <a:r>
              <a:rPr lang="en-US" sz="3000" dirty="0"/>
              <a:t>(to an alleged proof of polynomial length).</a:t>
            </a:r>
          </a:p>
          <a:p>
            <a:r>
              <a:rPr lang="en-US" dirty="0">
                <a:solidFill>
                  <a:srgbClr val="00B050"/>
                </a:solidFill>
              </a:rPr>
              <a:t>Completeness: If the claim is valid, then there exists a proof that </a:t>
            </a:r>
            <a:br>
              <a:rPr lang="en-US" dirty="0">
                <a:solidFill>
                  <a:srgbClr val="00B050"/>
                </a:solidFill>
              </a:rPr>
            </a:br>
            <a:r>
              <a:rPr lang="en-US" dirty="0">
                <a:solidFill>
                  <a:srgbClr val="00B050"/>
                </a:solidFill>
              </a:rPr>
              <a:t>makes the verifier accept with probability 1.</a:t>
            </a:r>
          </a:p>
          <a:p>
            <a:r>
              <a:rPr lang="en-US" dirty="0">
                <a:solidFill>
                  <a:srgbClr val="FF0000"/>
                </a:solidFill>
              </a:rPr>
              <a:t>Soundness: If the claim is invalid, then the verifier rejects </a:t>
            </a:r>
            <a:br>
              <a:rPr lang="en-US" dirty="0">
                <a:solidFill>
                  <a:srgbClr val="FF0000"/>
                </a:solidFill>
              </a:rPr>
            </a:br>
            <a:r>
              <a:rPr lang="en-US" dirty="0">
                <a:solidFill>
                  <a:srgbClr val="FF0000"/>
                </a:solidFill>
              </a:rPr>
              <a:t>with probability at least ½, no matter which (false) proof is presented. </a:t>
            </a:r>
          </a:p>
          <a:p>
            <a:pPr marL="0" indent="0">
              <a:buNone/>
            </a:pPr>
            <a:r>
              <a:rPr lang="en-US" dirty="0">
                <a:solidFill>
                  <a:srgbClr val="0070C0"/>
                </a:solidFill>
              </a:rPr>
              <a:t>The </a:t>
            </a:r>
            <a:r>
              <a:rPr lang="en-US" b="1" dirty="0">
                <a:solidFill>
                  <a:srgbClr val="0070C0"/>
                </a:solidFill>
              </a:rPr>
              <a:t>error probability </a:t>
            </a:r>
            <a:r>
              <a:rPr lang="en-US" dirty="0">
                <a:solidFill>
                  <a:srgbClr val="0070C0"/>
                </a:solidFill>
              </a:rPr>
              <a:t>can be reduced by repetitions.</a:t>
            </a:r>
            <a:r>
              <a:rPr lang="en-US" b="1" dirty="0">
                <a:solidFill>
                  <a:srgbClr val="0070C0"/>
                </a:solidFill>
              </a:rPr>
              <a:t> </a:t>
            </a:r>
          </a:p>
        </p:txBody>
      </p:sp>
      <p:sp>
        <p:nvSpPr>
          <p:cNvPr id="4" name="TextBox 3"/>
          <p:cNvSpPr txBox="1"/>
          <p:nvPr/>
        </p:nvSpPr>
        <p:spPr>
          <a:xfrm>
            <a:off x="838200" y="1230342"/>
            <a:ext cx="10537372" cy="1631216"/>
          </a:xfrm>
          <a:prstGeom prst="rect">
            <a:avLst/>
          </a:prstGeom>
          <a:noFill/>
        </p:spPr>
        <p:txBody>
          <a:bodyPr wrap="square" rtlCol="0">
            <a:spAutoFit/>
          </a:bodyPr>
          <a:lstStyle/>
          <a:p>
            <a:r>
              <a:rPr lang="en-US" sz="3600" b="1" dirty="0">
                <a:solidFill>
                  <a:srgbClr val="0070C0"/>
                </a:solidFill>
              </a:rPr>
              <a:t>Back to NP-proofs, but in </a:t>
            </a:r>
            <a:r>
              <a:rPr lang="en-US" sz="3600" b="1" u="sng" dirty="0">
                <a:solidFill>
                  <a:srgbClr val="0070C0"/>
                </a:solidFill>
              </a:rPr>
              <a:t>redundant</a:t>
            </a:r>
            <a:r>
              <a:rPr lang="en-US" sz="3600" b="1" dirty="0">
                <a:solidFill>
                  <a:srgbClr val="0070C0"/>
                </a:solidFill>
              </a:rPr>
              <a:t> form</a:t>
            </a:r>
            <a:r>
              <a:rPr lang="en-US" sz="3600" b="1">
                <a:solidFill>
                  <a:srgbClr val="0070C0"/>
                </a:solidFill>
              </a:rPr>
              <a:t>, </a:t>
            </a:r>
            <a:br>
              <a:rPr lang="en-US" sz="3600" b="1">
                <a:solidFill>
                  <a:srgbClr val="0070C0"/>
                </a:solidFill>
              </a:rPr>
            </a:br>
            <a:r>
              <a:rPr lang="en-US" sz="3600" b="1">
                <a:solidFill>
                  <a:srgbClr val="0070C0"/>
                </a:solidFill>
              </a:rPr>
              <a:t>which </a:t>
            </a:r>
            <a:r>
              <a:rPr lang="en-US" sz="3600" b="1" dirty="0">
                <a:solidFill>
                  <a:srgbClr val="0070C0"/>
                </a:solidFill>
              </a:rPr>
              <a:t>are probed at few random locations.</a:t>
            </a:r>
          </a:p>
          <a:p>
            <a:r>
              <a:rPr lang="en-US" sz="2800" dirty="0"/>
              <a:t>The (randomized) verifier has direct access to bits of the alleged proof.</a:t>
            </a:r>
            <a:endParaRPr lang="en-US" sz="3600" b="1" dirty="0">
              <a:solidFill>
                <a:srgbClr val="0070C0"/>
              </a:solidFill>
            </a:endParaRPr>
          </a:p>
        </p:txBody>
      </p:sp>
      <p:sp>
        <p:nvSpPr>
          <p:cNvPr id="5" name="TextBox 4"/>
          <p:cNvSpPr txBox="1"/>
          <p:nvPr/>
        </p:nvSpPr>
        <p:spPr>
          <a:xfrm>
            <a:off x="5540829" y="648093"/>
            <a:ext cx="6651172" cy="369332"/>
          </a:xfrm>
          <a:prstGeom prst="rect">
            <a:avLst/>
          </a:prstGeom>
          <a:noFill/>
        </p:spPr>
        <p:txBody>
          <a:bodyPr wrap="square" rtlCol="0">
            <a:spAutoFit/>
          </a:bodyPr>
          <a:lstStyle/>
          <a:p>
            <a:r>
              <a:rPr lang="en-US" dirty="0"/>
              <a:t>[</a:t>
            </a:r>
            <a:r>
              <a:rPr lang="en-US" dirty="0" err="1"/>
              <a:t>Feige</a:t>
            </a:r>
            <a:r>
              <a:rPr lang="en-US" dirty="0"/>
              <a:t>, </a:t>
            </a:r>
            <a:r>
              <a:rPr lang="en-US" dirty="0" err="1"/>
              <a:t>Goldwasser</a:t>
            </a:r>
            <a:r>
              <a:rPr lang="en-US" dirty="0"/>
              <a:t>, </a:t>
            </a:r>
            <a:r>
              <a:rPr lang="en-US" dirty="0" err="1"/>
              <a:t>Lovasz</a:t>
            </a:r>
            <a:r>
              <a:rPr lang="en-US" dirty="0"/>
              <a:t>, </a:t>
            </a:r>
            <a:r>
              <a:rPr lang="en-US" dirty="0" err="1"/>
              <a:t>Safra</a:t>
            </a:r>
            <a:r>
              <a:rPr lang="en-US" dirty="0"/>
              <a:t>, and </a:t>
            </a:r>
            <a:r>
              <a:rPr lang="en-US" dirty="0" err="1"/>
              <a:t>Szegedy</a:t>
            </a:r>
            <a:r>
              <a:rPr lang="en-US" dirty="0"/>
              <a:t>] &amp; [Arora and </a:t>
            </a:r>
            <a:r>
              <a:rPr lang="en-US" dirty="0" err="1"/>
              <a:t>Safra</a:t>
            </a:r>
            <a:r>
              <a:rPr lang="en-US" dirty="0"/>
              <a:t>]</a:t>
            </a:r>
          </a:p>
        </p:txBody>
      </p:sp>
    </p:spTree>
    <p:extLst>
      <p:ext uri="{BB962C8B-B14F-4D97-AF65-F5344CB8AC3E}">
        <p14:creationId xmlns:p14="http://schemas.microsoft.com/office/powerpoint/2010/main" val="2377338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070" y="158298"/>
            <a:ext cx="6482443" cy="821417"/>
          </a:xfrm>
        </p:spPr>
        <p:txBody>
          <a:bodyPr>
            <a:normAutofit/>
          </a:bodyPr>
          <a:lstStyle/>
          <a:p>
            <a:r>
              <a:rPr lang="en-US" dirty="0"/>
              <a:t>The power of PCP systems</a:t>
            </a:r>
          </a:p>
        </p:txBody>
      </p:sp>
      <p:sp>
        <p:nvSpPr>
          <p:cNvPr id="3" name="Content Placeholder 2"/>
          <p:cNvSpPr>
            <a:spLocks noGrp="1"/>
          </p:cNvSpPr>
          <p:nvPr>
            <p:ph idx="1"/>
          </p:nvPr>
        </p:nvSpPr>
        <p:spPr>
          <a:xfrm>
            <a:off x="517070" y="1121228"/>
            <a:ext cx="10673444" cy="4604657"/>
          </a:xfrm>
        </p:spPr>
        <p:txBody>
          <a:bodyPr>
            <a:normAutofit fontScale="92500" lnSpcReduction="20000"/>
          </a:bodyPr>
          <a:lstStyle/>
          <a:p>
            <a:pPr marL="0" indent="0">
              <a:buNone/>
            </a:pPr>
            <a:r>
              <a:rPr lang="en-US" sz="3000" dirty="0"/>
              <a:t>THM [FGLSS, AS, ALMSS]: Every NP-proof system can be transformed to a PCP system. (Furthermore, an NP-proof for any valid claim can be efficiently transformed into a suitable proof for the PCP System.) </a:t>
            </a:r>
          </a:p>
          <a:p>
            <a:pPr marL="0" indent="0">
              <a:buNone/>
            </a:pPr>
            <a:r>
              <a:rPr lang="en-US" sz="3000" dirty="0">
                <a:solidFill>
                  <a:srgbClr val="0070C0"/>
                </a:solidFill>
              </a:rPr>
              <a:t>This yields </a:t>
            </a:r>
            <a:r>
              <a:rPr lang="en-US" sz="3000" b="1" dirty="0">
                <a:solidFill>
                  <a:srgbClr val="0070C0"/>
                </a:solidFill>
              </a:rPr>
              <a:t>amplifying reductions</a:t>
            </a:r>
            <a:r>
              <a:rPr lang="en-US" sz="3000" dirty="0">
                <a:solidFill>
                  <a:srgbClr val="0070C0"/>
                </a:solidFill>
              </a:rPr>
              <a:t> for many natural sets, including</a:t>
            </a:r>
            <a:endParaRPr lang="en-US" dirty="0">
              <a:solidFill>
                <a:srgbClr val="0070C0"/>
              </a:solidFill>
            </a:endParaRPr>
          </a:p>
          <a:p>
            <a:r>
              <a:rPr lang="en-US" dirty="0">
                <a:solidFill>
                  <a:srgbClr val="0070C0"/>
                </a:solidFill>
              </a:rPr>
              <a:t>Satisfiable propositional 3CNF formula, </a:t>
            </a:r>
            <a:br>
              <a:rPr lang="en-US" dirty="0">
                <a:solidFill>
                  <a:srgbClr val="0070C0"/>
                </a:solidFill>
              </a:rPr>
            </a:br>
            <a:r>
              <a:rPr lang="en-US" dirty="0">
                <a:solidFill>
                  <a:srgbClr val="0070C0"/>
                </a:solidFill>
              </a:rPr>
              <a:t>where 3CNF = Conjunctive Normal Form with 3 literals is each clause.</a:t>
            </a:r>
          </a:p>
          <a:p>
            <a:r>
              <a:rPr lang="en-US" dirty="0">
                <a:solidFill>
                  <a:srgbClr val="0070C0"/>
                </a:solidFill>
              </a:rPr>
              <a:t>3-colorable graphs.</a:t>
            </a:r>
          </a:p>
          <a:p>
            <a:pPr marL="0" indent="0">
              <a:buNone/>
            </a:pPr>
            <a:endParaRPr lang="en-US" dirty="0">
              <a:solidFill>
                <a:srgbClr val="0070C0"/>
              </a:solidFill>
            </a:endParaRPr>
          </a:p>
          <a:p>
            <a:pPr marL="0" indent="0">
              <a:buNone/>
            </a:pPr>
            <a:r>
              <a:rPr lang="en-US" sz="3000" dirty="0" err="1"/>
              <a:t>Def</a:t>
            </a:r>
            <a:r>
              <a:rPr lang="en-US" sz="3000" dirty="0"/>
              <a:t>: </a:t>
            </a:r>
            <a:r>
              <a:rPr lang="en-US" sz="3000" b="1" dirty="0"/>
              <a:t>f </a:t>
            </a:r>
            <a:r>
              <a:rPr lang="en-US" sz="3000" dirty="0"/>
              <a:t>is an </a:t>
            </a:r>
            <a:r>
              <a:rPr lang="en-US" sz="3000" u="sng" dirty="0"/>
              <a:t>amplifying reduction</a:t>
            </a:r>
            <a:r>
              <a:rPr lang="en-US" sz="3000" dirty="0"/>
              <a:t> for 3SAT if it satisfies:</a:t>
            </a:r>
          </a:p>
          <a:p>
            <a:r>
              <a:rPr lang="en-US" sz="3000" dirty="0">
                <a:solidFill>
                  <a:srgbClr val="00B050"/>
                </a:solidFill>
              </a:rPr>
              <a:t>Completeness: If </a:t>
            </a:r>
            <a:r>
              <a:rPr lang="en-US" sz="3000" b="1" dirty="0">
                <a:solidFill>
                  <a:srgbClr val="00B050"/>
                </a:solidFill>
                <a:sym typeface="Symbol" panose="05050102010706020507" pitchFamily="18" charset="2"/>
              </a:rPr>
              <a:t></a:t>
            </a:r>
            <a:r>
              <a:rPr lang="en-US" sz="3000" dirty="0">
                <a:solidFill>
                  <a:srgbClr val="00B050"/>
                </a:solidFill>
                <a:sym typeface="Symbol" panose="05050102010706020507" pitchFamily="18" charset="2"/>
              </a:rPr>
              <a:t> </a:t>
            </a:r>
            <a:r>
              <a:rPr lang="en-US" sz="3000" dirty="0">
                <a:solidFill>
                  <a:srgbClr val="00B050"/>
                </a:solidFill>
              </a:rPr>
              <a:t>is satisfiable, then </a:t>
            </a:r>
            <a:r>
              <a:rPr lang="en-US" sz="3000" b="1" dirty="0">
                <a:solidFill>
                  <a:srgbClr val="00B050"/>
                </a:solidFill>
              </a:rPr>
              <a:t>f(</a:t>
            </a:r>
            <a:r>
              <a:rPr lang="en-US" sz="3000" b="1" dirty="0">
                <a:solidFill>
                  <a:srgbClr val="00B050"/>
                </a:solidFill>
                <a:sym typeface="Symbol" panose="05050102010706020507" pitchFamily="18" charset="2"/>
              </a:rPr>
              <a:t></a:t>
            </a:r>
            <a:r>
              <a:rPr lang="en-US" sz="3000" b="1" dirty="0">
                <a:solidFill>
                  <a:srgbClr val="00B050"/>
                </a:solidFill>
              </a:rPr>
              <a:t>) </a:t>
            </a:r>
            <a:r>
              <a:rPr lang="en-US" sz="3000" dirty="0">
                <a:solidFill>
                  <a:srgbClr val="00B050"/>
                </a:solidFill>
              </a:rPr>
              <a:t>is satisfiable.</a:t>
            </a:r>
          </a:p>
          <a:p>
            <a:r>
              <a:rPr lang="en-US" sz="3000" dirty="0">
                <a:solidFill>
                  <a:srgbClr val="FF0000"/>
                </a:solidFill>
              </a:rPr>
              <a:t>Soundness: If </a:t>
            </a:r>
            <a:r>
              <a:rPr lang="en-US" sz="3000" dirty="0">
                <a:solidFill>
                  <a:srgbClr val="FF0000"/>
                </a:solidFill>
                <a:sym typeface="Symbol" panose="05050102010706020507" pitchFamily="18" charset="2"/>
              </a:rPr>
              <a:t> is not satisfiable, </a:t>
            </a:r>
            <a:r>
              <a:rPr lang="en-US" sz="3000" dirty="0">
                <a:solidFill>
                  <a:srgbClr val="FF0000"/>
                </a:solidFill>
              </a:rPr>
              <a:t>then each truth-assignment to f(</a:t>
            </a:r>
            <a:r>
              <a:rPr lang="en-US" sz="3000" dirty="0">
                <a:solidFill>
                  <a:srgbClr val="FF0000"/>
                </a:solidFill>
                <a:sym typeface="Symbol" panose="05050102010706020507" pitchFamily="18" charset="2"/>
              </a:rPr>
              <a:t></a:t>
            </a:r>
            <a:r>
              <a:rPr lang="en-US" sz="3000" dirty="0">
                <a:solidFill>
                  <a:srgbClr val="FF0000"/>
                </a:solidFill>
              </a:rPr>
              <a:t>) </a:t>
            </a:r>
            <a:br>
              <a:rPr lang="en-US" sz="3000" dirty="0">
                <a:solidFill>
                  <a:srgbClr val="FF0000"/>
                </a:solidFill>
              </a:rPr>
            </a:br>
            <a:r>
              <a:rPr lang="en-US" sz="3000" dirty="0">
                <a:solidFill>
                  <a:srgbClr val="FF0000"/>
                </a:solidFill>
              </a:rPr>
              <a:t>satisfies at most 99% of the clauses.    (Can be improved to 7/8+o(1).)</a:t>
            </a:r>
            <a:endParaRPr lang="en-US" sz="3000" dirty="0"/>
          </a:p>
          <a:p>
            <a:pPr marL="0" indent="0">
              <a:buNone/>
            </a:pPr>
            <a:endParaRPr lang="en-US" sz="3000" dirty="0"/>
          </a:p>
          <a:p>
            <a:pPr marL="0" indent="0">
              <a:buNone/>
            </a:pPr>
            <a:endParaRPr lang="en-US" dirty="0"/>
          </a:p>
          <a:p>
            <a:pPr marL="0" indent="0">
              <a:buNone/>
            </a:pPr>
            <a:endParaRPr lang="en-US" dirty="0">
              <a:solidFill>
                <a:srgbClr val="00B050"/>
              </a:solidFill>
            </a:endParaRPr>
          </a:p>
        </p:txBody>
      </p:sp>
      <p:sp>
        <p:nvSpPr>
          <p:cNvPr id="4" name="TextBox 3"/>
          <p:cNvSpPr txBox="1"/>
          <p:nvPr/>
        </p:nvSpPr>
        <p:spPr>
          <a:xfrm>
            <a:off x="517070" y="5736770"/>
            <a:ext cx="10749644" cy="830997"/>
          </a:xfrm>
          <a:prstGeom prst="rect">
            <a:avLst/>
          </a:prstGeom>
          <a:noFill/>
        </p:spPr>
        <p:txBody>
          <a:bodyPr wrap="square" rtlCol="0">
            <a:spAutoFit/>
          </a:bodyPr>
          <a:lstStyle/>
          <a:p>
            <a:r>
              <a:rPr lang="en-US" sz="2400" dirty="0">
                <a:solidFill>
                  <a:srgbClr val="0070C0"/>
                </a:solidFill>
              </a:rPr>
              <a:t>This means that approximating the fraction of clauses in a formula that can be simultaneously satisfied is as hard as determining whether the formula is satisfiable.</a:t>
            </a:r>
          </a:p>
        </p:txBody>
      </p:sp>
    </p:spTree>
    <p:extLst>
      <p:ext uri="{BB962C8B-B14F-4D97-AF65-F5344CB8AC3E}">
        <p14:creationId xmlns:p14="http://schemas.microsoft.com/office/powerpoint/2010/main" val="1470373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070" y="158298"/>
            <a:ext cx="7647216" cy="701673"/>
          </a:xfrm>
        </p:spPr>
        <p:txBody>
          <a:bodyPr>
            <a:normAutofit/>
          </a:bodyPr>
          <a:lstStyle/>
          <a:p>
            <a:r>
              <a:rPr lang="en-US" dirty="0"/>
              <a:t>The proof(s) of the PCP Theorem</a:t>
            </a:r>
          </a:p>
        </p:txBody>
      </p:sp>
      <p:sp>
        <p:nvSpPr>
          <p:cNvPr id="3" name="Content Placeholder 2"/>
          <p:cNvSpPr>
            <a:spLocks noGrp="1"/>
          </p:cNvSpPr>
          <p:nvPr>
            <p:ph idx="1"/>
          </p:nvPr>
        </p:nvSpPr>
        <p:spPr>
          <a:xfrm>
            <a:off x="623565" y="2471738"/>
            <a:ext cx="11384419" cy="3200400"/>
          </a:xfrm>
        </p:spPr>
        <p:txBody>
          <a:bodyPr>
            <a:normAutofit fontScale="92500" lnSpcReduction="10000"/>
          </a:bodyPr>
          <a:lstStyle/>
          <a:p>
            <a:pPr marL="0" indent="0">
              <a:buNone/>
            </a:pPr>
            <a:r>
              <a:rPr lang="en-US" sz="3000" dirty="0">
                <a:solidFill>
                  <a:srgbClr val="0070C0"/>
                </a:solidFill>
              </a:rPr>
              <a:t>1</a:t>
            </a:r>
            <a:r>
              <a:rPr lang="en-US" sz="3000" baseline="30000" dirty="0">
                <a:solidFill>
                  <a:srgbClr val="0070C0"/>
                </a:solidFill>
              </a:rPr>
              <a:t>st</a:t>
            </a:r>
            <a:r>
              <a:rPr lang="en-US" sz="3000" dirty="0">
                <a:solidFill>
                  <a:srgbClr val="0070C0"/>
                </a:solidFill>
              </a:rPr>
              <a:t> proof [</a:t>
            </a:r>
            <a:r>
              <a:rPr lang="en-US" dirty="0">
                <a:solidFill>
                  <a:srgbClr val="0070C0"/>
                </a:solidFill>
              </a:rPr>
              <a:t>Arora, Lund, Motwani, Sudan, and </a:t>
            </a:r>
            <a:r>
              <a:rPr lang="en-US" dirty="0" err="1">
                <a:solidFill>
                  <a:srgbClr val="0070C0"/>
                </a:solidFill>
              </a:rPr>
              <a:t>Szegedy</a:t>
            </a:r>
            <a:r>
              <a:rPr lang="en-US" sz="3000" dirty="0">
                <a:solidFill>
                  <a:srgbClr val="0070C0"/>
                </a:solidFill>
              </a:rPr>
              <a:t>]:</a:t>
            </a:r>
          </a:p>
          <a:p>
            <a:r>
              <a:rPr lang="en-US" dirty="0">
                <a:solidFill>
                  <a:srgbClr val="0070C0"/>
                </a:solidFill>
              </a:rPr>
              <a:t>“NP in </a:t>
            </a:r>
            <a:r>
              <a:rPr lang="en-US" dirty="0" err="1">
                <a:solidFill>
                  <a:srgbClr val="FF0000"/>
                </a:solidFill>
              </a:rPr>
              <a:t>r</a:t>
            </a:r>
            <a:r>
              <a:rPr lang="en-US" dirty="0" err="1">
                <a:solidFill>
                  <a:srgbClr val="0070C0"/>
                </a:solidFill>
              </a:rPr>
              <a:t>PCP</a:t>
            </a:r>
            <a:r>
              <a:rPr lang="en-US" dirty="0" err="1">
                <a:solidFill>
                  <a:srgbClr val="FF0000"/>
                </a:solidFill>
              </a:rPr>
              <a:t>P</a:t>
            </a:r>
            <a:r>
              <a:rPr lang="en-US" dirty="0">
                <a:solidFill>
                  <a:srgbClr val="0070C0"/>
                </a:solidFill>
              </a:rPr>
              <a:t>[</a:t>
            </a:r>
            <a:r>
              <a:rPr lang="en-US" dirty="0" err="1">
                <a:solidFill>
                  <a:srgbClr val="0070C0"/>
                </a:solidFill>
              </a:rPr>
              <a:t>log,polylog</a:t>
            </a:r>
            <a:r>
              <a:rPr lang="en-US" dirty="0">
                <a:solidFill>
                  <a:srgbClr val="0070C0"/>
                </a:solidFill>
              </a:rPr>
              <a:t>]”</a:t>
            </a:r>
          </a:p>
          <a:p>
            <a:r>
              <a:rPr lang="en-US" dirty="0">
                <a:solidFill>
                  <a:srgbClr val="0070C0"/>
                </a:solidFill>
              </a:rPr>
              <a:t>“NP in </a:t>
            </a:r>
            <a:r>
              <a:rPr lang="en-US" dirty="0" err="1">
                <a:solidFill>
                  <a:srgbClr val="FF0000"/>
                </a:solidFill>
              </a:rPr>
              <a:t>r</a:t>
            </a:r>
            <a:r>
              <a:rPr lang="en-US" dirty="0" err="1">
                <a:solidFill>
                  <a:srgbClr val="0070C0"/>
                </a:solidFill>
              </a:rPr>
              <a:t>PCP</a:t>
            </a:r>
            <a:r>
              <a:rPr lang="en-US" dirty="0" err="1">
                <a:solidFill>
                  <a:srgbClr val="FF0000"/>
                </a:solidFill>
              </a:rPr>
              <a:t>P</a:t>
            </a:r>
            <a:r>
              <a:rPr lang="en-US" dirty="0">
                <a:solidFill>
                  <a:srgbClr val="0070C0"/>
                </a:solidFill>
              </a:rPr>
              <a:t>[</a:t>
            </a:r>
            <a:r>
              <a:rPr lang="en-US" dirty="0" err="1">
                <a:solidFill>
                  <a:srgbClr val="0070C0"/>
                </a:solidFill>
              </a:rPr>
              <a:t>poly,O</a:t>
            </a:r>
            <a:r>
              <a:rPr lang="en-US" dirty="0">
                <a:solidFill>
                  <a:srgbClr val="0070C0"/>
                </a:solidFill>
              </a:rPr>
              <a:t>(1)]”</a:t>
            </a:r>
          </a:p>
          <a:p>
            <a:pPr marL="0" indent="0">
              <a:buNone/>
            </a:pPr>
            <a:endParaRPr lang="en-US" dirty="0">
              <a:solidFill>
                <a:srgbClr val="00B050"/>
              </a:solidFill>
            </a:endParaRPr>
          </a:p>
          <a:p>
            <a:pPr marL="0" indent="0">
              <a:buNone/>
            </a:pPr>
            <a:r>
              <a:rPr lang="en-US" dirty="0">
                <a:solidFill>
                  <a:srgbClr val="00B050"/>
                </a:solidFill>
              </a:rPr>
              <a:t>2</a:t>
            </a:r>
            <a:r>
              <a:rPr lang="en-US" baseline="30000" dirty="0">
                <a:solidFill>
                  <a:srgbClr val="00B050"/>
                </a:solidFill>
              </a:rPr>
              <a:t>nd</a:t>
            </a:r>
            <a:r>
              <a:rPr lang="en-US" dirty="0">
                <a:solidFill>
                  <a:srgbClr val="00B050"/>
                </a:solidFill>
              </a:rPr>
              <a:t> proof [</a:t>
            </a:r>
            <a:r>
              <a:rPr lang="en-US" dirty="0" err="1">
                <a:solidFill>
                  <a:srgbClr val="00B050"/>
                </a:solidFill>
              </a:rPr>
              <a:t>Dinur</a:t>
            </a:r>
            <a:r>
              <a:rPr lang="en-US" dirty="0">
                <a:solidFill>
                  <a:srgbClr val="00B050"/>
                </a:solidFill>
              </a:rPr>
              <a:t>]: For some constant </a:t>
            </a:r>
            <a:r>
              <a:rPr lang="en-US" b="1" dirty="0">
                <a:solidFill>
                  <a:srgbClr val="0070C0"/>
                </a:solidFill>
              </a:rPr>
              <a:t>c</a:t>
            </a:r>
            <a:r>
              <a:rPr lang="en-US" dirty="0">
                <a:solidFill>
                  <a:srgbClr val="00B050"/>
                </a:solidFill>
              </a:rPr>
              <a:t>&gt;1, and every </a:t>
            </a:r>
            <a:r>
              <a:rPr lang="en-US" b="1" dirty="0">
                <a:sym typeface="Symbol" panose="05050102010706020507" pitchFamily="18" charset="2"/>
              </a:rPr>
              <a:t></a:t>
            </a:r>
            <a:r>
              <a:rPr lang="en-US" dirty="0">
                <a:solidFill>
                  <a:srgbClr val="00B050"/>
                </a:solidFill>
                <a:sym typeface="Symbol" panose="05050102010706020507" pitchFamily="18" charset="2"/>
              </a:rPr>
              <a:t>&lt;1/c</a:t>
            </a:r>
            <a:endParaRPr lang="en-US" dirty="0">
              <a:solidFill>
                <a:srgbClr val="00B050"/>
              </a:solidFill>
            </a:endParaRPr>
          </a:p>
          <a:p>
            <a:r>
              <a:rPr lang="en-US" dirty="0">
                <a:solidFill>
                  <a:srgbClr val="00B050"/>
                </a:solidFill>
              </a:rPr>
              <a:t>PCP</a:t>
            </a:r>
            <a:r>
              <a:rPr lang="en-US" b="1" baseline="-25000" dirty="0">
                <a:sym typeface="Symbol" panose="05050102010706020507" pitchFamily="18" charset="2"/>
              </a:rPr>
              <a:t></a:t>
            </a:r>
            <a:r>
              <a:rPr lang="en-US" dirty="0">
                <a:solidFill>
                  <a:srgbClr val="00B050"/>
                </a:solidFill>
              </a:rPr>
              <a:t>[</a:t>
            </a:r>
            <a:r>
              <a:rPr lang="en-US" dirty="0" err="1">
                <a:solidFill>
                  <a:srgbClr val="00B050"/>
                </a:solidFill>
              </a:rPr>
              <a:t>r,</a:t>
            </a:r>
            <a:r>
              <a:rPr lang="en-US" b="1" dirty="0" err="1">
                <a:solidFill>
                  <a:srgbClr val="0070C0"/>
                </a:solidFill>
              </a:rPr>
              <a:t>c</a:t>
            </a:r>
            <a:r>
              <a:rPr lang="en-US" dirty="0">
                <a:solidFill>
                  <a:srgbClr val="00B050"/>
                </a:solidFill>
              </a:rPr>
              <a:t>] in PCP</a:t>
            </a:r>
            <a:r>
              <a:rPr lang="en-US" b="1" baseline="-25000" dirty="0"/>
              <a:t>4</a:t>
            </a:r>
            <a:r>
              <a:rPr lang="en-US" b="1" baseline="-25000" dirty="0">
                <a:sym typeface="Symbol" panose="05050102010706020507" pitchFamily="18" charset="2"/>
              </a:rPr>
              <a:t></a:t>
            </a:r>
            <a:r>
              <a:rPr lang="en-US" dirty="0">
                <a:solidFill>
                  <a:srgbClr val="00B050"/>
                </a:solidFill>
              </a:rPr>
              <a:t>[</a:t>
            </a:r>
            <a:r>
              <a:rPr lang="en-US" dirty="0" err="1">
                <a:solidFill>
                  <a:srgbClr val="00B050"/>
                </a:solidFill>
              </a:rPr>
              <a:t>r+O</a:t>
            </a:r>
            <a:r>
              <a:rPr lang="en-US" dirty="0">
                <a:solidFill>
                  <a:srgbClr val="00B050"/>
                </a:solidFill>
              </a:rPr>
              <a:t>(1),O(1)]       “Gap (i.e., detect.-prob.) Amplification”</a:t>
            </a:r>
          </a:p>
          <a:p>
            <a:r>
              <a:rPr lang="en-US" dirty="0">
                <a:solidFill>
                  <a:srgbClr val="00B050"/>
                </a:solidFill>
              </a:rPr>
              <a:t>PCP</a:t>
            </a:r>
            <a:r>
              <a:rPr lang="en-US" b="1" baseline="-25000" dirty="0"/>
              <a:t>4</a:t>
            </a:r>
            <a:r>
              <a:rPr lang="en-US" b="1" baseline="-25000" dirty="0">
                <a:sym typeface="Symbol" panose="05050102010706020507" pitchFamily="18" charset="2"/>
              </a:rPr>
              <a:t></a:t>
            </a:r>
            <a:r>
              <a:rPr lang="en-US" dirty="0">
                <a:solidFill>
                  <a:srgbClr val="00B050"/>
                </a:solidFill>
              </a:rPr>
              <a:t>[</a:t>
            </a:r>
            <a:r>
              <a:rPr lang="en-US" dirty="0" err="1">
                <a:solidFill>
                  <a:srgbClr val="00B050"/>
                </a:solidFill>
              </a:rPr>
              <a:t>r’,O</a:t>
            </a:r>
            <a:r>
              <a:rPr lang="en-US" dirty="0">
                <a:solidFill>
                  <a:srgbClr val="00B050"/>
                </a:solidFill>
              </a:rPr>
              <a:t>(1)] in PCP</a:t>
            </a:r>
            <a:r>
              <a:rPr lang="en-US" b="1" baseline="-25000" dirty="0"/>
              <a:t>2</a:t>
            </a:r>
            <a:r>
              <a:rPr lang="en-US" b="1" baseline="-25000" dirty="0">
                <a:sym typeface="Symbol" panose="05050102010706020507" pitchFamily="18" charset="2"/>
              </a:rPr>
              <a:t></a:t>
            </a:r>
            <a:r>
              <a:rPr lang="en-US" dirty="0">
                <a:solidFill>
                  <a:srgbClr val="00B050"/>
                </a:solidFill>
              </a:rPr>
              <a:t>[</a:t>
            </a:r>
            <a:r>
              <a:rPr lang="en-US" dirty="0" err="1">
                <a:solidFill>
                  <a:srgbClr val="00B050"/>
                </a:solidFill>
              </a:rPr>
              <a:t>r’+O</a:t>
            </a:r>
            <a:r>
              <a:rPr lang="en-US" dirty="0">
                <a:solidFill>
                  <a:srgbClr val="00B050"/>
                </a:solidFill>
              </a:rPr>
              <a:t>(1),</a:t>
            </a:r>
            <a:r>
              <a:rPr lang="en-US" b="1" dirty="0">
                <a:solidFill>
                  <a:srgbClr val="0070C0"/>
                </a:solidFill>
              </a:rPr>
              <a:t>c</a:t>
            </a:r>
            <a:r>
              <a:rPr lang="en-US" dirty="0">
                <a:solidFill>
                  <a:srgbClr val="00B050"/>
                </a:solidFill>
              </a:rPr>
              <a:t>].   </a:t>
            </a:r>
            <a:r>
              <a:rPr lang="en-US" sz="2600" dirty="0">
                <a:solidFill>
                  <a:srgbClr val="00B050"/>
                </a:solidFill>
              </a:rPr>
              <a:t>(Uses composition with a PCPP[</a:t>
            </a:r>
            <a:r>
              <a:rPr lang="en-US" sz="2600" dirty="0" err="1">
                <a:solidFill>
                  <a:srgbClr val="00B050"/>
                </a:solidFill>
              </a:rPr>
              <a:t>poly,</a:t>
            </a:r>
            <a:r>
              <a:rPr lang="en-US" sz="2600" b="1" dirty="0" err="1">
                <a:solidFill>
                  <a:srgbClr val="0070C0"/>
                </a:solidFill>
              </a:rPr>
              <a:t>c</a:t>
            </a:r>
            <a:r>
              <a:rPr lang="en-US" sz="2600" dirty="0">
                <a:solidFill>
                  <a:srgbClr val="00B050"/>
                </a:solidFill>
              </a:rPr>
              <a:t>] system)</a:t>
            </a:r>
          </a:p>
        </p:txBody>
      </p:sp>
      <p:sp>
        <p:nvSpPr>
          <p:cNvPr id="5" name="TextBox 4"/>
          <p:cNvSpPr txBox="1"/>
          <p:nvPr/>
        </p:nvSpPr>
        <p:spPr>
          <a:xfrm>
            <a:off x="517066" y="5796954"/>
            <a:ext cx="11092543" cy="400110"/>
          </a:xfrm>
          <a:prstGeom prst="rect">
            <a:avLst/>
          </a:prstGeom>
          <a:noFill/>
        </p:spPr>
        <p:txBody>
          <a:bodyPr wrap="square" rtlCol="0">
            <a:spAutoFit/>
          </a:bodyPr>
          <a:lstStyle/>
          <a:p>
            <a:r>
              <a:rPr lang="en-US" sz="2000" dirty="0"/>
              <a:t>*) PCP[</a:t>
            </a:r>
            <a:r>
              <a:rPr lang="en-US" sz="2000" dirty="0" err="1"/>
              <a:t>r,q</a:t>
            </a:r>
            <a:r>
              <a:rPr lang="en-US" sz="2000" dirty="0"/>
              <a:t>] = PCP system with randomness complexity r (proof length exp(r)) and query complexity q.</a:t>
            </a:r>
          </a:p>
        </p:txBody>
      </p:sp>
      <p:sp>
        <p:nvSpPr>
          <p:cNvPr id="6" name="Content Placeholder 2">
            <a:extLst>
              <a:ext uri="{FF2B5EF4-FFF2-40B4-BE49-F238E27FC236}">
                <a16:creationId xmlns:a16="http://schemas.microsoft.com/office/drawing/2014/main" id="{FCB659E3-A969-473A-986E-93DBCB189298}"/>
              </a:ext>
            </a:extLst>
          </p:cNvPr>
          <p:cNvSpPr txBox="1">
            <a:spLocks/>
          </p:cNvSpPr>
          <p:nvPr/>
        </p:nvSpPr>
        <p:spPr>
          <a:xfrm>
            <a:off x="517069" y="897406"/>
            <a:ext cx="8455482" cy="14495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000" dirty="0"/>
              <a:t>Both proofs use the notion of “proof composition”:  </a:t>
            </a:r>
            <a:br>
              <a:rPr lang="en-US" sz="3000" dirty="0"/>
            </a:br>
            <a:r>
              <a:rPr lang="en-US" sz="3000" dirty="0"/>
              <a:t>  </a:t>
            </a:r>
            <a:r>
              <a:rPr lang="en-US" sz="3200" dirty="0"/>
              <a:t>“NP in </a:t>
            </a:r>
            <a:r>
              <a:rPr lang="en-US" sz="3200" dirty="0" err="1">
                <a:solidFill>
                  <a:srgbClr val="FF0000"/>
                </a:solidFill>
              </a:rPr>
              <a:t>r</a:t>
            </a:r>
            <a:r>
              <a:rPr lang="en-US" sz="3200" dirty="0" err="1"/>
              <a:t>PCP</a:t>
            </a:r>
            <a:r>
              <a:rPr lang="en-US" sz="3200" dirty="0"/>
              <a:t>[r</a:t>
            </a:r>
            <a:r>
              <a:rPr lang="en-US" sz="3200" baseline="-25000" dirty="0"/>
              <a:t>out</a:t>
            </a:r>
            <a:r>
              <a:rPr lang="en-US" sz="3200" dirty="0"/>
              <a:t> ,</a:t>
            </a:r>
            <a:r>
              <a:rPr lang="en-US" sz="3200" dirty="0" err="1"/>
              <a:t>q</a:t>
            </a:r>
            <a:r>
              <a:rPr lang="en-US" sz="3200" baseline="-25000" dirty="0" err="1"/>
              <a:t>out</a:t>
            </a:r>
            <a:r>
              <a:rPr lang="en-US" sz="3200" dirty="0"/>
              <a:t> ]” + “P in PCP</a:t>
            </a:r>
            <a:r>
              <a:rPr lang="en-US" sz="3200" dirty="0">
                <a:solidFill>
                  <a:srgbClr val="FF0000"/>
                </a:solidFill>
              </a:rPr>
              <a:t>P</a:t>
            </a:r>
            <a:r>
              <a:rPr lang="en-US" sz="3200" dirty="0"/>
              <a:t>[</a:t>
            </a:r>
            <a:r>
              <a:rPr lang="en-US" sz="3200" dirty="0" err="1"/>
              <a:t>r</a:t>
            </a:r>
            <a:r>
              <a:rPr lang="en-US" sz="3200" baseline="-25000" dirty="0" err="1"/>
              <a:t>in</a:t>
            </a:r>
            <a:r>
              <a:rPr lang="en-US" sz="3200" dirty="0"/>
              <a:t> ,</a:t>
            </a:r>
            <a:r>
              <a:rPr lang="en-US" sz="3200" dirty="0" err="1"/>
              <a:t>q</a:t>
            </a:r>
            <a:r>
              <a:rPr lang="en-US" sz="3200" baseline="-25000" dirty="0" err="1"/>
              <a:t>in</a:t>
            </a:r>
            <a:r>
              <a:rPr lang="en-US" sz="3200" dirty="0"/>
              <a:t> ]” </a:t>
            </a:r>
            <a:br>
              <a:rPr lang="en-US" sz="3200" dirty="0"/>
            </a:br>
            <a:r>
              <a:rPr lang="en-US" sz="3200" dirty="0"/>
              <a:t>                  = “NP in </a:t>
            </a:r>
            <a:r>
              <a:rPr lang="en-US" sz="3200" dirty="0" err="1">
                <a:solidFill>
                  <a:srgbClr val="FF0000"/>
                </a:solidFill>
              </a:rPr>
              <a:t>r</a:t>
            </a:r>
            <a:r>
              <a:rPr lang="en-US" sz="3200" dirty="0" err="1"/>
              <a:t>PCP</a:t>
            </a:r>
            <a:r>
              <a:rPr lang="en-US" sz="3200" dirty="0"/>
              <a:t>[</a:t>
            </a:r>
            <a:r>
              <a:rPr lang="en-US" sz="3200" dirty="0" err="1"/>
              <a:t>r</a:t>
            </a:r>
            <a:r>
              <a:rPr lang="en-US" sz="3200" baseline="-25000" dirty="0" err="1"/>
              <a:t>out</a:t>
            </a:r>
            <a:r>
              <a:rPr lang="en-US" sz="3200" dirty="0" err="1"/>
              <a:t>+r</a:t>
            </a:r>
            <a:r>
              <a:rPr lang="en-US" sz="3200" baseline="-25000" dirty="0" err="1"/>
              <a:t>in</a:t>
            </a:r>
            <a:r>
              <a:rPr lang="en-US" sz="3200" dirty="0"/>
              <a:t>(</a:t>
            </a:r>
            <a:r>
              <a:rPr lang="en-US" sz="3200" dirty="0" err="1"/>
              <a:t>q</a:t>
            </a:r>
            <a:r>
              <a:rPr lang="en-US" sz="3200" baseline="-25000" dirty="0" err="1"/>
              <a:t>out</a:t>
            </a:r>
            <a:r>
              <a:rPr lang="en-US" sz="3200" dirty="0"/>
              <a:t>),</a:t>
            </a:r>
            <a:r>
              <a:rPr lang="en-US" sz="3200" dirty="0" err="1"/>
              <a:t>q</a:t>
            </a:r>
            <a:r>
              <a:rPr lang="en-US" sz="3200" baseline="-25000" dirty="0" err="1"/>
              <a:t>in</a:t>
            </a:r>
            <a:r>
              <a:rPr lang="en-US" sz="3200" dirty="0"/>
              <a:t>(</a:t>
            </a:r>
            <a:r>
              <a:rPr lang="en-US" sz="3200" dirty="0" err="1"/>
              <a:t>q</a:t>
            </a:r>
            <a:r>
              <a:rPr lang="en-US" sz="3200" baseline="-25000" dirty="0" err="1"/>
              <a:t>out</a:t>
            </a:r>
            <a:r>
              <a:rPr lang="en-US" sz="3200" dirty="0"/>
              <a:t>)]”</a:t>
            </a:r>
          </a:p>
          <a:p>
            <a:pPr marL="0" indent="0">
              <a:buFont typeface="Arial" panose="020B0604020202020204" pitchFamily="34" charset="0"/>
              <a:buNone/>
            </a:pPr>
            <a:endParaRPr lang="en-US" sz="3000" dirty="0"/>
          </a:p>
        </p:txBody>
      </p:sp>
      <p:sp>
        <p:nvSpPr>
          <p:cNvPr id="7" name="TextBox 6">
            <a:extLst>
              <a:ext uri="{FF2B5EF4-FFF2-40B4-BE49-F238E27FC236}">
                <a16:creationId xmlns:a16="http://schemas.microsoft.com/office/drawing/2014/main" id="{4703FA98-5B6F-4A31-B52B-D964A7DDCFF4}"/>
              </a:ext>
            </a:extLst>
          </p:cNvPr>
          <p:cNvSpPr txBox="1"/>
          <p:nvPr/>
        </p:nvSpPr>
        <p:spPr>
          <a:xfrm>
            <a:off x="517067" y="6197064"/>
            <a:ext cx="11092543" cy="400110"/>
          </a:xfrm>
          <a:prstGeom prst="rect">
            <a:avLst/>
          </a:prstGeom>
          <a:noFill/>
        </p:spPr>
        <p:txBody>
          <a:bodyPr wrap="square" rtlCol="0">
            <a:spAutoFit/>
          </a:bodyPr>
          <a:lstStyle/>
          <a:p>
            <a:r>
              <a:rPr lang="en-US" sz="2000" dirty="0"/>
              <a:t>**)  PCP</a:t>
            </a:r>
            <a:r>
              <a:rPr lang="en-US" sz="2000" baseline="-25000" dirty="0">
                <a:sym typeface="Symbol" panose="05050102010706020507" pitchFamily="18" charset="2"/>
              </a:rPr>
              <a:t></a:t>
            </a:r>
            <a:r>
              <a:rPr lang="en-US" sz="2000" dirty="0">
                <a:sym typeface="Symbol" panose="05050102010706020507" pitchFamily="18" charset="2"/>
              </a:rPr>
              <a:t>  indicates a system with false-detection probability , where =1/n is trivial and we seek =1/2. </a:t>
            </a:r>
            <a:r>
              <a:rPr lang="en-US" sz="2000" dirty="0"/>
              <a:t> </a:t>
            </a:r>
          </a:p>
        </p:txBody>
      </p:sp>
      <p:sp>
        <p:nvSpPr>
          <p:cNvPr id="4" name="TextBox 3">
            <a:extLst>
              <a:ext uri="{FF2B5EF4-FFF2-40B4-BE49-F238E27FC236}">
                <a16:creationId xmlns:a16="http://schemas.microsoft.com/office/drawing/2014/main" id="{8AD6B368-C65A-4B5A-8678-DE779BE0B85D}"/>
              </a:ext>
            </a:extLst>
          </p:cNvPr>
          <p:cNvSpPr txBox="1"/>
          <p:nvPr/>
        </p:nvSpPr>
        <p:spPr>
          <a:xfrm>
            <a:off x="9158287" y="1171366"/>
            <a:ext cx="2516644" cy="1200329"/>
          </a:xfrm>
          <a:prstGeom prst="rect">
            <a:avLst/>
          </a:prstGeom>
          <a:noFill/>
          <a:ln>
            <a:solidFill>
              <a:srgbClr val="FFFF00"/>
            </a:solidFill>
          </a:ln>
          <a:effectLst>
            <a:glow rad="228600">
              <a:schemeClr val="accent4">
                <a:satMod val="175000"/>
                <a:alpha val="40000"/>
              </a:schemeClr>
            </a:glow>
          </a:effectLst>
        </p:spPr>
        <p:txBody>
          <a:bodyPr wrap="square" rtlCol="0">
            <a:spAutoFit/>
          </a:bodyPr>
          <a:lstStyle/>
          <a:p>
            <a:r>
              <a:rPr lang="en-US" sz="3600" b="1" dirty="0" err="1"/>
              <a:t>q</a:t>
            </a:r>
            <a:r>
              <a:rPr lang="en-US" sz="3600" b="1" baseline="-25000" dirty="0" err="1"/>
              <a:t>composed</a:t>
            </a:r>
            <a:r>
              <a:rPr lang="en-US" sz="3600" b="1" dirty="0"/>
              <a:t>(n) </a:t>
            </a:r>
            <a:br>
              <a:rPr lang="en-US" sz="3600" b="1" dirty="0"/>
            </a:br>
            <a:r>
              <a:rPr lang="en-US" sz="3600" b="1" dirty="0"/>
              <a:t>= </a:t>
            </a:r>
            <a:r>
              <a:rPr lang="en-US" sz="3600" b="1" dirty="0" err="1"/>
              <a:t>q</a:t>
            </a:r>
            <a:r>
              <a:rPr lang="en-US" sz="3600" b="1" baseline="-25000" dirty="0" err="1"/>
              <a:t>in</a:t>
            </a:r>
            <a:r>
              <a:rPr lang="en-US" sz="3600" b="1" dirty="0"/>
              <a:t>(</a:t>
            </a:r>
            <a:r>
              <a:rPr lang="en-US" sz="3600" b="1" dirty="0" err="1"/>
              <a:t>q</a:t>
            </a:r>
            <a:r>
              <a:rPr lang="en-US" sz="3600" b="1" baseline="-25000" dirty="0" err="1"/>
              <a:t>out</a:t>
            </a:r>
            <a:r>
              <a:rPr lang="en-US" sz="3600" b="1" dirty="0"/>
              <a:t>(n))</a:t>
            </a:r>
            <a:endParaRPr lang="LID4096" sz="3600" b="1" dirty="0"/>
          </a:p>
        </p:txBody>
      </p:sp>
    </p:spTree>
    <p:extLst>
      <p:ext uri="{BB962C8B-B14F-4D97-AF65-F5344CB8AC3E}">
        <p14:creationId xmlns:p14="http://schemas.microsoft.com/office/powerpoint/2010/main" val="736003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743" y="164193"/>
            <a:ext cx="10755086" cy="1539875"/>
          </a:xfrm>
        </p:spPr>
        <p:txBody>
          <a:bodyPr>
            <a:normAutofit/>
          </a:bodyPr>
          <a:lstStyle/>
          <a:p>
            <a:r>
              <a:rPr lang="en-US" dirty="0"/>
              <a:t>Interactive proof systems, revisited:</a:t>
            </a:r>
            <a:br>
              <a:rPr lang="en-US" dirty="0"/>
            </a:br>
            <a:r>
              <a:rPr lang="en-US" dirty="0"/>
              <a:t>Doubly-Efficient interactive proofs systems</a:t>
            </a:r>
          </a:p>
        </p:txBody>
      </p:sp>
      <p:sp>
        <p:nvSpPr>
          <p:cNvPr id="4" name="TextBox 3"/>
          <p:cNvSpPr txBox="1"/>
          <p:nvPr/>
        </p:nvSpPr>
        <p:spPr>
          <a:xfrm>
            <a:off x="413657" y="1676400"/>
            <a:ext cx="10537372" cy="2369880"/>
          </a:xfrm>
          <a:prstGeom prst="rect">
            <a:avLst/>
          </a:prstGeom>
          <a:noFill/>
        </p:spPr>
        <p:txBody>
          <a:bodyPr wrap="square" rtlCol="0">
            <a:spAutoFit/>
          </a:bodyPr>
          <a:lstStyle/>
          <a:p>
            <a:r>
              <a:rPr lang="en-US" sz="3600" b="1" dirty="0">
                <a:solidFill>
                  <a:srgbClr val="0070C0"/>
                </a:solidFill>
              </a:rPr>
              <a:t>Efficient (honest) prover, very efficient verifier.</a:t>
            </a:r>
          </a:p>
          <a:p>
            <a:r>
              <a:rPr lang="en-US" sz="2800" dirty="0"/>
              <a:t>E.g., the (honest) prover runs in polynomial-time </a:t>
            </a:r>
            <a:br>
              <a:rPr lang="en-US" sz="2800" dirty="0"/>
            </a:br>
            <a:r>
              <a:rPr lang="en-US" sz="2800" dirty="0"/>
              <a:t>and the verifier runs in almost-linear-time.</a:t>
            </a:r>
          </a:p>
          <a:p>
            <a:r>
              <a:rPr lang="en-US" sz="2800" b="1" dirty="0">
                <a:solidFill>
                  <a:srgbClr val="0070C0"/>
                </a:solidFill>
              </a:rPr>
              <a:t>So the </a:t>
            </a:r>
            <a:r>
              <a:rPr lang="en-US" sz="2800" b="1" dirty="0" err="1">
                <a:solidFill>
                  <a:srgbClr val="0070C0"/>
                </a:solidFill>
              </a:rPr>
              <a:t>prover</a:t>
            </a:r>
            <a:r>
              <a:rPr lang="en-US" sz="2800" b="1" dirty="0">
                <a:solidFill>
                  <a:srgbClr val="0070C0"/>
                </a:solidFill>
              </a:rPr>
              <a:t> is more powerful, and the verifier can still gain</a:t>
            </a:r>
            <a:br>
              <a:rPr lang="en-US" sz="2800" b="1" dirty="0">
                <a:solidFill>
                  <a:srgbClr val="0070C0"/>
                </a:solidFill>
              </a:rPr>
            </a:br>
            <a:r>
              <a:rPr lang="en-US" sz="2800" b="1" dirty="0">
                <a:solidFill>
                  <a:srgbClr val="0070C0"/>
                </a:solidFill>
              </a:rPr>
              <a:t>(e.g., it may be more efficient than a decision procedure).</a:t>
            </a:r>
            <a:endParaRPr lang="en-US" sz="3600" b="1" dirty="0">
              <a:solidFill>
                <a:srgbClr val="0070C0"/>
              </a:solidFill>
            </a:endParaRPr>
          </a:p>
        </p:txBody>
      </p:sp>
      <p:sp>
        <p:nvSpPr>
          <p:cNvPr id="5" name="TextBox 4"/>
          <p:cNvSpPr txBox="1"/>
          <p:nvPr/>
        </p:nvSpPr>
        <p:spPr>
          <a:xfrm>
            <a:off x="8752115" y="136525"/>
            <a:ext cx="3439885" cy="369332"/>
          </a:xfrm>
          <a:prstGeom prst="rect">
            <a:avLst/>
          </a:prstGeom>
          <a:noFill/>
        </p:spPr>
        <p:txBody>
          <a:bodyPr wrap="square" rtlCol="0">
            <a:spAutoFit/>
          </a:bodyPr>
          <a:lstStyle/>
          <a:p>
            <a:r>
              <a:rPr lang="en-US" dirty="0"/>
              <a:t>[</a:t>
            </a:r>
            <a:r>
              <a:rPr lang="en-US" dirty="0" err="1"/>
              <a:t>Goldwasser</a:t>
            </a:r>
            <a:r>
              <a:rPr lang="en-US" dirty="0"/>
              <a:t>, </a:t>
            </a:r>
            <a:r>
              <a:rPr lang="en-US" dirty="0" err="1"/>
              <a:t>Kalai</a:t>
            </a:r>
            <a:r>
              <a:rPr lang="en-US" dirty="0"/>
              <a:t>, and </a:t>
            </a:r>
            <a:r>
              <a:rPr lang="en-US" dirty="0" err="1"/>
              <a:t>Rothblum</a:t>
            </a:r>
            <a:r>
              <a:rPr lang="en-US" dirty="0"/>
              <a:t>]</a:t>
            </a:r>
          </a:p>
        </p:txBody>
      </p:sp>
      <p:sp>
        <p:nvSpPr>
          <p:cNvPr id="6" name="Content Placeholder 5"/>
          <p:cNvSpPr>
            <a:spLocks noGrp="1"/>
          </p:cNvSpPr>
          <p:nvPr>
            <p:ph idx="1"/>
          </p:nvPr>
        </p:nvSpPr>
        <p:spPr>
          <a:xfrm>
            <a:off x="500743" y="4234543"/>
            <a:ext cx="11255828" cy="2329543"/>
          </a:xfrm>
        </p:spPr>
        <p:txBody>
          <a:bodyPr>
            <a:normAutofit/>
          </a:bodyPr>
          <a:lstStyle/>
          <a:p>
            <a:pPr marL="0" indent="0">
              <a:buNone/>
            </a:pPr>
            <a:r>
              <a:rPr lang="en-US" dirty="0"/>
              <a:t>The </a:t>
            </a:r>
            <a:r>
              <a:rPr lang="en-US"/>
              <a:t>power of </a:t>
            </a:r>
            <a:r>
              <a:rPr lang="en-US" dirty="0"/>
              <a:t>doubly-efficient </a:t>
            </a:r>
            <a:r>
              <a:rPr lang="en-US"/>
              <a:t>IP systems:</a:t>
            </a:r>
            <a:endParaRPr lang="en-US" dirty="0"/>
          </a:p>
          <a:p>
            <a:r>
              <a:rPr lang="en-US" dirty="0">
                <a:solidFill>
                  <a:srgbClr val="FF0000"/>
                </a:solidFill>
              </a:rPr>
              <a:t>Cannot exist for claims that cannot be verified both in polynomial-time </a:t>
            </a:r>
            <a:br>
              <a:rPr lang="en-US" dirty="0">
                <a:solidFill>
                  <a:srgbClr val="FF0000"/>
                </a:solidFill>
              </a:rPr>
            </a:br>
            <a:r>
              <a:rPr lang="en-US" dirty="0">
                <a:solidFill>
                  <a:srgbClr val="FF0000"/>
                </a:solidFill>
              </a:rPr>
              <a:t>and in almost-linear-space.</a:t>
            </a:r>
          </a:p>
          <a:p>
            <a:r>
              <a:rPr lang="en-US" dirty="0">
                <a:solidFill>
                  <a:srgbClr val="00B050"/>
                </a:solidFill>
              </a:rPr>
              <a:t>THM [</a:t>
            </a:r>
            <a:r>
              <a:rPr lang="en-US" dirty="0" err="1">
                <a:solidFill>
                  <a:srgbClr val="00B050"/>
                </a:solidFill>
              </a:rPr>
              <a:t>Reingold</a:t>
            </a:r>
            <a:r>
              <a:rPr lang="en-US" dirty="0">
                <a:solidFill>
                  <a:srgbClr val="00B050"/>
                </a:solidFill>
              </a:rPr>
              <a:t>, Guy and Ron </a:t>
            </a:r>
            <a:r>
              <a:rPr lang="en-US" dirty="0" err="1">
                <a:solidFill>
                  <a:srgbClr val="00B050"/>
                </a:solidFill>
              </a:rPr>
              <a:t>Rothblum</a:t>
            </a:r>
            <a:r>
              <a:rPr lang="en-US" dirty="0">
                <a:solidFill>
                  <a:srgbClr val="00B050"/>
                </a:solidFill>
              </a:rPr>
              <a:t>]: Do exist for claims that can be decided by a polynomial-time procedure that uses small (i.e., n</a:t>
            </a:r>
            <a:r>
              <a:rPr lang="en-US" baseline="30000" dirty="0">
                <a:solidFill>
                  <a:srgbClr val="00B050"/>
                </a:solidFill>
              </a:rPr>
              <a:t>o(1)</a:t>
            </a:r>
            <a:r>
              <a:rPr lang="en-US" dirty="0">
                <a:solidFill>
                  <a:srgbClr val="00B050"/>
                </a:solidFill>
              </a:rPr>
              <a:t>) space.</a:t>
            </a:r>
          </a:p>
        </p:txBody>
      </p:sp>
      <p:sp>
        <p:nvSpPr>
          <p:cNvPr id="3" name="TextBox 2">
            <a:extLst>
              <a:ext uri="{FF2B5EF4-FFF2-40B4-BE49-F238E27FC236}">
                <a16:creationId xmlns:a16="http://schemas.microsoft.com/office/drawing/2014/main" id="{C3C68F71-64BF-46E0-B8EF-5F2FB2A2A89C}"/>
              </a:ext>
            </a:extLst>
          </p:cNvPr>
          <p:cNvSpPr txBox="1"/>
          <p:nvPr/>
        </p:nvSpPr>
        <p:spPr>
          <a:xfrm>
            <a:off x="9958388" y="1892331"/>
            <a:ext cx="2014537" cy="1200329"/>
          </a:xfrm>
          <a:prstGeom prst="rect">
            <a:avLst/>
          </a:prstGeom>
          <a:noFill/>
        </p:spPr>
        <p:txBody>
          <a:bodyPr wrap="square" rtlCol="0">
            <a:spAutoFit/>
          </a:bodyPr>
          <a:lstStyle/>
          <a:p>
            <a:r>
              <a:rPr lang="en-US" dirty="0"/>
              <a:t>Honest prover in completeness </a:t>
            </a:r>
            <a:br>
              <a:rPr lang="en-US" dirty="0"/>
            </a:br>
            <a:r>
              <a:rPr lang="en-US" dirty="0"/>
              <a:t>vs cheating prover in soundness</a:t>
            </a:r>
            <a:endParaRPr lang="LID4096" dirty="0"/>
          </a:p>
        </p:txBody>
      </p:sp>
    </p:spTree>
    <p:extLst>
      <p:ext uri="{BB962C8B-B14F-4D97-AF65-F5344CB8AC3E}">
        <p14:creationId xmlns:p14="http://schemas.microsoft.com/office/powerpoint/2010/main" val="114173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8928" y="289987"/>
            <a:ext cx="2046514" cy="1202418"/>
          </a:xfrm>
        </p:spPr>
        <p:txBody>
          <a:bodyPr>
            <a:normAutofit/>
          </a:bodyPr>
          <a:lstStyle/>
          <a:p>
            <a:r>
              <a:rPr lang="en-US" sz="7200" dirty="0"/>
              <a:t>END</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641478" y="1871546"/>
            <a:ext cx="5801784" cy="4351338"/>
          </a:xfr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38945" y="1314942"/>
            <a:ext cx="3598259" cy="4797679"/>
          </a:xfrm>
          <a:prstGeom prst="rect">
            <a:avLst/>
          </a:prstGeom>
        </p:spPr>
      </p:pic>
      <p:sp>
        <p:nvSpPr>
          <p:cNvPr id="3" name="TextBox 2"/>
          <p:cNvSpPr txBox="1"/>
          <p:nvPr/>
        </p:nvSpPr>
        <p:spPr>
          <a:xfrm>
            <a:off x="204396" y="6413766"/>
            <a:ext cx="7013986" cy="376517"/>
          </a:xfrm>
          <a:prstGeom prst="rect">
            <a:avLst/>
          </a:prstGeom>
          <a:noFill/>
        </p:spPr>
        <p:txBody>
          <a:bodyPr wrap="square" rtlCol="0">
            <a:spAutoFit/>
          </a:bodyPr>
          <a:lstStyle/>
          <a:p>
            <a:r>
              <a:rPr lang="en-US" dirty="0"/>
              <a:t>See </a:t>
            </a:r>
            <a:r>
              <a:rPr lang="en-US" dirty="0">
                <a:hlinkClick r:id="rId5"/>
              </a:rPr>
              <a:t>http://www.wisdom.weizmann.ac.il/~oded/pps.html</a:t>
            </a:r>
            <a:r>
              <a:rPr lang="en-US" dirty="0"/>
              <a:t> and </a:t>
            </a:r>
            <a:r>
              <a:rPr lang="en-US" dirty="0">
                <a:hlinkClick r:id="rId6"/>
              </a:rPr>
              <a:t>de-ip.html</a:t>
            </a:r>
            <a:r>
              <a:rPr lang="en-US" dirty="0"/>
              <a:t> </a:t>
            </a:r>
          </a:p>
        </p:txBody>
      </p:sp>
      <p:sp>
        <p:nvSpPr>
          <p:cNvPr id="6" name="TextBox 5"/>
          <p:cNvSpPr txBox="1"/>
          <p:nvPr/>
        </p:nvSpPr>
        <p:spPr>
          <a:xfrm>
            <a:off x="9649609" y="6413766"/>
            <a:ext cx="2173045" cy="369332"/>
          </a:xfrm>
          <a:prstGeom prst="rect">
            <a:avLst/>
          </a:prstGeom>
          <a:noFill/>
        </p:spPr>
        <p:txBody>
          <a:bodyPr wrap="square" rtlCol="0">
            <a:spAutoFit/>
          </a:bodyPr>
          <a:lstStyle/>
          <a:p>
            <a:r>
              <a:rPr lang="en-US" dirty="0"/>
              <a:t>and </a:t>
            </a:r>
            <a:r>
              <a:rPr lang="en-US" dirty="0">
                <a:hlinkClick r:id="rId7"/>
              </a:rPr>
              <a:t>cc-book.html</a:t>
            </a:r>
            <a:endParaRPr lang="en-US" dirty="0"/>
          </a:p>
        </p:txBody>
      </p:sp>
    </p:spTree>
    <p:extLst>
      <p:ext uri="{BB962C8B-B14F-4D97-AF65-F5344CB8AC3E}">
        <p14:creationId xmlns:p14="http://schemas.microsoft.com/office/powerpoint/2010/main" val="375843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comments</a:t>
            </a:r>
          </a:p>
        </p:txBody>
      </p:sp>
      <p:sp>
        <p:nvSpPr>
          <p:cNvPr id="3" name="Content Placeholder 2"/>
          <p:cNvSpPr>
            <a:spLocks noGrp="1"/>
          </p:cNvSpPr>
          <p:nvPr>
            <p:ph idx="1"/>
          </p:nvPr>
        </p:nvSpPr>
        <p:spPr>
          <a:xfrm>
            <a:off x="838200" y="1825625"/>
            <a:ext cx="10515600" cy="4901746"/>
          </a:xfrm>
        </p:spPr>
        <p:txBody>
          <a:bodyPr>
            <a:normAutofit lnSpcReduction="10000"/>
          </a:bodyPr>
          <a:lstStyle/>
          <a:p>
            <a:r>
              <a:rPr lang="en-US" dirty="0"/>
              <a:t>We shall consider proofs for mundane and totally formal theorems;</a:t>
            </a:r>
            <a:br>
              <a:rPr lang="en-US" dirty="0"/>
            </a:br>
            <a:r>
              <a:rPr lang="en-US" dirty="0">
                <a:solidFill>
                  <a:srgbClr val="0070C0"/>
                </a:solidFill>
              </a:rPr>
              <a:t>e.g., a specific propositional formula is satisfiable, a specific system of quadratic equations (over a finite field) has a solution, a specific graph (or map) can be properly colored using three colors, etc.</a:t>
            </a:r>
            <a:br>
              <a:rPr lang="en-US" dirty="0">
                <a:solidFill>
                  <a:srgbClr val="0070C0"/>
                </a:solidFill>
              </a:rPr>
            </a:br>
            <a:r>
              <a:rPr lang="en-US" dirty="0">
                <a:solidFill>
                  <a:srgbClr val="00B050"/>
                </a:solidFill>
              </a:rPr>
              <a:t>These theorems arise in various applications (e.g., Cryptography).</a:t>
            </a:r>
          </a:p>
          <a:p>
            <a:r>
              <a:rPr lang="en-US" dirty="0"/>
              <a:t>Proof systems are defined in terms of their verification procedures. </a:t>
            </a:r>
            <a:br>
              <a:rPr lang="en-US" dirty="0"/>
            </a:br>
            <a:r>
              <a:rPr lang="en-US" dirty="0"/>
              <a:t>We seek efficient verification procedures.</a:t>
            </a:r>
            <a:br>
              <a:rPr lang="en-US" dirty="0"/>
            </a:br>
            <a:br>
              <a:rPr lang="en-US" dirty="0"/>
            </a:br>
            <a:r>
              <a:rPr lang="en-US" dirty="0"/>
              <a:t>Efficient procedures                    efficient algorithms.</a:t>
            </a:r>
            <a:br>
              <a:rPr lang="en-US" dirty="0"/>
            </a:br>
            <a:r>
              <a:rPr lang="en-US" dirty="0"/>
              <a:t>Efficient algorithms = polynomial-time algorithms.</a:t>
            </a:r>
          </a:p>
          <a:p>
            <a:r>
              <a:rPr lang="en-US" dirty="0">
                <a:solidFill>
                  <a:srgbClr val="00B050"/>
                </a:solidFill>
              </a:rPr>
              <a:t>I will </a:t>
            </a:r>
            <a:r>
              <a:rPr lang="en-US" b="1" dirty="0">
                <a:solidFill>
                  <a:srgbClr val="00B050"/>
                </a:solidFill>
              </a:rPr>
              <a:t>not </a:t>
            </a:r>
            <a:r>
              <a:rPr lang="en-US" dirty="0">
                <a:solidFill>
                  <a:srgbClr val="00B050"/>
                </a:solidFill>
              </a:rPr>
              <a:t>mention the applications of these proof systems </a:t>
            </a:r>
            <a:br>
              <a:rPr lang="en-US" dirty="0">
                <a:solidFill>
                  <a:srgbClr val="00B050"/>
                </a:solidFill>
              </a:rPr>
            </a:br>
            <a:r>
              <a:rPr lang="en-US" dirty="0">
                <a:solidFill>
                  <a:srgbClr val="00B050"/>
                </a:solidFill>
              </a:rPr>
              <a:t>(to Cryptography and study of approximation), unless you ask…</a:t>
            </a:r>
          </a:p>
        </p:txBody>
      </p:sp>
      <p:sp>
        <p:nvSpPr>
          <p:cNvPr id="4" name="Right Arrow 3"/>
          <p:cNvSpPr/>
          <p:nvPr/>
        </p:nvSpPr>
        <p:spPr>
          <a:xfrm>
            <a:off x="4408714" y="463731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8515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070" y="82096"/>
            <a:ext cx="11157857" cy="1224189"/>
          </a:xfrm>
        </p:spPr>
        <p:txBody>
          <a:bodyPr/>
          <a:lstStyle/>
          <a:p>
            <a:r>
              <a:rPr lang="en-US" dirty="0"/>
              <a:t>Traditional proof systems (i.e., NP-proof systems)</a:t>
            </a:r>
          </a:p>
        </p:txBody>
      </p:sp>
      <p:sp>
        <p:nvSpPr>
          <p:cNvPr id="3" name="Content Placeholder 2"/>
          <p:cNvSpPr>
            <a:spLocks noGrp="1"/>
          </p:cNvSpPr>
          <p:nvPr>
            <p:ph idx="1"/>
          </p:nvPr>
        </p:nvSpPr>
        <p:spPr>
          <a:xfrm>
            <a:off x="838199" y="1488168"/>
            <a:ext cx="10515600" cy="4351338"/>
          </a:xfrm>
        </p:spPr>
        <p:txBody>
          <a:bodyPr/>
          <a:lstStyle/>
          <a:p>
            <a:r>
              <a:rPr lang="en-US" dirty="0"/>
              <a:t>Efficient verification = verification procedure that runs in time that is polynomial in the length of the theorem being claimed.</a:t>
            </a:r>
          </a:p>
          <a:p>
            <a:r>
              <a:rPr lang="en-US" dirty="0">
                <a:solidFill>
                  <a:srgbClr val="00B050"/>
                </a:solidFill>
              </a:rPr>
              <a:t>Completeness: If the claim is valid, then there exists a proof that is accepted by the verification procedure (i.e., “</a:t>
            </a:r>
            <a:r>
              <a:rPr lang="en-US" b="1" dirty="0">
                <a:solidFill>
                  <a:srgbClr val="00B050"/>
                </a:solidFill>
              </a:rPr>
              <a:t>verifier</a:t>
            </a:r>
            <a:r>
              <a:rPr lang="en-US" dirty="0">
                <a:solidFill>
                  <a:srgbClr val="00B050"/>
                </a:solidFill>
              </a:rPr>
              <a:t>”).</a:t>
            </a:r>
          </a:p>
          <a:p>
            <a:r>
              <a:rPr lang="en-US" dirty="0">
                <a:solidFill>
                  <a:srgbClr val="FF0000"/>
                </a:solidFill>
              </a:rPr>
              <a:t>Soundness: If the claim is invalid, then no alleged proof will be accepted by the verifier, who will always reject the claim. </a:t>
            </a:r>
          </a:p>
          <a:p>
            <a:pPr marL="0" indent="0">
              <a:buNone/>
            </a:pPr>
            <a:r>
              <a:rPr lang="en-US" dirty="0">
                <a:solidFill>
                  <a:srgbClr val="0070C0"/>
                </a:solidFill>
              </a:rPr>
              <a:t>The “</a:t>
            </a:r>
            <a:r>
              <a:rPr lang="en-US" dirty="0" err="1">
                <a:solidFill>
                  <a:srgbClr val="0070C0"/>
                </a:solidFill>
              </a:rPr>
              <a:t>prover</a:t>
            </a:r>
            <a:r>
              <a:rPr lang="en-US" dirty="0">
                <a:solidFill>
                  <a:srgbClr val="0070C0"/>
                </a:solidFill>
              </a:rPr>
              <a:t>” is implicit in the formulation (and inessential to it): </a:t>
            </a:r>
            <a:br>
              <a:rPr lang="en-US" dirty="0">
                <a:solidFill>
                  <a:srgbClr val="0070C0"/>
                </a:solidFill>
              </a:rPr>
            </a:br>
            <a:r>
              <a:rPr lang="en-US" dirty="0">
                <a:solidFill>
                  <a:srgbClr val="0070C0"/>
                </a:solidFill>
              </a:rPr>
              <a:t>The </a:t>
            </a:r>
            <a:r>
              <a:rPr lang="en-US" b="1" dirty="0" err="1">
                <a:solidFill>
                  <a:srgbClr val="0070C0"/>
                </a:solidFill>
              </a:rPr>
              <a:t>prover</a:t>
            </a:r>
            <a:r>
              <a:rPr lang="en-US" dirty="0">
                <a:solidFill>
                  <a:srgbClr val="0070C0"/>
                </a:solidFill>
              </a:rPr>
              <a:t> is the person providing alleged proofs.</a:t>
            </a:r>
            <a:br>
              <a:rPr lang="en-US" dirty="0">
                <a:solidFill>
                  <a:srgbClr val="0070C0"/>
                </a:solidFill>
              </a:rPr>
            </a:br>
            <a:r>
              <a:rPr lang="en-US" dirty="0">
                <a:solidFill>
                  <a:srgbClr val="0070C0"/>
                </a:solidFill>
              </a:rPr>
              <a:t>We implicitly consider a unidirectional communication from the </a:t>
            </a:r>
            <a:r>
              <a:rPr lang="en-US" dirty="0" err="1">
                <a:solidFill>
                  <a:srgbClr val="0070C0"/>
                </a:solidFill>
              </a:rPr>
              <a:t>prover</a:t>
            </a:r>
            <a:r>
              <a:rPr lang="en-US" dirty="0">
                <a:solidFill>
                  <a:srgbClr val="0070C0"/>
                </a:solidFill>
              </a:rPr>
              <a:t> to the verifier; the message sent is the alleged proof. </a:t>
            </a:r>
          </a:p>
        </p:txBody>
      </p:sp>
      <p:sp>
        <p:nvSpPr>
          <p:cNvPr id="4" name="TextBox 3"/>
          <p:cNvSpPr txBox="1"/>
          <p:nvPr/>
        </p:nvSpPr>
        <p:spPr>
          <a:xfrm>
            <a:off x="838199" y="6226628"/>
            <a:ext cx="10602686" cy="400110"/>
          </a:xfrm>
          <a:prstGeom prst="rect">
            <a:avLst/>
          </a:prstGeom>
          <a:noFill/>
        </p:spPr>
        <p:txBody>
          <a:bodyPr wrap="square" rtlCol="0">
            <a:spAutoFit/>
          </a:bodyPr>
          <a:lstStyle/>
          <a:p>
            <a:r>
              <a:rPr lang="en-US" sz="2000" dirty="0"/>
              <a:t>*) NP-proof systems correspond to the complexity class NP, conjectured to extend beyond P.</a:t>
            </a:r>
          </a:p>
        </p:txBody>
      </p:sp>
    </p:spTree>
    <p:extLst>
      <p:ext uri="{BB962C8B-B14F-4D97-AF65-F5344CB8AC3E}">
        <p14:creationId xmlns:p14="http://schemas.microsoft.com/office/powerpoint/2010/main" val="4002036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071" y="365125"/>
            <a:ext cx="11157857" cy="1224189"/>
          </a:xfrm>
        </p:spPr>
        <p:txBody>
          <a:bodyPr/>
          <a:lstStyle/>
          <a:p>
            <a:r>
              <a:rPr lang="en-US" dirty="0"/>
              <a:t>NP-proof systems: Examples</a:t>
            </a:r>
          </a:p>
        </p:txBody>
      </p:sp>
      <p:sp>
        <p:nvSpPr>
          <p:cNvPr id="3" name="Content Placeholder 2"/>
          <p:cNvSpPr>
            <a:spLocks noGrp="1"/>
          </p:cNvSpPr>
          <p:nvPr>
            <p:ph idx="1"/>
          </p:nvPr>
        </p:nvSpPr>
        <p:spPr/>
        <p:txBody>
          <a:bodyPr>
            <a:normAutofit lnSpcReduction="10000"/>
          </a:bodyPr>
          <a:lstStyle/>
          <a:p>
            <a:r>
              <a:rPr lang="en-US" dirty="0"/>
              <a:t>The claim is that a given propositional formula is satisfiable.</a:t>
            </a:r>
            <a:br>
              <a:rPr lang="en-US" dirty="0"/>
            </a:br>
            <a:r>
              <a:rPr lang="en-US" dirty="0"/>
              <a:t>The alleged proof is a satisfying assignment.</a:t>
            </a:r>
            <a:br>
              <a:rPr lang="en-US" dirty="0"/>
            </a:br>
            <a:r>
              <a:rPr lang="en-US" dirty="0"/>
              <a:t>Verification amounts to substation and calculation (or evaluation).</a:t>
            </a:r>
          </a:p>
          <a:p>
            <a:r>
              <a:rPr lang="en-US" dirty="0"/>
              <a:t>The claim is that a given system of quadratic equations over a finite field (say GF(2) or GF(3)) has a solution.</a:t>
            </a:r>
            <a:br>
              <a:rPr lang="en-US" dirty="0"/>
            </a:br>
            <a:r>
              <a:rPr lang="en-US" dirty="0"/>
              <a:t>The alleged proof is a solution.</a:t>
            </a:r>
            <a:br>
              <a:rPr lang="en-US" dirty="0"/>
            </a:br>
            <a:r>
              <a:rPr lang="en-US" dirty="0"/>
              <a:t>Verification amounts to substation and calculation (or evaluation).</a:t>
            </a:r>
          </a:p>
          <a:p>
            <a:r>
              <a:rPr lang="en-US" dirty="0"/>
              <a:t>The claim is that a given graph is 3-colorable.</a:t>
            </a:r>
            <a:br>
              <a:rPr lang="en-US" dirty="0"/>
            </a:br>
            <a:r>
              <a:rPr lang="en-US" dirty="0"/>
              <a:t>The alleged proof is a (legal) 3-coloring of the graph.</a:t>
            </a:r>
            <a:br>
              <a:rPr lang="en-US" dirty="0"/>
            </a:br>
            <a:r>
              <a:rPr lang="en-US" dirty="0"/>
              <a:t>Verification amounts to checking that the endpoints of each edges are assigned different colors in {1, 2, 3}.</a:t>
            </a:r>
          </a:p>
          <a:p>
            <a:endParaRPr lang="en-US" dirty="0"/>
          </a:p>
        </p:txBody>
      </p:sp>
    </p:spTree>
    <p:extLst>
      <p:ext uri="{BB962C8B-B14F-4D97-AF65-F5344CB8AC3E}">
        <p14:creationId xmlns:p14="http://schemas.microsoft.com/office/powerpoint/2010/main" val="3958348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6526"/>
            <a:ext cx="6727371" cy="756104"/>
          </a:xfrm>
        </p:spPr>
        <p:txBody>
          <a:bodyPr/>
          <a:lstStyle/>
          <a:p>
            <a:r>
              <a:rPr lang="en-US" dirty="0"/>
              <a:t>Interactive proof systems</a:t>
            </a:r>
          </a:p>
        </p:txBody>
      </p:sp>
      <p:sp>
        <p:nvSpPr>
          <p:cNvPr id="3" name="Content Placeholder 2"/>
          <p:cNvSpPr>
            <a:spLocks noGrp="1"/>
          </p:cNvSpPr>
          <p:nvPr>
            <p:ph idx="1"/>
          </p:nvPr>
        </p:nvSpPr>
        <p:spPr>
          <a:xfrm>
            <a:off x="838200" y="3074476"/>
            <a:ext cx="11016343" cy="3609353"/>
          </a:xfrm>
        </p:spPr>
        <p:txBody>
          <a:bodyPr>
            <a:normAutofit/>
          </a:bodyPr>
          <a:lstStyle/>
          <a:p>
            <a:r>
              <a:rPr lang="en-US" dirty="0"/>
              <a:t>Efficient verification = a </a:t>
            </a:r>
            <a:r>
              <a:rPr lang="en-US" b="1" dirty="0"/>
              <a:t>probabilistic</a:t>
            </a:r>
            <a:r>
              <a:rPr lang="en-US" dirty="0"/>
              <a:t> and interactive procedure (verifier) that runs in time that is polynomial in the length of the claim.</a:t>
            </a:r>
          </a:p>
          <a:p>
            <a:r>
              <a:rPr lang="en-US" dirty="0">
                <a:solidFill>
                  <a:srgbClr val="00B050"/>
                </a:solidFill>
              </a:rPr>
              <a:t>Completeness: If the claim is valid, then there exists a </a:t>
            </a:r>
            <a:r>
              <a:rPr lang="en-US" dirty="0" err="1">
                <a:solidFill>
                  <a:srgbClr val="00B050"/>
                </a:solidFill>
              </a:rPr>
              <a:t>prover</a:t>
            </a:r>
            <a:r>
              <a:rPr lang="en-US" dirty="0">
                <a:solidFill>
                  <a:srgbClr val="00B050"/>
                </a:solidFill>
              </a:rPr>
              <a:t> strategy that leads the verifier to accept with probability 1 (alternative: </a:t>
            </a:r>
            <a:r>
              <a:rPr lang="en-US" dirty="0">
                <a:solidFill>
                  <a:srgbClr val="00B050"/>
                </a:solidFill>
                <a:sym typeface="Symbol" panose="05050102010706020507" pitchFamily="18" charset="2"/>
              </a:rPr>
              <a:t> </a:t>
            </a:r>
            <a:r>
              <a:rPr lang="en-US" dirty="0">
                <a:solidFill>
                  <a:srgbClr val="00B050"/>
                </a:solidFill>
              </a:rPr>
              <a:t>2/3).</a:t>
            </a:r>
          </a:p>
          <a:p>
            <a:r>
              <a:rPr lang="en-US" dirty="0">
                <a:solidFill>
                  <a:srgbClr val="FF0000"/>
                </a:solidFill>
              </a:rPr>
              <a:t>Soundness: If the claim is invalid, then no (“cheating </a:t>
            </a:r>
            <a:r>
              <a:rPr lang="en-US" dirty="0" err="1">
                <a:solidFill>
                  <a:srgbClr val="FF0000"/>
                </a:solidFill>
              </a:rPr>
              <a:t>prover</a:t>
            </a:r>
            <a:r>
              <a:rPr lang="en-US" dirty="0">
                <a:solidFill>
                  <a:srgbClr val="FF0000"/>
                </a:solidFill>
              </a:rPr>
              <a:t>”) strategy can lead the verifier to accept with probability greater than ½ (alt: 1/3). </a:t>
            </a:r>
          </a:p>
          <a:p>
            <a:pPr marL="0" indent="0">
              <a:buNone/>
            </a:pPr>
            <a:r>
              <a:rPr lang="en-US" dirty="0">
                <a:solidFill>
                  <a:srgbClr val="0070C0"/>
                </a:solidFill>
              </a:rPr>
              <a:t>The verifier and the </a:t>
            </a:r>
            <a:r>
              <a:rPr lang="en-US" dirty="0" err="1">
                <a:solidFill>
                  <a:srgbClr val="0070C0"/>
                </a:solidFill>
              </a:rPr>
              <a:t>prover</a:t>
            </a:r>
            <a:r>
              <a:rPr lang="en-US" dirty="0">
                <a:solidFill>
                  <a:srgbClr val="0070C0"/>
                </a:solidFill>
              </a:rPr>
              <a:t> are explicit in the formulation. </a:t>
            </a:r>
            <a:br>
              <a:rPr lang="en-US" dirty="0">
                <a:solidFill>
                  <a:srgbClr val="0070C0"/>
                </a:solidFill>
              </a:rPr>
            </a:br>
            <a:r>
              <a:rPr lang="en-US" dirty="0">
                <a:solidFill>
                  <a:srgbClr val="0070C0"/>
                </a:solidFill>
              </a:rPr>
              <a:t>The </a:t>
            </a:r>
            <a:r>
              <a:rPr lang="en-US" b="1" dirty="0">
                <a:solidFill>
                  <a:srgbClr val="0070C0"/>
                </a:solidFill>
              </a:rPr>
              <a:t>error probability </a:t>
            </a:r>
            <a:r>
              <a:rPr lang="en-US" dirty="0">
                <a:solidFill>
                  <a:srgbClr val="0070C0"/>
                </a:solidFill>
              </a:rPr>
              <a:t>can be reduced by repetitions.</a:t>
            </a:r>
            <a:r>
              <a:rPr lang="en-US" b="1" dirty="0">
                <a:solidFill>
                  <a:srgbClr val="0070C0"/>
                </a:solidFill>
              </a:rPr>
              <a:t> </a:t>
            </a:r>
            <a:endParaRPr lang="en-US" dirty="0">
              <a:solidFill>
                <a:srgbClr val="0070C0"/>
              </a:solidFill>
            </a:endParaRPr>
          </a:p>
        </p:txBody>
      </p:sp>
      <p:sp>
        <p:nvSpPr>
          <p:cNvPr id="4" name="TextBox 3"/>
          <p:cNvSpPr txBox="1"/>
          <p:nvPr/>
        </p:nvSpPr>
        <p:spPr>
          <a:xfrm>
            <a:off x="838200" y="892630"/>
            <a:ext cx="10537372" cy="2062103"/>
          </a:xfrm>
          <a:prstGeom prst="rect">
            <a:avLst/>
          </a:prstGeom>
          <a:noFill/>
        </p:spPr>
        <p:txBody>
          <a:bodyPr wrap="square" rtlCol="0">
            <a:spAutoFit/>
          </a:bodyPr>
          <a:lstStyle/>
          <a:p>
            <a:r>
              <a:rPr lang="en-US" sz="3600" b="1" dirty="0">
                <a:solidFill>
                  <a:srgbClr val="0070C0"/>
                </a:solidFill>
              </a:rPr>
              <a:t>New ingredients: Randomness and Interaction.</a:t>
            </a:r>
          </a:p>
          <a:p>
            <a:r>
              <a:rPr lang="en-US" sz="3600" b="1" dirty="0">
                <a:solidFill>
                  <a:srgbClr val="0070C0"/>
                </a:solidFill>
              </a:rPr>
              <a:t>The verifier tosses coins and interacts with the </a:t>
            </a:r>
            <a:r>
              <a:rPr lang="en-US" sz="3600" b="1" dirty="0" err="1">
                <a:solidFill>
                  <a:srgbClr val="0070C0"/>
                </a:solidFill>
              </a:rPr>
              <a:t>prover</a:t>
            </a:r>
            <a:r>
              <a:rPr lang="en-US" sz="3600" b="1" dirty="0">
                <a:solidFill>
                  <a:srgbClr val="0070C0"/>
                </a:solidFill>
              </a:rPr>
              <a:t>.</a:t>
            </a:r>
          </a:p>
          <a:p>
            <a:r>
              <a:rPr lang="en-US" sz="2800" dirty="0">
                <a:solidFill>
                  <a:srgbClr val="FF0000"/>
                </a:solidFill>
              </a:rPr>
              <a:t>A “proof” is no longer a static object, it is a process.</a:t>
            </a:r>
          </a:p>
          <a:p>
            <a:r>
              <a:rPr lang="en-US" sz="2800" dirty="0">
                <a:solidFill>
                  <a:srgbClr val="FF0000"/>
                </a:solidFill>
              </a:rPr>
              <a:t>The “proof” carries an error probability, which is explicitly bounded.</a:t>
            </a:r>
            <a:endParaRPr lang="en-US" sz="3600" b="1" dirty="0">
              <a:solidFill>
                <a:srgbClr val="FF0000"/>
              </a:solidFill>
            </a:endParaRPr>
          </a:p>
        </p:txBody>
      </p:sp>
      <p:sp>
        <p:nvSpPr>
          <p:cNvPr id="5" name="TextBox 4"/>
          <p:cNvSpPr txBox="1"/>
          <p:nvPr/>
        </p:nvSpPr>
        <p:spPr>
          <a:xfrm>
            <a:off x="8523513" y="136525"/>
            <a:ext cx="3439885" cy="369332"/>
          </a:xfrm>
          <a:prstGeom prst="rect">
            <a:avLst/>
          </a:prstGeom>
          <a:noFill/>
        </p:spPr>
        <p:txBody>
          <a:bodyPr wrap="square" rtlCol="0">
            <a:spAutoFit/>
          </a:bodyPr>
          <a:lstStyle/>
          <a:p>
            <a:r>
              <a:rPr lang="en-US" dirty="0"/>
              <a:t>[</a:t>
            </a:r>
            <a:r>
              <a:rPr lang="en-US" dirty="0" err="1"/>
              <a:t>Goldwasser</a:t>
            </a:r>
            <a:r>
              <a:rPr lang="en-US" dirty="0"/>
              <a:t>, </a:t>
            </a:r>
            <a:r>
              <a:rPr lang="en-US" dirty="0" err="1"/>
              <a:t>Micali</a:t>
            </a:r>
            <a:r>
              <a:rPr lang="en-US" dirty="0"/>
              <a:t>, and </a:t>
            </a:r>
            <a:r>
              <a:rPr lang="en-US" dirty="0" err="1"/>
              <a:t>Rackoff</a:t>
            </a:r>
            <a:r>
              <a:rPr lang="en-US" dirty="0"/>
              <a:t>]</a:t>
            </a:r>
          </a:p>
        </p:txBody>
      </p:sp>
    </p:spTree>
    <p:extLst>
      <p:ext uri="{BB962C8B-B14F-4D97-AF65-F5344CB8AC3E}">
        <p14:creationId xmlns:p14="http://schemas.microsoft.com/office/powerpoint/2010/main" val="57940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Vertical Scroll 6"/>
          <p:cNvSpPr/>
          <p:nvPr/>
        </p:nvSpPr>
        <p:spPr>
          <a:xfrm>
            <a:off x="146956" y="3832568"/>
            <a:ext cx="11985171" cy="2384524"/>
          </a:xfrm>
          <a:prstGeom prst="verticalScroll">
            <a:avLst/>
          </a:prstGeom>
          <a:solidFill>
            <a:schemeClr val="accent4">
              <a:lumMod val="20000"/>
              <a:lumOff val="8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4537" y="136526"/>
            <a:ext cx="11095463" cy="666362"/>
          </a:xfrm>
        </p:spPr>
        <p:txBody>
          <a:bodyPr>
            <a:normAutofit fontScale="90000"/>
          </a:bodyPr>
          <a:lstStyle/>
          <a:p>
            <a:r>
              <a:rPr lang="en-US" dirty="0"/>
              <a:t>Interactive proof systems: Comments + Example</a:t>
            </a:r>
          </a:p>
        </p:txBody>
      </p:sp>
      <p:sp>
        <p:nvSpPr>
          <p:cNvPr id="3" name="Content Placeholder 2"/>
          <p:cNvSpPr>
            <a:spLocks noGrp="1"/>
          </p:cNvSpPr>
          <p:nvPr>
            <p:ph idx="1"/>
          </p:nvPr>
        </p:nvSpPr>
        <p:spPr>
          <a:xfrm>
            <a:off x="334537" y="879088"/>
            <a:ext cx="11244942" cy="2640524"/>
          </a:xfrm>
        </p:spPr>
        <p:txBody>
          <a:bodyPr>
            <a:normAutofit/>
          </a:bodyPr>
          <a:lstStyle/>
          <a:p>
            <a:r>
              <a:rPr lang="en-US" dirty="0"/>
              <a:t>If the verifier is deterministic, then IP-systems collapses to NP-systems. </a:t>
            </a:r>
            <a:br>
              <a:rPr lang="en-US" dirty="0"/>
            </a:br>
            <a:r>
              <a:rPr lang="en-US" sz="2600" dirty="0"/>
              <a:t>“No point to interact with a predictable person who is computationally weaker.”</a:t>
            </a:r>
          </a:p>
          <a:p>
            <a:r>
              <a:rPr lang="en-US" sz="2600" dirty="0">
                <a:solidFill>
                  <a:srgbClr val="0070C0"/>
                </a:solidFill>
              </a:rPr>
              <a:t>Interactive proofs are akin to daily processes such as cross-examination in court, asking questions regarding a proof described in a lecture, and mental experiments that take place in traditional proofs </a:t>
            </a:r>
            <a:r>
              <a:rPr lang="en-US" sz="2400" dirty="0">
                <a:solidFill>
                  <a:srgbClr val="0070C0"/>
                </a:solidFill>
              </a:rPr>
              <a:t>(i.e., “For an arbitrary X, do F(x)”).</a:t>
            </a:r>
          </a:p>
          <a:p>
            <a:r>
              <a:rPr lang="en-US" dirty="0">
                <a:solidFill>
                  <a:srgbClr val="00B050"/>
                </a:solidFill>
              </a:rPr>
              <a:t>THM [</a:t>
            </a:r>
            <a:r>
              <a:rPr lang="en-US" dirty="0" err="1">
                <a:solidFill>
                  <a:srgbClr val="00B050"/>
                </a:solidFill>
              </a:rPr>
              <a:t>Goldwasser&amp;Sipser</a:t>
            </a:r>
            <a:r>
              <a:rPr lang="en-US" dirty="0">
                <a:solidFill>
                  <a:srgbClr val="00B050"/>
                </a:solidFill>
              </a:rPr>
              <a:t>]: </a:t>
            </a:r>
            <a:r>
              <a:rPr lang="en-US" dirty="0" err="1">
                <a:solidFill>
                  <a:srgbClr val="00B050"/>
                </a:solidFill>
              </a:rPr>
              <a:t>Wlog</a:t>
            </a:r>
            <a:r>
              <a:rPr lang="en-US" dirty="0">
                <a:solidFill>
                  <a:srgbClr val="00B050"/>
                </a:solidFill>
              </a:rPr>
              <a:t>, suffices to ask totally random questions.</a:t>
            </a:r>
          </a:p>
        </p:txBody>
      </p:sp>
      <p:sp>
        <p:nvSpPr>
          <p:cNvPr id="6" name="TextBox 5"/>
          <p:cNvSpPr txBox="1"/>
          <p:nvPr/>
        </p:nvSpPr>
        <p:spPr>
          <a:xfrm>
            <a:off x="963384" y="3908768"/>
            <a:ext cx="11168743" cy="2308324"/>
          </a:xfrm>
          <a:prstGeom prst="rect">
            <a:avLst/>
          </a:prstGeom>
          <a:noFill/>
        </p:spPr>
        <p:txBody>
          <a:bodyPr wrap="square" rtlCol="0">
            <a:spAutoFit/>
          </a:bodyPr>
          <a:lstStyle/>
          <a:p>
            <a:r>
              <a:rPr lang="en-US" i="1" dirty="0"/>
              <a:t>One day on Olympus, bright-eyed Athena claimed that nectar poured from new silver-coated jars tasted less sweet than nectar poured from older gold-decorated jars. Mighty Zeus, who was forced to introduce the new jars by the practically minded Hera, was annoyed at the claim. </a:t>
            </a:r>
          </a:p>
          <a:p>
            <a:r>
              <a:rPr lang="en-US" i="1" dirty="0"/>
              <a:t>He ordered that Athena be served one hundred glasses of nectar, each poured at random either from an old jar or from a new one, and that she tell the source of the drink in each glass. To everybody’s surprise, wise Athena correctly identified the source of each serving, to which the father of the gods responded, “My child, you are either right or</a:t>
            </a:r>
          </a:p>
          <a:p>
            <a:r>
              <a:rPr lang="en-US" i="1" dirty="0"/>
              <a:t>extremely lucky.” Since all the gods knew that being lucky was not one of the attributes of Pallas-Athena, they all concluded that the impeccable goddess was right in her claim.</a:t>
            </a:r>
            <a:endParaRPr lang="en-US" dirty="0"/>
          </a:p>
        </p:txBody>
      </p:sp>
      <p:sp>
        <p:nvSpPr>
          <p:cNvPr id="4" name="TextBox 3"/>
          <p:cNvSpPr txBox="1"/>
          <p:nvPr/>
        </p:nvSpPr>
        <p:spPr>
          <a:xfrm>
            <a:off x="334536" y="6293292"/>
            <a:ext cx="11095463" cy="461665"/>
          </a:xfrm>
          <a:prstGeom prst="rect">
            <a:avLst/>
          </a:prstGeom>
          <a:noFill/>
        </p:spPr>
        <p:txBody>
          <a:bodyPr wrap="square" rtlCol="0">
            <a:spAutoFit/>
          </a:bodyPr>
          <a:lstStyle/>
          <a:p>
            <a:r>
              <a:rPr lang="en-US" sz="2400" dirty="0"/>
              <a:t>THM [</a:t>
            </a:r>
            <a:r>
              <a:rPr lang="en-US" sz="2400"/>
              <a:t>G., </a:t>
            </a:r>
            <a:r>
              <a:rPr lang="en-US" sz="2400" dirty="0" err="1"/>
              <a:t>Micali</a:t>
            </a:r>
            <a:r>
              <a:rPr lang="en-US" sz="2400" dirty="0"/>
              <a:t>, </a:t>
            </a:r>
            <a:r>
              <a:rPr lang="en-US" sz="2400" dirty="0" err="1"/>
              <a:t>Wigderson</a:t>
            </a:r>
            <a:r>
              <a:rPr lang="en-US" sz="2400" dirty="0"/>
              <a:t>]: Graph Non-Isomorphism has an interactive proof system.</a:t>
            </a:r>
          </a:p>
        </p:txBody>
      </p:sp>
    </p:spTree>
    <p:extLst>
      <p:ext uri="{BB962C8B-B14F-4D97-AF65-F5344CB8AC3E}">
        <p14:creationId xmlns:p14="http://schemas.microsoft.com/office/powerpoint/2010/main" val="1214938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7071" y="365126"/>
            <a:ext cx="11152415" cy="875846"/>
          </a:xfrm>
        </p:spPr>
        <p:txBody>
          <a:bodyPr>
            <a:normAutofit/>
          </a:bodyPr>
          <a:lstStyle/>
          <a:p>
            <a:r>
              <a:rPr lang="en-US" dirty="0"/>
              <a:t>The power of interactive proof systems</a:t>
            </a:r>
          </a:p>
        </p:txBody>
      </p:sp>
      <p:sp>
        <p:nvSpPr>
          <p:cNvPr id="3" name="Content Placeholder 2"/>
          <p:cNvSpPr>
            <a:spLocks noGrp="1"/>
          </p:cNvSpPr>
          <p:nvPr>
            <p:ph idx="1"/>
          </p:nvPr>
        </p:nvSpPr>
        <p:spPr>
          <a:xfrm>
            <a:off x="517070" y="1513114"/>
            <a:ext cx="10673444" cy="4844143"/>
          </a:xfrm>
        </p:spPr>
        <p:txBody>
          <a:bodyPr>
            <a:normAutofit fontScale="92500" lnSpcReduction="10000"/>
          </a:bodyPr>
          <a:lstStyle/>
          <a:p>
            <a:pPr marL="0" indent="0">
              <a:buNone/>
            </a:pPr>
            <a:r>
              <a:rPr lang="en-US" sz="3000" dirty="0"/>
              <a:t>THM [Lund, </a:t>
            </a:r>
            <a:r>
              <a:rPr lang="en-US" sz="3000" dirty="0" err="1"/>
              <a:t>Fortnow</a:t>
            </a:r>
            <a:r>
              <a:rPr lang="en-US" sz="3000" dirty="0"/>
              <a:t>, Karloff, and Nisan]: </a:t>
            </a:r>
            <a:r>
              <a:rPr lang="en-US" sz="3000" dirty="0" err="1"/>
              <a:t>coNP</a:t>
            </a:r>
            <a:r>
              <a:rPr lang="en-US" sz="3000" dirty="0"/>
              <a:t> is in IP. </a:t>
            </a:r>
            <a:br>
              <a:rPr lang="en-US" sz="3000" dirty="0"/>
            </a:br>
            <a:r>
              <a:rPr lang="en-US" dirty="0"/>
              <a:t>Every set in </a:t>
            </a:r>
            <a:r>
              <a:rPr lang="en-US" dirty="0" err="1"/>
              <a:t>coNP</a:t>
            </a:r>
            <a:r>
              <a:rPr lang="en-US" dirty="0"/>
              <a:t> (i.e., the set of wrong claims for an NP-proof system) has an interactive proof system. </a:t>
            </a:r>
            <a:r>
              <a:rPr lang="en-US" dirty="0">
                <a:solidFill>
                  <a:srgbClr val="0070C0"/>
                </a:solidFill>
              </a:rPr>
              <a:t>E.g., one can prove (interactively) that</a:t>
            </a:r>
          </a:p>
          <a:p>
            <a:r>
              <a:rPr lang="en-US" dirty="0">
                <a:solidFill>
                  <a:srgbClr val="0070C0"/>
                </a:solidFill>
              </a:rPr>
              <a:t>A given propositional formula is NOT satisfiable.</a:t>
            </a:r>
          </a:p>
          <a:p>
            <a:r>
              <a:rPr lang="en-US" dirty="0">
                <a:solidFill>
                  <a:srgbClr val="0070C0"/>
                </a:solidFill>
              </a:rPr>
              <a:t>A given system of quadratic equations over a finite field (say GF(2) or GF(3)) has NO solution.</a:t>
            </a:r>
          </a:p>
          <a:p>
            <a:r>
              <a:rPr lang="en-US" dirty="0">
                <a:solidFill>
                  <a:srgbClr val="0070C0"/>
                </a:solidFill>
              </a:rPr>
              <a:t>A given graph is NOT 3-colorable.</a:t>
            </a:r>
          </a:p>
          <a:p>
            <a:pPr marL="0" indent="0">
              <a:buNone/>
            </a:pPr>
            <a:r>
              <a:rPr lang="en-US" dirty="0">
                <a:solidFill>
                  <a:srgbClr val="00B050"/>
                </a:solidFill>
              </a:rPr>
              <a:t>“If the existence of something in some situation can be proved, </a:t>
            </a:r>
            <a:br>
              <a:rPr lang="en-US" dirty="0">
                <a:solidFill>
                  <a:srgbClr val="00B050"/>
                </a:solidFill>
              </a:rPr>
            </a:br>
            <a:r>
              <a:rPr lang="en-US" dirty="0">
                <a:solidFill>
                  <a:srgbClr val="00B050"/>
                </a:solidFill>
              </a:rPr>
              <a:t>then also its non-existence in this situation can be proved (interactively).”</a:t>
            </a:r>
          </a:p>
          <a:p>
            <a:pPr marL="0" indent="0">
              <a:buNone/>
            </a:pPr>
            <a:r>
              <a:rPr lang="en-US" sz="3000" dirty="0"/>
              <a:t>THM [Shamir]: PSPACE = IP.   (Corollary: </a:t>
            </a:r>
            <a:r>
              <a:rPr lang="en-US" sz="3000" dirty="0" err="1"/>
              <a:t>coIP</a:t>
            </a:r>
            <a:r>
              <a:rPr lang="en-US" sz="3000" dirty="0"/>
              <a:t> = IP.)</a:t>
            </a:r>
          </a:p>
          <a:p>
            <a:pPr marL="0" indent="0">
              <a:buNone/>
            </a:pPr>
            <a:r>
              <a:rPr lang="en-US" dirty="0"/>
              <a:t>IP = all sets having interactive proof systems.</a:t>
            </a:r>
            <a:br>
              <a:rPr lang="en-US" dirty="0"/>
            </a:br>
            <a:r>
              <a:rPr lang="en-US" dirty="0"/>
              <a:t>PSPACE = all sets that can be decided in polynomial amount of space.</a:t>
            </a:r>
          </a:p>
        </p:txBody>
      </p:sp>
    </p:spTree>
    <p:extLst>
      <p:ext uri="{BB962C8B-B14F-4D97-AF65-F5344CB8AC3E}">
        <p14:creationId xmlns:p14="http://schemas.microsoft.com/office/powerpoint/2010/main" val="231130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6526"/>
            <a:ext cx="6727371" cy="756104"/>
          </a:xfrm>
        </p:spPr>
        <p:txBody>
          <a:bodyPr>
            <a:normAutofit fontScale="90000"/>
          </a:bodyPr>
          <a:lstStyle/>
          <a:p>
            <a:r>
              <a:rPr lang="en-US" dirty="0"/>
              <a:t>Zero-knowledge proof systems</a:t>
            </a:r>
          </a:p>
        </p:txBody>
      </p:sp>
      <p:sp>
        <p:nvSpPr>
          <p:cNvPr id="3" name="Content Placeholder 2"/>
          <p:cNvSpPr>
            <a:spLocks noGrp="1"/>
          </p:cNvSpPr>
          <p:nvPr>
            <p:ph idx="1"/>
          </p:nvPr>
        </p:nvSpPr>
        <p:spPr>
          <a:xfrm>
            <a:off x="838200" y="3074476"/>
            <a:ext cx="11016343" cy="3609353"/>
          </a:xfrm>
        </p:spPr>
        <p:txBody>
          <a:bodyPr>
            <a:normAutofit/>
          </a:bodyPr>
          <a:lstStyle/>
          <a:p>
            <a:pPr marL="0" indent="0">
              <a:buNone/>
            </a:pPr>
            <a:r>
              <a:rPr lang="en-US" dirty="0"/>
              <a:t>Formally, for an interactive proof (P,V) and any (valid) claim x, </a:t>
            </a:r>
            <a:br>
              <a:rPr lang="en-US" dirty="0"/>
            </a:br>
            <a:r>
              <a:rPr lang="en-US" dirty="0"/>
              <a:t>we consider two distributions:</a:t>
            </a:r>
          </a:p>
          <a:p>
            <a:pPr marL="514350" indent="-514350">
              <a:buFont typeface="+mj-lt"/>
              <a:buAutoNum type="arabicPeriod"/>
            </a:pPr>
            <a:r>
              <a:rPr lang="en-US" dirty="0"/>
              <a:t>The output generated by V </a:t>
            </a:r>
            <a:br>
              <a:rPr lang="en-US" dirty="0"/>
            </a:br>
            <a:r>
              <a:rPr lang="en-US" dirty="0"/>
              <a:t>(or even by any feasible “knowledge-seeking adversary”) </a:t>
            </a:r>
            <a:br>
              <a:rPr lang="en-US" dirty="0"/>
            </a:br>
            <a:r>
              <a:rPr lang="en-US" dirty="0"/>
              <a:t>on input x after interacting with the </a:t>
            </a:r>
            <a:r>
              <a:rPr lang="en-US" dirty="0" err="1"/>
              <a:t>prover</a:t>
            </a:r>
            <a:r>
              <a:rPr lang="en-US" dirty="0"/>
              <a:t> strategy P.</a:t>
            </a:r>
          </a:p>
          <a:p>
            <a:pPr marL="514350" indent="-514350">
              <a:buFont typeface="+mj-lt"/>
              <a:buAutoNum type="arabicPeriod"/>
            </a:pPr>
            <a:r>
              <a:rPr lang="en-US" dirty="0"/>
              <a:t>The output of some efficient procedure (“simulator”) on input x.</a:t>
            </a:r>
          </a:p>
          <a:p>
            <a:pPr marL="0" indent="0">
              <a:buNone/>
            </a:pPr>
            <a:r>
              <a:rPr lang="en-US" dirty="0"/>
              <a:t>We require that these distributions are identical / statistically-close / computationally-indistinguishable. </a:t>
            </a:r>
          </a:p>
        </p:txBody>
      </p:sp>
      <p:sp>
        <p:nvSpPr>
          <p:cNvPr id="4" name="TextBox 3"/>
          <p:cNvSpPr txBox="1"/>
          <p:nvPr/>
        </p:nvSpPr>
        <p:spPr>
          <a:xfrm>
            <a:off x="838200" y="892630"/>
            <a:ext cx="10537372" cy="2062103"/>
          </a:xfrm>
          <a:prstGeom prst="rect">
            <a:avLst/>
          </a:prstGeom>
          <a:noFill/>
        </p:spPr>
        <p:txBody>
          <a:bodyPr wrap="square" rtlCol="0">
            <a:spAutoFit/>
          </a:bodyPr>
          <a:lstStyle/>
          <a:p>
            <a:r>
              <a:rPr lang="en-US" sz="3600" b="1" dirty="0">
                <a:solidFill>
                  <a:srgbClr val="0070C0"/>
                </a:solidFill>
              </a:rPr>
              <a:t>Typically, proofs yields much beyond their validity.</a:t>
            </a:r>
            <a:br>
              <a:rPr lang="en-US" sz="3600" b="1" dirty="0">
                <a:solidFill>
                  <a:srgbClr val="0070C0"/>
                </a:solidFill>
              </a:rPr>
            </a:br>
            <a:r>
              <a:rPr lang="en-US" sz="3600" b="1" dirty="0">
                <a:solidFill>
                  <a:srgbClr val="0070C0"/>
                </a:solidFill>
              </a:rPr>
              <a:t>In contrast, ZK proofs yield nothing beyond.</a:t>
            </a:r>
          </a:p>
          <a:p>
            <a:r>
              <a:rPr lang="en-US" sz="2800" dirty="0">
                <a:solidFill>
                  <a:srgbClr val="0070C0"/>
                </a:solidFill>
              </a:rPr>
              <a:t>“Whatever can be efficiently computed after interacting with the </a:t>
            </a:r>
            <a:r>
              <a:rPr lang="en-US" sz="2800" dirty="0" err="1">
                <a:solidFill>
                  <a:srgbClr val="0070C0"/>
                </a:solidFill>
              </a:rPr>
              <a:t>prover</a:t>
            </a:r>
            <a:r>
              <a:rPr lang="en-US" sz="2800" dirty="0">
                <a:solidFill>
                  <a:srgbClr val="0070C0"/>
                </a:solidFill>
              </a:rPr>
              <a:t>, can be efficiently computed assuming the claim is correct.”</a:t>
            </a:r>
          </a:p>
        </p:txBody>
      </p:sp>
      <p:sp>
        <p:nvSpPr>
          <p:cNvPr id="5" name="TextBox 4"/>
          <p:cNvSpPr txBox="1"/>
          <p:nvPr/>
        </p:nvSpPr>
        <p:spPr>
          <a:xfrm>
            <a:off x="8523513" y="136525"/>
            <a:ext cx="3439885" cy="369332"/>
          </a:xfrm>
          <a:prstGeom prst="rect">
            <a:avLst/>
          </a:prstGeom>
          <a:noFill/>
        </p:spPr>
        <p:txBody>
          <a:bodyPr wrap="square" rtlCol="0">
            <a:spAutoFit/>
          </a:bodyPr>
          <a:lstStyle/>
          <a:p>
            <a:r>
              <a:rPr lang="en-US" dirty="0"/>
              <a:t>[</a:t>
            </a:r>
            <a:r>
              <a:rPr lang="en-US" dirty="0" err="1"/>
              <a:t>Goldwasser</a:t>
            </a:r>
            <a:r>
              <a:rPr lang="en-US" dirty="0"/>
              <a:t>, </a:t>
            </a:r>
            <a:r>
              <a:rPr lang="en-US" dirty="0" err="1"/>
              <a:t>Micali</a:t>
            </a:r>
            <a:r>
              <a:rPr lang="en-US" dirty="0"/>
              <a:t>, and </a:t>
            </a:r>
            <a:r>
              <a:rPr lang="en-US" dirty="0" err="1"/>
              <a:t>Rackoff</a:t>
            </a:r>
            <a:r>
              <a:rPr lang="en-US" dirty="0"/>
              <a:t>]</a:t>
            </a:r>
          </a:p>
        </p:txBody>
      </p:sp>
    </p:spTree>
    <p:extLst>
      <p:ext uri="{BB962C8B-B14F-4D97-AF65-F5344CB8AC3E}">
        <p14:creationId xmlns:p14="http://schemas.microsoft.com/office/powerpoint/2010/main" val="3320769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537" y="136526"/>
            <a:ext cx="11095463" cy="666362"/>
          </a:xfrm>
        </p:spPr>
        <p:txBody>
          <a:bodyPr>
            <a:normAutofit fontScale="90000"/>
          </a:bodyPr>
          <a:lstStyle/>
          <a:p>
            <a:r>
              <a:rPr lang="en-US" dirty="0"/>
              <a:t>Zero-knowledge proof systems: Comments + Example</a:t>
            </a:r>
          </a:p>
        </p:txBody>
      </p:sp>
      <p:sp>
        <p:nvSpPr>
          <p:cNvPr id="3" name="Content Placeholder 2"/>
          <p:cNvSpPr>
            <a:spLocks noGrp="1"/>
          </p:cNvSpPr>
          <p:nvPr>
            <p:ph idx="1"/>
          </p:nvPr>
        </p:nvSpPr>
        <p:spPr>
          <a:xfrm>
            <a:off x="334536" y="997466"/>
            <a:ext cx="11857463" cy="1092591"/>
          </a:xfrm>
        </p:spPr>
        <p:txBody>
          <a:bodyPr>
            <a:normAutofit/>
          </a:bodyPr>
          <a:lstStyle/>
          <a:p>
            <a:r>
              <a:rPr lang="en-US" dirty="0"/>
              <a:t>Not possible with NP-proof systems: If an NP-proof systems is zero-knowledge, then the verifier does not need the </a:t>
            </a:r>
            <a:r>
              <a:rPr lang="en-US" dirty="0" err="1"/>
              <a:t>prover</a:t>
            </a:r>
            <a:r>
              <a:rPr lang="en-US" dirty="0"/>
              <a:t> (i.e., can decide by itself).</a:t>
            </a:r>
            <a:endParaRPr lang="en-US" sz="2600" dirty="0"/>
          </a:p>
        </p:txBody>
      </p:sp>
      <p:sp>
        <p:nvSpPr>
          <p:cNvPr id="6" name="TextBox 5"/>
          <p:cNvSpPr txBox="1"/>
          <p:nvPr/>
        </p:nvSpPr>
        <p:spPr>
          <a:xfrm>
            <a:off x="334535" y="2284635"/>
            <a:ext cx="11132103" cy="830997"/>
          </a:xfrm>
          <a:prstGeom prst="rect">
            <a:avLst/>
          </a:prstGeom>
          <a:noFill/>
        </p:spPr>
        <p:txBody>
          <a:bodyPr wrap="square" rtlCol="0">
            <a:spAutoFit/>
          </a:bodyPr>
          <a:lstStyle/>
          <a:p>
            <a:r>
              <a:rPr lang="en-US" sz="2400" dirty="0"/>
              <a:t>THM [G., </a:t>
            </a:r>
            <a:r>
              <a:rPr lang="en-US" sz="2400" dirty="0" err="1"/>
              <a:t>Micali</a:t>
            </a:r>
            <a:r>
              <a:rPr lang="en-US" sz="2400" dirty="0"/>
              <a:t>, and </a:t>
            </a:r>
            <a:r>
              <a:rPr lang="en-US" sz="2400" dirty="0" err="1"/>
              <a:t>Wigderson</a:t>
            </a:r>
            <a:r>
              <a:rPr lang="en-US" sz="2400" dirty="0"/>
              <a:t>]: </a:t>
            </a:r>
            <a:br>
              <a:rPr lang="en-US" sz="2400" dirty="0"/>
            </a:br>
            <a:r>
              <a:rPr lang="en-US" sz="2400" dirty="0"/>
              <a:t>There exists a (perfect) zero-knowledge proof system for Graph Isomorphism.</a:t>
            </a:r>
          </a:p>
        </p:txBody>
      </p:sp>
      <p:sp>
        <p:nvSpPr>
          <p:cNvPr id="5" name="TextBox 4">
            <a:extLst>
              <a:ext uri="{FF2B5EF4-FFF2-40B4-BE49-F238E27FC236}">
                <a16:creationId xmlns:a16="http://schemas.microsoft.com/office/drawing/2014/main" id="{F5580A06-FC13-4338-A31E-44B0FC860345}"/>
              </a:ext>
            </a:extLst>
          </p:cNvPr>
          <p:cNvSpPr txBox="1"/>
          <p:nvPr/>
        </p:nvSpPr>
        <p:spPr>
          <a:xfrm>
            <a:off x="334535" y="3310210"/>
            <a:ext cx="11132103" cy="3323987"/>
          </a:xfrm>
          <a:prstGeom prst="rect">
            <a:avLst/>
          </a:prstGeom>
          <a:noFill/>
        </p:spPr>
        <p:txBody>
          <a:bodyPr wrap="square" rtlCol="0">
            <a:spAutoFit/>
          </a:bodyPr>
          <a:lstStyle/>
          <a:p>
            <a:r>
              <a:rPr lang="en-US" sz="2400" dirty="0"/>
              <a:t>The </a:t>
            </a:r>
            <a:r>
              <a:rPr lang="en-US" sz="2400" b="1" dirty="0"/>
              <a:t>prover </a:t>
            </a:r>
            <a:r>
              <a:rPr lang="en-US" sz="2400" dirty="0"/>
              <a:t>sends to the </a:t>
            </a:r>
            <a:r>
              <a:rPr lang="en-US" sz="2400" b="1" dirty="0"/>
              <a:t>verifier</a:t>
            </a:r>
            <a:r>
              <a:rPr lang="en-US" sz="2400" dirty="0"/>
              <a:t> a random isomorphic copy of the 1st input graph, </a:t>
            </a:r>
            <a:br>
              <a:rPr lang="en-US" sz="2400" dirty="0"/>
            </a:br>
            <a:r>
              <a:rPr lang="en-US" sz="2400" dirty="0"/>
              <a:t>and the </a:t>
            </a:r>
            <a:r>
              <a:rPr lang="en-US" sz="2400" b="1" dirty="0"/>
              <a:t>verifier</a:t>
            </a:r>
            <a:r>
              <a:rPr lang="en-US" sz="2400" dirty="0"/>
              <a:t> selects at random </a:t>
            </a:r>
            <a:r>
              <a:rPr lang="en-US" sz="2400" b="1" dirty="0" err="1"/>
              <a:t>i</a:t>
            </a:r>
            <a:r>
              <a:rPr lang="en-US" sz="2400" dirty="0">
                <a:sym typeface="Symbol" panose="05050102010706020507" pitchFamily="18" charset="2"/>
              </a:rPr>
              <a:t>{1,2}, sends</a:t>
            </a:r>
            <a:r>
              <a:rPr lang="en-US" sz="2400" b="1" dirty="0">
                <a:sym typeface="Symbol" panose="05050102010706020507" pitchFamily="18" charset="2"/>
              </a:rPr>
              <a:t> </a:t>
            </a:r>
            <a:r>
              <a:rPr lang="en-US" sz="2400" b="1" dirty="0" err="1">
                <a:sym typeface="Symbol" panose="05050102010706020507" pitchFamily="18" charset="2"/>
              </a:rPr>
              <a:t>i</a:t>
            </a:r>
            <a:r>
              <a:rPr lang="en-US" sz="2400" b="1" dirty="0">
                <a:sym typeface="Symbol" panose="05050102010706020507" pitchFamily="18" charset="2"/>
              </a:rPr>
              <a:t> </a:t>
            </a:r>
            <a:r>
              <a:rPr lang="en-US" sz="2400" dirty="0">
                <a:sym typeface="Symbol" panose="05050102010706020507" pitchFamily="18" charset="2"/>
              </a:rPr>
              <a:t>to the </a:t>
            </a:r>
            <a:r>
              <a:rPr lang="en-US" sz="2400" b="1" dirty="0">
                <a:sym typeface="Symbol" panose="05050102010706020507" pitchFamily="18" charset="2"/>
              </a:rPr>
              <a:t>prover</a:t>
            </a:r>
            <a:r>
              <a:rPr lang="en-US" sz="2400" dirty="0">
                <a:sym typeface="Symbol" panose="05050102010706020507" pitchFamily="18" charset="2"/>
              </a:rPr>
              <a:t>, who is required to respond with the isomorphism between the </a:t>
            </a:r>
            <a:r>
              <a:rPr lang="en-US" sz="2400" b="1" dirty="0" err="1">
                <a:sym typeface="Symbol" panose="05050102010706020507" pitchFamily="18" charset="2"/>
              </a:rPr>
              <a:t>i</a:t>
            </a:r>
            <a:r>
              <a:rPr lang="en-US" sz="2400" baseline="30000" dirty="0" err="1">
                <a:sym typeface="Symbol" panose="05050102010706020507" pitchFamily="18" charset="2"/>
              </a:rPr>
              <a:t>th</a:t>
            </a:r>
            <a:r>
              <a:rPr lang="en-US" sz="2400" dirty="0">
                <a:sym typeface="Symbol" panose="05050102010706020507" pitchFamily="18" charset="2"/>
              </a:rPr>
              <a:t> input graph and the graph sent in step 1.</a:t>
            </a:r>
          </a:p>
          <a:p>
            <a:endParaRPr lang="en-US" sz="2400" dirty="0">
              <a:sym typeface="Symbol" panose="05050102010706020507" pitchFamily="18" charset="2"/>
            </a:endParaRPr>
          </a:p>
          <a:p>
            <a:r>
              <a:rPr lang="en-US" sz="2400" dirty="0">
                <a:solidFill>
                  <a:srgbClr val="FF0000"/>
                </a:solidFill>
              </a:rPr>
              <a:t>Soundness: If the input graphs are not isomorphic, the </a:t>
            </a:r>
            <a:r>
              <a:rPr lang="en-US" sz="2400" dirty="0" err="1">
                <a:solidFill>
                  <a:srgbClr val="FF0000"/>
                </a:solidFill>
              </a:rPr>
              <a:t>prover</a:t>
            </a:r>
            <a:r>
              <a:rPr lang="en-US" sz="2400" dirty="0">
                <a:solidFill>
                  <a:srgbClr val="FF0000"/>
                </a:solidFill>
              </a:rPr>
              <a:t> fails </a:t>
            </a:r>
            <a:r>
              <a:rPr lang="en-US" sz="2400" dirty="0" err="1">
                <a:solidFill>
                  <a:srgbClr val="FF0000"/>
                </a:solidFill>
              </a:rPr>
              <a:t>w.p</a:t>
            </a:r>
            <a:r>
              <a:rPr lang="en-US" sz="2400" dirty="0">
                <a:solidFill>
                  <a:srgbClr val="FF0000"/>
                </a:solidFill>
              </a:rPr>
              <a:t>. (at least) </a:t>
            </a:r>
            <a:r>
              <a:rPr lang="en-US" sz="2400" b="1" dirty="0">
                <a:solidFill>
                  <a:srgbClr val="FF0000"/>
                </a:solidFill>
              </a:rPr>
              <a:t>½</a:t>
            </a:r>
            <a:r>
              <a:rPr lang="en-US" sz="2400" dirty="0">
                <a:solidFill>
                  <a:srgbClr val="FF0000"/>
                </a:solidFill>
              </a:rPr>
              <a:t>.</a:t>
            </a:r>
          </a:p>
          <a:p>
            <a:endParaRPr lang="en-US" sz="2400" dirty="0">
              <a:solidFill>
                <a:srgbClr val="0070C0"/>
              </a:solidFill>
            </a:endParaRPr>
          </a:p>
          <a:p>
            <a:r>
              <a:rPr lang="en-US" sz="2400" dirty="0">
                <a:solidFill>
                  <a:srgbClr val="0070C0"/>
                </a:solidFill>
              </a:rPr>
              <a:t>Zero-knowledge: The simulator selects </a:t>
            </a:r>
            <a:r>
              <a:rPr lang="en-US" sz="2400" b="1" dirty="0">
                <a:solidFill>
                  <a:srgbClr val="0070C0"/>
                </a:solidFill>
              </a:rPr>
              <a:t>j</a:t>
            </a:r>
            <a:r>
              <a:rPr lang="en-US" sz="2400" dirty="0">
                <a:solidFill>
                  <a:srgbClr val="0070C0"/>
                </a:solidFill>
                <a:sym typeface="Symbol" panose="05050102010706020507" pitchFamily="18" charset="2"/>
              </a:rPr>
              <a:t>{1,2} at random, places a random isomorphic copy of the </a:t>
            </a:r>
            <a:r>
              <a:rPr lang="en-US" sz="2400" b="1" dirty="0" err="1">
                <a:solidFill>
                  <a:srgbClr val="0070C0"/>
                </a:solidFill>
                <a:sym typeface="Symbol" panose="05050102010706020507" pitchFamily="18" charset="2"/>
              </a:rPr>
              <a:t>j</a:t>
            </a:r>
            <a:r>
              <a:rPr lang="en-US" sz="2400" baseline="30000" dirty="0" err="1">
                <a:solidFill>
                  <a:srgbClr val="0070C0"/>
                </a:solidFill>
                <a:sym typeface="Symbol" panose="05050102010706020507" pitchFamily="18" charset="2"/>
              </a:rPr>
              <a:t>th</a:t>
            </a:r>
            <a:r>
              <a:rPr lang="en-US" sz="2400" dirty="0">
                <a:solidFill>
                  <a:srgbClr val="0070C0"/>
                </a:solidFill>
                <a:sym typeface="Symbol" panose="05050102010706020507" pitchFamily="18" charset="2"/>
              </a:rPr>
              <a:t> input graph, and produces output if </a:t>
            </a:r>
            <a:r>
              <a:rPr lang="en-US" sz="2400" b="1" dirty="0" err="1">
                <a:solidFill>
                  <a:srgbClr val="0070C0"/>
                </a:solidFill>
                <a:sym typeface="Symbol" panose="05050102010706020507" pitchFamily="18" charset="2"/>
              </a:rPr>
              <a:t>i</a:t>
            </a:r>
            <a:r>
              <a:rPr lang="en-US" sz="2400" b="1" dirty="0">
                <a:solidFill>
                  <a:srgbClr val="0070C0"/>
                </a:solidFill>
                <a:sym typeface="Symbol" panose="05050102010706020507" pitchFamily="18" charset="2"/>
              </a:rPr>
              <a:t>=j</a:t>
            </a:r>
            <a:r>
              <a:rPr lang="en-US" sz="2400" dirty="0">
                <a:solidFill>
                  <a:srgbClr val="0070C0"/>
                </a:solidFill>
                <a:sym typeface="Symbol" panose="05050102010706020507" pitchFamily="18" charset="2"/>
              </a:rPr>
              <a:t>. (Recall:</a:t>
            </a:r>
            <a:r>
              <a:rPr lang="en-US" sz="2400" b="1" dirty="0">
                <a:solidFill>
                  <a:srgbClr val="0070C0"/>
                </a:solidFill>
                <a:sym typeface="Symbol" panose="05050102010706020507" pitchFamily="18" charset="2"/>
              </a:rPr>
              <a:t> </a:t>
            </a:r>
            <a:r>
              <a:rPr lang="en-US" sz="2400" b="1" dirty="0" err="1">
                <a:solidFill>
                  <a:srgbClr val="0070C0"/>
                </a:solidFill>
                <a:sym typeface="Symbol" panose="05050102010706020507" pitchFamily="18" charset="2"/>
              </a:rPr>
              <a:t>i</a:t>
            </a:r>
            <a:r>
              <a:rPr lang="en-US" sz="2400" b="1" dirty="0">
                <a:solidFill>
                  <a:srgbClr val="0070C0"/>
                </a:solidFill>
                <a:sym typeface="Symbol" panose="05050102010706020507" pitchFamily="18" charset="2"/>
              </a:rPr>
              <a:t> </a:t>
            </a:r>
            <a:r>
              <a:rPr lang="en-US" sz="2400" dirty="0">
                <a:solidFill>
                  <a:srgbClr val="0070C0"/>
                </a:solidFill>
                <a:sym typeface="Symbol" panose="05050102010706020507" pitchFamily="18" charset="2"/>
              </a:rPr>
              <a:t>is chosen by the verifier.)</a:t>
            </a:r>
            <a:endParaRPr lang="en-US" sz="2400" dirty="0">
              <a:solidFill>
                <a:srgbClr val="0070C0"/>
              </a:solidFill>
            </a:endParaRPr>
          </a:p>
          <a:p>
            <a:endParaRPr lang="en-US" dirty="0"/>
          </a:p>
        </p:txBody>
      </p:sp>
    </p:spTree>
    <p:extLst>
      <p:ext uri="{BB962C8B-B14F-4D97-AF65-F5344CB8AC3E}">
        <p14:creationId xmlns:p14="http://schemas.microsoft.com/office/powerpoint/2010/main" val="3809888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349</TotalTime>
  <Words>2562</Words>
  <Application>Microsoft Office PowerPoint</Application>
  <PresentationFormat>Widescreen</PresentationFormat>
  <Paragraphs>145</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Symbol</vt:lpstr>
      <vt:lpstr>Office Theme</vt:lpstr>
      <vt:lpstr>Probabilistic Proof Systems</vt:lpstr>
      <vt:lpstr>Preliminary comments</vt:lpstr>
      <vt:lpstr>Traditional proof systems (i.e., NP-proof systems)</vt:lpstr>
      <vt:lpstr>NP-proof systems: Examples</vt:lpstr>
      <vt:lpstr>Interactive proof systems</vt:lpstr>
      <vt:lpstr>Interactive proof systems: Comments + Example</vt:lpstr>
      <vt:lpstr>The power of interactive proof systems</vt:lpstr>
      <vt:lpstr>Zero-knowledge proof systems</vt:lpstr>
      <vt:lpstr>Zero-knowledge proof systems: Comments + Example</vt:lpstr>
      <vt:lpstr>The power of zero-knowledge proof systems</vt:lpstr>
      <vt:lpstr>Probabilistically checkable proof (PCP) systems</vt:lpstr>
      <vt:lpstr>The power of PCP systems</vt:lpstr>
      <vt:lpstr>The proof(s) of the PCP Theorem</vt:lpstr>
      <vt:lpstr>Interactive proof systems, revisited: Doubly-Efficient interactive proofs systems</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Probabilistic Proof Systems</dc:title>
  <dc:creator>Oded</dc:creator>
  <cp:lastModifiedBy>User</cp:lastModifiedBy>
  <cp:revision>132</cp:revision>
  <cp:lastPrinted>2024-09-09T09:04:00Z</cp:lastPrinted>
  <dcterms:created xsi:type="dcterms:W3CDTF">2021-05-27T11:36:03Z</dcterms:created>
  <dcterms:modified xsi:type="dcterms:W3CDTF">2024-09-09T12:23:18Z</dcterms:modified>
</cp:coreProperties>
</file>