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78" r:id="rId3"/>
    <p:sldId id="279" r:id="rId4"/>
    <p:sldId id="261" r:id="rId5"/>
    <p:sldId id="263" r:id="rId6"/>
    <p:sldId id="274" r:id="rId7"/>
    <p:sldId id="277" r:id="rId8"/>
    <p:sldId id="276" r:id="rId9"/>
    <p:sldId id="280" r:id="rId10"/>
  </p:sldIdLst>
  <p:sldSz cx="12192000" cy="6858000"/>
  <p:notesSz cx="6889750" cy="100218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90" y="39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5558" cy="502835"/>
          </a:xfrm>
          <a:prstGeom prst="rect">
            <a:avLst/>
          </a:prstGeom>
        </p:spPr>
        <p:txBody>
          <a:bodyPr vert="horz" lIns="96634" tIns="48317" rIns="96634" bIns="48317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2597" y="0"/>
            <a:ext cx="2985558" cy="502835"/>
          </a:xfrm>
          <a:prstGeom prst="rect">
            <a:avLst/>
          </a:prstGeom>
        </p:spPr>
        <p:txBody>
          <a:bodyPr vert="horz" lIns="96634" tIns="48317" rIns="96634" bIns="48317" rtlCol="0"/>
          <a:lstStyle>
            <a:lvl1pPr algn="r">
              <a:defRPr sz="1300"/>
            </a:lvl1pPr>
          </a:lstStyle>
          <a:p>
            <a:fld id="{B833178A-78DB-45DC-B760-83ECBEDD84B4}" type="datetimeFigureOut">
              <a:rPr lang="en-US" smtClean="0"/>
              <a:t>12/20/2024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52538"/>
            <a:ext cx="6013450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34" tIns="48317" rIns="96634" bIns="4831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975" y="4823034"/>
            <a:ext cx="5511800" cy="3946118"/>
          </a:xfrm>
          <a:prstGeom prst="rect">
            <a:avLst/>
          </a:prstGeom>
        </p:spPr>
        <p:txBody>
          <a:bodyPr vert="horz" lIns="96634" tIns="48317" rIns="96634" bIns="4831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9055"/>
            <a:ext cx="2985558" cy="502834"/>
          </a:xfrm>
          <a:prstGeom prst="rect">
            <a:avLst/>
          </a:prstGeom>
        </p:spPr>
        <p:txBody>
          <a:bodyPr vert="horz" lIns="96634" tIns="48317" rIns="96634" bIns="48317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2597" y="9519055"/>
            <a:ext cx="2985558" cy="502834"/>
          </a:xfrm>
          <a:prstGeom prst="rect">
            <a:avLst/>
          </a:prstGeom>
        </p:spPr>
        <p:txBody>
          <a:bodyPr vert="horz" lIns="96634" tIns="48317" rIns="96634" bIns="48317" rtlCol="0" anchor="b"/>
          <a:lstStyle>
            <a:lvl1pPr algn="r">
              <a:defRPr sz="1300"/>
            </a:lvl1pPr>
          </a:lstStyle>
          <a:p>
            <a:fld id="{7659495C-FF3B-4298-BC97-41ED52F9CC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4435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IASH, Dec 30</a:t>
            </a:r>
            <a:r>
              <a:rPr lang="en-US" baseline="30000" dirty="0"/>
              <a:t>th</a:t>
            </a:r>
            <a:r>
              <a:rPr lang="en-US" dirty="0"/>
              <a:t>, 2024.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59495C-FF3B-4298-BC97-41ED52F9CC2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8683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100" dirty="0"/>
              <a:t>A story not told by Ovid. The same story is demonstrated by the Green-Red video. It underlies the THM re GNI.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59495C-FF3B-4298-BC97-41ED52F9CC2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3438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br>
              <a:rPr lang="en-US" sz="1100" dirty="0"/>
            </a:br>
            <a:r>
              <a:rPr lang="en-US" sz="1100" dirty="0"/>
              <a:t>Perfect, Statistical (or almost-perfect), and Computational (general).</a:t>
            </a:r>
          </a:p>
          <a:p>
            <a:endParaRPr lang="en-US" sz="1100" dirty="0"/>
          </a:p>
          <a:p>
            <a:r>
              <a:rPr lang="en-US" sz="1100" dirty="0"/>
              <a:t>The existence of a simulator means that, assuming the claim is </a:t>
            </a:r>
            <a:r>
              <a:rPr lang="en-US" sz="1100" dirty="0" err="1"/>
              <a:t>vaild</a:t>
            </a:r>
            <a:r>
              <a:rPr lang="en-US" sz="1100" dirty="0"/>
              <a:t>, we did not gain anything by interacting with the </a:t>
            </a:r>
            <a:r>
              <a:rPr lang="en-US" sz="1100" dirty="0" err="1"/>
              <a:t>prover</a:t>
            </a:r>
            <a:r>
              <a:rPr lang="en-US" sz="1100" dirty="0"/>
              <a:t>. The gain is only being convinced of the validity.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59495C-FF3B-4298-BC97-41ED52F9CC2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4837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100" dirty="0"/>
              <a:t>What did I/verifier learn from the two-color interactive proof?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59495C-FF3B-4298-BC97-41ED52F9CC2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8777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100"/>
              <a:t>Last slide</a:t>
            </a:r>
            <a:endParaRPr lang="en-US" sz="1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59495C-FF3B-4298-BC97-41ED52F9CC2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9741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100" dirty="0"/>
              <a:t>Three corresponding types of ZK: </a:t>
            </a:r>
            <a:br>
              <a:rPr lang="en-US" sz="1100" dirty="0"/>
            </a:br>
            <a:r>
              <a:rPr lang="en-US" sz="1100" dirty="0"/>
              <a:t>Perfect, Statistical (or almost-perfect), and Computational (general).</a:t>
            </a:r>
          </a:p>
          <a:p>
            <a:endParaRPr lang="en-US" sz="1100" dirty="0"/>
          </a:p>
          <a:p>
            <a:r>
              <a:rPr lang="en-US" sz="1100" dirty="0"/>
              <a:t>The existence of a simulator means that, assuming the claim is </a:t>
            </a:r>
            <a:r>
              <a:rPr lang="en-US" sz="1100" dirty="0" err="1"/>
              <a:t>vaild</a:t>
            </a:r>
            <a:r>
              <a:rPr lang="en-US" sz="1100" dirty="0"/>
              <a:t>, we did not gain anything by interacting with the </a:t>
            </a:r>
            <a:r>
              <a:rPr lang="en-US" sz="1100" dirty="0" err="1"/>
              <a:t>prover</a:t>
            </a:r>
            <a:r>
              <a:rPr lang="en-US" sz="1100" dirty="0"/>
              <a:t>. The gain is only being convinced of the validity.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59495C-FF3B-4298-BC97-41ED52F9CC2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9997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A6C0F-E5AE-40D2-9990-D686EA64CA81}" type="datetimeFigureOut">
              <a:rPr lang="en-US" smtClean="0"/>
              <a:t>12/20/2024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C3FD8-B885-4599-A7A5-D08C9B6E84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241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A6C0F-E5AE-40D2-9990-D686EA64CA81}" type="datetimeFigureOut">
              <a:rPr lang="en-US" smtClean="0"/>
              <a:t>12/20/2024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C3FD8-B885-4599-A7A5-D08C9B6E84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610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A6C0F-E5AE-40D2-9990-D686EA64CA81}" type="datetimeFigureOut">
              <a:rPr lang="en-US" smtClean="0"/>
              <a:t>12/20/2024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C3FD8-B885-4599-A7A5-D08C9B6E84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469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A6C0F-E5AE-40D2-9990-D686EA64CA81}" type="datetimeFigureOut">
              <a:rPr lang="en-US" smtClean="0"/>
              <a:t>12/20/2024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C3FD8-B885-4599-A7A5-D08C9B6E84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1852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A6C0F-E5AE-40D2-9990-D686EA64CA81}" type="datetimeFigureOut">
              <a:rPr lang="en-US" smtClean="0"/>
              <a:t>12/20/2024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C3FD8-B885-4599-A7A5-D08C9B6E84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24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A6C0F-E5AE-40D2-9990-D686EA64CA81}" type="datetimeFigureOut">
              <a:rPr lang="en-US" smtClean="0"/>
              <a:t>12/20/2024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C3FD8-B885-4599-A7A5-D08C9B6E84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941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A6C0F-E5AE-40D2-9990-D686EA64CA81}" type="datetimeFigureOut">
              <a:rPr lang="en-US" smtClean="0"/>
              <a:t>12/20/2024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C3FD8-B885-4599-A7A5-D08C9B6E84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3554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A6C0F-E5AE-40D2-9990-D686EA64CA81}" type="datetimeFigureOut">
              <a:rPr lang="en-US" smtClean="0"/>
              <a:t>12/20/2024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C3FD8-B885-4599-A7A5-D08C9B6E84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144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A6C0F-E5AE-40D2-9990-D686EA64CA81}" type="datetimeFigureOut">
              <a:rPr lang="en-US" smtClean="0"/>
              <a:t>12/20/2024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C3FD8-B885-4599-A7A5-D08C9B6E84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8049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A6C0F-E5AE-40D2-9990-D686EA64CA81}" type="datetimeFigureOut">
              <a:rPr lang="en-US" smtClean="0"/>
              <a:t>12/20/2024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C3FD8-B885-4599-A7A5-D08C9B6E84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809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A6C0F-E5AE-40D2-9990-D686EA64CA81}" type="datetimeFigureOut">
              <a:rPr lang="en-US" smtClean="0"/>
              <a:t>12/20/2024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C3FD8-B885-4599-A7A5-D08C9B6E84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460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CA6C0F-E5AE-40D2-9990-D686EA64CA81}" type="datetimeFigureOut">
              <a:rPr lang="en-US" smtClean="0"/>
              <a:t>12/20/2024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6C3FD8-B885-4599-A7A5-D08C9B6E84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076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511980"/>
          </a:xfrm>
        </p:spPr>
        <p:txBody>
          <a:bodyPr/>
          <a:lstStyle/>
          <a:p>
            <a:r>
              <a:rPr lang="en-US" dirty="0"/>
              <a:t>Probabilistic Proof Systems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4000" dirty="0"/>
              <a:t>Oded </a:t>
            </a:r>
            <a:r>
              <a:rPr lang="en-US" sz="4000" dirty="0" err="1"/>
              <a:t>Goldreich</a:t>
            </a:r>
            <a:endParaRPr lang="en-US" sz="4000" dirty="0"/>
          </a:p>
          <a:p>
            <a:r>
              <a:rPr lang="en-US" dirty="0"/>
              <a:t>Weizmann Institute of Science</a:t>
            </a:r>
          </a:p>
        </p:txBody>
      </p:sp>
    </p:spTree>
    <p:extLst>
      <p:ext uri="{BB962C8B-B14F-4D97-AF65-F5344CB8AC3E}">
        <p14:creationId xmlns:p14="http://schemas.microsoft.com/office/powerpoint/2010/main" val="21669920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F6CCE4-D191-4045-9EBC-A6B32CB594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6"/>
            <a:ext cx="10906125" cy="1117600"/>
          </a:xfrm>
        </p:spPr>
        <p:txBody>
          <a:bodyPr/>
          <a:lstStyle/>
          <a:p>
            <a:r>
              <a:rPr lang="en-US" dirty="0"/>
              <a:t>Proofs: The Traditional Take (NP-Proof Systems)</a:t>
            </a:r>
            <a:endParaRPr lang="LID4096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7299BFE-B18D-4841-B7E8-9840F91AD8B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575" y="1482725"/>
            <a:ext cx="4661431" cy="5010150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E235C2B-0BAA-4F16-B345-9AAC0B672195}"/>
              </a:ext>
            </a:extLst>
          </p:cNvPr>
          <p:cNvSpPr txBox="1"/>
          <p:nvPr/>
        </p:nvSpPr>
        <p:spPr>
          <a:xfrm>
            <a:off x="7215188" y="3168888"/>
            <a:ext cx="4529137" cy="3323987"/>
          </a:xfrm>
          <a:prstGeom prst="rect">
            <a:avLst/>
          </a:prstGeom>
          <a:noFill/>
          <a:ln w="57150">
            <a:solidFill>
              <a:srgbClr val="0070C0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Proofs are supposed to facilitate the verifications of claims; </a:t>
            </a:r>
            <a:br>
              <a:rPr lang="en-US" sz="2400" dirty="0">
                <a:solidFill>
                  <a:srgbClr val="0070C0"/>
                </a:solidFill>
              </a:rPr>
            </a:br>
            <a:r>
              <a:rPr lang="en-US" sz="2400" dirty="0">
                <a:solidFill>
                  <a:srgbClr val="0070C0"/>
                </a:solidFill>
              </a:rPr>
              <a:t>that is, for many claims, verification of proofs is supposedly easier than verification of the claims themselves (</a:t>
            </a:r>
            <a:r>
              <a:rPr lang="en-US" sz="2400" dirty="0" err="1">
                <a:solidFill>
                  <a:srgbClr val="0070C0"/>
                </a:solidFill>
              </a:rPr>
              <a:t>w.o.</a:t>
            </a:r>
            <a:r>
              <a:rPr lang="en-US" sz="2400" dirty="0">
                <a:solidFill>
                  <a:srgbClr val="0070C0"/>
                </a:solidFill>
              </a:rPr>
              <a:t> a proof).</a:t>
            </a:r>
          </a:p>
          <a:p>
            <a:endParaRPr lang="en-US" dirty="0">
              <a:solidFill>
                <a:srgbClr val="0070C0"/>
              </a:solidFill>
            </a:endParaRPr>
          </a:p>
          <a:p>
            <a:r>
              <a:rPr lang="en-US" sz="2400" dirty="0">
                <a:solidFill>
                  <a:srgbClr val="0070C0"/>
                </a:solidFill>
              </a:rPr>
              <a:t>“supposed” = this is a conjecture:</a:t>
            </a:r>
          </a:p>
          <a:p>
            <a:r>
              <a:rPr lang="en-US" sz="2400" dirty="0">
                <a:solidFill>
                  <a:srgbClr val="0070C0"/>
                </a:solidFill>
              </a:rPr>
              <a:t>The P-vs-NP conjecture.</a:t>
            </a:r>
            <a:endParaRPr lang="LID4096" sz="2400" dirty="0">
              <a:solidFill>
                <a:srgbClr val="0070C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8CB9F2F-1CA1-4A2B-A2C3-C1AEC2715CCD}"/>
              </a:ext>
            </a:extLst>
          </p:cNvPr>
          <p:cNvSpPr txBox="1"/>
          <p:nvPr/>
        </p:nvSpPr>
        <p:spPr>
          <a:xfrm>
            <a:off x="6825719" y="1690689"/>
            <a:ext cx="491860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Proofs are defined </a:t>
            </a:r>
            <a:r>
              <a:rPr lang="en-US" sz="2000" dirty="0" err="1"/>
              <a:t>wrt</a:t>
            </a:r>
            <a:r>
              <a:rPr lang="en-US" sz="2000" dirty="0"/>
              <a:t> verification procedure.</a:t>
            </a:r>
            <a:br>
              <a:rPr lang="en-US" sz="2000" dirty="0"/>
            </a:br>
            <a:endParaRPr lang="en-US" sz="2000" dirty="0"/>
          </a:p>
          <a:p>
            <a:r>
              <a:rPr lang="en-US" sz="2400" b="1" dirty="0">
                <a:solidFill>
                  <a:srgbClr val="00B050"/>
                </a:solidFill>
              </a:rPr>
              <a:t>Completeness</a:t>
            </a:r>
            <a:r>
              <a:rPr lang="en-US" sz="2400" dirty="0"/>
              <a:t> and </a:t>
            </a:r>
            <a:r>
              <a:rPr lang="en-US" sz="2400" b="1" dirty="0">
                <a:solidFill>
                  <a:srgbClr val="FF0000"/>
                </a:solidFill>
              </a:rPr>
              <a:t>soundness</a:t>
            </a:r>
            <a:endParaRPr lang="LID4096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9708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25A71F-23C6-45FF-84D3-57399FC75C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Interactive (and randomized) proofs</a:t>
            </a:r>
            <a:endParaRPr lang="LID4096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5C6719E-16F3-4A89-826F-CC88809006E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9675" y="1504951"/>
            <a:ext cx="4241034" cy="4987924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168E81F-CD7B-406E-B888-FACD5D46FB0A}"/>
              </a:ext>
            </a:extLst>
          </p:cNvPr>
          <p:cNvSpPr txBox="1"/>
          <p:nvPr/>
        </p:nvSpPr>
        <p:spPr>
          <a:xfrm>
            <a:off x="6435194" y="1890714"/>
            <a:ext cx="491860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Proofs as processes, include </a:t>
            </a:r>
            <a:r>
              <a:rPr lang="en-US" sz="2000" b="1" dirty="0"/>
              <a:t>interaction </a:t>
            </a:r>
            <a:br>
              <a:rPr lang="en-US" sz="2000" b="1" dirty="0"/>
            </a:br>
            <a:r>
              <a:rPr lang="en-US" sz="2000" dirty="0"/>
              <a:t>and </a:t>
            </a:r>
            <a:r>
              <a:rPr lang="en-US" sz="2000" b="1" dirty="0"/>
              <a:t>randomization</a:t>
            </a:r>
            <a:r>
              <a:rPr lang="en-US" sz="2000" dirty="0"/>
              <a:t> (of V’s questions).</a:t>
            </a:r>
          </a:p>
          <a:p>
            <a:r>
              <a:rPr lang="en-US" sz="2400" b="1" dirty="0">
                <a:solidFill>
                  <a:srgbClr val="00B050"/>
                </a:solidFill>
              </a:rPr>
              <a:t>Completeness</a:t>
            </a:r>
            <a:r>
              <a:rPr lang="en-US" sz="2400" dirty="0"/>
              <a:t> and </a:t>
            </a:r>
            <a:r>
              <a:rPr lang="en-US" sz="2400" b="1" dirty="0">
                <a:solidFill>
                  <a:srgbClr val="FF0000"/>
                </a:solidFill>
              </a:rPr>
              <a:t>soundness</a:t>
            </a:r>
          </a:p>
          <a:p>
            <a:r>
              <a:rPr lang="en-US" sz="2400" b="1" dirty="0">
                <a:solidFill>
                  <a:srgbClr val="0070C0"/>
                </a:solidFill>
              </a:rPr>
              <a:t>(probabilistic, error probability)</a:t>
            </a:r>
            <a:endParaRPr lang="LID4096" sz="2400" b="1" dirty="0">
              <a:solidFill>
                <a:srgbClr val="0070C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5760893-B930-4AB2-82BC-6A50B109011B}"/>
              </a:ext>
            </a:extLst>
          </p:cNvPr>
          <p:cNvSpPr txBox="1"/>
          <p:nvPr/>
        </p:nvSpPr>
        <p:spPr>
          <a:xfrm>
            <a:off x="6096001" y="3836273"/>
            <a:ext cx="561975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</a:rPr>
              <a:t>Randomness is essential</a:t>
            </a:r>
            <a:r>
              <a:rPr lang="en-US" sz="2400" dirty="0">
                <a:solidFill>
                  <a:srgbClr val="0070C0"/>
                </a:solidFill>
              </a:rPr>
              <a:t>;</a:t>
            </a:r>
            <a:br>
              <a:rPr lang="en-US" sz="2400" dirty="0">
                <a:solidFill>
                  <a:srgbClr val="0070C0"/>
                </a:solidFill>
              </a:rPr>
            </a:br>
            <a:r>
              <a:rPr lang="en-US" sz="2400" dirty="0">
                <a:solidFill>
                  <a:srgbClr val="0070C0"/>
                </a:solidFill>
              </a:rPr>
              <a:t>an interactive proof </a:t>
            </a:r>
            <a:r>
              <a:rPr lang="en-US" sz="2400" dirty="0" err="1">
                <a:solidFill>
                  <a:srgbClr val="0070C0"/>
                </a:solidFill>
              </a:rPr>
              <a:t>w.o.</a:t>
            </a:r>
            <a:r>
              <a:rPr lang="en-US" sz="2400" dirty="0">
                <a:solidFill>
                  <a:srgbClr val="0070C0"/>
                </a:solidFill>
              </a:rPr>
              <a:t> randomness </a:t>
            </a:r>
            <a:br>
              <a:rPr lang="en-US" sz="2400" dirty="0">
                <a:solidFill>
                  <a:srgbClr val="0070C0"/>
                </a:solidFill>
              </a:rPr>
            </a:br>
            <a:r>
              <a:rPr lang="en-US" sz="2400" dirty="0">
                <a:solidFill>
                  <a:srgbClr val="0070C0"/>
                </a:solidFill>
              </a:rPr>
              <a:t>can be converted to a traditional one.</a:t>
            </a:r>
          </a:p>
          <a:p>
            <a:endParaRPr lang="en-US" sz="2400" dirty="0">
              <a:solidFill>
                <a:srgbClr val="0070C0"/>
              </a:solidFill>
            </a:endParaRPr>
          </a:p>
          <a:p>
            <a:r>
              <a:rPr lang="en-US" sz="2400" dirty="0">
                <a:solidFill>
                  <a:srgbClr val="0070C0"/>
                </a:solidFill>
              </a:rPr>
              <a:t>The </a:t>
            </a:r>
            <a:r>
              <a:rPr lang="en-US" sz="2400" b="1" dirty="0">
                <a:solidFill>
                  <a:srgbClr val="0070C0"/>
                </a:solidFill>
              </a:rPr>
              <a:t>error probability </a:t>
            </a:r>
            <a:r>
              <a:rPr lang="en-US" sz="2400" dirty="0">
                <a:solidFill>
                  <a:srgbClr val="0070C0"/>
                </a:solidFill>
              </a:rPr>
              <a:t>is explicitly bounded and can be reduced by repetitions.</a:t>
            </a:r>
            <a:endParaRPr lang="LID4096" sz="2400" dirty="0">
              <a:solidFill>
                <a:srgbClr val="0070C0"/>
              </a:solidFill>
            </a:endParaRPr>
          </a:p>
        </p:txBody>
      </p:sp>
      <p:sp>
        <p:nvSpPr>
          <p:cNvPr id="9" name="Explosion: 8 Points 8">
            <a:extLst>
              <a:ext uri="{FF2B5EF4-FFF2-40B4-BE49-F238E27FC236}">
                <a16:creationId xmlns:a16="http://schemas.microsoft.com/office/drawing/2014/main" id="{A888C03F-D7C2-4508-967A-149A9399078B}"/>
              </a:ext>
            </a:extLst>
          </p:cNvPr>
          <p:cNvSpPr/>
          <p:nvPr/>
        </p:nvSpPr>
        <p:spPr>
          <a:xfrm>
            <a:off x="4542128" y="3128963"/>
            <a:ext cx="1280056" cy="1147764"/>
          </a:xfrm>
          <a:prstGeom prst="irregularSeal1">
            <a:avLst/>
          </a:prstGeom>
          <a:noFill/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219334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529" y="583410"/>
            <a:ext cx="11095463" cy="666362"/>
          </a:xfrm>
        </p:spPr>
        <p:txBody>
          <a:bodyPr>
            <a:normAutofit fontScale="90000"/>
          </a:bodyPr>
          <a:lstStyle/>
          <a:p>
            <a:r>
              <a:rPr lang="en-US" dirty="0"/>
              <a:t>The power of interactive proof systems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8AE610D-4E28-4940-8FEA-91E7449667C2}"/>
              </a:ext>
            </a:extLst>
          </p:cNvPr>
          <p:cNvSpPr txBox="1"/>
          <p:nvPr/>
        </p:nvSpPr>
        <p:spPr>
          <a:xfrm>
            <a:off x="1052511" y="5461942"/>
            <a:ext cx="96202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ym typeface="Symbol" panose="05050102010706020507" pitchFamily="18" charset="2"/>
              </a:rPr>
              <a:t>E.g., there exists an interactive proof that a system of equations in many variables is NOT satisfiable.  (For any such system!)</a:t>
            </a:r>
            <a:endParaRPr lang="LID4096" sz="2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012E1DC-1BB0-4E30-91F8-76C5C4098015}"/>
              </a:ext>
            </a:extLst>
          </p:cNvPr>
          <p:cNvSpPr txBox="1"/>
          <p:nvPr/>
        </p:nvSpPr>
        <p:spPr>
          <a:xfrm>
            <a:off x="2528886" y="3450333"/>
            <a:ext cx="8466563" cy="1566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2060"/>
                </a:solidFill>
              </a:rPr>
              <a:t>To prove that something exists, we show it.</a:t>
            </a:r>
          </a:p>
          <a:p>
            <a:r>
              <a:rPr lang="en-US" sz="3200" dirty="0">
                <a:solidFill>
                  <a:srgbClr val="C00000"/>
                </a:solidFill>
              </a:rPr>
              <a:t>We can prove that something does </a:t>
            </a:r>
            <a:r>
              <a:rPr lang="en-US" sz="3200" b="1" dirty="0">
                <a:solidFill>
                  <a:srgbClr val="C00000"/>
                </a:solidFill>
              </a:rPr>
              <a:t>not </a:t>
            </a:r>
            <a:r>
              <a:rPr lang="en-US" sz="3200" dirty="0">
                <a:solidFill>
                  <a:srgbClr val="C00000"/>
                </a:solidFill>
              </a:rPr>
              <a:t>exist,</a:t>
            </a:r>
            <a:br>
              <a:rPr lang="en-US" sz="3200" dirty="0">
                <a:solidFill>
                  <a:srgbClr val="C00000"/>
                </a:solidFill>
              </a:rPr>
            </a:br>
            <a:r>
              <a:rPr lang="en-US" sz="3200" dirty="0">
                <a:solidFill>
                  <a:srgbClr val="C00000"/>
                </a:solidFill>
              </a:rPr>
              <a:t>via an interactive proof.</a:t>
            </a:r>
            <a:endParaRPr lang="LID4096" sz="3200" dirty="0">
              <a:solidFill>
                <a:srgbClr val="C00000"/>
              </a:solidFill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68680CE-0C00-462C-9E7F-4C467944DF48}"/>
              </a:ext>
            </a:extLst>
          </p:cNvPr>
          <p:cNvSpPr/>
          <p:nvPr/>
        </p:nvSpPr>
        <p:spPr>
          <a:xfrm>
            <a:off x="2528886" y="1881684"/>
            <a:ext cx="2100263" cy="954107"/>
          </a:xfrm>
          <a:prstGeom prst="ellipse">
            <a:avLst/>
          </a:prstGeom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ID4096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43A5EAF4-941A-44B8-89F0-5271F5EB7322}"/>
              </a:ext>
            </a:extLst>
          </p:cNvPr>
          <p:cNvSpPr/>
          <p:nvPr/>
        </p:nvSpPr>
        <p:spPr>
          <a:xfrm>
            <a:off x="6021260" y="1892669"/>
            <a:ext cx="2100263" cy="95410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214938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36526"/>
            <a:ext cx="6727371" cy="756104"/>
          </a:xfrm>
        </p:spPr>
        <p:txBody>
          <a:bodyPr>
            <a:normAutofit fontScale="90000"/>
          </a:bodyPr>
          <a:lstStyle/>
          <a:p>
            <a:r>
              <a:rPr lang="en-US" dirty="0"/>
              <a:t>Zero-knowledge proof systems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38200" y="892630"/>
            <a:ext cx="105373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70C0"/>
                </a:solidFill>
              </a:rPr>
              <a:t>Typically, proofs yields much beyond their validity.</a:t>
            </a:r>
            <a:br>
              <a:rPr lang="en-US" sz="3600" b="1" dirty="0">
                <a:solidFill>
                  <a:srgbClr val="0070C0"/>
                </a:solidFill>
              </a:rPr>
            </a:br>
            <a:r>
              <a:rPr lang="en-US" sz="3600" b="1" dirty="0">
                <a:solidFill>
                  <a:srgbClr val="0070C0"/>
                </a:solidFill>
              </a:rPr>
              <a:t>In contrast, ZK proofs yield nothing beyond.</a:t>
            </a: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AAE2B148-1C5F-4B92-B146-1F03D661324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412" y="3428999"/>
            <a:ext cx="7286626" cy="3152137"/>
          </a:xfr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BCDD1210-F803-4B68-847B-41CC3B4AB92D}"/>
              </a:ext>
            </a:extLst>
          </p:cNvPr>
          <p:cNvSpPr txBox="1"/>
          <p:nvPr/>
        </p:nvSpPr>
        <p:spPr>
          <a:xfrm>
            <a:off x="8558213" y="4047828"/>
            <a:ext cx="347186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The verifier in the “ideal” setting can simulate the view of the verifier in the “real” (ZK) setting!</a:t>
            </a:r>
            <a:endParaRPr lang="LID4096" sz="2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5AA4BBD-C760-40F5-9BB9-93497253C2DB}"/>
              </a:ext>
            </a:extLst>
          </p:cNvPr>
          <p:cNvSpPr txBox="1"/>
          <p:nvPr/>
        </p:nvSpPr>
        <p:spPr>
          <a:xfrm>
            <a:off x="838200" y="2081507"/>
            <a:ext cx="1053737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70C0"/>
                </a:solidFill>
              </a:rPr>
              <a:t>“Whatever can be efficiently computed after interacting with the prover, can be efficiently computed assuming the claim is correct.”</a:t>
            </a:r>
          </a:p>
        </p:txBody>
      </p:sp>
    </p:spTree>
    <p:extLst>
      <p:ext uri="{BB962C8B-B14F-4D97-AF65-F5344CB8AC3E}">
        <p14:creationId xmlns:p14="http://schemas.microsoft.com/office/powerpoint/2010/main" val="3320769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529" y="583410"/>
            <a:ext cx="11095463" cy="666362"/>
          </a:xfrm>
        </p:spPr>
        <p:txBody>
          <a:bodyPr>
            <a:normAutofit fontScale="90000"/>
          </a:bodyPr>
          <a:lstStyle/>
          <a:p>
            <a:r>
              <a:rPr lang="en-US" dirty="0"/>
              <a:t>The power of zero-knowledge proof systems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8AE610D-4E28-4940-8FEA-91E7449667C2}"/>
              </a:ext>
            </a:extLst>
          </p:cNvPr>
          <p:cNvSpPr txBox="1"/>
          <p:nvPr/>
        </p:nvSpPr>
        <p:spPr>
          <a:xfrm>
            <a:off x="1052511" y="5544552"/>
            <a:ext cx="959167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ym typeface="Symbol" panose="05050102010706020507" pitchFamily="18" charset="2"/>
              </a:rPr>
              <a:t>There exists a </a:t>
            </a:r>
            <a:r>
              <a:rPr lang="en-US" sz="2800" b="1" dirty="0">
                <a:sym typeface="Symbol" panose="05050102010706020507" pitchFamily="18" charset="2"/>
              </a:rPr>
              <a:t>zero-knowledge</a:t>
            </a:r>
            <a:r>
              <a:rPr lang="en-US" sz="2800" dirty="0">
                <a:sym typeface="Symbol" panose="05050102010706020507" pitchFamily="18" charset="2"/>
              </a:rPr>
              <a:t> proof that a system of equations in many variables is satisfiable.  (For any such system!)</a:t>
            </a:r>
            <a:endParaRPr lang="LID4096" sz="2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012E1DC-1BB0-4E30-91F8-76C5C4098015}"/>
              </a:ext>
            </a:extLst>
          </p:cNvPr>
          <p:cNvSpPr txBox="1"/>
          <p:nvPr/>
        </p:nvSpPr>
        <p:spPr>
          <a:xfrm>
            <a:off x="1052511" y="4011225"/>
            <a:ext cx="1041354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2060"/>
                </a:solidFill>
              </a:rPr>
              <a:t>We can prove that something exists by showing it.</a:t>
            </a:r>
          </a:p>
          <a:p>
            <a:r>
              <a:rPr lang="en-US" sz="2800" dirty="0">
                <a:solidFill>
                  <a:srgbClr val="C00000"/>
                </a:solidFill>
              </a:rPr>
              <a:t>Using ZKIP, we can prove that something exist, without showing it; furthermore, without showing any part of it.</a:t>
            </a:r>
            <a:endParaRPr lang="LID4096" sz="2800" dirty="0">
              <a:solidFill>
                <a:srgbClr val="C00000"/>
              </a:solidFill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68680CE-0C00-462C-9E7F-4C467944DF48}"/>
              </a:ext>
            </a:extLst>
          </p:cNvPr>
          <p:cNvSpPr/>
          <p:nvPr/>
        </p:nvSpPr>
        <p:spPr>
          <a:xfrm>
            <a:off x="2528886" y="1881684"/>
            <a:ext cx="2100263" cy="954107"/>
          </a:xfrm>
          <a:prstGeom prst="ellipse">
            <a:avLst/>
          </a:prstGeom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ID4096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43A5EAF4-941A-44B8-89F0-5271F5EB7322}"/>
              </a:ext>
            </a:extLst>
          </p:cNvPr>
          <p:cNvSpPr/>
          <p:nvPr/>
        </p:nvSpPr>
        <p:spPr>
          <a:xfrm>
            <a:off x="6021260" y="1892669"/>
            <a:ext cx="2100263" cy="95410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4291348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F18DF7-7686-4671-9E05-227590418E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Essential and inessential ingredients </a:t>
            </a:r>
            <a:endParaRPr lang="LID4096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9309CF-6390-49E6-9CEF-18ED77D46C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Interaction is essential </a:t>
            </a:r>
            <a:r>
              <a:rPr lang="en-US" dirty="0"/>
              <a:t>(both in IP and ZK).</a:t>
            </a:r>
          </a:p>
          <a:p>
            <a:r>
              <a:rPr lang="en-US" b="1" dirty="0"/>
              <a:t>Randomness is essential </a:t>
            </a:r>
            <a:r>
              <a:rPr lang="en-US" dirty="0"/>
              <a:t>(both in IP and ZK (for both parties)).</a:t>
            </a:r>
            <a:br>
              <a:rPr lang="en-US" dirty="0"/>
            </a:br>
            <a:r>
              <a:rPr lang="en-US" dirty="0"/>
              <a:t>E.g., if the verifier is deterministic, </a:t>
            </a:r>
            <a:br>
              <a:rPr lang="en-US" dirty="0"/>
            </a:br>
            <a:r>
              <a:rPr lang="en-US" dirty="0"/>
              <a:t>then IP-systems collapses to NP-systems. </a:t>
            </a:r>
            <a:br>
              <a:rPr lang="en-US" dirty="0"/>
            </a:br>
            <a:r>
              <a:rPr lang="en-US" dirty="0"/>
              <a:t>“No point to interact with a predictable person who is computationally weaker.”</a:t>
            </a:r>
          </a:p>
          <a:p>
            <a:r>
              <a:rPr lang="en-US" b="1" dirty="0"/>
              <a:t>Error probability is essential</a:t>
            </a:r>
            <a:r>
              <a:rPr lang="en-US" dirty="0"/>
              <a:t>, but can be reduced almost arbitrarily.</a:t>
            </a:r>
          </a:p>
          <a:p>
            <a:r>
              <a:rPr lang="en-US" dirty="0"/>
              <a:t>Sophisticated question help but are inessential for IP</a:t>
            </a:r>
            <a:br>
              <a:rPr lang="en-US" dirty="0"/>
            </a:br>
            <a:r>
              <a:rPr lang="en-US" dirty="0"/>
              <a:t>(i.e., </a:t>
            </a:r>
            <a:r>
              <a:rPr lang="en-US" dirty="0" err="1"/>
              <a:t>wlog</a:t>
            </a:r>
            <a:r>
              <a:rPr lang="en-US" dirty="0"/>
              <a:t>, the verifier may ask totally random questions).</a:t>
            </a:r>
            <a:endParaRPr lang="LID4096" dirty="0"/>
          </a:p>
        </p:txBody>
      </p:sp>
    </p:spTree>
    <p:extLst>
      <p:ext uri="{BB962C8B-B14F-4D97-AF65-F5344CB8AC3E}">
        <p14:creationId xmlns:p14="http://schemas.microsoft.com/office/powerpoint/2010/main" val="1407481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7455B17C-42C8-492E-AB13-972122D2D539}"/>
              </a:ext>
            </a:extLst>
          </p:cNvPr>
          <p:cNvSpPr/>
          <p:nvPr/>
        </p:nvSpPr>
        <p:spPr>
          <a:xfrm>
            <a:off x="1857375" y="1957388"/>
            <a:ext cx="2528888" cy="3543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ID4096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610731CB-4762-4AA8-8A6B-3EA1F8ED4A89}"/>
              </a:ext>
            </a:extLst>
          </p:cNvPr>
          <p:cNvSpPr/>
          <p:nvPr/>
        </p:nvSpPr>
        <p:spPr>
          <a:xfrm>
            <a:off x="7096125" y="1957388"/>
            <a:ext cx="2528888" cy="35433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ID4096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AF292C8-FD91-4571-AB73-E634EDA26AFD}"/>
              </a:ext>
            </a:extLst>
          </p:cNvPr>
          <p:cNvSpPr txBox="1"/>
          <p:nvPr/>
        </p:nvSpPr>
        <p:spPr>
          <a:xfrm>
            <a:off x="4386263" y="957262"/>
            <a:ext cx="25288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/>
              <a:t>END</a:t>
            </a:r>
            <a:endParaRPr lang="LID4096" sz="9600" dirty="0"/>
          </a:p>
        </p:txBody>
      </p:sp>
    </p:spTree>
    <p:extLst>
      <p:ext uri="{BB962C8B-B14F-4D97-AF65-F5344CB8AC3E}">
        <p14:creationId xmlns:p14="http://schemas.microsoft.com/office/powerpoint/2010/main" val="20792516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36526"/>
            <a:ext cx="6727371" cy="756104"/>
          </a:xfrm>
        </p:spPr>
        <p:txBody>
          <a:bodyPr>
            <a:normAutofit fontScale="90000"/>
          </a:bodyPr>
          <a:lstStyle/>
          <a:p>
            <a:r>
              <a:rPr lang="en-US" dirty="0"/>
              <a:t>Zero-knowledge proof systems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074476"/>
            <a:ext cx="11016343" cy="360935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Formally, for an interactive proof (P,V) and any (valid) claim x, </a:t>
            </a:r>
            <a:br>
              <a:rPr lang="en-US" dirty="0"/>
            </a:br>
            <a:r>
              <a:rPr lang="en-US" dirty="0"/>
              <a:t>we consider two distributions: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The output generated by V </a:t>
            </a:r>
            <a:br>
              <a:rPr lang="en-US" dirty="0"/>
            </a:br>
            <a:r>
              <a:rPr lang="en-US" dirty="0"/>
              <a:t>(or even by any feasible “knowledge-seeking adversary”) </a:t>
            </a:r>
            <a:br>
              <a:rPr lang="en-US" dirty="0"/>
            </a:br>
            <a:r>
              <a:rPr lang="en-US" dirty="0"/>
              <a:t>on input x after interacting with the </a:t>
            </a:r>
            <a:r>
              <a:rPr lang="en-US" dirty="0" err="1"/>
              <a:t>prover</a:t>
            </a:r>
            <a:r>
              <a:rPr lang="en-US" dirty="0"/>
              <a:t> strategy P.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The output of some efficient procedure (“simulator”) on input x.</a:t>
            </a:r>
          </a:p>
          <a:p>
            <a:pPr marL="0" indent="0">
              <a:buNone/>
            </a:pPr>
            <a:r>
              <a:rPr lang="en-US" dirty="0"/>
              <a:t>We require that these distributions are identical / statistically-close / computationally-indistinguishable.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38200" y="892630"/>
            <a:ext cx="1053737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70C0"/>
                </a:solidFill>
              </a:rPr>
              <a:t>Typically, proofs yields much beyond their validity.</a:t>
            </a:r>
            <a:br>
              <a:rPr lang="en-US" sz="3600" b="1" dirty="0">
                <a:solidFill>
                  <a:srgbClr val="0070C0"/>
                </a:solidFill>
              </a:rPr>
            </a:br>
            <a:r>
              <a:rPr lang="en-US" sz="3600" b="1" dirty="0">
                <a:solidFill>
                  <a:srgbClr val="0070C0"/>
                </a:solidFill>
              </a:rPr>
              <a:t>In contrast, ZK proofs yield nothing beyond.</a:t>
            </a:r>
          </a:p>
          <a:p>
            <a:r>
              <a:rPr lang="en-US" sz="2800" dirty="0">
                <a:solidFill>
                  <a:srgbClr val="0070C0"/>
                </a:solidFill>
              </a:rPr>
              <a:t>“Whatever can be efficiently computed after interacting with the </a:t>
            </a:r>
            <a:r>
              <a:rPr lang="en-US" sz="2800" dirty="0" err="1">
                <a:solidFill>
                  <a:srgbClr val="0070C0"/>
                </a:solidFill>
              </a:rPr>
              <a:t>prover</a:t>
            </a:r>
            <a:r>
              <a:rPr lang="en-US" sz="2800" dirty="0">
                <a:solidFill>
                  <a:srgbClr val="0070C0"/>
                </a:solidFill>
              </a:rPr>
              <a:t>, can be efficiently computed assuming the claim is correct.”</a:t>
            </a:r>
          </a:p>
        </p:txBody>
      </p:sp>
    </p:spTree>
    <p:extLst>
      <p:ext uri="{BB962C8B-B14F-4D97-AF65-F5344CB8AC3E}">
        <p14:creationId xmlns:p14="http://schemas.microsoft.com/office/powerpoint/2010/main" val="9892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572</TotalTime>
  <Words>705</Words>
  <Application>Microsoft Office PowerPoint</Application>
  <PresentationFormat>Widescreen</PresentationFormat>
  <Paragraphs>58</Paragraphs>
  <Slides>9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Symbol</vt:lpstr>
      <vt:lpstr>Office Theme</vt:lpstr>
      <vt:lpstr>Probabilistic Proof Systems</vt:lpstr>
      <vt:lpstr>Proofs: The Traditional Take (NP-Proof Systems)</vt:lpstr>
      <vt:lpstr>Interactive (and randomized) proofs</vt:lpstr>
      <vt:lpstr>The power of interactive proof systems</vt:lpstr>
      <vt:lpstr>Zero-knowledge proof systems</vt:lpstr>
      <vt:lpstr>The power of zero-knowledge proof systems</vt:lpstr>
      <vt:lpstr>Essential and inessential ingredients </vt:lpstr>
      <vt:lpstr>PowerPoint Presentation</vt:lpstr>
      <vt:lpstr>Zero-knowledge proof systems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Probabilistic Proof Systems</dc:title>
  <dc:creator>Oded</dc:creator>
  <cp:lastModifiedBy>User</cp:lastModifiedBy>
  <cp:revision>193</cp:revision>
  <cp:lastPrinted>2024-10-11T17:14:22Z</cp:lastPrinted>
  <dcterms:created xsi:type="dcterms:W3CDTF">2021-05-27T11:36:03Z</dcterms:created>
  <dcterms:modified xsi:type="dcterms:W3CDTF">2024-12-20T10:10:37Z</dcterms:modified>
</cp:coreProperties>
</file>