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61" r:id="rId5"/>
    <p:sldId id="265" r:id="rId6"/>
    <p:sldId id="266" r:id="rId7"/>
    <p:sldId id="260" r:id="rId8"/>
    <p:sldId id="267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66" autoAdjust="0"/>
  </p:normalViewPr>
  <p:slideViewPr>
    <p:cSldViewPr snapToGrid="0">
      <p:cViewPr varScale="1">
        <p:scale>
          <a:sx n="63" d="100"/>
          <a:sy n="63" d="100"/>
        </p:scale>
        <p:origin x="84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62718C-5C7F-4E67-8B9A-0EB63C7C27B3}" type="datetimeFigureOut">
              <a:rPr lang="LID4096" smtClean="0"/>
              <a:t>07/12/2024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63B99-1476-480F-A08A-A931BD87AE82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933977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שַׁל נְעָלֶיךָ מֵעַל רַגְלֶיךָ כִּי הַמָּקוֹם אֲשֶׁר אַתָּה עוֹמֵד עָלָיו אַדְמַת קֹדֶשׁ הוּא. </a:t>
            </a:r>
            <a:r>
              <a:rPr lang="he-IL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[שמות ג (ה)]</a:t>
            </a:r>
            <a:endParaRPr lang="LID4096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363B99-1476-480F-A08A-A931BD87AE82}" type="slidenum">
              <a:rPr lang="LID4096" smtClean="0"/>
              <a:t>1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283667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363B99-1476-480F-A08A-A931BD87AE82}" type="slidenum">
              <a:rPr lang="LID4096" smtClean="0"/>
              <a:t>10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41202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Stress generating; actually, it is not generating (randomness but rather stretching (randomness) in a meaningful way.</a:t>
            </a:r>
          </a:p>
          <a:p>
            <a:r>
              <a:rPr lang="en-US" dirty="0"/>
              <a:t>Hence, (1) generating, (2) stretching, and (3) meaningful (i.e., computational indistinguishable).</a:t>
            </a:r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363B99-1476-480F-A08A-A931BD87AE82}" type="slidenum">
              <a:rPr lang="LID4096" smtClean="0"/>
              <a:t>2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654113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 is the generator, U</a:t>
            </a:r>
            <a:r>
              <a:rPr lang="en-US" baseline="-25000" dirty="0"/>
              <a:t>m</a:t>
            </a:r>
            <a:r>
              <a:rPr lang="en-US" baseline="0" dirty="0"/>
              <a:t> denotes the uniform distribution over m-bit long strings.</a:t>
            </a:r>
            <a:br>
              <a:rPr lang="en-US" baseline="0" dirty="0"/>
            </a:br>
            <a:r>
              <a:rPr lang="en-US" baseline="0" dirty="0"/>
              <a:t>Hardness vs Randomness</a:t>
            </a:r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363B99-1476-480F-A08A-A931BD87AE82}" type="slidenum">
              <a:rPr lang="LID4096" smtClean="0"/>
              <a:t>3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469895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 is an n-by-n matrix, E is an extractor with output length n (and s is its seed). </a:t>
            </a:r>
            <a:br>
              <a:rPr lang="en-US" dirty="0"/>
            </a:br>
            <a:r>
              <a:rPr lang="en-US" dirty="0"/>
              <a:t>|X|=n</a:t>
            </a:r>
            <a:r>
              <a:rPr lang="en-US" baseline="30000" dirty="0"/>
              <a:t>2</a:t>
            </a:r>
            <a:r>
              <a:rPr lang="en-US" baseline="0" dirty="0"/>
              <a:t>n</a:t>
            </a:r>
            <a:r>
              <a:rPr lang="en-US" baseline="30000" dirty="0"/>
              <a:t>2</a:t>
            </a:r>
            <a:r>
              <a:rPr lang="en-US" baseline="0" dirty="0"/>
              <a:t> =n</a:t>
            </a:r>
            <a:r>
              <a:rPr lang="en-US" baseline="30000" dirty="0"/>
              <a:t>4</a:t>
            </a:r>
            <a:r>
              <a:rPr lang="en-US" baseline="0" dirty="0"/>
              <a:t>    vs   |G| = n’</a:t>
            </a:r>
            <a:r>
              <a:rPr lang="en-US" baseline="0" dirty="0">
                <a:sym typeface="Symbol" panose="05050102010706020507" pitchFamily="18" charset="2"/>
              </a:rPr>
              <a:t> (0.5+omega(1/n))</a:t>
            </a:r>
            <a:r>
              <a:rPr lang="en-US" baseline="0" dirty="0"/>
              <a:t>n</a:t>
            </a:r>
            <a:r>
              <a:rPr lang="en-US" baseline="30000" dirty="0"/>
              <a:t>2 </a:t>
            </a:r>
            <a:r>
              <a:rPr lang="en-US" baseline="0" dirty="0"/>
              <a:t> = (1+omega(1/n))</a:t>
            </a:r>
            <a:r>
              <a:rPr lang="en-US" baseline="0" dirty="0">
                <a:sym typeface="Symbol" panose="05050102010706020507" pitchFamily="18" charset="2"/>
              </a:rPr>
              <a:t>n</a:t>
            </a:r>
            <a:r>
              <a:rPr lang="en-US" baseline="30000" dirty="0">
                <a:sym typeface="Symbol" panose="05050102010706020507" pitchFamily="18" charset="2"/>
              </a:rPr>
              <a:t>4</a:t>
            </a:r>
            <a:r>
              <a:rPr lang="en-US" baseline="0" dirty="0">
                <a:sym typeface="Symbol" panose="05050102010706020507" pitchFamily="18" charset="2"/>
              </a:rPr>
              <a:t> </a:t>
            </a:r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363B99-1476-480F-A08A-A931BD87AE82}" type="slidenum">
              <a:rPr lang="LID4096" smtClean="0"/>
              <a:t>4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846758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Step 1 is the fundamental one: It moves from hardness to unpredictability.</a:t>
            </a:r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363B99-1476-480F-A08A-A931BD87AE82}" type="slidenum">
              <a:rPr lang="LID4096" smtClean="0"/>
              <a:t>5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07684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 is an n-by-n matrix, E is an extractor output length (0.5+</a:t>
            </a:r>
            <a:r>
              <a:rPr lang="en-US" dirty="0">
                <a:sym typeface="Symbol" panose="05050102010706020507" pitchFamily="18" charset="2"/>
              </a:rPr>
              <a:t>(1/</a:t>
            </a:r>
            <a:r>
              <a:rPr lang="en-US" dirty="0"/>
              <a:t>n))*n</a:t>
            </a:r>
            <a:r>
              <a:rPr lang="en-US" baseline="30000" dirty="0"/>
              <a:t>2</a:t>
            </a:r>
            <a:r>
              <a:rPr lang="en-US" baseline="0" dirty="0"/>
              <a:t> </a:t>
            </a:r>
            <a:r>
              <a:rPr lang="en-US" dirty="0"/>
              <a:t> (and s is its seed). </a:t>
            </a:r>
            <a:br>
              <a:rPr lang="en-US" dirty="0"/>
            </a:br>
            <a:r>
              <a:rPr lang="en-US" dirty="0"/>
              <a:t>|X|=n</a:t>
            </a:r>
            <a:r>
              <a:rPr lang="en-US" baseline="30000" dirty="0"/>
              <a:t>2</a:t>
            </a:r>
            <a:r>
              <a:rPr lang="en-US" baseline="0" dirty="0"/>
              <a:t>n</a:t>
            </a:r>
            <a:r>
              <a:rPr lang="en-US" baseline="30000" dirty="0"/>
              <a:t>2</a:t>
            </a:r>
            <a:r>
              <a:rPr lang="en-US" baseline="0" dirty="0"/>
              <a:t> =n</a:t>
            </a:r>
            <a:r>
              <a:rPr lang="en-US" baseline="30000" dirty="0"/>
              <a:t>4</a:t>
            </a:r>
            <a:r>
              <a:rPr lang="en-US" baseline="0" dirty="0"/>
              <a:t>    vs   |G| = n’</a:t>
            </a:r>
            <a:r>
              <a:rPr lang="en-US" baseline="0" dirty="0">
                <a:sym typeface="Symbol" panose="05050102010706020507" pitchFamily="18" charset="2"/>
              </a:rPr>
              <a:t> (0.5+(1/n))</a:t>
            </a:r>
            <a:r>
              <a:rPr lang="en-US" baseline="0" dirty="0"/>
              <a:t>n</a:t>
            </a:r>
            <a:r>
              <a:rPr lang="en-US" baseline="30000" dirty="0"/>
              <a:t>2 </a:t>
            </a:r>
            <a:r>
              <a:rPr lang="en-US" baseline="0" dirty="0"/>
              <a:t> = (1+</a:t>
            </a:r>
            <a:r>
              <a:rPr lang="en-US" baseline="0" dirty="0">
                <a:sym typeface="Symbol" panose="05050102010706020507" pitchFamily="18" charset="2"/>
              </a:rPr>
              <a:t></a:t>
            </a:r>
            <a:r>
              <a:rPr lang="en-US" baseline="0" dirty="0"/>
              <a:t>(1/n))</a:t>
            </a:r>
            <a:r>
              <a:rPr lang="en-US" baseline="0" dirty="0">
                <a:sym typeface="Symbol" panose="05050102010706020507" pitchFamily="18" charset="2"/>
              </a:rPr>
              <a:t>n</a:t>
            </a:r>
            <a:r>
              <a:rPr lang="en-US" baseline="30000" dirty="0">
                <a:sym typeface="Symbol" panose="05050102010706020507" pitchFamily="18" charset="2"/>
              </a:rPr>
              <a:t>4</a:t>
            </a:r>
            <a:r>
              <a:rPr lang="en-US" baseline="0" dirty="0">
                <a:sym typeface="Symbol" panose="05050102010706020507" pitchFamily="18" charset="2"/>
              </a:rPr>
              <a:t> </a:t>
            </a:r>
            <a:endParaRPr lang="LID4096" dirty="0"/>
          </a:p>
          <a:p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363B99-1476-480F-A08A-A931BD87AE82}" type="slidenum">
              <a:rPr lang="LID4096" smtClean="0"/>
              <a:t>6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822644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 is the generator, U</a:t>
            </a:r>
            <a:r>
              <a:rPr lang="en-US" baseline="-25000" dirty="0"/>
              <a:t>m</a:t>
            </a:r>
            <a:r>
              <a:rPr lang="en-US" baseline="0" dirty="0"/>
              <a:t> denotes the uniform distribution over m-bit long strings.</a:t>
            </a:r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363B99-1476-480F-A08A-A931BD87AE82}" type="slidenum">
              <a:rPr lang="LID4096" smtClean="0"/>
              <a:t>7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6270068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Luca’s extractors uses functions of high K-complexity to derive </a:t>
            </a:r>
            <a:r>
              <a:rPr lang="en-US"/>
              <a:t>almost purely </a:t>
            </a:r>
            <a:r>
              <a:rPr lang="en-US" dirty="0"/>
              <a:t>random sequences</a:t>
            </a:r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363B99-1476-480F-A08A-A931BD87AE82}" type="slidenum">
              <a:rPr lang="LID4096" smtClean="0"/>
              <a:t>8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2295199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ID4096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363B99-1476-480F-A08A-A931BD87AE82}" type="slidenum">
              <a:rPr lang="LID4096" smtClean="0"/>
              <a:t>9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35283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033D1-55D1-4C9B-9ADF-CB365FC851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1809AAC-0A73-454A-AAFC-712060D48F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E778A9-0243-4E68-9369-86E827C6F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A67E3-FF26-4158-ADF2-653B07A1E8C4}" type="datetimeFigureOut">
              <a:rPr lang="LID4096" smtClean="0"/>
              <a:t>07/12/2024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D8FAAB-A0A4-4356-B30B-19486E35D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8E2BEF-FFE2-453D-9F2C-06FA4B620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E8E35-4F98-493A-8D5D-9E51B1ED46F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464101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49AF5-C125-4987-8224-565189620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2533D6-CFB0-4900-A6D0-D14CA3BFD6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D1BA8-B92E-48C4-B259-C1989185F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A67E3-FF26-4158-ADF2-653B07A1E8C4}" type="datetimeFigureOut">
              <a:rPr lang="LID4096" smtClean="0"/>
              <a:t>07/12/2024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01C74A-10C3-44B5-BB4D-89C7BA894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6F3C7B-D923-4CFD-8282-464FDACB6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E8E35-4F98-493A-8D5D-9E51B1ED46F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04791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FA01715-B1A1-4B71-B39F-BFB67AE66F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E9B6F0-5D7A-4E4D-BDEA-C12F006723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5E4EB9-528F-4ADB-A6BC-6EBC4C726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A67E3-FF26-4158-ADF2-653B07A1E8C4}" type="datetimeFigureOut">
              <a:rPr lang="LID4096" smtClean="0"/>
              <a:t>07/12/2024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FE2815-C3D4-47DE-8175-EB129191A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1957AB-AC90-4BC8-9751-3D01519D2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E8E35-4F98-493A-8D5D-9E51B1ED46F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941821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B52DB-EA4D-4115-9092-7DB9249ED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F1E4A3-CE4F-41B0-ACF3-5E4EE6CA5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875F7-88B4-4D61-88B7-6F34A4E9D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A67E3-FF26-4158-ADF2-653B07A1E8C4}" type="datetimeFigureOut">
              <a:rPr lang="LID4096" smtClean="0"/>
              <a:t>07/12/2024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4B254-BA3B-4508-A505-F958B7392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6CBFC-1869-479A-B2F1-95A7B27AB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E8E35-4F98-493A-8D5D-9E51B1ED46F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587290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2E188-8CAF-4666-BCF8-9ADE4F28E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D6C357-DBB6-4F99-8558-02C494CE6F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983CFE-B712-466F-B935-04C944AD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A67E3-FF26-4158-ADF2-653B07A1E8C4}" type="datetimeFigureOut">
              <a:rPr lang="LID4096" smtClean="0"/>
              <a:t>07/12/2024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2F8CE0-A73C-4870-822F-6A1B784C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B07FAA-7A10-4B2F-BF1F-FA228DC2C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E8E35-4F98-493A-8D5D-9E51B1ED46F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153496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824DA-062F-4B8A-BB6F-50343A91E6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32A20-F8F6-4DCA-9BB0-21B0D654C2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A46217-AFF0-4A59-8502-D400F00AF2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1DC6EC-EECD-4969-BAD0-18EC10049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A67E3-FF26-4158-ADF2-653B07A1E8C4}" type="datetimeFigureOut">
              <a:rPr lang="LID4096" smtClean="0"/>
              <a:t>07/12/2024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143D82-C99F-4981-A3A1-43825CCDC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B94FF3-F7C3-4DFD-A490-3E61133FF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E8E35-4F98-493A-8D5D-9E51B1ED46F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154080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0AB53D-4D8B-461F-9320-44A708117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C7BF87-D4B4-41EF-8D1E-F19C3D602A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664566-AC26-4259-B27B-CAD93831B8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17C169-D227-466A-B063-2CAB6DA2B0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F33F2B-8726-4E9A-8E4B-728E1A9ABE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737C9A-D966-405E-B1D4-33C4D5A79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A67E3-FF26-4158-ADF2-653B07A1E8C4}" type="datetimeFigureOut">
              <a:rPr lang="LID4096" smtClean="0"/>
              <a:t>07/12/2024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C0919A-D99E-4FA6-AAD9-617D60AE9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EB1A42-3383-4BE4-A9FD-6FDDB4A0D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E8E35-4F98-493A-8D5D-9E51B1ED46F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150936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FB66E-55C2-451E-B704-78312082F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10B592-F4C0-4F22-B6AD-1D83B3276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A67E3-FF26-4158-ADF2-653B07A1E8C4}" type="datetimeFigureOut">
              <a:rPr lang="LID4096" smtClean="0"/>
              <a:t>07/12/2024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D8F54CC-D4CB-487C-9847-D868D8F13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F0793A-E29A-449E-B9AA-96AE5FDD5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E8E35-4F98-493A-8D5D-9E51B1ED46F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594885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E3D1BF-A650-48F7-8011-1C1DF05D2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A67E3-FF26-4158-ADF2-653B07A1E8C4}" type="datetimeFigureOut">
              <a:rPr lang="LID4096" smtClean="0"/>
              <a:t>07/12/2024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498BDC9-C479-4194-B578-E71AE0EEE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F9200C-D99A-4D12-9A68-7B3F4A5CD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E8E35-4F98-493A-8D5D-9E51B1ED46F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46615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C420A-BB88-4017-852A-2448F65C7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942F6-9908-4F48-B726-D9924399B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0E5A10-6A35-4A9E-A1A9-795F3E259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9DF47B-A204-4571-934F-6A49D35F4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A67E3-FF26-4158-ADF2-653B07A1E8C4}" type="datetimeFigureOut">
              <a:rPr lang="LID4096" smtClean="0"/>
              <a:t>07/12/2024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A1D678-2A2F-418E-92B3-5B0046A38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7B078D-AFB0-4C06-81C2-4E0D57676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E8E35-4F98-493A-8D5D-9E51B1ED46F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974158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01BFF0-A6CB-4DD1-936D-5F1F7D75B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5D804F-8EEB-488E-A45E-27460DBE0A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BB0D25-F2E6-4F2E-BF00-6454246400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94B15C-8371-4385-9EB8-9FA98E236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6A67E3-FF26-4158-ADF2-653B07A1E8C4}" type="datetimeFigureOut">
              <a:rPr lang="LID4096" smtClean="0"/>
              <a:t>07/12/2024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2E2318-375C-4CD8-9008-523D4BEE0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426AEA-9297-40DF-9A70-26321A6AE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E8E35-4F98-493A-8D5D-9E51B1ED46F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00986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0E187D-3A80-4617-96E6-0AC5019C5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AE06E-1E29-46B0-BF20-15D53F0DCA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398F0B-5D5D-4DFF-B4B5-A44505DE13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A67E3-FF26-4158-ADF2-653B07A1E8C4}" type="datetimeFigureOut">
              <a:rPr lang="LID4096" smtClean="0"/>
              <a:t>07/12/2024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AACA0-0B44-457E-A2BD-CB0D09F340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AA64D-6F40-4377-B77D-0775003A87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E8E35-4F98-493A-8D5D-9E51B1ED46F3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379571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E1E53-206B-4E08-A058-55F4EED451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372600" cy="1041717"/>
          </a:xfrm>
        </p:spPr>
        <p:txBody>
          <a:bodyPr/>
          <a:lstStyle/>
          <a:p>
            <a:r>
              <a:rPr lang="en-US" dirty="0"/>
              <a:t>Pseudorandom Generators</a:t>
            </a:r>
            <a:endParaRPr lang="LID4096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648873-D0EF-472A-9F45-75659E7C00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38159"/>
            <a:ext cx="9144000" cy="1655762"/>
          </a:xfrm>
        </p:spPr>
        <p:txBody>
          <a:bodyPr/>
          <a:lstStyle/>
          <a:p>
            <a:r>
              <a:rPr lang="en-US" sz="4400" dirty="0"/>
              <a:t>Oded </a:t>
            </a:r>
            <a:r>
              <a:rPr lang="en-US" sz="4400" dirty="0" err="1"/>
              <a:t>Goldreich</a:t>
            </a:r>
            <a:endParaRPr lang="en-US" sz="4400" dirty="0"/>
          </a:p>
          <a:p>
            <a:r>
              <a:rPr lang="en-US" sz="3600" dirty="0"/>
              <a:t>Weizmann Institute of Science</a:t>
            </a:r>
            <a:endParaRPr lang="LID4096" sz="3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0EA180-5D1B-483B-8C10-4CEFC6E0BB7F}"/>
              </a:ext>
            </a:extLst>
          </p:cNvPr>
          <p:cNvSpPr txBox="1"/>
          <p:nvPr/>
        </p:nvSpPr>
        <p:spPr>
          <a:xfrm>
            <a:off x="6446520" y="5212417"/>
            <a:ext cx="4846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For Leonid Levin’s 75.6</a:t>
            </a:r>
            <a:r>
              <a:rPr lang="en-US" sz="2800" b="1" baseline="30000" dirty="0"/>
              <a:t>th</a:t>
            </a:r>
            <a:r>
              <a:rPr lang="en-US" sz="2800" b="1" dirty="0"/>
              <a:t> B-day</a:t>
            </a:r>
            <a:endParaRPr lang="LID4096" sz="2800" b="1" dirty="0"/>
          </a:p>
        </p:txBody>
      </p:sp>
    </p:spTree>
    <p:extLst>
      <p:ext uri="{BB962C8B-B14F-4D97-AF65-F5344CB8AC3E}">
        <p14:creationId xmlns:p14="http://schemas.microsoft.com/office/powerpoint/2010/main" val="22999165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745E7-CE7A-4BF1-ADFF-642E5E809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7915"/>
          </a:xfrm>
        </p:spPr>
        <p:txBody>
          <a:bodyPr>
            <a:normAutofit/>
          </a:bodyPr>
          <a:lstStyle/>
          <a:p>
            <a:r>
              <a:rPr lang="en-US" dirty="0"/>
              <a:t>Fooling more restricted distinguishers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FDE69-F7F0-4C75-AEEA-D998A1EA4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3041"/>
            <a:ext cx="10515600" cy="2804159"/>
          </a:xfrm>
        </p:spPr>
        <p:txBody>
          <a:bodyPr>
            <a:normAutofit lnSpcReduction="10000"/>
          </a:bodyPr>
          <a:lstStyle/>
          <a:p>
            <a:r>
              <a:rPr lang="en-US" sz="3200" b="1" dirty="0"/>
              <a:t>Stretching</a:t>
            </a:r>
            <a:r>
              <a:rPr lang="en-US" sz="3200" dirty="0"/>
              <a:t>: </a:t>
            </a:r>
            <a:r>
              <a:rPr lang="en-US" sz="3200" dirty="0">
                <a:latin typeface="Brush Script MT" panose="03060802040406070304" pitchFamily="66" charset="0"/>
              </a:rPr>
              <a:t> l</a:t>
            </a:r>
            <a:r>
              <a:rPr lang="en-US" sz="3200" dirty="0"/>
              <a:t> is arbitrary up to exponential (</a:t>
            </a:r>
            <a:r>
              <a:rPr lang="en-US" sz="3200" dirty="0" err="1"/>
              <a:t>s.t.</a:t>
            </a:r>
            <a:r>
              <a:rPr lang="en-US" sz="3200" dirty="0"/>
              <a:t> </a:t>
            </a:r>
            <a:r>
              <a:rPr lang="en-US" sz="3200" dirty="0">
                <a:latin typeface="Brush Script MT" panose="03060802040406070304" pitchFamily="66" charset="0"/>
              </a:rPr>
              <a:t>l</a:t>
            </a:r>
            <a:r>
              <a:rPr lang="en-US" sz="3200" dirty="0"/>
              <a:t>(k)&gt;k). </a:t>
            </a:r>
          </a:p>
          <a:p>
            <a:r>
              <a:rPr lang="en-US" sz="3200" dirty="0"/>
              <a:t>Computational </a:t>
            </a:r>
            <a:r>
              <a:rPr lang="en-US" sz="3200" b="1" dirty="0"/>
              <a:t>indistinguishability </a:t>
            </a:r>
            <a:r>
              <a:rPr lang="en-US" sz="3200" dirty="0"/>
              <a:t>by </a:t>
            </a:r>
            <a:br>
              <a:rPr lang="en-US" sz="3200" dirty="0"/>
            </a:br>
            <a:r>
              <a:rPr lang="en-US" sz="3200" dirty="0"/>
              <a:t>* local tests (i.e., t-wise independence);</a:t>
            </a:r>
            <a:br>
              <a:rPr lang="en-US" sz="3200" dirty="0"/>
            </a:br>
            <a:r>
              <a:rPr lang="en-US" sz="3200" dirty="0"/>
              <a:t>* linear (over GF(2)) tests (i.e., small biased);</a:t>
            </a:r>
            <a:br>
              <a:rPr lang="en-US" sz="3200" dirty="0"/>
            </a:br>
            <a:r>
              <a:rPr lang="en-US" sz="3200" dirty="0"/>
              <a:t>* approximate counters of “block hits”.</a:t>
            </a:r>
          </a:p>
          <a:p>
            <a:r>
              <a:rPr lang="en-US" sz="3200" dirty="0"/>
              <a:t>Complexity of </a:t>
            </a:r>
            <a:r>
              <a:rPr lang="en-US" sz="3200" b="1" dirty="0"/>
              <a:t>generation</a:t>
            </a:r>
            <a:r>
              <a:rPr lang="en-US" sz="3200" dirty="0"/>
              <a:t> varies.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858D62-A61B-4B7D-9C6B-AB1119B4E8B8}"/>
              </a:ext>
            </a:extLst>
          </p:cNvPr>
          <p:cNvSpPr txBox="1"/>
          <p:nvPr/>
        </p:nvSpPr>
        <p:spPr>
          <a:xfrm>
            <a:off x="838200" y="4354473"/>
            <a:ext cx="9890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THM [CG,ABI]: t-wise independent n-bit seq., with k=</a:t>
            </a:r>
            <a:r>
              <a:rPr lang="en-US" sz="2800" dirty="0" err="1">
                <a:solidFill>
                  <a:srgbClr val="FF0000"/>
                </a:solidFill>
              </a:rPr>
              <a:t>t</a:t>
            </a:r>
            <a:r>
              <a:rPr lang="en-US" sz="2800" dirty="0" err="1">
                <a:solidFill>
                  <a:srgbClr val="FF0000"/>
                </a:solidFill>
                <a:sym typeface="Symbol" panose="05050102010706020507" pitchFamily="18" charset="2"/>
              </a:rPr>
              <a:t></a:t>
            </a:r>
            <a:r>
              <a:rPr lang="en-US" sz="2800" dirty="0" err="1">
                <a:solidFill>
                  <a:srgbClr val="FF0000"/>
                </a:solidFill>
              </a:rPr>
              <a:t>log</a:t>
            </a:r>
            <a:r>
              <a:rPr lang="en-US" sz="2800" dirty="0">
                <a:solidFill>
                  <a:srgbClr val="FF0000"/>
                </a:solidFill>
              </a:rPr>
              <a:t> n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. </a:t>
            </a:r>
            <a:endParaRPr lang="LID4096" sz="2400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F91EB7-C30F-4D3D-8BF1-AD85F375A89D}"/>
              </a:ext>
            </a:extLst>
          </p:cNvPr>
          <p:cNvSpPr txBox="1"/>
          <p:nvPr/>
        </p:nvSpPr>
        <p:spPr>
          <a:xfrm>
            <a:off x="838200" y="5046076"/>
            <a:ext cx="9646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THM [NN]: 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-biased n-bit seq., with k=O(log(n/)).</a:t>
            </a:r>
            <a:endParaRPr lang="LID4096" sz="2400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0CC37CF-D8BA-4768-9FDC-A05FB91FF7A0}"/>
              </a:ext>
            </a:extLst>
          </p:cNvPr>
          <p:cNvSpPr txBox="1"/>
          <p:nvPr/>
        </p:nvSpPr>
        <p:spPr>
          <a:xfrm>
            <a:off x="838200" y="5737679"/>
            <a:ext cx="9646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THM [AKS]: 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t-step walks on 2</a:t>
            </a:r>
            <a:r>
              <a:rPr lang="en-US" sz="2800" baseline="30000" dirty="0">
                <a:solidFill>
                  <a:srgbClr val="FF0000"/>
                </a:solidFill>
                <a:sym typeface="Symbol" panose="05050102010706020507" pitchFamily="18" charset="2"/>
              </a:rPr>
              <a:t>n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-vertex expander (i.e., k=</a:t>
            </a:r>
            <a:r>
              <a:rPr lang="en-US" sz="2800" dirty="0" err="1">
                <a:solidFill>
                  <a:srgbClr val="FF0000"/>
                </a:solidFill>
                <a:sym typeface="Symbol" panose="05050102010706020507" pitchFamily="18" charset="2"/>
              </a:rPr>
              <a:t>n+O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(t))</a:t>
            </a:r>
            <a:b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</a:b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hit a vertex set of density ½ with probability 1-exp(-(t)).</a:t>
            </a:r>
            <a:endParaRPr lang="LID4096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0141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745E7-CE7A-4BF1-ADFF-642E5E809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general paradigm/framework, recap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FDE69-F7F0-4C75-AEEA-D998A1EA4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en-US" sz="3200" b="1" dirty="0"/>
              <a:t>Stretching</a:t>
            </a:r>
            <a:r>
              <a:rPr lang="en-US" sz="3200" dirty="0"/>
              <a:t>: k-bit seeds are stretched to</a:t>
            </a:r>
            <a:r>
              <a:rPr lang="en-US" sz="3200" dirty="0">
                <a:latin typeface="Brush Script MT" panose="03060802040406070304" pitchFamily="66" charset="0"/>
              </a:rPr>
              <a:t> l</a:t>
            </a:r>
            <a:r>
              <a:rPr lang="en-US" sz="3200" dirty="0"/>
              <a:t>(k)-bit sequences,</a:t>
            </a:r>
            <a:br>
              <a:rPr lang="en-US" sz="3200" dirty="0"/>
            </a:br>
            <a:r>
              <a:rPr lang="en-US" sz="3200" dirty="0"/>
              <a:t>where </a:t>
            </a:r>
            <a:r>
              <a:rPr lang="en-US" sz="3200" dirty="0">
                <a:latin typeface="Brush Script MT" panose="03060802040406070304" pitchFamily="66" charset="0"/>
              </a:rPr>
              <a:t>l</a:t>
            </a:r>
            <a:r>
              <a:rPr lang="en-US" sz="3200" dirty="0"/>
              <a:t>(k)&gt;k. </a:t>
            </a:r>
            <a:br>
              <a:rPr lang="en-US" sz="3200" dirty="0"/>
            </a:br>
            <a:r>
              <a:rPr lang="en-US" dirty="0"/>
              <a:t>Versions: how big is </a:t>
            </a:r>
            <a:r>
              <a:rPr lang="en-US" dirty="0">
                <a:latin typeface="Brush Script MT" panose="03060802040406070304" pitchFamily="66" charset="0"/>
              </a:rPr>
              <a:t>l</a:t>
            </a:r>
            <a:r>
              <a:rPr lang="en-US" dirty="0"/>
              <a:t>(k)? (e.g., polynomial, exponential)</a:t>
            </a:r>
          </a:p>
          <a:p>
            <a:r>
              <a:rPr lang="en-US" sz="3200" dirty="0"/>
              <a:t>Computational </a:t>
            </a:r>
            <a:r>
              <a:rPr lang="en-US" sz="3200" b="1" dirty="0"/>
              <a:t>indistinguishability.</a:t>
            </a:r>
            <a:br>
              <a:rPr lang="en-US" sz="3200" b="1" dirty="0"/>
            </a:br>
            <a:r>
              <a:rPr lang="en-US" dirty="0"/>
              <a:t>Versions: a class of possible distinguishers</a:t>
            </a:r>
            <a:br>
              <a:rPr lang="en-US" dirty="0"/>
            </a:br>
            <a:r>
              <a:rPr lang="en-US" dirty="0"/>
              <a:t>(e.g., all PPT, all linear-size circuits, space-bounded,</a:t>
            </a:r>
            <a:br>
              <a:rPr lang="en-US" dirty="0"/>
            </a:br>
            <a:r>
              <a:rPr lang="en-US" dirty="0"/>
              <a:t>local tests, linear tests, </a:t>
            </a:r>
            <a:r>
              <a:rPr lang="en-US" dirty="0" err="1"/>
              <a:t>etc</a:t>
            </a:r>
            <a:r>
              <a:rPr lang="en-US" dirty="0"/>
              <a:t>).</a:t>
            </a:r>
          </a:p>
          <a:p>
            <a:r>
              <a:rPr lang="en-US" sz="3200" dirty="0"/>
              <a:t>Complexity of </a:t>
            </a:r>
            <a:r>
              <a:rPr lang="en-US" sz="3200" b="1" dirty="0"/>
              <a:t>generation</a:t>
            </a:r>
            <a:r>
              <a:rPr lang="en-US" sz="3200" dirty="0"/>
              <a:t> (i.e., performing the stretching).</a:t>
            </a:r>
            <a:br>
              <a:rPr lang="en-US" sz="3200" dirty="0"/>
            </a:br>
            <a:r>
              <a:rPr lang="en-US" dirty="0"/>
              <a:t>Versions: polynomial-time (i.e., polynomial in seed length), polynomial in the output length time, more...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1151196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745E7-CE7A-4BF1-ADFF-642E5E809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general paradigm/framework    (PR</a:t>
            </a:r>
            <a:r>
              <a:rPr lang="en-US" b="1" dirty="0"/>
              <a:t>G</a:t>
            </a:r>
            <a:r>
              <a:rPr lang="en-US" dirty="0"/>
              <a:t>s)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FDE69-F7F0-4C75-AEEA-D998A1EA4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r>
              <a:rPr lang="en-US" sz="3200" b="1" dirty="0"/>
              <a:t>Stretching</a:t>
            </a:r>
            <a:r>
              <a:rPr lang="en-US" sz="3200" dirty="0"/>
              <a:t>: k-bit seeds are stretched to</a:t>
            </a:r>
            <a:r>
              <a:rPr lang="en-US" sz="3200" dirty="0">
                <a:latin typeface="Brush Script MT" panose="03060802040406070304" pitchFamily="66" charset="0"/>
              </a:rPr>
              <a:t> l</a:t>
            </a:r>
            <a:r>
              <a:rPr lang="en-US" sz="3200" dirty="0"/>
              <a:t>(k)-bit sequences,</a:t>
            </a:r>
            <a:br>
              <a:rPr lang="en-US" sz="3200" dirty="0"/>
            </a:br>
            <a:r>
              <a:rPr lang="en-US" sz="3200" dirty="0"/>
              <a:t>where </a:t>
            </a:r>
            <a:r>
              <a:rPr lang="en-US" sz="3200" dirty="0">
                <a:latin typeface="Brush Script MT" panose="03060802040406070304" pitchFamily="66" charset="0"/>
              </a:rPr>
              <a:t>l</a:t>
            </a:r>
            <a:r>
              <a:rPr lang="en-US" sz="3200" dirty="0"/>
              <a:t>(k)&gt;k. </a:t>
            </a:r>
            <a:br>
              <a:rPr lang="en-US" sz="3200" dirty="0"/>
            </a:br>
            <a:r>
              <a:rPr lang="en-US" sz="3200" dirty="0"/>
              <a:t>Versions: how big is </a:t>
            </a:r>
            <a:r>
              <a:rPr lang="en-US" sz="3200" dirty="0">
                <a:latin typeface="Brush Script MT" panose="03060802040406070304" pitchFamily="66" charset="0"/>
              </a:rPr>
              <a:t>l</a:t>
            </a:r>
            <a:r>
              <a:rPr lang="en-US" sz="3200" dirty="0"/>
              <a:t>(k)? (e.g., polynomial, exponential)</a:t>
            </a:r>
          </a:p>
          <a:p>
            <a:r>
              <a:rPr lang="en-US" sz="3200" dirty="0"/>
              <a:t>Computational </a:t>
            </a:r>
            <a:r>
              <a:rPr lang="en-US" sz="3200" b="1" dirty="0"/>
              <a:t>indistinguishability.</a:t>
            </a:r>
            <a:br>
              <a:rPr lang="en-US" sz="3200" b="1" dirty="0"/>
            </a:br>
            <a:r>
              <a:rPr lang="en-US" sz="3200" dirty="0"/>
              <a:t>Versions: the class of possible distinguishers</a:t>
            </a:r>
            <a:br>
              <a:rPr lang="en-US" sz="3200" dirty="0"/>
            </a:br>
            <a:r>
              <a:rPr lang="en-US" sz="3200" dirty="0"/>
              <a:t>(e.g., all PPT, all linear-size circuits, space-bounded,</a:t>
            </a:r>
            <a:br>
              <a:rPr lang="en-US" sz="3200" dirty="0"/>
            </a:br>
            <a:r>
              <a:rPr lang="en-US" sz="3200" dirty="0"/>
              <a:t>local tests, linear tests, </a:t>
            </a:r>
            <a:r>
              <a:rPr lang="en-US" sz="3200" dirty="0" err="1"/>
              <a:t>etc</a:t>
            </a:r>
            <a:r>
              <a:rPr lang="en-US" sz="3200" dirty="0"/>
              <a:t>).</a:t>
            </a:r>
          </a:p>
          <a:p>
            <a:r>
              <a:rPr lang="en-US" sz="3200" dirty="0"/>
              <a:t>Complexity of </a:t>
            </a:r>
            <a:r>
              <a:rPr lang="en-US" sz="3200" b="1" dirty="0"/>
              <a:t>generation</a:t>
            </a:r>
            <a:r>
              <a:rPr lang="en-US" sz="3200" dirty="0"/>
              <a:t> (i.e., performing the stretching).</a:t>
            </a:r>
            <a:br>
              <a:rPr lang="en-US" sz="3200" dirty="0"/>
            </a:br>
            <a:r>
              <a:rPr lang="en-US" sz="3200" dirty="0"/>
              <a:t>Versions: polynomial-time (i.e., polynomial in seed length), polynomial in the output length time.</a:t>
            </a:r>
            <a:endParaRPr lang="LID4096" sz="3200" dirty="0"/>
          </a:p>
        </p:txBody>
      </p:sp>
    </p:spTree>
    <p:extLst>
      <p:ext uri="{BB962C8B-B14F-4D97-AF65-F5344CB8AC3E}">
        <p14:creationId xmlns:p14="http://schemas.microsoft.com/office/powerpoint/2010/main" val="709172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745E7-CE7A-4BF1-ADFF-642E5E809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7915"/>
          </a:xfrm>
        </p:spPr>
        <p:txBody>
          <a:bodyPr/>
          <a:lstStyle/>
          <a:p>
            <a:r>
              <a:rPr lang="en-US" dirty="0"/>
              <a:t>The general-purpose version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FDE69-F7F0-4C75-AEEA-D998A1EA4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209415"/>
          </a:xfrm>
        </p:spPr>
        <p:txBody>
          <a:bodyPr>
            <a:normAutofit/>
          </a:bodyPr>
          <a:lstStyle/>
          <a:p>
            <a:r>
              <a:rPr lang="en-US" sz="3200" b="1" dirty="0"/>
              <a:t>Stretching</a:t>
            </a:r>
            <a:r>
              <a:rPr lang="en-US" sz="3200" dirty="0"/>
              <a:t>: </a:t>
            </a:r>
            <a:r>
              <a:rPr lang="en-US" sz="3200" dirty="0">
                <a:latin typeface="Brush Script MT" panose="03060802040406070304" pitchFamily="66" charset="0"/>
              </a:rPr>
              <a:t> l</a:t>
            </a:r>
            <a:r>
              <a:rPr lang="en-US" sz="3200" dirty="0"/>
              <a:t> is an arbitrary polynomial (</a:t>
            </a:r>
            <a:r>
              <a:rPr lang="en-US" sz="3200" dirty="0" err="1"/>
              <a:t>s.t.</a:t>
            </a:r>
            <a:r>
              <a:rPr lang="en-US" sz="3200" dirty="0"/>
              <a:t> </a:t>
            </a:r>
            <a:r>
              <a:rPr lang="en-US" sz="3200" dirty="0">
                <a:latin typeface="Brush Script MT" panose="03060802040406070304" pitchFamily="66" charset="0"/>
              </a:rPr>
              <a:t>l</a:t>
            </a:r>
            <a:r>
              <a:rPr lang="en-US" sz="3200" dirty="0"/>
              <a:t>(k)&gt;k). </a:t>
            </a:r>
          </a:p>
          <a:p>
            <a:r>
              <a:rPr lang="en-US" sz="3200" dirty="0"/>
              <a:t>Computational </a:t>
            </a:r>
            <a:r>
              <a:rPr lang="en-US" sz="3200" b="1" dirty="0"/>
              <a:t>indistinguishability</a:t>
            </a:r>
            <a:r>
              <a:rPr lang="en-US" sz="3200" dirty="0"/>
              <a:t> by </a:t>
            </a:r>
            <a:r>
              <a:rPr lang="en-US" sz="3200" u="sng" dirty="0"/>
              <a:t>every</a:t>
            </a:r>
            <a:r>
              <a:rPr lang="en-US" sz="3200" dirty="0"/>
              <a:t> PPT.</a:t>
            </a:r>
            <a:br>
              <a:rPr lang="en-US" sz="3200" dirty="0"/>
            </a:br>
            <a:r>
              <a:rPr lang="en-US" sz="3200" dirty="0"/>
              <a:t>That is, for </a:t>
            </a:r>
            <a:r>
              <a:rPr lang="en-US" sz="3200" u="sng" dirty="0"/>
              <a:t>every</a:t>
            </a:r>
            <a:r>
              <a:rPr lang="en-US" sz="3200" dirty="0"/>
              <a:t> PPT algorithm A,</a:t>
            </a:r>
          </a:p>
          <a:p>
            <a:pPr marL="0" indent="0" algn="ctr">
              <a:buNone/>
            </a:pPr>
            <a:r>
              <a:rPr lang="en-US" sz="3200" dirty="0"/>
              <a:t> </a:t>
            </a:r>
            <a:r>
              <a:rPr lang="en-US" sz="3200" dirty="0" err="1"/>
              <a:t>Pr</a:t>
            </a:r>
            <a:r>
              <a:rPr lang="en-US" sz="3200" dirty="0"/>
              <a:t>[A(G(</a:t>
            </a:r>
            <a:r>
              <a:rPr lang="en-US" sz="3200" dirty="0" err="1"/>
              <a:t>U</a:t>
            </a:r>
            <a:r>
              <a:rPr lang="en-US" sz="3200" baseline="-25000" dirty="0" err="1"/>
              <a:t>k</a:t>
            </a:r>
            <a:r>
              <a:rPr lang="en-US" sz="3200" dirty="0"/>
              <a:t>))=1] = </a:t>
            </a:r>
            <a:r>
              <a:rPr lang="en-US" sz="3200" dirty="0" err="1"/>
              <a:t>Pr</a:t>
            </a:r>
            <a:r>
              <a:rPr lang="en-US" sz="3200" dirty="0"/>
              <a:t>[A(U</a:t>
            </a:r>
            <a:r>
              <a:rPr lang="en-US" sz="3200" baseline="-25000" dirty="0">
                <a:latin typeface="Brush Script MT" panose="03060802040406070304" pitchFamily="66" charset="0"/>
              </a:rPr>
              <a:t>l</a:t>
            </a:r>
            <a:r>
              <a:rPr lang="en-US" sz="3200" baseline="-25000" dirty="0"/>
              <a:t>(k)</a:t>
            </a:r>
            <a:r>
              <a:rPr lang="en-US" sz="3200" dirty="0"/>
              <a:t>)=1] </a:t>
            </a:r>
            <a:r>
              <a:rPr lang="en-US" sz="3200" dirty="0">
                <a:sym typeface="Symbol" panose="05050102010706020507" pitchFamily="18" charset="2"/>
              </a:rPr>
              <a:t> (k)</a:t>
            </a:r>
            <a:br>
              <a:rPr lang="en-US" sz="3200" baseline="-25000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w</a:t>
            </a:r>
            <a:r>
              <a:rPr lang="en-US" dirty="0"/>
              <a:t>here </a:t>
            </a:r>
            <a:r>
              <a:rPr lang="en-US" dirty="0">
                <a:sym typeface="Symbol" panose="05050102010706020507" pitchFamily="18" charset="2"/>
              </a:rPr>
              <a:t> is a negligible function (i.e., smaller than any 1/poly).   </a:t>
            </a:r>
            <a:endParaRPr lang="en-US" dirty="0"/>
          </a:p>
          <a:p>
            <a:r>
              <a:rPr lang="en-US" sz="3200" dirty="0"/>
              <a:t>Complexity of </a:t>
            </a:r>
            <a:r>
              <a:rPr lang="en-US" sz="3200" b="1" dirty="0"/>
              <a:t>generation</a:t>
            </a:r>
            <a:r>
              <a:rPr lang="en-US" sz="3200" dirty="0"/>
              <a:t>: polynomial-time </a:t>
            </a:r>
            <a:br>
              <a:rPr lang="en-US" sz="3200" dirty="0"/>
            </a:br>
            <a:r>
              <a:rPr lang="en-US" sz="3200" dirty="0"/>
              <a:t>(i.e., polynomial in seed length).</a:t>
            </a:r>
            <a:br>
              <a:rPr lang="en-US" sz="3200" dirty="0"/>
            </a:br>
            <a:r>
              <a:rPr lang="en-US" sz="3200" dirty="0"/>
              <a:t>N.B.: The distinguisher is more powerful than the generator.</a:t>
            </a:r>
            <a:endParaRPr lang="LID4096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858D62-A61B-4B7D-9C6B-AB1119B4E8B8}"/>
              </a:ext>
            </a:extLst>
          </p:cNvPr>
          <p:cNvSpPr txBox="1"/>
          <p:nvPr/>
        </p:nvSpPr>
        <p:spPr>
          <a:xfrm>
            <a:off x="838200" y="5672455"/>
            <a:ext cx="1037844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THM [HI</a:t>
            </a:r>
            <a:r>
              <a:rPr lang="en-US" sz="2800" b="1" dirty="0">
                <a:solidFill>
                  <a:srgbClr val="FF0000"/>
                </a:solidFill>
              </a:rPr>
              <a:t>L</a:t>
            </a:r>
            <a:r>
              <a:rPr lang="en-US" sz="2800" dirty="0">
                <a:solidFill>
                  <a:srgbClr val="FF0000"/>
                </a:solidFill>
              </a:rPr>
              <a:t>L]: One-way functions imply the existence of such PRGs.</a:t>
            </a:r>
            <a:br>
              <a:rPr lang="en-US" sz="2800" dirty="0">
                <a:solidFill>
                  <a:srgbClr val="FF0000"/>
                </a:solidFill>
              </a:rPr>
            </a:br>
            <a:r>
              <a:rPr lang="en-US" sz="2400" dirty="0">
                <a:solidFill>
                  <a:srgbClr val="FF0000"/>
                </a:solidFill>
              </a:rPr>
              <a:t>In fact, OWF exist if and only if such PRGs exist, and for any polynomial stretch.</a:t>
            </a:r>
            <a:endParaRPr lang="LID4096" sz="2400" dirty="0">
              <a:solidFill>
                <a:srgbClr val="FF0000"/>
              </a:solidFill>
            </a:endParaRPr>
          </a:p>
        </p:txBody>
      </p:sp>
      <p:sp>
        <p:nvSpPr>
          <p:cNvPr id="6" name="Explosion: 8 Points 5">
            <a:extLst>
              <a:ext uri="{FF2B5EF4-FFF2-40B4-BE49-F238E27FC236}">
                <a16:creationId xmlns:a16="http://schemas.microsoft.com/office/drawing/2014/main" id="{325F00E7-FCFD-4129-A1C7-CC4C90DF2529}"/>
              </a:ext>
            </a:extLst>
          </p:cNvPr>
          <p:cNvSpPr/>
          <p:nvPr/>
        </p:nvSpPr>
        <p:spPr>
          <a:xfrm>
            <a:off x="9723120" y="705356"/>
            <a:ext cx="2301240" cy="2601724"/>
          </a:xfrm>
          <a:prstGeom prst="irregularSeal1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>
              <a:ln>
                <a:solidFill>
                  <a:srgbClr val="FFFF00"/>
                </a:solidFill>
              </a:ln>
              <a:noFill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E3CF68-4777-49EB-AE4D-ED42B8FEDDD6}"/>
              </a:ext>
            </a:extLst>
          </p:cNvPr>
          <p:cNvSpPr txBox="1"/>
          <p:nvPr/>
        </p:nvSpPr>
        <p:spPr>
          <a:xfrm>
            <a:off x="10134600" y="1463040"/>
            <a:ext cx="15697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Hardness vs Randomness Paradigm</a:t>
            </a:r>
            <a:endParaRPr lang="LID4096" sz="2000" dirty="0">
              <a:solidFill>
                <a:srgbClr val="FF0000"/>
              </a:solidFill>
            </a:endParaRPr>
          </a:p>
        </p:txBody>
      </p:sp>
      <p:sp>
        <p:nvSpPr>
          <p:cNvPr id="8" name="Arrow: Up-Down 7">
            <a:extLst>
              <a:ext uri="{FF2B5EF4-FFF2-40B4-BE49-F238E27FC236}">
                <a16:creationId xmlns:a16="http://schemas.microsoft.com/office/drawing/2014/main" id="{15E03E99-58CA-461C-8CA4-AFFB8018E546}"/>
              </a:ext>
            </a:extLst>
          </p:cNvPr>
          <p:cNvSpPr/>
          <p:nvPr/>
        </p:nvSpPr>
        <p:spPr>
          <a:xfrm>
            <a:off x="11163300" y="2600622"/>
            <a:ext cx="861060" cy="3552021"/>
          </a:xfrm>
          <a:prstGeom prst="upDownArrow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4249911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  <p:bldP spid="7" grpId="0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3D3CA-0222-459A-AD85-32777B1C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8875"/>
          </a:xfrm>
        </p:spPr>
        <p:txBody>
          <a:bodyPr>
            <a:normAutofit fontScale="90000"/>
          </a:bodyPr>
          <a:lstStyle/>
          <a:p>
            <a:r>
              <a:rPr lang="en-US" dirty="0"/>
              <a:t>The HILL Construction, revisited </a:t>
            </a:r>
            <a:br>
              <a:rPr lang="en-US" dirty="0"/>
            </a:br>
            <a:r>
              <a:rPr lang="en-US" sz="4000" dirty="0"/>
              <a:t>(again and again and again, now by </a:t>
            </a:r>
            <a:r>
              <a:rPr lang="en-US" sz="4000" dirty="0" err="1"/>
              <a:t>Mazor</a:t>
            </a:r>
            <a:r>
              <a:rPr lang="en-US" sz="4000" dirty="0"/>
              <a:t> and Pass) </a:t>
            </a:r>
            <a:endParaRPr lang="LID4096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D8575-C497-42F5-A0B1-F602BEE2E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10455"/>
          </a:xfrm>
        </p:spPr>
        <p:txBody>
          <a:bodyPr>
            <a:normAutofit fontScale="92500"/>
          </a:bodyPr>
          <a:lstStyle/>
          <a:p>
            <a:r>
              <a:rPr lang="en-US" dirty="0"/>
              <a:t>A </a:t>
            </a:r>
            <a:r>
              <a:rPr lang="en-US" b="1" dirty="0"/>
              <a:t>notion</a:t>
            </a:r>
            <a:r>
              <a:rPr lang="en-US" dirty="0"/>
              <a:t> of “adaptive”/“quantitative” next-bit unpredictability: </a:t>
            </a:r>
            <a:br>
              <a:rPr lang="en-US" dirty="0"/>
            </a:br>
            <a:r>
              <a:rPr lang="en-US" dirty="0"/>
              <a:t>The (average) number of bits that are hard to predict in a string selected according to the distribution in question.</a:t>
            </a:r>
          </a:p>
          <a:p>
            <a:r>
              <a:rPr lang="en-US" b="1" dirty="0"/>
              <a:t>Key</a:t>
            </a:r>
            <a:r>
              <a:rPr lang="en-US" dirty="0"/>
              <a:t>: For a OWF f, the function g(</a:t>
            </a:r>
            <a:r>
              <a:rPr lang="en-US" dirty="0" err="1"/>
              <a:t>M,x</a:t>
            </a:r>
            <a:r>
              <a:rPr lang="en-US" dirty="0"/>
              <a:t>) =(</a:t>
            </a:r>
            <a:r>
              <a:rPr lang="en-US" dirty="0" err="1"/>
              <a:t>Mf</a:t>
            </a:r>
            <a:r>
              <a:rPr lang="en-US" dirty="0"/>
              <a:t>(x) , Mx) has |x|+log(|x|) unpredictable bits, whereas |g(</a:t>
            </a:r>
            <a:r>
              <a:rPr lang="en-US" dirty="0" err="1"/>
              <a:t>M,x</a:t>
            </a:r>
            <a:r>
              <a:rPr lang="en-US" dirty="0"/>
              <a:t>)|=2|x|. (Locations unknown.)</a:t>
            </a:r>
          </a:p>
          <a:p>
            <a:r>
              <a:rPr lang="en-US" b="1" dirty="0"/>
              <a:t>Randomized shift</a:t>
            </a:r>
            <a:r>
              <a:rPr lang="en-US" dirty="0"/>
              <a:t>: For r</a:t>
            </a:r>
            <a:r>
              <a:rPr lang="en-US" dirty="0">
                <a:sym typeface="Symbol" panose="05050102010706020507" pitchFamily="18" charset="2"/>
              </a:rPr>
              <a:t></a:t>
            </a:r>
            <a:r>
              <a:rPr lang="en-US" dirty="0"/>
              <a:t>[2n],  let g’(</a:t>
            </a:r>
            <a:r>
              <a:rPr lang="en-US" dirty="0" err="1"/>
              <a:t>r,M,x</a:t>
            </a:r>
            <a:r>
              <a:rPr lang="en-US" baseline="30000" dirty="0"/>
              <a:t>(1)</a:t>
            </a:r>
            <a:r>
              <a:rPr lang="en-US" dirty="0"/>
              <a:t>,…,x</a:t>
            </a:r>
            <a:r>
              <a:rPr lang="en-US" baseline="30000" dirty="0"/>
              <a:t>(n)</a:t>
            </a:r>
            <a:r>
              <a:rPr lang="en-US" dirty="0"/>
              <a:t>) </a:t>
            </a:r>
            <a:br>
              <a:rPr lang="en-US" dirty="0"/>
            </a:br>
            <a:r>
              <a:rPr lang="en-US" dirty="0"/>
              <a:t>=  g(</a:t>
            </a:r>
            <a:r>
              <a:rPr lang="en-US" dirty="0" err="1"/>
              <a:t>M,x</a:t>
            </a:r>
            <a:r>
              <a:rPr lang="en-US" baseline="30000" dirty="0"/>
              <a:t>(1)</a:t>
            </a:r>
            <a:r>
              <a:rPr lang="en-US" dirty="0"/>
              <a:t>)</a:t>
            </a:r>
            <a:r>
              <a:rPr lang="en-US" baseline="-25000" dirty="0"/>
              <a:t>[r+1,2n]</a:t>
            </a:r>
            <a:r>
              <a:rPr lang="en-US" dirty="0"/>
              <a:t> g(</a:t>
            </a:r>
            <a:r>
              <a:rPr lang="en-US" dirty="0" err="1"/>
              <a:t>M,x</a:t>
            </a:r>
            <a:r>
              <a:rPr lang="en-US" baseline="30000" dirty="0"/>
              <a:t>(2)</a:t>
            </a:r>
            <a:r>
              <a:rPr lang="en-US" dirty="0"/>
              <a:t>) </a:t>
            </a:r>
            <a:r>
              <a:rPr lang="en-US" dirty="0">
                <a:sym typeface="Symbol" panose="05050102010706020507" pitchFamily="18" charset="2"/>
              </a:rPr>
              <a:t> </a:t>
            </a:r>
            <a:r>
              <a:rPr lang="en-US" dirty="0"/>
              <a:t>g(</a:t>
            </a:r>
            <a:r>
              <a:rPr lang="en-US" dirty="0" err="1"/>
              <a:t>M,x</a:t>
            </a:r>
            <a:r>
              <a:rPr lang="en-US" baseline="30000" dirty="0"/>
              <a:t>(n-1)</a:t>
            </a:r>
            <a:r>
              <a:rPr lang="en-US" dirty="0"/>
              <a:t>) g(</a:t>
            </a:r>
            <a:r>
              <a:rPr lang="en-US" dirty="0" err="1"/>
              <a:t>M,x</a:t>
            </a:r>
            <a:r>
              <a:rPr lang="en-US" baseline="30000" dirty="0"/>
              <a:t>(n)</a:t>
            </a:r>
            <a:r>
              <a:rPr lang="en-US" dirty="0"/>
              <a:t>)</a:t>
            </a:r>
            <a:r>
              <a:rPr lang="en-US" baseline="-25000" dirty="0"/>
              <a:t>[r]</a:t>
            </a:r>
            <a:r>
              <a:rPr lang="en-US" dirty="0"/>
              <a:t>   of length n’=2n</a:t>
            </a:r>
            <a:r>
              <a:rPr lang="en-US" baseline="30000" dirty="0"/>
              <a:t>2</a:t>
            </a:r>
            <a:r>
              <a:rPr lang="en-US" dirty="0"/>
              <a:t>-2n.</a:t>
            </a:r>
            <a:br>
              <a:rPr lang="en-US" dirty="0"/>
            </a:br>
            <a:r>
              <a:rPr lang="en-US" dirty="0"/>
              <a:t>Each bit location is unpredictable </a:t>
            </a:r>
            <a:r>
              <a:rPr lang="en-US" dirty="0" err="1"/>
              <a:t>w.p.</a:t>
            </a:r>
            <a:r>
              <a:rPr lang="en-US" dirty="0"/>
              <a:t>  (n</a:t>
            </a:r>
            <a:r>
              <a:rPr lang="en-US" dirty="0">
                <a:sym typeface="Symbol" panose="05050102010706020507" pitchFamily="18" charset="2"/>
              </a:rPr>
              <a:t>(</a:t>
            </a:r>
            <a:r>
              <a:rPr lang="en-US" dirty="0" err="1">
                <a:sym typeface="Symbol" panose="05050102010706020507" pitchFamily="18" charset="2"/>
              </a:rPr>
              <a:t>n+</a:t>
            </a:r>
            <a:r>
              <a:rPr lang="en-US" dirty="0" err="1"/>
              <a:t>log</a:t>
            </a:r>
            <a:r>
              <a:rPr lang="en-US" dirty="0"/>
              <a:t> n) – n)/n’= ½  + (log n)/2n.</a:t>
            </a:r>
          </a:p>
          <a:p>
            <a:r>
              <a:rPr lang="en-US" b="1" dirty="0"/>
              <a:t>Extraction from copies</a:t>
            </a:r>
            <a:r>
              <a:rPr lang="en-US" dirty="0"/>
              <a:t>: G</a:t>
            </a:r>
            <a:r>
              <a:rPr lang="en-US" baseline="-25000" dirty="0">
                <a:highlight>
                  <a:srgbClr val="FFFF00"/>
                </a:highlight>
              </a:rPr>
              <a:t>i</a:t>
            </a:r>
            <a:r>
              <a:rPr lang="en-US" dirty="0"/>
              <a:t>(</a:t>
            </a:r>
            <a:r>
              <a:rPr lang="en-US" dirty="0" err="1"/>
              <a:t>r,s,M,X</a:t>
            </a:r>
            <a:r>
              <a:rPr lang="en-US" dirty="0"/>
              <a:t>) = E</a:t>
            </a:r>
            <a:r>
              <a:rPr lang="en-US" baseline="-25000" dirty="0"/>
              <a:t>s</a:t>
            </a:r>
            <a:r>
              <a:rPr lang="en-US" dirty="0"/>
              <a:t>(g’(</a:t>
            </a:r>
            <a:r>
              <a:rPr lang="en-US" dirty="0" err="1"/>
              <a:t>r,M,X</a:t>
            </a:r>
            <a:r>
              <a:rPr lang="en-US" dirty="0"/>
              <a:t>[1])</a:t>
            </a:r>
            <a:r>
              <a:rPr lang="en-US" baseline="-25000" dirty="0" err="1">
                <a:highlight>
                  <a:srgbClr val="FFFF00"/>
                </a:highlight>
              </a:rPr>
              <a:t>i</a:t>
            </a:r>
            <a:r>
              <a:rPr lang="en-US" dirty="0"/>
              <a:t> … g’(</a:t>
            </a:r>
            <a:r>
              <a:rPr lang="en-US" dirty="0" err="1"/>
              <a:t>r,M,X</a:t>
            </a:r>
            <a:r>
              <a:rPr lang="en-US" dirty="0"/>
              <a:t>[n</a:t>
            </a:r>
            <a:r>
              <a:rPr lang="en-US" baseline="30000" dirty="0"/>
              <a:t>2</a:t>
            </a:r>
            <a:r>
              <a:rPr lang="en-US" dirty="0"/>
              <a:t>])</a:t>
            </a:r>
            <a:r>
              <a:rPr lang="en-US" baseline="-25000" dirty="0" err="1">
                <a:highlight>
                  <a:srgbClr val="FFFF00"/>
                </a:highlight>
              </a:rPr>
              <a:t>i</a:t>
            </a:r>
            <a:r>
              <a:rPr lang="en-US" dirty="0"/>
              <a:t>) </a:t>
            </a:r>
            <a:br>
              <a:rPr lang="en-US" dirty="0"/>
            </a:br>
            <a:r>
              <a:rPr lang="en-US" dirty="0"/>
              <a:t>has length  (0.5+(log n)/2n)</a:t>
            </a:r>
            <a:r>
              <a:rPr lang="en-US" dirty="0">
                <a:sym typeface="Symbol" panose="05050102010706020507" pitchFamily="18" charset="2"/>
              </a:rPr>
              <a:t></a:t>
            </a:r>
            <a:r>
              <a:rPr lang="en-US" dirty="0"/>
              <a:t>n</a:t>
            </a:r>
            <a:r>
              <a:rPr lang="en-US" baseline="30000" dirty="0"/>
              <a:t>2</a:t>
            </a:r>
            <a:r>
              <a:rPr lang="en-US" dirty="0"/>
              <a:t> and is pseudorandom, </a:t>
            </a:r>
            <a:br>
              <a:rPr lang="en-US" dirty="0"/>
            </a:br>
            <a:r>
              <a:rPr lang="en-US" dirty="0"/>
              <a:t>where X[j] has length n</a:t>
            </a:r>
            <a:r>
              <a:rPr lang="en-US" baseline="30000" dirty="0"/>
              <a:t>2</a:t>
            </a:r>
            <a:r>
              <a:rPr lang="en-US" dirty="0"/>
              <a:t>,  </a:t>
            </a:r>
            <a:r>
              <a:rPr lang="en-US" dirty="0" err="1">
                <a:highlight>
                  <a:srgbClr val="FFFF00"/>
                </a:highlight>
              </a:rPr>
              <a:t>i</a:t>
            </a:r>
            <a:r>
              <a:rPr lang="en-US" dirty="0">
                <a:sym typeface="Symbol" panose="05050102010706020507" pitchFamily="18" charset="2"/>
              </a:rPr>
              <a:t></a:t>
            </a:r>
            <a:r>
              <a:rPr lang="en-US" dirty="0"/>
              <a:t>[n’] and g’()</a:t>
            </a:r>
            <a:r>
              <a:rPr lang="en-US" baseline="-25000" dirty="0" err="1">
                <a:highlight>
                  <a:srgbClr val="FFFF00"/>
                </a:highlight>
              </a:rPr>
              <a:t>i</a:t>
            </a:r>
            <a:r>
              <a:rPr lang="en-US" dirty="0"/>
              <a:t> is the </a:t>
            </a:r>
            <a:r>
              <a:rPr lang="en-US" dirty="0" err="1">
                <a:highlight>
                  <a:srgbClr val="FFFF00"/>
                </a:highlight>
              </a:rPr>
              <a:t>i</a:t>
            </a:r>
            <a:r>
              <a:rPr lang="en-US" baseline="30000" dirty="0" err="1"/>
              <a:t>th</a:t>
            </a:r>
            <a:r>
              <a:rPr lang="en-US" dirty="0"/>
              <a:t> bit of g’(). </a:t>
            </a:r>
          </a:p>
          <a:p>
            <a:r>
              <a:rPr lang="en-US" b="1" dirty="0" err="1"/>
              <a:t>Concl</a:t>
            </a:r>
            <a:r>
              <a:rPr lang="en-US" b="1" dirty="0"/>
              <a:t>.</a:t>
            </a:r>
            <a:r>
              <a:rPr lang="en-US" dirty="0"/>
              <a:t>: G(r,s</a:t>
            </a:r>
            <a:r>
              <a:rPr lang="en-US" baseline="-25000" dirty="0"/>
              <a:t>1</a:t>
            </a:r>
            <a:r>
              <a:rPr lang="en-US" dirty="0"/>
              <a:t> … </a:t>
            </a:r>
            <a:r>
              <a:rPr lang="en-US" dirty="0" err="1"/>
              <a:t>s</a:t>
            </a:r>
            <a:r>
              <a:rPr lang="en-US" baseline="-25000" dirty="0" err="1"/>
              <a:t>n</a:t>
            </a:r>
            <a:r>
              <a:rPr lang="en-US" baseline="-25000" dirty="0"/>
              <a:t>’</a:t>
            </a:r>
            <a:r>
              <a:rPr lang="en-US" dirty="0"/>
              <a:t>,M,X) = (r,s</a:t>
            </a:r>
            <a:r>
              <a:rPr lang="en-US" baseline="-25000" dirty="0"/>
              <a:t>1</a:t>
            </a:r>
            <a:r>
              <a:rPr lang="en-US" dirty="0"/>
              <a:t> … s</a:t>
            </a:r>
            <a:r>
              <a:rPr lang="en-US" baseline="-25000" dirty="0"/>
              <a:t>n’</a:t>
            </a:r>
            <a:r>
              <a:rPr lang="en-US" dirty="0"/>
              <a:t>,M,G</a:t>
            </a:r>
            <a:r>
              <a:rPr lang="en-US" baseline="-25000" dirty="0"/>
              <a:t>1</a:t>
            </a:r>
            <a:r>
              <a:rPr lang="en-US" dirty="0"/>
              <a:t>(r,s</a:t>
            </a:r>
            <a:r>
              <a:rPr lang="en-US" baseline="-25000" dirty="0"/>
              <a:t>1</a:t>
            </a:r>
            <a:r>
              <a:rPr lang="en-US" dirty="0"/>
              <a:t>,M,X) … </a:t>
            </a:r>
            <a:r>
              <a:rPr lang="en-US" dirty="0" err="1"/>
              <a:t>G</a:t>
            </a:r>
            <a:r>
              <a:rPr lang="en-US" baseline="-25000" dirty="0" err="1"/>
              <a:t>n</a:t>
            </a:r>
            <a:r>
              <a:rPr lang="en-US" baseline="-25000" dirty="0"/>
              <a:t>’</a:t>
            </a:r>
            <a:r>
              <a:rPr lang="en-US" dirty="0"/>
              <a:t>(r,</a:t>
            </a:r>
            <a:r>
              <a:rPr lang="en-US" dirty="0" err="1"/>
              <a:t>s</a:t>
            </a:r>
            <a:r>
              <a:rPr lang="en-US" baseline="-25000" dirty="0" err="1"/>
              <a:t>n</a:t>
            </a:r>
            <a:r>
              <a:rPr lang="en-US" baseline="-25000" dirty="0"/>
              <a:t>’</a:t>
            </a:r>
            <a:r>
              <a:rPr lang="en-US" dirty="0"/>
              <a:t>,M,X)) is a PRG.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766584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3D3CA-0222-459A-AD85-32777B1C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5320" y="339084"/>
            <a:ext cx="11201400" cy="749800"/>
          </a:xfrm>
        </p:spPr>
        <p:txBody>
          <a:bodyPr>
            <a:noAutofit/>
          </a:bodyPr>
          <a:lstStyle/>
          <a:p>
            <a:r>
              <a:rPr lang="en-US" sz="3600" dirty="0"/>
              <a:t>HILL according to </a:t>
            </a:r>
            <a:r>
              <a:rPr lang="en-US" sz="3600" dirty="0" err="1"/>
              <a:t>Mazor</a:t>
            </a:r>
            <a:r>
              <a:rPr lang="en-US" sz="3600" dirty="0"/>
              <a:t> and Pass: Step 1 (using G. &amp; Levin) </a:t>
            </a:r>
            <a:endParaRPr lang="LID4096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D8575-C497-42F5-A0B1-F602BEE2E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9680" y="1337946"/>
            <a:ext cx="10789920" cy="1979544"/>
          </a:xfrm>
        </p:spPr>
        <p:txBody>
          <a:bodyPr>
            <a:normAutofit/>
          </a:bodyPr>
          <a:lstStyle/>
          <a:p>
            <a:r>
              <a:rPr lang="en-US" sz="2400" dirty="0"/>
              <a:t>A notion of “adaptive”/“quantitative” next-bit unpredictability: </a:t>
            </a:r>
            <a:br>
              <a:rPr lang="en-US" sz="2400" dirty="0"/>
            </a:br>
            <a:r>
              <a:rPr lang="en-US" sz="2400" dirty="0"/>
              <a:t>The (average) number of bits that are hard to predict in a string selected according to the distribution in question.</a:t>
            </a:r>
          </a:p>
          <a:p>
            <a:r>
              <a:rPr lang="en-US" sz="2400" dirty="0"/>
              <a:t>For a OWF f, the function g(</a:t>
            </a:r>
            <a:r>
              <a:rPr lang="en-US" sz="2400" dirty="0" err="1"/>
              <a:t>M,x</a:t>
            </a:r>
            <a:r>
              <a:rPr lang="en-US" sz="2400" dirty="0"/>
              <a:t>) =(</a:t>
            </a:r>
            <a:r>
              <a:rPr lang="en-US" sz="2400" dirty="0" err="1"/>
              <a:t>Mf</a:t>
            </a:r>
            <a:r>
              <a:rPr lang="en-US" sz="2400" dirty="0"/>
              <a:t>(x) , Mx) has |x|+log(|x|) unpredictable bits, whereas |g(</a:t>
            </a:r>
            <a:r>
              <a:rPr lang="en-US" sz="2400" dirty="0" err="1"/>
              <a:t>M,x</a:t>
            </a:r>
            <a:r>
              <a:rPr lang="en-US" sz="2400" dirty="0"/>
              <a:t>)|=2|x|. (Locations unknown.)</a:t>
            </a:r>
          </a:p>
          <a:p>
            <a:pPr marL="0" indent="0">
              <a:buNone/>
            </a:pPr>
            <a:endParaRPr lang="LID4096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89DA59-31E7-4E55-BEDE-99C0BF2800DB}"/>
              </a:ext>
            </a:extLst>
          </p:cNvPr>
          <p:cNvSpPr txBox="1"/>
          <p:nvPr/>
        </p:nvSpPr>
        <p:spPr>
          <a:xfrm>
            <a:off x="548640" y="3540511"/>
            <a:ext cx="1051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Assume f is r-regular, with r = </a:t>
            </a:r>
            <a:r>
              <a:rPr lang="en-US" sz="2400" dirty="0">
                <a:sym typeface="Symbol" panose="05050102010706020507" pitchFamily="18" charset="2"/>
              </a:rPr>
              <a:t></a:t>
            </a:r>
            <a:r>
              <a:rPr lang="en-US" sz="2400" dirty="0"/>
              <a:t>(log n). </a:t>
            </a:r>
            <a:br>
              <a:rPr lang="en-US" sz="2400" dirty="0"/>
            </a:br>
            <a:r>
              <a:rPr lang="en-US" sz="2400" dirty="0"/>
              <a:t>The first n-r-O(log n) (resp., r-O(log n)) bits of </a:t>
            </a:r>
            <a:r>
              <a:rPr lang="en-US" sz="2400" dirty="0" err="1"/>
              <a:t>Mf</a:t>
            </a:r>
            <a:r>
              <a:rPr lang="en-US" sz="2400" dirty="0"/>
              <a:t>(X) (resp., Mx) are unpredictable.</a:t>
            </a:r>
            <a:endParaRPr lang="LID4096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330A4CF-9BC6-4C2A-96B0-B2CA40953FE9}"/>
              </a:ext>
            </a:extLst>
          </p:cNvPr>
          <p:cNvSpPr txBox="1"/>
          <p:nvPr/>
        </p:nvSpPr>
        <p:spPr>
          <a:xfrm>
            <a:off x="548640" y="4594529"/>
            <a:ext cx="113080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/>
              <a:t>For each location </a:t>
            </a:r>
            <a:r>
              <a:rPr lang="en-US" sz="2400" dirty="0" err="1">
                <a:highlight>
                  <a:srgbClr val="FFFF00"/>
                </a:highlight>
              </a:rPr>
              <a:t>i</a:t>
            </a:r>
            <a:r>
              <a:rPr lang="en-US" sz="2400" dirty="0">
                <a:sym typeface="Symbol" panose="05050102010706020507" pitchFamily="18" charset="2"/>
              </a:rPr>
              <a:t>[r-O(log n),</a:t>
            </a:r>
            <a:r>
              <a:rPr lang="en-US" sz="2400" dirty="0" err="1">
                <a:sym typeface="Symbol" panose="05050102010706020507" pitchFamily="18" charset="2"/>
              </a:rPr>
              <a:t>r+O</a:t>
            </a:r>
            <a:r>
              <a:rPr lang="en-US" sz="2400" dirty="0">
                <a:sym typeface="Symbol" panose="05050102010706020507" pitchFamily="18" charset="2"/>
              </a:rPr>
              <a:t>(log n)] in Mx, </a:t>
            </a:r>
            <a:br>
              <a:rPr lang="en-US" sz="2400" dirty="0">
                <a:sym typeface="Symbol" panose="05050102010706020507" pitchFamily="18" charset="2"/>
              </a:rPr>
            </a:br>
            <a:r>
              <a:rPr lang="en-US" sz="2400" dirty="0">
                <a:sym typeface="Symbol" panose="05050102010706020507" pitchFamily="18" charset="2"/>
              </a:rPr>
              <a:t>consider predicting B(</a:t>
            </a:r>
            <a:r>
              <a:rPr lang="en-US" sz="2400" dirty="0" err="1">
                <a:sym typeface="Symbol" panose="05050102010706020507" pitchFamily="18" charset="2"/>
              </a:rPr>
              <a:t>M,x</a:t>
            </a:r>
            <a:r>
              <a:rPr lang="en-US" sz="2400" dirty="0">
                <a:sym typeface="Symbol" panose="05050102010706020507" pitchFamily="18" charset="2"/>
              </a:rPr>
              <a:t>)=(Mx)</a:t>
            </a:r>
            <a:r>
              <a:rPr lang="en-US" sz="2400" baseline="-25000" dirty="0" err="1">
                <a:highlight>
                  <a:srgbClr val="FFFF00"/>
                </a:highlight>
                <a:sym typeface="Symbol" panose="05050102010706020507" pitchFamily="18" charset="2"/>
              </a:rPr>
              <a:t>i</a:t>
            </a:r>
            <a:r>
              <a:rPr lang="en-US" sz="2400" dirty="0">
                <a:sym typeface="Symbol" panose="05050102010706020507" pitchFamily="18" charset="2"/>
              </a:rPr>
              <a:t> when given F(</a:t>
            </a:r>
            <a:r>
              <a:rPr lang="en-US" sz="2400" dirty="0" err="1">
                <a:sym typeface="Symbol" panose="05050102010706020507" pitchFamily="18" charset="2"/>
              </a:rPr>
              <a:t>M,x</a:t>
            </a:r>
            <a:r>
              <a:rPr lang="en-US" sz="2400" dirty="0">
                <a:sym typeface="Symbol" panose="05050102010706020507" pitchFamily="18" charset="2"/>
              </a:rPr>
              <a:t>)=(</a:t>
            </a:r>
            <a:r>
              <a:rPr lang="en-US" sz="2400" dirty="0" err="1">
                <a:sym typeface="Symbol" panose="05050102010706020507" pitchFamily="18" charset="2"/>
              </a:rPr>
              <a:t>M,f</a:t>
            </a:r>
            <a:r>
              <a:rPr lang="en-US" sz="2400" dirty="0">
                <a:sym typeface="Symbol" panose="05050102010706020507" pitchFamily="18" charset="2"/>
              </a:rPr>
              <a:t>(x),(Mx)</a:t>
            </a:r>
            <a:r>
              <a:rPr lang="en-US" sz="2400" baseline="-25000" dirty="0">
                <a:sym typeface="Symbol" panose="05050102010706020507" pitchFamily="18" charset="2"/>
              </a:rPr>
              <a:t>[</a:t>
            </a:r>
            <a:r>
              <a:rPr lang="en-US" sz="2400" baseline="-25000" dirty="0">
                <a:highlight>
                  <a:srgbClr val="FFFF00"/>
                </a:highlight>
                <a:sym typeface="Symbol" panose="05050102010706020507" pitchFamily="18" charset="2"/>
              </a:rPr>
              <a:t>i-1</a:t>
            </a:r>
            <a:r>
              <a:rPr lang="en-US" sz="2400" baseline="-25000" dirty="0">
                <a:sym typeface="Symbol" panose="05050102010706020507" pitchFamily="18" charset="2"/>
              </a:rPr>
              <a:t>]</a:t>
            </a:r>
            <a:r>
              <a:rPr lang="en-US" sz="2400" dirty="0">
                <a:sym typeface="Symbol" panose="05050102010706020507" pitchFamily="18" charset="2"/>
              </a:rPr>
              <a:t>)</a:t>
            </a:r>
          </a:p>
          <a:p>
            <a:r>
              <a:rPr lang="en-US" sz="2400" dirty="0" err="1">
                <a:sym typeface="Symbol" panose="05050102010706020507" pitchFamily="18" charset="2"/>
              </a:rPr>
              <a:t>G+Levin</a:t>
            </a:r>
            <a:r>
              <a:rPr lang="en-US" sz="2400" dirty="0">
                <a:sym typeface="Symbol" panose="05050102010706020507" pitchFamily="18" charset="2"/>
              </a:rPr>
              <a:t>: An advantage of  in predicting B(</a:t>
            </a:r>
            <a:r>
              <a:rPr lang="en-US" sz="2400" dirty="0" err="1">
                <a:sym typeface="Symbol" panose="05050102010706020507" pitchFamily="18" charset="2"/>
              </a:rPr>
              <a:t>M,x</a:t>
            </a:r>
            <a:r>
              <a:rPr lang="en-US" sz="2400" dirty="0">
                <a:sym typeface="Symbol" panose="05050102010706020507" pitchFamily="18" charset="2"/>
              </a:rPr>
              <a:t>) yields retrieving x </a:t>
            </a:r>
            <a:r>
              <a:rPr lang="en-US" sz="2400" dirty="0" err="1">
                <a:sym typeface="Symbol" panose="05050102010706020507" pitchFamily="18" charset="2"/>
              </a:rPr>
              <a:t>w.p.</a:t>
            </a:r>
            <a:r>
              <a:rPr lang="en-US" sz="2400" dirty="0">
                <a:sym typeface="Symbol" panose="05050102010706020507" pitchFamily="18" charset="2"/>
              </a:rPr>
              <a:t> poly(),</a:t>
            </a:r>
          </a:p>
          <a:p>
            <a:r>
              <a:rPr lang="en-US" sz="2400" dirty="0"/>
              <a:t>whereas this is infeasible    (since there are 2</a:t>
            </a:r>
            <a:r>
              <a:rPr lang="en-US" sz="2400" baseline="30000" dirty="0"/>
              <a:t>r</a:t>
            </a:r>
            <a:r>
              <a:rPr lang="en-US" sz="2400" dirty="0"/>
              <a:t> possible choices for x given f(x), whereas (Mx)</a:t>
            </a:r>
            <a:r>
              <a:rPr lang="en-US" sz="2400" baseline="-25000" dirty="0"/>
              <a:t>[i-1]</a:t>
            </a:r>
            <a:r>
              <a:rPr lang="en-US" sz="2400" dirty="0"/>
              <a:t> can be replaced by a random string that equals it </a:t>
            </a:r>
            <a:r>
              <a:rPr lang="en-US" sz="2400" dirty="0" err="1"/>
              <a:t>w.p.</a:t>
            </a:r>
            <a:r>
              <a:rPr lang="en-US" sz="2400" dirty="0"/>
              <a:t> 2</a:t>
            </a:r>
            <a:r>
              <a:rPr lang="en-US" sz="2400" baseline="30000" dirty="0"/>
              <a:t>-(i-1)</a:t>
            </a:r>
            <a:r>
              <a:rPr lang="en-US" sz="2400" dirty="0"/>
              <a:t> = 2</a:t>
            </a:r>
            <a:r>
              <a:rPr lang="en-US" sz="2400" baseline="30000" dirty="0"/>
              <a:t>-r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 poly(n/)). </a:t>
            </a:r>
            <a:endParaRPr lang="LID4096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400E41-2ACC-44B2-A5D2-254386099371}"/>
              </a:ext>
            </a:extLst>
          </p:cNvPr>
          <p:cNvSpPr txBox="1"/>
          <p:nvPr/>
        </p:nvSpPr>
        <p:spPr>
          <a:xfrm>
            <a:off x="8930640" y="3020291"/>
            <a:ext cx="2819400" cy="923330"/>
          </a:xfrm>
          <a:prstGeom prst="rect">
            <a:avLst/>
          </a:prstGeom>
          <a:noFill/>
          <a:ln w="57150"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The argument extends to the general case.</a:t>
            </a:r>
          </a:p>
          <a:p>
            <a:r>
              <a:rPr lang="en-US" dirty="0"/>
              <a:t>Hint: piece-wise analysis.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132536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3D3CA-0222-459A-AD85-32777B1C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8355"/>
          </a:xfrm>
        </p:spPr>
        <p:txBody>
          <a:bodyPr>
            <a:normAutofit/>
          </a:bodyPr>
          <a:lstStyle/>
          <a:p>
            <a:r>
              <a:rPr lang="en-US" dirty="0"/>
              <a:t>HILL according to </a:t>
            </a:r>
            <a:r>
              <a:rPr lang="en-US" sz="4000" dirty="0" err="1"/>
              <a:t>Mazor</a:t>
            </a:r>
            <a:r>
              <a:rPr lang="en-US" sz="4000" dirty="0"/>
              <a:t> and Pass: Steps 2-4 </a:t>
            </a:r>
            <a:endParaRPr lang="LID4096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8D8575-C497-42F5-A0B1-F602BEE2E3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9680" y="1337946"/>
            <a:ext cx="10789920" cy="1979544"/>
          </a:xfrm>
        </p:spPr>
        <p:txBody>
          <a:bodyPr>
            <a:normAutofit/>
          </a:bodyPr>
          <a:lstStyle/>
          <a:p>
            <a:r>
              <a:rPr lang="en-US" sz="2400" dirty="0"/>
              <a:t>A notion of “adaptive”/“quantitative” next-bit unpredictability: </a:t>
            </a:r>
            <a:br>
              <a:rPr lang="en-US" sz="2400" dirty="0"/>
            </a:br>
            <a:r>
              <a:rPr lang="en-US" sz="2400" dirty="0"/>
              <a:t>The (average) number of bits that are hard to predict in a string selected according to the distribution in question.</a:t>
            </a:r>
          </a:p>
          <a:p>
            <a:r>
              <a:rPr lang="en-US" sz="2400" dirty="0"/>
              <a:t>g(</a:t>
            </a:r>
            <a:r>
              <a:rPr lang="en-US" sz="2400" dirty="0" err="1"/>
              <a:t>M,x</a:t>
            </a:r>
            <a:r>
              <a:rPr lang="en-US" sz="2400" dirty="0"/>
              <a:t>) =(</a:t>
            </a:r>
            <a:r>
              <a:rPr lang="en-US" sz="2400" dirty="0" err="1"/>
              <a:t>Mf</a:t>
            </a:r>
            <a:r>
              <a:rPr lang="en-US" sz="2400" dirty="0"/>
              <a:t>(x) , Mx) has |x|+log(|x|) unpredictable bits, whereas |g(</a:t>
            </a:r>
            <a:r>
              <a:rPr lang="en-US" sz="2400" dirty="0" err="1"/>
              <a:t>M,x</a:t>
            </a:r>
            <a:r>
              <a:rPr lang="en-US" sz="2400" dirty="0"/>
              <a:t>)|=2|x|. (Locations unknown.)</a:t>
            </a:r>
          </a:p>
          <a:p>
            <a:pPr marL="0" indent="0">
              <a:buNone/>
            </a:pPr>
            <a:endParaRPr lang="LID4096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3BDF854-BC04-4B98-B64D-49BB649A9298}"/>
              </a:ext>
            </a:extLst>
          </p:cNvPr>
          <p:cNvSpPr txBox="1">
            <a:spLocks/>
          </p:cNvSpPr>
          <p:nvPr/>
        </p:nvSpPr>
        <p:spPr>
          <a:xfrm>
            <a:off x="533400" y="3429000"/>
            <a:ext cx="11369040" cy="30638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Randomized shift</a:t>
            </a:r>
            <a:r>
              <a:rPr lang="en-US" dirty="0"/>
              <a:t>: For r</a:t>
            </a:r>
            <a:r>
              <a:rPr lang="en-US" dirty="0">
                <a:sym typeface="Symbol" panose="05050102010706020507" pitchFamily="18" charset="2"/>
              </a:rPr>
              <a:t></a:t>
            </a:r>
            <a:r>
              <a:rPr lang="en-US" dirty="0"/>
              <a:t>[2n],  let g’(</a:t>
            </a:r>
            <a:r>
              <a:rPr lang="en-US" dirty="0" err="1"/>
              <a:t>r,M,x</a:t>
            </a:r>
            <a:r>
              <a:rPr lang="en-US" baseline="30000" dirty="0"/>
              <a:t>(1)</a:t>
            </a:r>
            <a:r>
              <a:rPr lang="en-US" dirty="0"/>
              <a:t>,…,x</a:t>
            </a:r>
            <a:r>
              <a:rPr lang="en-US" baseline="30000" dirty="0"/>
              <a:t>(n)</a:t>
            </a:r>
            <a:r>
              <a:rPr lang="en-US" dirty="0"/>
              <a:t>) </a:t>
            </a:r>
            <a:br>
              <a:rPr lang="en-US" dirty="0"/>
            </a:br>
            <a:r>
              <a:rPr lang="en-US" dirty="0"/>
              <a:t>=  g(</a:t>
            </a:r>
            <a:r>
              <a:rPr lang="en-US" dirty="0" err="1"/>
              <a:t>M,x</a:t>
            </a:r>
            <a:r>
              <a:rPr lang="en-US" baseline="30000" dirty="0"/>
              <a:t>(1)</a:t>
            </a:r>
            <a:r>
              <a:rPr lang="en-US" dirty="0"/>
              <a:t>)</a:t>
            </a:r>
            <a:r>
              <a:rPr lang="en-US" baseline="-25000" dirty="0"/>
              <a:t>[r+1,2n]</a:t>
            </a:r>
            <a:r>
              <a:rPr lang="en-US" dirty="0"/>
              <a:t> g(</a:t>
            </a:r>
            <a:r>
              <a:rPr lang="en-US" dirty="0" err="1"/>
              <a:t>M,x</a:t>
            </a:r>
            <a:r>
              <a:rPr lang="en-US" baseline="30000" dirty="0"/>
              <a:t>(2)</a:t>
            </a:r>
            <a:r>
              <a:rPr lang="en-US" dirty="0"/>
              <a:t>) </a:t>
            </a:r>
            <a:r>
              <a:rPr lang="en-US" dirty="0">
                <a:sym typeface="Symbol" panose="05050102010706020507" pitchFamily="18" charset="2"/>
              </a:rPr>
              <a:t> </a:t>
            </a:r>
            <a:r>
              <a:rPr lang="en-US" dirty="0"/>
              <a:t>g(</a:t>
            </a:r>
            <a:r>
              <a:rPr lang="en-US" dirty="0" err="1"/>
              <a:t>M,x</a:t>
            </a:r>
            <a:r>
              <a:rPr lang="en-US" baseline="30000" dirty="0"/>
              <a:t>(n-1)</a:t>
            </a:r>
            <a:r>
              <a:rPr lang="en-US" dirty="0"/>
              <a:t>) g(</a:t>
            </a:r>
            <a:r>
              <a:rPr lang="en-US" dirty="0" err="1"/>
              <a:t>M,x</a:t>
            </a:r>
            <a:r>
              <a:rPr lang="en-US" baseline="30000" dirty="0"/>
              <a:t>(n)</a:t>
            </a:r>
            <a:r>
              <a:rPr lang="en-US" dirty="0"/>
              <a:t>)</a:t>
            </a:r>
            <a:r>
              <a:rPr lang="en-US" baseline="-25000" dirty="0"/>
              <a:t>[r]</a:t>
            </a:r>
            <a:r>
              <a:rPr lang="en-US" dirty="0"/>
              <a:t>   of length n’=2n</a:t>
            </a:r>
            <a:r>
              <a:rPr lang="en-US" baseline="30000" dirty="0"/>
              <a:t>2</a:t>
            </a:r>
            <a:r>
              <a:rPr lang="en-US" dirty="0"/>
              <a:t>-2n.</a:t>
            </a:r>
            <a:br>
              <a:rPr lang="en-US" dirty="0"/>
            </a:br>
            <a:r>
              <a:rPr lang="en-US" dirty="0"/>
              <a:t>Each bit location is unpredictable </a:t>
            </a:r>
            <a:r>
              <a:rPr lang="en-US" dirty="0" err="1"/>
              <a:t>w.p.</a:t>
            </a:r>
            <a:r>
              <a:rPr lang="en-US" dirty="0"/>
              <a:t>  (n</a:t>
            </a:r>
            <a:r>
              <a:rPr lang="en-US" dirty="0">
                <a:sym typeface="Symbol" panose="05050102010706020507" pitchFamily="18" charset="2"/>
              </a:rPr>
              <a:t>(</a:t>
            </a:r>
            <a:r>
              <a:rPr lang="en-US" dirty="0" err="1">
                <a:sym typeface="Symbol" panose="05050102010706020507" pitchFamily="18" charset="2"/>
              </a:rPr>
              <a:t>n+</a:t>
            </a:r>
            <a:r>
              <a:rPr lang="en-US" dirty="0" err="1"/>
              <a:t>log</a:t>
            </a:r>
            <a:r>
              <a:rPr lang="en-US" dirty="0"/>
              <a:t> n) – n)/n’= ½  + (log n)/2n.</a:t>
            </a:r>
          </a:p>
          <a:p>
            <a:r>
              <a:rPr lang="en-US" b="1" dirty="0"/>
              <a:t>Extraction from copies</a:t>
            </a:r>
            <a:r>
              <a:rPr lang="en-US" dirty="0"/>
              <a:t>: G</a:t>
            </a:r>
            <a:r>
              <a:rPr lang="en-US" baseline="-25000" dirty="0"/>
              <a:t>i</a:t>
            </a:r>
            <a:r>
              <a:rPr lang="en-US" dirty="0"/>
              <a:t>(</a:t>
            </a:r>
            <a:r>
              <a:rPr lang="en-US" dirty="0" err="1"/>
              <a:t>r,s,M,X</a:t>
            </a:r>
            <a:r>
              <a:rPr lang="en-US" dirty="0"/>
              <a:t>) = E</a:t>
            </a:r>
            <a:r>
              <a:rPr lang="en-US" baseline="-25000" dirty="0"/>
              <a:t>s</a:t>
            </a:r>
            <a:r>
              <a:rPr lang="en-US" dirty="0"/>
              <a:t>(g’(</a:t>
            </a:r>
            <a:r>
              <a:rPr lang="en-US" dirty="0" err="1"/>
              <a:t>r,M,X</a:t>
            </a:r>
            <a:r>
              <a:rPr lang="en-US" dirty="0"/>
              <a:t>[1])</a:t>
            </a:r>
            <a:r>
              <a:rPr lang="en-US" baseline="-25000" dirty="0" err="1"/>
              <a:t>i</a:t>
            </a:r>
            <a:r>
              <a:rPr lang="en-US" dirty="0"/>
              <a:t> … g’(</a:t>
            </a:r>
            <a:r>
              <a:rPr lang="en-US" dirty="0" err="1"/>
              <a:t>r,M,X</a:t>
            </a:r>
            <a:r>
              <a:rPr lang="en-US" dirty="0"/>
              <a:t>[n</a:t>
            </a:r>
            <a:r>
              <a:rPr lang="en-US" baseline="30000" dirty="0"/>
              <a:t>2</a:t>
            </a:r>
            <a:r>
              <a:rPr lang="en-US" dirty="0"/>
              <a:t>])</a:t>
            </a:r>
            <a:r>
              <a:rPr lang="en-US" baseline="-25000" dirty="0" err="1"/>
              <a:t>i</a:t>
            </a:r>
            <a:r>
              <a:rPr lang="en-US" dirty="0"/>
              <a:t>) </a:t>
            </a:r>
            <a:br>
              <a:rPr lang="en-US" dirty="0"/>
            </a:br>
            <a:r>
              <a:rPr lang="en-US" dirty="0"/>
              <a:t>has length  (0.5+(log n)/2n)</a:t>
            </a:r>
            <a:r>
              <a:rPr lang="en-US" dirty="0">
                <a:sym typeface="Symbol" panose="05050102010706020507" pitchFamily="18" charset="2"/>
              </a:rPr>
              <a:t></a:t>
            </a:r>
            <a:r>
              <a:rPr lang="en-US" dirty="0"/>
              <a:t>n</a:t>
            </a:r>
            <a:r>
              <a:rPr lang="en-US" baseline="30000" dirty="0"/>
              <a:t>2</a:t>
            </a:r>
            <a:r>
              <a:rPr lang="en-US" dirty="0"/>
              <a:t> and is pseudorandom, </a:t>
            </a:r>
            <a:br>
              <a:rPr lang="en-US" dirty="0"/>
            </a:br>
            <a:r>
              <a:rPr lang="en-US" dirty="0"/>
              <a:t>where X[j] has length n</a:t>
            </a:r>
            <a:r>
              <a:rPr lang="en-US" baseline="30000" dirty="0"/>
              <a:t>2</a:t>
            </a:r>
            <a:r>
              <a:rPr lang="en-US" dirty="0"/>
              <a:t>,  </a:t>
            </a:r>
            <a:r>
              <a:rPr lang="en-US" dirty="0" err="1"/>
              <a:t>i</a:t>
            </a:r>
            <a:r>
              <a:rPr lang="en-US" dirty="0">
                <a:sym typeface="Symbol" panose="05050102010706020507" pitchFamily="18" charset="2"/>
              </a:rPr>
              <a:t></a:t>
            </a:r>
            <a:r>
              <a:rPr lang="en-US" dirty="0"/>
              <a:t>[n’] and g’()</a:t>
            </a:r>
            <a:r>
              <a:rPr lang="en-US" baseline="-25000" dirty="0" err="1"/>
              <a:t>i</a:t>
            </a:r>
            <a:r>
              <a:rPr lang="en-US" dirty="0"/>
              <a:t> is the </a:t>
            </a:r>
            <a:r>
              <a:rPr lang="en-US" dirty="0" err="1"/>
              <a:t>i</a:t>
            </a:r>
            <a:r>
              <a:rPr lang="en-US" baseline="30000" dirty="0" err="1"/>
              <a:t>th</a:t>
            </a:r>
            <a:r>
              <a:rPr lang="en-US" dirty="0"/>
              <a:t> bit of g’(). </a:t>
            </a:r>
          </a:p>
          <a:p>
            <a:r>
              <a:rPr lang="en-US" dirty="0"/>
              <a:t>G(r,s</a:t>
            </a:r>
            <a:r>
              <a:rPr lang="en-US" baseline="-25000" dirty="0"/>
              <a:t>1</a:t>
            </a:r>
            <a:r>
              <a:rPr lang="en-US" dirty="0"/>
              <a:t> … </a:t>
            </a:r>
            <a:r>
              <a:rPr lang="en-US" dirty="0" err="1"/>
              <a:t>s</a:t>
            </a:r>
            <a:r>
              <a:rPr lang="en-US" baseline="-25000" dirty="0" err="1"/>
              <a:t>n</a:t>
            </a:r>
            <a:r>
              <a:rPr lang="en-US" baseline="-25000" dirty="0"/>
              <a:t>’</a:t>
            </a:r>
            <a:r>
              <a:rPr lang="en-US" dirty="0"/>
              <a:t>,M,X) = (r,s</a:t>
            </a:r>
            <a:r>
              <a:rPr lang="en-US" baseline="-25000" dirty="0"/>
              <a:t>1</a:t>
            </a:r>
            <a:r>
              <a:rPr lang="en-US" dirty="0"/>
              <a:t> … s</a:t>
            </a:r>
            <a:r>
              <a:rPr lang="en-US" baseline="-25000" dirty="0"/>
              <a:t>n’</a:t>
            </a:r>
            <a:r>
              <a:rPr lang="en-US" dirty="0"/>
              <a:t>,M,G</a:t>
            </a:r>
            <a:r>
              <a:rPr lang="en-US" baseline="-25000" dirty="0"/>
              <a:t>1</a:t>
            </a:r>
            <a:r>
              <a:rPr lang="en-US" dirty="0"/>
              <a:t>(r,s</a:t>
            </a:r>
            <a:r>
              <a:rPr lang="en-US" baseline="-25000" dirty="0"/>
              <a:t>1</a:t>
            </a:r>
            <a:r>
              <a:rPr lang="en-US" dirty="0"/>
              <a:t>,M,X) … </a:t>
            </a:r>
            <a:r>
              <a:rPr lang="en-US" dirty="0" err="1"/>
              <a:t>G</a:t>
            </a:r>
            <a:r>
              <a:rPr lang="en-US" baseline="-25000" dirty="0" err="1"/>
              <a:t>n</a:t>
            </a:r>
            <a:r>
              <a:rPr lang="en-US" baseline="-25000" dirty="0"/>
              <a:t>’</a:t>
            </a:r>
            <a:r>
              <a:rPr lang="en-US" dirty="0"/>
              <a:t>(r,</a:t>
            </a:r>
            <a:r>
              <a:rPr lang="en-US" dirty="0" err="1"/>
              <a:t>s</a:t>
            </a:r>
            <a:r>
              <a:rPr lang="en-US" baseline="-25000" dirty="0" err="1"/>
              <a:t>n</a:t>
            </a:r>
            <a:r>
              <a:rPr lang="en-US" baseline="-25000" dirty="0"/>
              <a:t>’</a:t>
            </a:r>
            <a:r>
              <a:rPr lang="en-US" dirty="0"/>
              <a:t>,M,X)) is a PRG.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733404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745E7-CE7A-4BF1-ADFF-642E5E809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7915"/>
          </a:xfrm>
        </p:spPr>
        <p:txBody>
          <a:bodyPr>
            <a:normAutofit fontScale="90000"/>
          </a:bodyPr>
          <a:lstStyle/>
          <a:p>
            <a:r>
              <a:rPr lang="en-US" dirty="0"/>
              <a:t>The canonical-</a:t>
            </a:r>
            <a:r>
              <a:rPr lang="en-US" dirty="0" err="1"/>
              <a:t>derandomizers</a:t>
            </a:r>
            <a:r>
              <a:rPr lang="en-US" dirty="0"/>
              <a:t> (for BPP) version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FDE69-F7F0-4C75-AEEA-D998A1EA4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209415"/>
          </a:xfrm>
        </p:spPr>
        <p:txBody>
          <a:bodyPr>
            <a:normAutofit/>
          </a:bodyPr>
          <a:lstStyle/>
          <a:p>
            <a:r>
              <a:rPr lang="en-US" sz="3200" b="1" dirty="0"/>
              <a:t>Stretching</a:t>
            </a:r>
            <a:r>
              <a:rPr lang="en-US" sz="3200" dirty="0"/>
              <a:t>: </a:t>
            </a:r>
            <a:r>
              <a:rPr lang="en-US" sz="3200" dirty="0">
                <a:latin typeface="Brush Script MT" panose="03060802040406070304" pitchFamily="66" charset="0"/>
              </a:rPr>
              <a:t> l</a:t>
            </a:r>
            <a:r>
              <a:rPr lang="en-US" sz="3200" dirty="0"/>
              <a:t> is arbitrary up to exponential (</a:t>
            </a:r>
            <a:r>
              <a:rPr lang="en-US" sz="3200" dirty="0" err="1"/>
              <a:t>s.t.</a:t>
            </a:r>
            <a:r>
              <a:rPr lang="en-US" sz="3200" dirty="0"/>
              <a:t> </a:t>
            </a:r>
            <a:r>
              <a:rPr lang="en-US" sz="3200" dirty="0">
                <a:latin typeface="Brush Script MT" panose="03060802040406070304" pitchFamily="66" charset="0"/>
              </a:rPr>
              <a:t>l</a:t>
            </a:r>
            <a:r>
              <a:rPr lang="en-US" sz="3200" dirty="0"/>
              <a:t>(k)&gt;k). </a:t>
            </a:r>
          </a:p>
          <a:p>
            <a:r>
              <a:rPr lang="en-US" sz="3200" dirty="0"/>
              <a:t>Computational </a:t>
            </a:r>
            <a:r>
              <a:rPr lang="en-US" sz="3200" b="1" dirty="0"/>
              <a:t>indistinguishability</a:t>
            </a:r>
            <a:r>
              <a:rPr lang="en-US" sz="3200" dirty="0"/>
              <a:t> by any </a:t>
            </a:r>
            <a:r>
              <a:rPr lang="en-US" sz="3200" i="1" dirty="0"/>
              <a:t>linear-sized</a:t>
            </a:r>
            <a:r>
              <a:rPr lang="en-US" sz="3200" dirty="0"/>
              <a:t> circuit.</a:t>
            </a:r>
            <a:br>
              <a:rPr lang="en-US" sz="3200" dirty="0"/>
            </a:br>
            <a:r>
              <a:rPr lang="en-US" sz="3200" dirty="0"/>
              <a:t>That is, for every linear-sized family of Boolean circuit C</a:t>
            </a:r>
            <a:r>
              <a:rPr lang="en-US" sz="3200" baseline="-25000" dirty="0"/>
              <a:t>k </a:t>
            </a:r>
            <a:r>
              <a:rPr lang="en-US" sz="3200" dirty="0"/>
              <a:t> </a:t>
            </a:r>
          </a:p>
          <a:p>
            <a:pPr marL="0" indent="0" algn="ctr">
              <a:buNone/>
            </a:pPr>
            <a:r>
              <a:rPr lang="en-US" sz="3200" dirty="0"/>
              <a:t> </a:t>
            </a:r>
            <a:r>
              <a:rPr lang="en-US" sz="3200" dirty="0" err="1"/>
              <a:t>Pr</a:t>
            </a:r>
            <a:r>
              <a:rPr lang="en-US" sz="3200" dirty="0"/>
              <a:t>[C</a:t>
            </a:r>
            <a:r>
              <a:rPr lang="en-US" sz="3200" baseline="-25000" dirty="0"/>
              <a:t>k</a:t>
            </a:r>
            <a:r>
              <a:rPr lang="en-US" sz="3200" dirty="0"/>
              <a:t>(G(</a:t>
            </a:r>
            <a:r>
              <a:rPr lang="en-US" sz="3200" dirty="0" err="1"/>
              <a:t>U</a:t>
            </a:r>
            <a:r>
              <a:rPr lang="en-US" sz="3200" baseline="-25000" dirty="0" err="1"/>
              <a:t>k</a:t>
            </a:r>
            <a:r>
              <a:rPr lang="en-US" sz="3200" dirty="0"/>
              <a:t>))=1] = </a:t>
            </a:r>
            <a:r>
              <a:rPr lang="en-US" sz="3200" dirty="0" err="1"/>
              <a:t>Pr</a:t>
            </a:r>
            <a:r>
              <a:rPr lang="en-US" sz="3200" dirty="0"/>
              <a:t>[C</a:t>
            </a:r>
            <a:r>
              <a:rPr lang="en-US" sz="3200" baseline="-25000" dirty="0"/>
              <a:t>k</a:t>
            </a:r>
            <a:r>
              <a:rPr lang="en-US" sz="3200" dirty="0"/>
              <a:t>(U</a:t>
            </a:r>
            <a:r>
              <a:rPr lang="en-US" sz="3200" baseline="-25000" dirty="0">
                <a:latin typeface="Brush Script MT" panose="03060802040406070304" pitchFamily="66" charset="0"/>
              </a:rPr>
              <a:t>l</a:t>
            </a:r>
            <a:r>
              <a:rPr lang="en-US" sz="3200" baseline="-25000" dirty="0"/>
              <a:t>(k)</a:t>
            </a:r>
            <a:r>
              <a:rPr lang="en-US" sz="3200" dirty="0"/>
              <a:t>)=1] </a:t>
            </a:r>
            <a:r>
              <a:rPr lang="en-US" sz="3200" dirty="0">
                <a:sym typeface="Symbol" panose="05050102010706020507" pitchFamily="18" charset="2"/>
              </a:rPr>
              <a:t> 0.1</a:t>
            </a:r>
            <a:r>
              <a:rPr lang="en-US" dirty="0">
                <a:sym typeface="Symbol" panose="05050102010706020507" pitchFamily="18" charset="2"/>
              </a:rPr>
              <a:t>.</a:t>
            </a:r>
            <a:br>
              <a:rPr lang="en-US" dirty="0">
                <a:sym typeface="Symbol" panose="05050102010706020507" pitchFamily="18" charset="2"/>
              </a:rPr>
            </a:br>
            <a:r>
              <a:rPr lang="en-US" dirty="0">
                <a:sym typeface="Symbol" panose="05050102010706020507" pitchFamily="18" charset="2"/>
              </a:rPr>
              <a:t>(Any constant smaller than 1/6 (i.e., half the decision gap of BPP).)   </a:t>
            </a:r>
            <a:endParaRPr lang="en-US" dirty="0"/>
          </a:p>
          <a:p>
            <a:r>
              <a:rPr lang="en-US" sz="3200" dirty="0"/>
              <a:t>Complexity of </a:t>
            </a:r>
            <a:r>
              <a:rPr lang="en-US" sz="3200" b="1" dirty="0"/>
              <a:t>generation</a:t>
            </a:r>
            <a:r>
              <a:rPr lang="en-US" sz="3200" dirty="0"/>
              <a:t>: exponential-time </a:t>
            </a:r>
            <a:br>
              <a:rPr lang="en-US" sz="3200" dirty="0"/>
            </a:br>
            <a:r>
              <a:rPr lang="en-US" sz="3200" dirty="0"/>
              <a:t>(since we incur such a slowdown in scanning all seeds).</a:t>
            </a:r>
            <a:br>
              <a:rPr lang="en-US" sz="3200" dirty="0"/>
            </a:br>
            <a:r>
              <a:rPr lang="en-US" sz="3200" dirty="0"/>
              <a:t>N.B.: The generator is more powerful than the distinguisher.</a:t>
            </a:r>
            <a:endParaRPr lang="LID4096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858D62-A61B-4B7D-9C6B-AB1119B4E8B8}"/>
              </a:ext>
            </a:extLst>
          </p:cNvPr>
          <p:cNvSpPr txBox="1"/>
          <p:nvPr/>
        </p:nvSpPr>
        <p:spPr>
          <a:xfrm>
            <a:off x="838200" y="5672455"/>
            <a:ext cx="103784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THM [NW, IW]: If E does not have exp(0.001n)-sized circuits,</a:t>
            </a:r>
            <a:br>
              <a:rPr lang="en-US" sz="2800" dirty="0">
                <a:solidFill>
                  <a:srgbClr val="FF0000"/>
                </a:solidFill>
              </a:rPr>
            </a:br>
            <a:r>
              <a:rPr lang="en-US" sz="2800" dirty="0">
                <a:solidFill>
                  <a:srgbClr val="FF0000"/>
                </a:solidFill>
              </a:rPr>
              <a:t>then BPP=P (by using such canonical </a:t>
            </a:r>
            <a:r>
              <a:rPr lang="en-US" sz="2800" dirty="0" err="1">
                <a:solidFill>
                  <a:srgbClr val="FF0000"/>
                </a:solidFill>
              </a:rPr>
              <a:t>derandomizers</a:t>
            </a:r>
            <a:r>
              <a:rPr lang="en-US" sz="2800" dirty="0">
                <a:solidFill>
                  <a:srgbClr val="FF0000"/>
                </a:solidFill>
              </a:rPr>
              <a:t>).</a:t>
            </a:r>
            <a:endParaRPr lang="LID4096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9148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745E7-CE7A-4BF1-ADFF-642E5E809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880" y="365126"/>
            <a:ext cx="11292840" cy="820419"/>
          </a:xfrm>
        </p:spPr>
        <p:txBody>
          <a:bodyPr>
            <a:normAutofit fontScale="90000"/>
          </a:bodyPr>
          <a:lstStyle/>
          <a:p>
            <a:r>
              <a:rPr lang="en-US" dirty="0"/>
              <a:t>Other canonical-</a:t>
            </a:r>
            <a:r>
              <a:rPr lang="en-US" dirty="0" err="1"/>
              <a:t>derandomizers</a:t>
            </a:r>
            <a:r>
              <a:rPr lang="en-US" dirty="0"/>
              <a:t> (e.g. for AC0 and AM)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FDE69-F7F0-4C75-AEEA-D998A1EA4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3041"/>
            <a:ext cx="10378440" cy="2225040"/>
          </a:xfrm>
        </p:spPr>
        <p:txBody>
          <a:bodyPr>
            <a:normAutofit/>
          </a:bodyPr>
          <a:lstStyle/>
          <a:p>
            <a:r>
              <a:rPr lang="en-US" b="1" dirty="0"/>
              <a:t>Stretching</a:t>
            </a:r>
            <a:r>
              <a:rPr lang="en-US" dirty="0"/>
              <a:t>: </a:t>
            </a:r>
            <a:r>
              <a:rPr lang="en-US" dirty="0">
                <a:latin typeface="Brush Script MT" panose="03060802040406070304" pitchFamily="66" charset="0"/>
              </a:rPr>
              <a:t> l</a:t>
            </a:r>
            <a:r>
              <a:rPr lang="en-US" dirty="0"/>
              <a:t> is arbitrary up to exponential (</a:t>
            </a:r>
            <a:r>
              <a:rPr lang="en-US" dirty="0" err="1"/>
              <a:t>s.t.</a:t>
            </a:r>
            <a:r>
              <a:rPr lang="en-US" dirty="0"/>
              <a:t> </a:t>
            </a:r>
            <a:r>
              <a:rPr lang="en-US" dirty="0">
                <a:latin typeface="Brush Script MT" panose="03060802040406070304" pitchFamily="66" charset="0"/>
              </a:rPr>
              <a:t>l</a:t>
            </a:r>
            <a:r>
              <a:rPr lang="en-US" dirty="0"/>
              <a:t>(k)&gt;k). </a:t>
            </a:r>
          </a:p>
          <a:p>
            <a:r>
              <a:rPr lang="en-US" sz="3200" dirty="0"/>
              <a:t>Computational </a:t>
            </a:r>
            <a:r>
              <a:rPr lang="en-US" sz="3200" b="1" dirty="0"/>
              <a:t>indistinguishability</a:t>
            </a:r>
            <a:r>
              <a:rPr lang="en-US" sz="3200" dirty="0"/>
              <a:t> by any </a:t>
            </a:r>
            <a:r>
              <a:rPr lang="en-US" sz="3200" i="1" dirty="0"/>
              <a:t>constant-depth </a:t>
            </a:r>
            <a:r>
              <a:rPr lang="en-US" sz="3200" dirty="0"/>
              <a:t>polynomial-sized</a:t>
            </a:r>
            <a:r>
              <a:rPr lang="en-US" sz="3200" i="1" dirty="0"/>
              <a:t> </a:t>
            </a:r>
            <a:r>
              <a:rPr lang="en-US" sz="3200" dirty="0"/>
              <a:t>circuit (resp., circuits with “SAT gates”).</a:t>
            </a:r>
          </a:p>
          <a:p>
            <a:r>
              <a:rPr lang="en-US" dirty="0"/>
              <a:t>Complexity of </a:t>
            </a:r>
            <a:r>
              <a:rPr lang="en-US" b="1" dirty="0"/>
              <a:t>generation</a:t>
            </a:r>
            <a:r>
              <a:rPr lang="en-US" dirty="0"/>
              <a:t>: exponential-time.</a:t>
            </a:r>
            <a:endParaRPr lang="LID4096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858D62-A61B-4B7D-9C6B-AB1119B4E8B8}"/>
              </a:ext>
            </a:extLst>
          </p:cNvPr>
          <p:cNvSpPr txBox="1"/>
          <p:nvPr/>
        </p:nvSpPr>
        <p:spPr>
          <a:xfrm>
            <a:off x="838200" y="5526409"/>
            <a:ext cx="103784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THM [</a:t>
            </a:r>
            <a:r>
              <a:rPr lang="en-US" sz="3200" dirty="0" err="1">
                <a:solidFill>
                  <a:srgbClr val="FF0000"/>
                </a:solidFill>
              </a:rPr>
              <a:t>KvM</a:t>
            </a:r>
            <a:r>
              <a:rPr lang="en-US" sz="3200" dirty="0">
                <a:solidFill>
                  <a:srgbClr val="FF0000"/>
                </a:solidFill>
              </a:rPr>
              <a:t>]: If NE </a:t>
            </a:r>
            <a:r>
              <a:rPr lang="en-US" sz="3200" dirty="0">
                <a:solidFill>
                  <a:srgbClr val="FF0000"/>
                </a:solidFill>
                <a:sym typeface="Symbol" panose="05050102010706020507" pitchFamily="18" charset="2"/>
              </a:rPr>
              <a:t> </a:t>
            </a:r>
            <a:r>
              <a:rPr lang="en-US" sz="3200" dirty="0" err="1">
                <a:solidFill>
                  <a:srgbClr val="FF0000"/>
                </a:solidFill>
              </a:rPr>
              <a:t>coNE</a:t>
            </a:r>
            <a:r>
              <a:rPr lang="en-US" sz="3200" dirty="0">
                <a:solidFill>
                  <a:srgbClr val="FF0000"/>
                </a:solidFill>
              </a:rPr>
              <a:t> does not have exp(0.001n)-sized </a:t>
            </a:r>
            <a:r>
              <a:rPr lang="en-US" sz="3200" b="1" dirty="0">
                <a:solidFill>
                  <a:srgbClr val="FF0000"/>
                </a:solidFill>
              </a:rPr>
              <a:t>circuits with SAT-gates</a:t>
            </a:r>
            <a:r>
              <a:rPr lang="en-US" sz="3200" dirty="0">
                <a:solidFill>
                  <a:srgbClr val="FF0000"/>
                </a:solidFill>
              </a:rPr>
              <a:t>, then AM=NP.</a:t>
            </a:r>
            <a:endParaRPr lang="LID4096" sz="3200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2B9026-317D-4073-9F31-738F787C6E0A}"/>
              </a:ext>
            </a:extLst>
          </p:cNvPr>
          <p:cNvSpPr txBox="1"/>
          <p:nvPr/>
        </p:nvSpPr>
        <p:spPr>
          <a:xfrm>
            <a:off x="838200" y="4068636"/>
            <a:ext cx="103784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THM [N]: The acceptance probability of AC0 circuits </a:t>
            </a:r>
            <a:br>
              <a:rPr lang="en-US" sz="3200" dirty="0">
                <a:solidFill>
                  <a:srgbClr val="FF0000"/>
                </a:solidFill>
              </a:rPr>
            </a:br>
            <a:r>
              <a:rPr lang="en-US" sz="3200" dirty="0">
                <a:solidFill>
                  <a:srgbClr val="FF0000"/>
                </a:solidFill>
              </a:rPr>
              <a:t>can be approximated in deterministic quasi-polynomial-time. </a:t>
            </a:r>
            <a:endParaRPr lang="LID4096" sz="3200" dirty="0">
              <a:solidFill>
                <a:srgbClr val="FF0000"/>
              </a:solidFill>
            </a:endParaRPr>
          </a:p>
        </p:txBody>
      </p:sp>
      <p:sp>
        <p:nvSpPr>
          <p:cNvPr id="6" name="Speech Bubble: Oval 5">
            <a:extLst>
              <a:ext uri="{FF2B5EF4-FFF2-40B4-BE49-F238E27FC236}">
                <a16:creationId xmlns:a16="http://schemas.microsoft.com/office/drawing/2014/main" id="{E9E44F04-2482-41A1-8911-D37072525478}"/>
              </a:ext>
            </a:extLst>
          </p:cNvPr>
          <p:cNvSpPr/>
          <p:nvPr/>
        </p:nvSpPr>
        <p:spPr>
          <a:xfrm>
            <a:off x="9555480" y="2603752"/>
            <a:ext cx="2316480" cy="1331789"/>
          </a:xfrm>
          <a:prstGeom prst="wedgeEllipseCallout">
            <a:avLst>
              <a:gd name="adj1" fmla="val -51877"/>
              <a:gd name="adj2" fmla="val 82933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26BDBF-1EB4-454B-8304-F2DDA8239915}"/>
              </a:ext>
            </a:extLst>
          </p:cNvPr>
          <p:cNvSpPr txBox="1"/>
          <p:nvPr/>
        </p:nvSpPr>
        <p:spPr>
          <a:xfrm>
            <a:off x="9906000" y="2678029"/>
            <a:ext cx="1813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Using known hardness results</a:t>
            </a:r>
            <a:endParaRPr lang="LID4096" sz="2400" dirty="0"/>
          </a:p>
        </p:txBody>
      </p:sp>
    </p:spTree>
    <p:extLst>
      <p:ext uri="{BB962C8B-B14F-4D97-AF65-F5344CB8AC3E}">
        <p14:creationId xmlns:p14="http://schemas.microsoft.com/office/powerpoint/2010/main" val="1286015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745E7-CE7A-4BF1-ADFF-642E5E809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97915"/>
          </a:xfrm>
        </p:spPr>
        <p:txBody>
          <a:bodyPr>
            <a:normAutofit/>
          </a:bodyPr>
          <a:lstStyle/>
          <a:p>
            <a:r>
              <a:rPr lang="en-US" dirty="0"/>
              <a:t>Fooling space-bounded distinguishers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FDE69-F7F0-4C75-AEEA-D998A1EA40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63041"/>
            <a:ext cx="10515600" cy="3215639"/>
          </a:xfrm>
        </p:spPr>
        <p:txBody>
          <a:bodyPr>
            <a:normAutofit/>
          </a:bodyPr>
          <a:lstStyle/>
          <a:p>
            <a:r>
              <a:rPr lang="en-US" sz="3200" b="1" dirty="0"/>
              <a:t>Stretching</a:t>
            </a:r>
            <a:r>
              <a:rPr lang="en-US" sz="3200" dirty="0"/>
              <a:t>: </a:t>
            </a:r>
            <a:r>
              <a:rPr lang="en-US" sz="3200" dirty="0">
                <a:latin typeface="Brush Script MT" panose="03060802040406070304" pitchFamily="66" charset="0"/>
              </a:rPr>
              <a:t> l</a:t>
            </a:r>
            <a:r>
              <a:rPr lang="en-US" sz="3200" dirty="0"/>
              <a:t> is arbitrary up to exponential (</a:t>
            </a:r>
            <a:r>
              <a:rPr lang="en-US" sz="3200" dirty="0" err="1"/>
              <a:t>s.t.</a:t>
            </a:r>
            <a:r>
              <a:rPr lang="en-US" sz="3200" dirty="0"/>
              <a:t> </a:t>
            </a:r>
            <a:r>
              <a:rPr lang="en-US" sz="3200" dirty="0">
                <a:latin typeface="Brush Script MT" panose="03060802040406070304" pitchFamily="66" charset="0"/>
              </a:rPr>
              <a:t>l</a:t>
            </a:r>
            <a:r>
              <a:rPr lang="en-US" sz="3200" dirty="0"/>
              <a:t>(k)&gt;k). </a:t>
            </a:r>
          </a:p>
          <a:p>
            <a:r>
              <a:rPr lang="en-US" sz="3200" dirty="0"/>
              <a:t>Computational </a:t>
            </a:r>
            <a:r>
              <a:rPr lang="en-US" sz="3200" b="1" dirty="0"/>
              <a:t>indistinguishability</a:t>
            </a:r>
            <a:r>
              <a:rPr lang="en-US" sz="3200" dirty="0"/>
              <a:t> by any </a:t>
            </a:r>
            <a:r>
              <a:rPr lang="en-US" sz="3200" i="1" dirty="0"/>
              <a:t>s(k)-space algorithm </a:t>
            </a:r>
            <a:r>
              <a:rPr lang="en-US" sz="3200" dirty="0"/>
              <a:t>(or rather fixed-ordered ROBP of width 2</a:t>
            </a:r>
            <a:r>
              <a:rPr lang="en-US" sz="3200" baseline="30000" dirty="0"/>
              <a:t>s(k)</a:t>
            </a:r>
            <a:r>
              <a:rPr lang="en-US" sz="3200" dirty="0"/>
              <a:t>).</a:t>
            </a:r>
            <a:br>
              <a:rPr lang="en-US" sz="3200" dirty="0"/>
            </a:br>
            <a:r>
              <a:rPr lang="en-US" sz="3200" dirty="0"/>
              <a:t>Distinguishing gap varies (between 0.1 and 2</a:t>
            </a:r>
            <a:r>
              <a:rPr lang="en-US" sz="3200" baseline="30000" dirty="0"/>
              <a:t>-</a:t>
            </a:r>
            <a:r>
              <a:rPr lang="en-US" sz="3200" baseline="30000" dirty="0">
                <a:sym typeface="Symbol" panose="05050102010706020507" pitchFamily="18" charset="2"/>
              </a:rPr>
              <a:t></a:t>
            </a:r>
            <a:r>
              <a:rPr lang="en-US" sz="3200" baseline="30000" dirty="0"/>
              <a:t>(s(k))</a:t>
            </a:r>
            <a:r>
              <a:rPr lang="en-US" sz="3200" dirty="0"/>
              <a:t>). </a:t>
            </a:r>
          </a:p>
          <a:p>
            <a:r>
              <a:rPr lang="en-US" sz="3200" dirty="0"/>
              <a:t>Complexity of </a:t>
            </a:r>
            <a:r>
              <a:rPr lang="en-US" sz="3200" b="1" dirty="0"/>
              <a:t>generation</a:t>
            </a:r>
            <a:r>
              <a:rPr lang="en-US" sz="3200" dirty="0"/>
              <a:t>: linear-space (for </a:t>
            </a:r>
            <a:r>
              <a:rPr lang="en-US" sz="3200" dirty="0" err="1"/>
              <a:t>derandom’n</a:t>
            </a:r>
            <a:r>
              <a:rPr lang="en-US" sz="3200" dirty="0"/>
              <a:t>). </a:t>
            </a:r>
            <a:br>
              <a:rPr lang="en-US" sz="3200" dirty="0"/>
            </a:br>
            <a:r>
              <a:rPr lang="en-US" sz="3200" dirty="0"/>
              <a:t>N.B.: The generator is more powerful than the distinguisher.</a:t>
            </a:r>
            <a:endParaRPr lang="LID4096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858D62-A61B-4B7D-9C6B-AB1119B4E8B8}"/>
              </a:ext>
            </a:extLst>
          </p:cNvPr>
          <p:cNvSpPr txBox="1"/>
          <p:nvPr/>
        </p:nvSpPr>
        <p:spPr>
          <a:xfrm>
            <a:off x="838200" y="4678681"/>
            <a:ext cx="84429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THM [N]: BPL is in SC (i.e., poly-log space and poly-time), </a:t>
            </a:r>
            <a:br>
              <a:rPr lang="en-US" sz="2800" dirty="0">
                <a:solidFill>
                  <a:srgbClr val="FF0000"/>
                </a:solidFill>
              </a:rPr>
            </a:br>
            <a:r>
              <a:rPr lang="en-US" sz="2800" dirty="0">
                <a:solidFill>
                  <a:srgbClr val="FF0000"/>
                </a:solidFill>
              </a:rPr>
              <a:t>by using a PRG for space s(k)=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(k</a:t>
            </a:r>
            <a:r>
              <a:rPr lang="en-US" sz="2800" baseline="30000" dirty="0">
                <a:solidFill>
                  <a:srgbClr val="FF0000"/>
                </a:solidFill>
                <a:sym typeface="Symbol" panose="05050102010706020507" pitchFamily="18" charset="2"/>
              </a:rPr>
              <a:t>1/2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) and </a:t>
            </a:r>
            <a:r>
              <a:rPr lang="en-US" sz="3200" dirty="0">
                <a:solidFill>
                  <a:srgbClr val="FF0000"/>
                </a:solidFill>
                <a:latin typeface="Brush Script MT" panose="03060802040406070304" pitchFamily="66" charset="0"/>
              </a:rPr>
              <a:t>l</a:t>
            </a:r>
            <a:r>
              <a:rPr lang="en-US" sz="3200" dirty="0">
                <a:solidFill>
                  <a:srgbClr val="FF0000"/>
                </a:solidFill>
              </a:rPr>
              <a:t>(k)=2</a:t>
            </a:r>
            <a:r>
              <a:rPr lang="en-US" sz="3200" baseline="30000" dirty="0">
                <a:solidFill>
                  <a:srgbClr val="FF0000"/>
                </a:solidFill>
              </a:rPr>
              <a:t>s(k)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. </a:t>
            </a:r>
            <a:endParaRPr lang="LID4096" sz="2400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BF91EB7-C30F-4D3D-8BF1-AD85F375A89D}"/>
              </a:ext>
            </a:extLst>
          </p:cNvPr>
          <p:cNvSpPr txBox="1"/>
          <p:nvPr/>
        </p:nvSpPr>
        <p:spPr>
          <a:xfrm>
            <a:off x="838200" y="5704167"/>
            <a:ext cx="9372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THM [NZ]: a PRG for space s(k)=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(k) and </a:t>
            </a:r>
            <a:r>
              <a:rPr lang="en-US" sz="3200" dirty="0">
                <a:solidFill>
                  <a:srgbClr val="FF0000"/>
                </a:solidFill>
                <a:latin typeface="Brush Script MT" panose="03060802040406070304" pitchFamily="66" charset="0"/>
              </a:rPr>
              <a:t>l</a:t>
            </a:r>
            <a:r>
              <a:rPr lang="en-US" sz="3200" dirty="0">
                <a:solidFill>
                  <a:srgbClr val="FF0000"/>
                </a:solidFill>
              </a:rPr>
              <a:t>(k)=poly(k)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.</a:t>
            </a:r>
            <a:b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</a:b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For poly-time </a:t>
            </a:r>
            <a:r>
              <a:rPr lang="en-US" sz="2800" dirty="0" err="1">
                <a:solidFill>
                  <a:srgbClr val="FF0000"/>
                </a:solidFill>
                <a:sym typeface="Symbol" panose="05050102010706020507" pitchFamily="18" charset="2"/>
              </a:rPr>
              <a:t>lin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-space computation, </a:t>
            </a:r>
            <a:r>
              <a:rPr lang="en-US" sz="2800" dirty="0" err="1">
                <a:solidFill>
                  <a:srgbClr val="FF0000"/>
                </a:solidFill>
                <a:sym typeface="Symbol" panose="05050102010706020507" pitchFamily="18" charset="2"/>
              </a:rPr>
              <a:t>lin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sz="2800">
                <a:solidFill>
                  <a:srgbClr val="FF0000"/>
                </a:solidFill>
                <a:sym typeface="Symbol" panose="05050102010706020507" pitchFamily="18" charset="2"/>
              </a:rPr>
              <a:t>randomness suffices</a:t>
            </a:r>
            <a:r>
              <a:rPr lang="en-US" sz="2800" dirty="0">
                <a:solidFill>
                  <a:srgbClr val="FF0000"/>
                </a:solidFill>
                <a:sym typeface="Symbol" panose="05050102010706020507" pitchFamily="18" charset="2"/>
              </a:rPr>
              <a:t>. </a:t>
            </a:r>
            <a:endParaRPr lang="LID4096" sz="24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8264C7-9878-4BD3-8072-8EBA1A66E1B8}"/>
              </a:ext>
            </a:extLst>
          </p:cNvPr>
          <p:cNvSpPr txBox="1"/>
          <p:nvPr/>
        </p:nvSpPr>
        <p:spPr>
          <a:xfrm>
            <a:off x="9753600" y="4737854"/>
            <a:ext cx="1783080" cy="657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s(k) = O(log n)</a:t>
            </a:r>
          </a:p>
          <a:p>
            <a:r>
              <a:rPr lang="en-US" dirty="0">
                <a:solidFill>
                  <a:srgbClr val="002060"/>
                </a:solidFill>
              </a:rPr>
              <a:t>k = O(log n)</a:t>
            </a:r>
            <a:r>
              <a:rPr lang="en-US" baseline="30000" dirty="0">
                <a:solidFill>
                  <a:srgbClr val="002060"/>
                </a:solidFill>
              </a:rPr>
              <a:t>2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LID4096" dirty="0">
              <a:solidFill>
                <a:srgbClr val="00206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050D2D2-8670-42E4-86C7-E22EAB53F482}"/>
              </a:ext>
            </a:extLst>
          </p:cNvPr>
          <p:cNvSpPr txBox="1"/>
          <p:nvPr/>
        </p:nvSpPr>
        <p:spPr>
          <a:xfrm>
            <a:off x="9753600" y="5530332"/>
            <a:ext cx="1783080" cy="657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s(k) = O(log n)</a:t>
            </a:r>
          </a:p>
          <a:p>
            <a:r>
              <a:rPr lang="en-US" dirty="0">
                <a:solidFill>
                  <a:srgbClr val="002060"/>
                </a:solidFill>
              </a:rPr>
              <a:t>k = O(log n)</a:t>
            </a:r>
            <a:endParaRPr lang="LID4096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235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</TotalTime>
  <Words>2197</Words>
  <Application>Microsoft Office PowerPoint</Application>
  <PresentationFormat>Widescreen</PresentationFormat>
  <Paragraphs>89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Brush Script MT</vt:lpstr>
      <vt:lpstr>Calibri</vt:lpstr>
      <vt:lpstr>Calibri Light</vt:lpstr>
      <vt:lpstr>Symbol</vt:lpstr>
      <vt:lpstr>Office Theme</vt:lpstr>
      <vt:lpstr>Pseudorandom Generators</vt:lpstr>
      <vt:lpstr>A general paradigm/framework    (PRGs)</vt:lpstr>
      <vt:lpstr>The general-purpose version</vt:lpstr>
      <vt:lpstr>The HILL Construction, revisited  (again and again and again, now by Mazor and Pass) </vt:lpstr>
      <vt:lpstr>HILL according to Mazor and Pass: Step 1 (using G. &amp; Levin) </vt:lpstr>
      <vt:lpstr>HILL according to Mazor and Pass: Steps 2-4 </vt:lpstr>
      <vt:lpstr>The canonical-derandomizers (for BPP) version</vt:lpstr>
      <vt:lpstr>Other canonical-derandomizers (e.g. for AC0 and AM)</vt:lpstr>
      <vt:lpstr>Fooling space-bounded distinguishers</vt:lpstr>
      <vt:lpstr>Fooling more restricted distinguishers</vt:lpstr>
      <vt:lpstr>A general paradigm/framework, recap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Pseudorandom Generators</dc:title>
  <dc:creator>User</dc:creator>
  <cp:lastModifiedBy>User</cp:lastModifiedBy>
  <cp:revision>71</cp:revision>
  <dcterms:created xsi:type="dcterms:W3CDTF">2023-12-29T08:49:48Z</dcterms:created>
  <dcterms:modified xsi:type="dcterms:W3CDTF">2024-07-12T13:34:40Z</dcterms:modified>
</cp:coreProperties>
</file>