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5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1" r:id="rId8"/>
    <p:sldId id="279" r:id="rId9"/>
    <p:sldId id="264" r:id="rId10"/>
    <p:sldId id="282" r:id="rId11"/>
    <p:sldId id="280" r:id="rId12"/>
    <p:sldId id="265" r:id="rId13"/>
    <p:sldId id="266" r:id="rId14"/>
    <p:sldId id="276" r:id="rId15"/>
    <p:sldId id="277" r:id="rId16"/>
    <p:sldId id="278" r:id="rId17"/>
    <p:sldId id="270" r:id="rId18"/>
    <p:sldId id="281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57" autoAdjust="0"/>
    <p:restoredTop sz="94660"/>
  </p:normalViewPr>
  <p:slideViewPr>
    <p:cSldViewPr snapToGrid="0">
      <p:cViewPr>
        <p:scale>
          <a:sx n="86" d="100"/>
          <a:sy n="86" d="100"/>
        </p:scale>
        <p:origin x="3396" y="20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9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7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2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5430836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38200" y="1181727"/>
            <a:ext cx="10515600" cy="1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1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5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8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3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4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5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8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18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498" y="-116614"/>
            <a:ext cx="8503650" cy="2183929"/>
          </a:xfrm>
        </p:spPr>
        <p:txBody>
          <a:bodyPr>
            <a:noAutofit/>
          </a:bodyPr>
          <a:lstStyle/>
          <a:p>
            <a:r>
              <a:rPr lang="en-US" sz="4400" b="1" dirty="0" err="1"/>
              <a:t>Unitarity</a:t>
            </a:r>
            <a:r>
              <a:rPr lang="en-US" sz="4400" b="1" dirty="0"/>
              <a:t>, </a:t>
            </a:r>
            <a:r>
              <a:rPr lang="en-US" sz="4400" b="1" dirty="0" smtClean="0"/>
              <a:t>Eisenstein </a:t>
            </a:r>
            <a:r>
              <a:rPr lang="en-US" sz="4400" b="1" dirty="0"/>
              <a:t>series</a:t>
            </a:r>
            <a:r>
              <a:rPr lang="en-US" sz="4400" b="1" dirty="0" smtClean="0"/>
              <a:t>, and Arthur's conjectures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279" y="3774555"/>
            <a:ext cx="9144000" cy="1655762"/>
          </a:xfrm>
        </p:spPr>
        <p:txBody>
          <a:bodyPr>
            <a:noAutofit/>
          </a:bodyPr>
          <a:lstStyle/>
          <a:p>
            <a:r>
              <a:rPr lang="en-US" sz="2000" dirty="0" smtClean="0"/>
              <a:t>Stephen D. Miller</a:t>
            </a:r>
          </a:p>
          <a:p>
            <a:r>
              <a:rPr lang="en-US" sz="2000" dirty="0" smtClean="0"/>
              <a:t>Rutgers University</a:t>
            </a:r>
          </a:p>
          <a:p>
            <a:endParaRPr lang="en-US" sz="2000" dirty="0"/>
          </a:p>
          <a:p>
            <a:r>
              <a:rPr lang="en-US" sz="2000" dirty="0" smtClean="0"/>
              <a:t>Weizmann Institute</a:t>
            </a:r>
          </a:p>
          <a:p>
            <a:r>
              <a:rPr lang="en-US" sz="2000" dirty="0" smtClean="0"/>
              <a:t>10 June 2020</a:t>
            </a:r>
          </a:p>
          <a:p>
            <a:r>
              <a:rPr lang="en-US" sz="2000" dirty="0" smtClean="0"/>
              <a:t>18 Sivan 5780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586" y="3774556"/>
            <a:ext cx="4015843" cy="3011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3" y="3774555"/>
            <a:ext cx="4015843" cy="3011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974" y="1319434"/>
            <a:ext cx="2714045" cy="2035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9" y="1953705"/>
            <a:ext cx="2427799" cy="182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Wider, more recent interest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Similar representations appear via rigid </a:t>
                </a:r>
                <a:r>
                  <a:rPr lang="en-US" dirty="0" err="1" smtClean="0"/>
                  <a:t>Calabi-Yau’s</a:t>
                </a:r>
                <a:r>
                  <a:rPr lang="en-US" dirty="0" smtClean="0"/>
                  <a:t> in string theory</a:t>
                </a:r>
              </a:p>
              <a:p>
                <a:r>
                  <a:rPr lang="en-US" dirty="0" smtClean="0"/>
                  <a:t>Automorphic forms with integral coefficients, Shimura varieties, Galois representations from algebraic number theory</a:t>
                </a:r>
              </a:p>
              <a:p>
                <a:r>
                  <a:rPr lang="en-US" dirty="0" smtClean="0"/>
                  <a:t>Role of </a:t>
                </a:r>
                <a:r>
                  <a:rPr lang="en-US" dirty="0" err="1" smtClean="0"/>
                  <a:t>quaternionic</a:t>
                </a:r>
                <a:r>
                  <a:rPr lang="en-US" dirty="0" smtClean="0"/>
                  <a:t> discrete series (Gross-Wallach) highlighted</a:t>
                </a:r>
              </a:p>
              <a:p>
                <a:r>
                  <a:rPr lang="en-US" dirty="0" smtClean="0"/>
                  <a:t>What tools exist for explicit calculations, </a:t>
                </a:r>
                <a:r>
                  <a:rPr lang="en-US" i="1" dirty="0" smtClean="0"/>
                  <a:t>ala</a:t>
                </a:r>
                <a:r>
                  <a:rPr lang="en-US" dirty="0" smtClean="0"/>
                  <a:t> what appears in analytic SL(2) theory?</a:t>
                </a:r>
              </a:p>
              <a:p>
                <a:r>
                  <a:rPr lang="en-US" dirty="0" smtClean="0"/>
                  <a:t>Aaron Pollack: methods to look at explicit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-types via differential equations</a:t>
                </a:r>
              </a:p>
              <a:p>
                <a:r>
                  <a:rPr lang="en-US" dirty="0" smtClean="0"/>
                  <a:t>M—Zhuohui Zhang: generalize Wigner’s algebraic theory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-types, intertwining operators.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796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4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the most interesting weak packet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2049" y="1325563"/>
            <a:ext cx="6482995" cy="54308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20036" y="1740452"/>
                <a:ext cx="307892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Orbit E8(a7)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Component group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 smtClean="0"/>
                  <a:t>, highly </a:t>
                </a:r>
                <a:r>
                  <a:rPr lang="en-US" dirty="0" err="1" smtClean="0"/>
                  <a:t>nonabelian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(in contrast, always abelian for classical groups.)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36" y="1740452"/>
                <a:ext cx="3078921" cy="2031325"/>
              </a:xfrm>
              <a:prstGeom prst="rect">
                <a:avLst/>
              </a:prstGeom>
              <a:blipFill>
                <a:blip r:embed="rId3"/>
                <a:stretch>
                  <a:fillRect l="-1584" t="-1802" r="-2376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0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remaining questions about packets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Identifying all the packet elements (</a:t>
                </a:r>
                <a:r>
                  <a:rPr lang="en-US" dirty="0" err="1" smtClean="0"/>
                  <a:t>unipotent</a:t>
                </a:r>
                <a:r>
                  <a:rPr lang="en-US" dirty="0" smtClean="0"/>
                  <a:t> representations)</a:t>
                </a:r>
              </a:p>
              <a:p>
                <a:r>
                  <a:rPr lang="en-US" dirty="0" err="1" smtClean="0"/>
                  <a:t>Unitarity</a:t>
                </a:r>
                <a:r>
                  <a:rPr lang="en-US" dirty="0" smtClean="0"/>
                  <a:t> – every </a:t>
                </a:r>
                <a:r>
                  <a:rPr lang="en-US" dirty="0" err="1" smtClean="0"/>
                  <a:t>unipotent</a:t>
                </a:r>
                <a:r>
                  <a:rPr lang="en-US" dirty="0" smtClean="0"/>
                  <a:t> representation should be unitary</a:t>
                </a:r>
              </a:p>
              <a:p>
                <a:r>
                  <a:rPr lang="en-US" dirty="0" smtClean="0"/>
                  <a:t>How realized </a:t>
                </a:r>
                <a:r>
                  <a:rPr lang="en-US" dirty="0" err="1" smtClean="0"/>
                  <a:t>automorphically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expect interesting family of automorphic functions with highly </a:t>
                </a:r>
                <a:r>
                  <a:rPr lang="en-US" dirty="0" err="1" smtClean="0"/>
                  <a:t>lacunary</a:t>
                </a:r>
                <a:r>
                  <a:rPr lang="en-US" dirty="0" smtClean="0"/>
                  <a:t> Fourier expansions</a:t>
                </a:r>
              </a:p>
              <a:p>
                <a:pPr lvl="2"/>
                <a:r>
                  <a:rPr lang="en-US" dirty="0" smtClean="0"/>
                  <a:t>generalizing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-functions</a:t>
                </a:r>
              </a:p>
              <a:p>
                <a:pPr lvl="2"/>
                <a:r>
                  <a:rPr lang="en-US" dirty="0" smtClean="0"/>
                  <a:t>mostly undiscovered</a:t>
                </a:r>
              </a:p>
              <a:p>
                <a:pPr lvl="1"/>
                <a:r>
                  <a:rPr lang="en-US" dirty="0" smtClean="0"/>
                  <a:t>Expect to be important in number theory, </a:t>
                </a:r>
                <a:r>
                  <a:rPr lang="en-US" dirty="0" err="1" smtClean="0"/>
                  <a:t>Langlands</a:t>
                </a:r>
                <a:r>
                  <a:rPr lang="en-US" dirty="0" smtClean="0"/>
                  <a:t> program</a:t>
                </a:r>
              </a:p>
              <a:p>
                <a:r>
                  <a:rPr lang="en-US" dirty="0" smtClean="0"/>
                  <a:t>How related by induction?</a:t>
                </a:r>
              </a:p>
              <a:p>
                <a:pPr lvl="1"/>
                <a:r>
                  <a:rPr lang="en-US" dirty="0" smtClean="0"/>
                  <a:t>If the image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is distinguished (not the same as the orbit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</m:oMath>
                </a14:m>
                <a:r>
                  <a:rPr lang="en-US" dirty="0" smtClean="0"/>
                  <a:t> being distinguished)….</a:t>
                </a:r>
              </a:p>
              <a:p>
                <a:pPr lvl="1"/>
                <a:r>
                  <a:rPr lang="en-US" dirty="0" smtClean="0"/>
                  <a:t>…expect a (non-obvious) relation between Arthur packets on a Levi and G via unitary induction.</a:t>
                </a:r>
              </a:p>
              <a:p>
                <a:pPr lvl="1"/>
                <a:r>
                  <a:rPr lang="en-US" dirty="0" smtClean="0"/>
                  <a:t>Relationships involving </a:t>
                </a:r>
                <a:r>
                  <a:rPr lang="en-US" dirty="0" err="1" smtClean="0"/>
                  <a:t>cohomological</a:t>
                </a:r>
                <a:r>
                  <a:rPr lang="en-US" dirty="0" smtClean="0"/>
                  <a:t> induction?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atlas</a:t>
                </a:r>
                <a:r>
                  <a:rPr lang="en-US" dirty="0" smtClean="0"/>
                  <a:t> software can say something about this.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2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Eisenstein methods for </a:t>
            </a:r>
            <a:r>
              <a:rPr lang="en-US" sz="4000" dirty="0" err="1" smtClean="0"/>
              <a:t>unitarity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25563"/>
                <a:ext cx="11226799" cy="5253037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First studied by </a:t>
                </a:r>
                <a:r>
                  <a:rPr lang="en-US" sz="2400" dirty="0" err="1" smtClean="0"/>
                  <a:t>Langlands</a:t>
                </a:r>
                <a:r>
                  <a:rPr lang="en-US" sz="2400" dirty="0" smtClean="0"/>
                  <a:t> (for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) in his Eisenstein Series monograph (1976)</a:t>
                </a:r>
              </a:p>
              <a:p>
                <a:r>
                  <a:rPr lang="en-US" sz="2400" dirty="0" smtClean="0"/>
                  <a:t>Performs a long calculation, finds the spherical </a:t>
                </a:r>
                <a:r>
                  <a:rPr lang="en-US" sz="2400" dirty="0" err="1" smtClean="0"/>
                  <a:t>unipotent</a:t>
                </a:r>
                <a:r>
                  <a:rPr lang="en-US" sz="2400" dirty="0" smtClean="0"/>
                  <a:t> representation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 smtClean="0"/>
                  <a:t/>
                </a:r>
                <a:br>
                  <a:rPr lang="en-US" sz="2400" b="0" dirty="0" smtClean="0"/>
                </a:br>
                <a:r>
                  <a:rPr lang="en-US" sz="2400" b="0" dirty="0" smtClean="0"/>
                  <a:t/>
                </a:r>
                <a:br>
                  <a:rPr lang="en-US" sz="2400" b="0" dirty="0" smtClean="0"/>
                </a:br>
                <a:endParaRPr lang="en-US" sz="2400" b="0" dirty="0" smtClean="0"/>
              </a:p>
              <a:p>
                <a:r>
                  <a:rPr lang="en-US" sz="2400" dirty="0" err="1" smtClean="0"/>
                  <a:t>Speh’s</a:t>
                </a:r>
                <a:r>
                  <a:rPr lang="en-US" sz="2400" dirty="0" smtClean="0"/>
                  <a:t> representation as an Eisenstein residue (1983)</a:t>
                </a:r>
              </a:p>
              <a:p>
                <a:r>
                  <a:rPr lang="en-US" sz="2400" dirty="0" smtClean="0"/>
                  <a:t>[Green-M-Vanhove-Russo 2010] explains the cancellation for similar cases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</a:p>
              <a:p>
                <a:pPr lvl="1"/>
                <a:r>
                  <a:rPr lang="en-US" sz="2000" dirty="0" smtClean="0"/>
                  <a:t>in terms of perturbative and </a:t>
                </a:r>
                <a:r>
                  <a:rPr lang="en-US" sz="2000" dirty="0" err="1" smtClean="0"/>
                  <a:t>decompactification</a:t>
                </a:r>
                <a:r>
                  <a:rPr lang="en-US" sz="2000" dirty="0" smtClean="0"/>
                  <a:t> limits in string theory.</a:t>
                </a:r>
              </a:p>
              <a:p>
                <a:r>
                  <a:rPr lang="en-US" sz="2400" dirty="0" smtClean="0"/>
                  <a:t>[Green-M-Vanhove 2011] circumvent </a:t>
                </a:r>
                <a:r>
                  <a:rPr lang="en-US" sz="2400" dirty="0" err="1" smtClean="0"/>
                  <a:t>Langlands</a:t>
                </a:r>
                <a:r>
                  <a:rPr lang="en-US" sz="2400" dirty="0" smtClean="0"/>
                  <a:t>’ contour shift</a:t>
                </a:r>
              </a:p>
              <a:p>
                <a:pPr lvl="1"/>
                <a:r>
                  <a:rPr lang="en-US" sz="2000" dirty="0" smtClean="0"/>
                  <a:t>study individual Eisenstein series in a way analogous to what was needed for physics calculations.</a:t>
                </a:r>
              </a:p>
              <a:p>
                <a:pPr lvl="1"/>
                <a:r>
                  <a:rPr lang="en-US" sz="1800" dirty="0" smtClean="0"/>
                  <a:t>Prove </a:t>
                </a:r>
                <a:r>
                  <a:rPr lang="en-US" sz="1800" dirty="0" err="1" smtClean="0"/>
                  <a:t>unitarity</a:t>
                </a:r>
                <a:r>
                  <a:rPr lang="en-US" sz="1800" dirty="0" smtClean="0"/>
                  <a:t> of third smallest </a:t>
                </a:r>
                <a:r>
                  <a:rPr lang="en-US" sz="1800" dirty="0" err="1" smtClean="0"/>
                  <a:t>unipotent</a:t>
                </a:r>
                <a:r>
                  <a:rPr lang="en-US" sz="1800" dirty="0" smtClean="0"/>
                  <a:t> representation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1800" dirty="0" smtClean="0"/>
                  <a:t> (after trivial and minimal </a:t>
                </a:r>
                <a:r>
                  <a:rPr lang="en-US" sz="1800" dirty="0" err="1" smtClean="0"/>
                  <a:t>rep’ns</a:t>
                </a:r>
                <a:r>
                  <a:rPr lang="en-US" sz="1800" dirty="0" smtClean="0"/>
                  <a:t> [GRS]).</a:t>
                </a:r>
              </a:p>
              <a:p>
                <a:r>
                  <a:rPr lang="en-US" sz="2400" dirty="0" smtClean="0"/>
                  <a:t>[M-, 2012] </a:t>
                </a:r>
                <a:r>
                  <a:rPr lang="en-US" sz="2400" dirty="0" err="1" smtClean="0"/>
                  <a:t>Unitarity</a:t>
                </a:r>
                <a:r>
                  <a:rPr lang="en-US" sz="2400" dirty="0" smtClean="0"/>
                  <a:t> of all spherical </a:t>
                </a:r>
                <a:r>
                  <a:rPr lang="en-US" sz="2400" dirty="0" err="1" smtClean="0"/>
                  <a:t>unipotent</a:t>
                </a:r>
                <a:r>
                  <a:rPr lang="en-US" sz="2400" dirty="0" smtClean="0"/>
                  <a:t> representations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trivial) using properties of Riemann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sz="2400" dirty="0" smtClean="0"/>
                  <a:t>-function</a:t>
                </a:r>
              </a:p>
              <a:p>
                <a:r>
                  <a:rPr lang="en-US" sz="2400" dirty="0" smtClean="0"/>
                  <a:t>[Hundley-M, 2019] </a:t>
                </a:r>
                <a:r>
                  <a:rPr lang="en-US" sz="2400" dirty="0" err="1" smtClean="0"/>
                  <a:t>Unitarity</a:t>
                </a:r>
                <a:r>
                  <a:rPr lang="en-US" sz="2400" dirty="0" smtClean="0"/>
                  <a:t> of all </a:t>
                </a:r>
                <a:r>
                  <a:rPr lang="en-US" sz="2400" dirty="0" err="1" smtClean="0"/>
                  <a:t>Langlands</a:t>
                </a:r>
                <a:r>
                  <a:rPr lang="en-US" sz="2400" dirty="0" smtClean="0"/>
                  <a:t> elements of Arthur packets, using intertwining operators</a:t>
                </a:r>
              </a:p>
              <a:p>
                <a:pPr lvl="1"/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25563"/>
                <a:ext cx="11226799" cy="5253037"/>
              </a:xfrm>
              <a:blipFill>
                <a:blip r:embed="rId2"/>
                <a:stretch>
                  <a:fillRect l="-760" t="-1624" b="-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712" y="2251076"/>
            <a:ext cx="7800975" cy="552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60" y="2167504"/>
            <a:ext cx="719593" cy="7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1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are Eisenstein series?  First,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25564"/>
                <a:ext cx="11017195" cy="543083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Eisenstein introduced the holomorphic modular forms of </a:t>
                </a:r>
                <a:r>
                  <a:rPr lang="en-US" dirty="0" err="1" smtClean="0"/>
                  <a:t>Im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)&gt;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≠(0,0)</m:t>
                            </m:r>
                          </m:e>
                        </m:eqAr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Siegel defined the non-holomorphic analog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𝑖𝑦</m:t>
                          </m:r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≠(0,0)</m:t>
                              </m:r>
                            </m:e>
                          </m:eqArr>
                        </m:sub>
                        <m:sup/>
                        <m:e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𝑚𝑧</m:t>
                                      </m:r>
                                      <m:r>
                                        <a:rPr lang="en-US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 latter has a Fourier expansion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≠0 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𝑖𝑛𝑥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given by explicit number-theoretic formulas</a:t>
                </a:r>
              </a:p>
              <a:p>
                <a:r>
                  <a:rPr lang="en-US" dirty="0" smtClean="0"/>
                  <a:t>Growth controlled by constant term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Application: Residue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(or value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i="1" dirty="0" smtClean="0"/>
                  <a:t>constant</a:t>
                </a:r>
              </a:p>
              <a:p>
                <a:pPr lvl="1"/>
                <a:r>
                  <a:rPr lang="en-US" dirty="0" smtClean="0"/>
                  <a:t>Note for later: this is square-</a:t>
                </a:r>
                <a:r>
                  <a:rPr lang="en-US" dirty="0" err="1" smtClean="0"/>
                  <a:t>integrable</a:t>
                </a:r>
                <a:r>
                  <a:rPr lang="en-US" dirty="0" smtClean="0"/>
                  <a:t> over modular fundamental domain vs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25564"/>
                <a:ext cx="11017195" cy="5430836"/>
              </a:xfrm>
              <a:blipFill>
                <a:blip r:embed="rId3"/>
                <a:stretch>
                  <a:fillRect l="-719" t="-19304" b="-7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16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general groups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First consider a spherical principal series </a:t>
                </a: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/>
                  <a:t> strictly dominant (“</a:t>
                </a:r>
                <a:r>
                  <a:rPr lang="en-US" dirty="0" err="1" smtClean="0"/>
                  <a:t>Godement</a:t>
                </a:r>
                <a:r>
                  <a:rPr lang="en-US" dirty="0" smtClean="0"/>
                  <a:t> range”) define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)\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Satisfies functional equations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where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=Weyl group.</a:t>
                </a:r>
              </a:p>
              <a:p>
                <a:r>
                  <a:rPr lang="en-US" dirty="0" err="1" smtClean="0"/>
                  <a:t>Langlands</a:t>
                </a:r>
                <a:r>
                  <a:rPr lang="en-US" dirty="0" smtClean="0"/>
                  <a:t>’ constant term formula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𝑛𝑔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488095" y="3912490"/>
            <a:ext cx="2667008" cy="62419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7976" y="3912490"/>
            <a:ext cx="4491038" cy="6127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022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Residues at special points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Previous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dirty="0" smtClean="0"/>
                  <a:t> example was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/>
                  <a:t> : get constant function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general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≡1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Residual spectrum gets very interesting for other groups</a:t>
                </a:r>
              </a:p>
              <a:p>
                <a:r>
                  <a:rPr lang="en-US" dirty="0">
                    <a:latin typeface="Calibri"/>
                  </a:rPr>
                  <a:t>L</a:t>
                </a:r>
                <a:r>
                  <a:rPr lang="en-US" baseline="30000" dirty="0">
                    <a:latin typeface="Calibri"/>
                  </a:rPr>
                  <a:t>2</a:t>
                </a:r>
                <a:r>
                  <a:rPr lang="en-US" dirty="0">
                    <a:latin typeface="Calibri"/>
                  </a:rPr>
                  <a:t> </a:t>
                </a:r>
                <a:r>
                  <a:rPr lang="en-US" dirty="0" smtClean="0">
                    <a:latin typeface="Calibri"/>
                  </a:rPr>
                  <a:t>residue if nontrivial </a:t>
                </a:r>
                <a:r>
                  <a:rPr lang="en-US" dirty="0">
                    <a:latin typeface="Calibri"/>
                  </a:rPr>
                  <a:t>contributions satisfy </a:t>
                </a:r>
                <a:r>
                  <a:rPr lang="en-US" dirty="0" smtClean="0">
                    <a:latin typeface="Calibri"/>
                  </a:rPr>
                  <a:t/>
                </a:r>
                <a:br>
                  <a:rPr lang="en-US" dirty="0" smtClean="0">
                    <a:latin typeface="Calibri"/>
                  </a:rPr>
                </a:br>
                <a:r>
                  <a:rPr lang="en-US" dirty="0">
                    <a:latin typeface="Calibri"/>
                  </a:rPr>
                  <a:t/>
                </a:r>
                <a:br>
                  <a:rPr lang="en-US" dirty="0">
                    <a:latin typeface="Calibri"/>
                  </a:rPr>
                </a:br>
                <a:r>
                  <a:rPr lang="en-US" sz="3300" b="1" dirty="0">
                    <a:latin typeface="Calibri"/>
                  </a:rPr>
                  <a:t>           </a:t>
                </a:r>
                <a:r>
                  <a:rPr lang="en-US" sz="3300" b="1" dirty="0" smtClean="0">
                    <a:latin typeface="Calibri"/>
                  </a:rPr>
                  <a:t>	  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𝒘</m:t>
                        </m:r>
                        <m: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𝝀</m:t>
                        </m:r>
                        <m: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Sup>
                          <m:sSubSupPr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𝜶</m:t>
                            </m:r>
                          </m:e>
                          <m:sub>
                            <m: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∨</m:t>
                            </m:r>
                          </m:sup>
                        </m:sSubSup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&lt;</m:t>
                    </m:r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𝟎</m:t>
                    </m:r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, ∀</m:t>
                    </m:r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𝒊</m:t>
                    </m:r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    (</a:t>
                </a:r>
                <a:r>
                  <a:rPr lang="en-US" dirty="0" err="1">
                    <a:solidFill>
                      <a:srgbClr val="FF0000"/>
                    </a:solidFill>
                    <a:sym typeface="Symbol"/>
                  </a:rPr>
                  <a:t>Langlands</a:t>
                </a:r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’ condition).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US" dirty="0"/>
                  <a:t>[M-,2012</a:t>
                </a:r>
                <a:r>
                  <a:rPr lang="en-US" dirty="0" smtClean="0"/>
                  <a:t>]: specialize deformation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b="1" dirty="0">
                  <a:latin typeface="Symbol" pitchFamily="18" charset="2"/>
                  <a:sym typeface="Symbol"/>
                </a:endParaRPr>
              </a:p>
              <a:p>
                <a:pPr lvl="1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US" dirty="0"/>
                  <a:t>Corresponds to maximal parabolic Eisenstein series induced from trivial representation.</a:t>
                </a:r>
              </a:p>
              <a:p>
                <a:pPr lvl="1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US" dirty="0"/>
                  <a:t>Actually, all of Arthur’s spherical examples have this form</a:t>
                </a:r>
                <a:r>
                  <a:rPr lang="en-US" dirty="0" smtClean="0"/>
                  <a:t>.</a:t>
                </a:r>
              </a:p>
              <a:p>
                <a:pPr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US" b="1" u="sng" dirty="0"/>
                  <a:t>Key computational point:</a:t>
                </a:r>
                <a:r>
                  <a:rPr lang="en-US" dirty="0"/>
                  <a:t> The inner products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>
                    <a:latin typeface="Symbol"/>
                    <a:sym typeface="Symbol"/>
                  </a:rPr>
                  <a:t> </a:t>
                </a:r>
                <a:r>
                  <a:rPr lang="en-US" dirty="0">
                    <a:sym typeface="Symbol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𝑗</m:t>
                    </m:r>
                  </m:oMath>
                </a14:m>
                <a:r>
                  <a:rPr lang="en-US" dirty="0">
                    <a:latin typeface="Calibri"/>
                    <a:sym typeface="Symbol"/>
                  </a:rPr>
                  <a:t>.  This rules out the contributions for nearly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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𝑊</m:t>
                    </m:r>
                  </m:oMath>
                </a14:m>
                <a:r>
                  <a:rPr lang="en-US" dirty="0">
                    <a:latin typeface="Calibri"/>
                    <a:sym typeface="Symbol"/>
                  </a:rPr>
                  <a:t>.  (Most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,)=0 </m:t>
                    </m:r>
                  </m:oMath>
                </a14:m>
                <a:r>
                  <a:rPr lang="en-US" dirty="0">
                    <a:latin typeface="Calibri"/>
                    <a:sym typeface="Symbol"/>
                  </a:rPr>
                  <a:t>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(−1)=0</m:t>
                    </m:r>
                  </m:oMath>
                </a14:m>
                <a:r>
                  <a:rPr lang="en-US" dirty="0" smtClean="0">
                    <a:latin typeface="Calibri"/>
                    <a:sym typeface="Symbol"/>
                  </a:rPr>
                  <a:t>.)</a:t>
                </a:r>
              </a:p>
              <a:p>
                <a:pPr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US" dirty="0" smtClean="0">
                    <a:sym typeface="Symbol"/>
                  </a:rPr>
                  <a:t>Consequence: </a:t>
                </a:r>
                <a:r>
                  <a:rPr lang="en-US" dirty="0" err="1" smtClean="0">
                    <a:sym typeface="Symbol"/>
                  </a:rPr>
                  <a:t>unitarity</a:t>
                </a:r>
                <a:r>
                  <a:rPr lang="en-US" dirty="0" smtClean="0">
                    <a:sym typeface="Symbol"/>
                  </a:rPr>
                  <a:t> (since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ym typeface="Symbol"/>
                  </a:rPr>
                  <a:t> defines Hilbert space structure) of all spherical Arthur packet members</a:t>
                </a:r>
                <a:endParaRPr lang="en-US" dirty="0">
                  <a:sym typeface="Symbol"/>
                </a:endParaRPr>
              </a:p>
              <a:p>
                <a:pPr>
                  <a:lnSpc>
                    <a:spcPct val="130000"/>
                  </a:lnSpc>
                  <a:spcAft>
                    <a:spcPts val="600"/>
                  </a:spcAft>
                </a:pP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96" t="-2245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7145361" y="349857"/>
            <a:ext cx="4977752" cy="553084"/>
          </a:xfrm>
          <a:prstGeom prst="rect">
            <a:avLst/>
          </a:prstGeom>
          <a:noFill/>
          <a:ln/>
          <a:effectLst/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9456105" y="1252798"/>
            <a:ext cx="2667008" cy="6241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2963" y="2051435"/>
            <a:ext cx="3620150" cy="49392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34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Example: trivial, minimal, and next-to-minimal </a:t>
                </a:r>
                <a:r>
                  <a:rPr lang="en-US" dirty="0" err="1" smtClean="0"/>
                  <a:t>rep’ns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58900" y="1325563"/>
                <a:ext cx="8670926" cy="530383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In preceding slide, interesting residues occur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They are automorphic realizations for the three biggest dual orbits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Their AV(Ann(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)) are the three smallest orbits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Orbit size forces vanishing Fourier coefficients</a:t>
                </a:r>
              </a:p>
              <a:p>
                <a:pPr lvl="2"/>
                <a:r>
                  <a:rPr lang="en-US" dirty="0" smtClean="0"/>
                  <a:t>E.g., for trivial representation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, residue is constant</a:t>
                </a:r>
              </a:p>
              <a:p>
                <a:pPr lvl="2"/>
                <a:r>
                  <a:rPr lang="en-US" dirty="0" smtClean="0"/>
                  <a:t>For minimal,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-functions [GRS]</a:t>
                </a:r>
              </a:p>
              <a:p>
                <a:r>
                  <a:rPr lang="en-US" dirty="0" smtClean="0"/>
                  <a:t>All three come up as low order terms the 4-graviton scattering amplitude in maximally supersymmetric string theory.</a:t>
                </a:r>
              </a:p>
              <a:p>
                <a:r>
                  <a:rPr lang="en-US" dirty="0" smtClean="0"/>
                  <a:t>Their Arthur packets are singletons</a:t>
                </a:r>
              </a:p>
              <a:p>
                <a:r>
                  <a:rPr lang="en-US" dirty="0" smtClean="0"/>
                  <a:t>Other orbits will give much more complicated </a:t>
                </a:r>
                <a:r>
                  <a:rPr lang="en-US" dirty="0" err="1" smtClean="0"/>
                  <a:t>unipotent</a:t>
                </a:r>
                <a:r>
                  <a:rPr lang="en-US" dirty="0" smtClean="0"/>
                  <a:t> representations.</a:t>
                </a:r>
              </a:p>
              <a:p>
                <a:r>
                  <a:rPr lang="en-US" dirty="0" smtClean="0"/>
                  <a:t>Are they related to higher order terms in scattering amplitudes?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8900" y="1325563"/>
                <a:ext cx="8670926" cy="5303837"/>
              </a:xfrm>
              <a:blipFill>
                <a:blip r:embed="rId3"/>
                <a:stretch>
                  <a:fillRect l="-1125" t="-1607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84044" y="158356"/>
            <a:ext cx="2307956" cy="669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8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Non-spherical Eisenstein series (w/ Hundley)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5564"/>
                <a:ext cx="10515600" cy="3916996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/>
                  <a:t>Here one needs careful control of normalized intertwining operators (introduced by </a:t>
                </a:r>
                <a:r>
                  <a:rPr lang="en-US" sz="3200" dirty="0" err="1" smtClean="0"/>
                  <a:t>Langlands</a:t>
                </a:r>
                <a:r>
                  <a:rPr lang="en-US" sz="3200" dirty="0" smtClean="0"/>
                  <a:t>, studied by Shahidi, </a:t>
                </a:r>
                <a:r>
                  <a:rPr lang="en-US" sz="3200" dirty="0" err="1" smtClean="0"/>
                  <a:t>Winarsky</a:t>
                </a:r>
                <a:r>
                  <a:rPr lang="en-US" sz="3200" dirty="0" smtClean="0"/>
                  <a:t>, Arthur)</a:t>
                </a:r>
              </a:p>
              <a:p>
                <a:r>
                  <a:rPr lang="en-US" sz="3200" dirty="0" smtClean="0"/>
                  <a:t>Difficult reduction to </a:t>
                </a:r>
                <a:r>
                  <a:rPr lang="en-US" sz="3200" i="1" dirty="0" smtClean="0"/>
                  <a:t>distinguished orbits</a:t>
                </a:r>
              </a:p>
              <a:p>
                <a:pPr lvl="1"/>
                <a:r>
                  <a:rPr lang="en-US" sz="2800" dirty="0" smtClean="0"/>
                  <a:t>Requires 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atlas</a:t>
                </a:r>
                <a:r>
                  <a:rPr lang="en-US" sz="2800" dirty="0" smtClean="0"/>
                  <a:t> software for this, and a small number of cases</a:t>
                </a:r>
              </a:p>
              <a:p>
                <a:r>
                  <a:rPr lang="en-US" sz="3200" dirty="0" err="1" smtClean="0"/>
                  <a:t>Combinatorics</a:t>
                </a:r>
                <a:r>
                  <a:rPr lang="en-US" sz="3200" dirty="0" smtClean="0"/>
                  <a:t> still enter in an important way, but very differently fro the spherical case</a:t>
                </a:r>
              </a:p>
              <a:p>
                <a:r>
                  <a:rPr lang="en-US" sz="3200" dirty="0" smtClean="0"/>
                  <a:t>Proof reduces to checking certain Weyl orbits are indistinguishable from spheres when polynomials of degree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sz="3200" dirty="0" smtClean="0"/>
                  <a:t> are averaged over them</a:t>
                </a:r>
              </a:p>
              <a:p>
                <a:pPr lvl="1"/>
                <a:r>
                  <a:rPr lang="en-US" sz="2800" dirty="0" smtClean="0"/>
                  <a:t>“spherical designs”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5564"/>
                <a:ext cx="10515600" cy="3916996"/>
              </a:xfrm>
              <a:blipFill>
                <a:blip r:embed="rId2"/>
                <a:stretch>
                  <a:fillRect l="-1333" t="-3266" r="-638" b="-40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9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Weak packets give all </a:t>
            </a:r>
            <a:r>
              <a:rPr lang="en-US" dirty="0" err="1" smtClean="0"/>
              <a:t>unipotent</a:t>
            </a:r>
            <a:r>
              <a:rPr lang="en-US" dirty="0" smtClean="0"/>
              <a:t> representations</a:t>
            </a:r>
          </a:p>
          <a:p>
            <a:r>
              <a:rPr lang="en-US" dirty="0" smtClean="0"/>
              <a:t>These are supposed to be “building blocks” of the unitary dual, and Arthur’s conjecture (that they are all unitary) is a major benchmark</a:t>
            </a:r>
          </a:p>
          <a:p>
            <a:r>
              <a:rPr lang="en-US" dirty="0" smtClean="0"/>
              <a:t>Once (or “if”) that gets done…</a:t>
            </a:r>
            <a:endParaRPr lang="en-US" dirty="0"/>
          </a:p>
          <a:p>
            <a:r>
              <a:rPr lang="en-US" dirty="0" smtClean="0"/>
              <a:t>…Will it be possible to classify the unitary dual modulo </a:t>
            </a:r>
            <a:r>
              <a:rPr lang="en-US" dirty="0" err="1" smtClean="0"/>
              <a:t>unipotent</a:t>
            </a:r>
            <a:r>
              <a:rPr lang="en-US" dirty="0" smtClean="0"/>
              <a:t> representations?  Of certain groups?</a:t>
            </a:r>
          </a:p>
          <a:p>
            <a:r>
              <a:rPr lang="en-US" dirty="0" smtClean="0"/>
              <a:t>Will that be </a:t>
            </a:r>
            <a:r>
              <a:rPr lang="en-US" i="1" dirty="0" smtClean="0"/>
              <a:t>intricate</a:t>
            </a:r>
            <a:r>
              <a:rPr lang="en-US" dirty="0" smtClean="0"/>
              <a:t> (i.e., many, many cases) or </a:t>
            </a:r>
            <a:r>
              <a:rPr lang="en-US" i="1" dirty="0" smtClean="0"/>
              <a:t>hard</a:t>
            </a:r>
            <a:r>
              <a:rPr lang="en-US" dirty="0" smtClean="0"/>
              <a:t>?</a:t>
            </a:r>
          </a:p>
          <a:p>
            <a:r>
              <a:rPr lang="en-US" dirty="0" smtClean="0"/>
              <a:t>Automorphic realizations of </a:t>
            </a:r>
            <a:r>
              <a:rPr lang="en-US" dirty="0" err="1" smtClean="0"/>
              <a:t>unipotent</a:t>
            </a:r>
            <a:r>
              <a:rPr lang="en-US" dirty="0" smtClean="0"/>
              <a:t> representations should be </a:t>
            </a:r>
            <a:r>
              <a:rPr lang="en-US" i="1" dirty="0" smtClean="0"/>
              <a:t>highly</a:t>
            </a:r>
            <a:r>
              <a:rPr lang="en-US" dirty="0" smtClean="0"/>
              <a:t> interesting, and as-of-yet not discovered, automorphic forms.</a:t>
            </a:r>
          </a:p>
          <a:p>
            <a:r>
              <a:rPr lang="en-US" dirty="0" smtClean="0"/>
              <a:t>Hopefully develop tools to study details of these realizations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87" y="6243051"/>
            <a:ext cx="4886325" cy="26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012" y="6276441"/>
            <a:ext cx="47244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2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last major challenge</a:t>
            </a:r>
            <a:r>
              <a:rPr lang="en-US" sz="1800" dirty="0"/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>(in the </a:t>
            </a:r>
            <a:r>
              <a:rPr lang="en-US" sz="2400" dirty="0" err="1" smtClean="0">
                <a:solidFill>
                  <a:schemeClr val="accent6"/>
                </a:solidFill>
              </a:rPr>
              <a:t>rep’n</a:t>
            </a:r>
            <a:r>
              <a:rPr lang="en-US" sz="2400" dirty="0" smtClean="0">
                <a:solidFill>
                  <a:schemeClr val="accent6"/>
                </a:solidFill>
              </a:rPr>
              <a:t> theory of real groups)</a:t>
            </a:r>
            <a:endParaRPr lang="en-US" sz="24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5564"/>
                <a:ext cx="10515600" cy="4594945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 smtClean="0"/>
                  <a:t>Given a real reductive Lie group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 smtClean="0"/>
                  <a:t>, fully describe its unitary irreducible representations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3200" dirty="0" smtClean="0"/>
                  <a:t> (preserving Hilbert space structure) – the </a:t>
                </a:r>
                <a:r>
                  <a:rPr lang="en-US" sz="3200" dirty="0" smtClean="0">
                    <a:solidFill>
                      <a:schemeClr val="accent2"/>
                    </a:solidFill>
                  </a:rPr>
                  <a:t>“unitary dual”</a:t>
                </a:r>
              </a:p>
              <a:p>
                <a:r>
                  <a:rPr lang="en-US" sz="3200" dirty="0" smtClean="0"/>
                  <a:t>In principle can describe </a:t>
                </a:r>
                <a:r>
                  <a:rPr lang="en-US" sz="3200" dirty="0" err="1" smtClean="0"/>
                  <a:t>irreducibles</a:t>
                </a:r>
                <a:r>
                  <a:rPr lang="en-US" sz="3200" dirty="0" smtClean="0"/>
                  <a:t>, but not which have </a:t>
                </a:r>
                <a:br>
                  <a:rPr lang="en-US" sz="3200" dirty="0" smtClean="0"/>
                </a:br>
                <a:r>
                  <a:rPr lang="en-US" sz="3200" dirty="0" smtClean="0"/>
                  <a:t>positive-definitive invariant Hermitian forms</a:t>
                </a:r>
              </a:p>
              <a:p>
                <a:r>
                  <a:rPr lang="en-US" sz="3200" dirty="0" smtClean="0"/>
                  <a:t>Answer is notorious complicated even for classical groups</a:t>
                </a:r>
              </a:p>
              <a:p>
                <a:r>
                  <a:rPr lang="en-US" sz="3200" dirty="0" smtClean="0"/>
                  <a:t>Today’s topic: Arthur’s </a:t>
                </a:r>
                <a:r>
                  <a:rPr lang="en-US" sz="3200" i="1" dirty="0" err="1" smtClean="0"/>
                  <a:t>unipotent</a:t>
                </a:r>
                <a:r>
                  <a:rPr lang="en-US" sz="3200" dirty="0" smtClean="0"/>
                  <a:t> representations</a:t>
                </a:r>
              </a:p>
              <a:p>
                <a:pPr lvl="1"/>
                <a:r>
                  <a:rPr lang="en-US" sz="2800" dirty="0" smtClean="0"/>
                  <a:t>Related to automorphic forms</a:t>
                </a:r>
              </a:p>
              <a:p>
                <a:pPr lvl="1"/>
                <a:r>
                  <a:rPr lang="en-US" sz="2800" dirty="0"/>
                  <a:t>a</a:t>
                </a:r>
                <a:r>
                  <a:rPr lang="en-US" sz="2800" dirty="0" smtClean="0"/>
                  <a:t>nd string theory</a:t>
                </a:r>
              </a:p>
              <a:p>
                <a:pPr lvl="1"/>
                <a:r>
                  <a:rPr lang="en-US" sz="2800" dirty="0" smtClean="0"/>
                  <a:t>Thought to be “building blocks” of the unitary dual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5564"/>
                <a:ext cx="10515600" cy="4594945"/>
              </a:xfrm>
              <a:blipFill>
                <a:blip r:embed="rId2"/>
                <a:stretch>
                  <a:fillRect l="-1333" t="-2653" b="-10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85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Arthur parameters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split real group, 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complex points of </a:t>
                </a:r>
                <a:r>
                  <a:rPr lang="en-US" dirty="0" err="1" smtClean="0"/>
                  <a:t>Langlands</a:t>
                </a:r>
                <a:r>
                  <a:rPr lang="en-US" dirty="0" smtClean="0"/>
                  <a:t> dual group, 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𝑃𝐺𝐿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i="1" dirty="0" smtClean="0"/>
                  <a:t>Weil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inside the quaternions</a:t>
                </a:r>
              </a:p>
              <a:p>
                <a:r>
                  <a:rPr lang="en-US" i="1" dirty="0" smtClean="0"/>
                  <a:t>Arthur parameter</a:t>
                </a:r>
                <a:r>
                  <a:rPr lang="en-US" dirty="0" smtClean="0"/>
                  <a:t>: algebraic homomorphism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+ technical hypothesis (irrelevant hereafter)</a:t>
                </a:r>
              </a:p>
              <a:p>
                <a:r>
                  <a:rPr lang="en-US" i="1" dirty="0" err="1" smtClean="0"/>
                  <a:t>Unipotent</a:t>
                </a:r>
                <a:r>
                  <a:rPr lang="en-US" dirty="0" smtClean="0"/>
                  <a:t> Arthur parameter: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is trivial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-factor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order 1 or 2.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Up to conjugacy, determined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and an algebraic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(2,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that </a:t>
                </a:r>
                <a:r>
                  <a:rPr lang="en-US" u="sng" dirty="0" smtClean="0">
                    <a:solidFill>
                      <a:srgbClr val="FF0000"/>
                    </a:solidFill>
                  </a:rPr>
                  <a:t>commutes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with it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.</a:t>
                </a:r>
                <a:r>
                  <a:rPr lang="en-US" dirty="0" smtClean="0"/>
                  <a:t>	</a:t>
                </a:r>
              </a:p>
              <a:p>
                <a:r>
                  <a:rPr lang="en-US" dirty="0" smtClean="0"/>
                  <a:t>Meaning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(2,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a representation parameterized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“how far away from tempered” (not really true anyhow) or </a:t>
                </a:r>
              </a:p>
              <a:p>
                <a:pPr lvl="1"/>
                <a:r>
                  <a:rPr lang="en-US" dirty="0" smtClean="0"/>
                  <a:t>(my favorite) “dual </a:t>
                </a:r>
                <a:r>
                  <a:rPr lang="en-US" dirty="0" err="1" smtClean="0"/>
                  <a:t>wavefront</a:t>
                </a:r>
                <a:r>
                  <a:rPr lang="en-US" dirty="0" smtClean="0"/>
                  <a:t> set”, measures how complicated representations are.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684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78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Nilpotent orbits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Jordan canonical form)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25564"/>
                <a:ext cx="10818413" cy="543083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Interesting to think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as encoding a </a:t>
                </a:r>
                <a:r>
                  <a:rPr lang="en-US" i="1" dirty="0" smtClean="0"/>
                  <a:t>nilpotent orbit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</m:d>
                  </m:oMath>
                </a14:m>
                <a:r>
                  <a:rPr lang="en-US" dirty="0" smtClean="0"/>
                  <a:t> under its </a:t>
                </a:r>
                <a:r>
                  <a:rPr lang="en-US" dirty="0" err="1" smtClean="0"/>
                  <a:t>adjoint</a:t>
                </a:r>
                <a:r>
                  <a:rPr lang="en-US" dirty="0" smtClean="0"/>
                  <a:t> action on its Lie algebra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consider differential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</m:oMath>
                </a14:m>
                <a:r>
                  <a:rPr lang="en-US" dirty="0" smtClean="0"/>
                  <a:t>, part of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𝔰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𝔩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-triple, with neutral element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err="1" smtClean="0"/>
                  <a:t>adjoint</a:t>
                </a:r>
                <a:r>
                  <a:rPr lang="en-US" dirty="0" smtClean="0"/>
                  <a:t> nilpotent orbit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</m:oMath>
                </a14:m>
                <a:r>
                  <a:rPr lang="en-US" dirty="0" smtClean="0"/>
                  <a:t> has weighted </a:t>
                </a:r>
                <a:r>
                  <a:rPr lang="en-US" dirty="0" err="1" smtClean="0"/>
                  <a:t>Dynkin</a:t>
                </a:r>
                <a:r>
                  <a:rPr lang="en-US" dirty="0" smtClean="0"/>
                  <a:t> diagram determined by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Up to conjugacy, </a:t>
                </a:r>
                <a:r>
                  <a:rPr lang="en-US" dirty="0" err="1" smtClean="0"/>
                  <a:t>unipotent</a:t>
                </a:r>
                <a:r>
                  <a:rPr lang="en-US" dirty="0" smtClean="0"/>
                  <a:t> parameters for </a:t>
                </a:r>
                <a:r>
                  <a:rPr lang="en-US" i="1" dirty="0" smtClean="0"/>
                  <a:t>split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determined by</a:t>
                </a:r>
              </a:p>
              <a:p>
                <a:pPr lvl="1"/>
                <a:r>
                  <a:rPr lang="en-US" dirty="0" smtClean="0"/>
                  <a:t>Order 1 or 2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err="1" smtClean="0"/>
                  <a:t>Adjoint</a:t>
                </a:r>
                <a:r>
                  <a:rPr lang="en-US" dirty="0" smtClean="0"/>
                  <a:t> nilpotent orbit in {+1 </a:t>
                </a:r>
                <a:r>
                  <a:rPr lang="en-US" dirty="0" err="1" smtClean="0"/>
                  <a:t>eigenspace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} = a symmetric </a:t>
                </a:r>
                <a:r>
                  <a:rPr lang="en-US" dirty="0" err="1" smtClean="0"/>
                  <a:t>subalgebra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The nilpotent orbit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</m:oMath>
                </a14:m>
                <a:r>
                  <a:rPr lang="en-US" dirty="0" smtClean="0"/>
                  <a:t> carries lots of extra information</a:t>
                </a:r>
              </a:p>
              <a:p>
                <a:pPr lvl="1"/>
                <a:r>
                  <a:rPr lang="en-US" dirty="0" smtClean="0"/>
                  <a:t>e.g., its </a:t>
                </a:r>
                <a:r>
                  <a:rPr lang="en-US" dirty="0" err="1" smtClean="0"/>
                  <a:t>Spaltenstein</a:t>
                </a:r>
                <a:r>
                  <a:rPr lang="en-US" dirty="0" smtClean="0"/>
                  <a:t> dual orbit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 the </a:t>
                </a:r>
                <a:r>
                  <a:rPr lang="en-US" dirty="0" err="1" smtClean="0"/>
                  <a:t>wavefront</a:t>
                </a:r>
                <a:r>
                  <a:rPr lang="en-US" dirty="0" smtClean="0"/>
                  <a:t> set of representations attached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(more later)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25564"/>
                <a:ext cx="10818413" cy="5430836"/>
              </a:xfrm>
              <a:blipFill>
                <a:blip r:embed="rId3"/>
                <a:stretch>
                  <a:fillRect l="-958" t="-1796" r="-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67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From </a:t>
            </a:r>
            <a:r>
              <a:rPr lang="en-US" sz="4000" dirty="0" err="1" smtClean="0"/>
              <a:t>unipotent</a:t>
            </a:r>
            <a:r>
              <a:rPr lang="en-US" sz="4000" dirty="0" smtClean="0"/>
              <a:t> Arthur parameters to packets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5564"/>
                <a:ext cx="10771598" cy="5430836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To each parameter, Arthur predicts a </a:t>
                </a:r>
                <a:r>
                  <a:rPr lang="en-US" sz="2400" i="1" dirty="0" smtClean="0"/>
                  <a:t>packet</a:t>
                </a:r>
                <a:r>
                  <a:rPr lang="en-US" sz="2400" dirty="0" smtClean="0"/>
                  <a:t> of interesting </a:t>
                </a:r>
                <a:r>
                  <a:rPr lang="en-US" sz="2400" b="1" u="sng" dirty="0" smtClean="0">
                    <a:solidFill>
                      <a:srgbClr val="FF0000"/>
                    </a:solidFill>
                  </a:rPr>
                  <a:t>unitary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representations.</a:t>
                </a:r>
              </a:p>
              <a:p>
                <a:r>
                  <a:rPr lang="en-US" sz="2400" dirty="0" smtClean="0"/>
                  <a:t>How to define this packet?</a:t>
                </a:r>
              </a:p>
              <a:p>
                <a:pPr lvl="1"/>
                <a:r>
                  <a:rPr lang="en-US" sz="2000" dirty="0" smtClean="0"/>
                  <a:t>Arthur: packets must involve stable combinations of characters</a:t>
                </a:r>
              </a:p>
              <a:p>
                <a:pPr lvl="1"/>
                <a:r>
                  <a:rPr lang="en-US" sz="2000" dirty="0" smtClean="0"/>
                  <a:t>[Adams-</a:t>
                </a:r>
                <a:r>
                  <a:rPr lang="en-US" sz="2000" dirty="0" err="1" smtClean="0"/>
                  <a:t>Barbasch</a:t>
                </a:r>
                <a:r>
                  <a:rPr lang="en-US" sz="2000" dirty="0" smtClean="0"/>
                  <a:t>-</a:t>
                </a:r>
                <a:r>
                  <a:rPr lang="en-US" sz="2000" dirty="0" err="1" smtClean="0"/>
                  <a:t>Vogan</a:t>
                </a:r>
                <a:r>
                  <a:rPr lang="en-US" sz="2000" dirty="0" smtClean="0"/>
                  <a:t>, 1991]: give </a:t>
                </a:r>
                <a:r>
                  <a:rPr lang="en-US" sz="2000" i="1" dirty="0" smtClean="0"/>
                  <a:t>a</a:t>
                </a:r>
                <a:r>
                  <a:rPr lang="en-US" sz="2000" dirty="0" smtClean="0"/>
                  <a:t> definition of packets (for real groups).</a:t>
                </a:r>
              </a:p>
              <a:p>
                <a:pPr lvl="2"/>
                <a:r>
                  <a:rPr lang="en-US" sz="1600" dirty="0" smtClean="0"/>
                  <a:t>Stability satisfied, but stability isn’t enough to define a packet</a:t>
                </a:r>
                <a:r>
                  <a:rPr lang="en-US" sz="1600" dirty="0" smtClean="0"/>
                  <a:t>.</a:t>
                </a:r>
              </a:p>
              <a:p>
                <a:r>
                  <a:rPr lang="en-US" sz="2400" dirty="0" smtClean="0"/>
                  <a:t>Only one easy-to-define member of the packets: the “</a:t>
                </a:r>
                <a:r>
                  <a:rPr lang="en-US" sz="2400" dirty="0" err="1" smtClean="0"/>
                  <a:t>Langlands</a:t>
                </a:r>
                <a:r>
                  <a:rPr lang="en-US" sz="2400" dirty="0" smtClean="0"/>
                  <a:t> element”</a:t>
                </a:r>
              </a:p>
              <a:p>
                <a:pPr lvl="1"/>
                <a:r>
                  <a:rPr lang="en-US" sz="2000" dirty="0" smtClean="0"/>
                  <a:t>quotient </a:t>
                </a:r>
                <a:r>
                  <a:rPr lang="en-US" sz="2000" dirty="0" smtClean="0"/>
                  <a:t>of (dominant) principal series with infinitesimal character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 smtClean="0"/>
                  <a:t>, and quadratic character defined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r>
                  <a:rPr lang="en-US" sz="2400" dirty="0" smtClean="0"/>
                  <a:t>Unlike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 smtClean="0"/>
                  <a:t>-packets,  Arthur packets can intersect nontrivially!</a:t>
                </a:r>
              </a:p>
              <a:p>
                <a:r>
                  <a:rPr lang="en-US" sz="2400" dirty="0" smtClean="0"/>
                  <a:t>Notion of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weak packet </a:t>
                </a:r>
                <a:r>
                  <a:rPr lang="en-US" sz="2400" dirty="0" smtClean="0"/>
                  <a:t>(just as useful for </a:t>
                </a:r>
                <a:r>
                  <a:rPr lang="en-US" sz="2400" dirty="0" err="1" smtClean="0"/>
                  <a:t>unitarity</a:t>
                </a:r>
                <a:r>
                  <a:rPr lang="en-US" sz="2400" dirty="0" smtClean="0"/>
                  <a:t>): union of all packets with same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 smtClean="0"/>
                  <a:t> (equiv., same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</m:oMath>
                </a14:m>
                <a:r>
                  <a:rPr lang="en-US" sz="2400" dirty="0" smtClean="0"/>
                  <a:t>)</a:t>
                </a:r>
              </a:p>
              <a:p>
                <a:r>
                  <a:rPr lang="en-US" sz="2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atlas</a:t>
                </a:r>
                <a:r>
                  <a:rPr lang="en-US" sz="2400" dirty="0" smtClean="0"/>
                  <a:t> software: method to compute weak packets using cell computations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5564"/>
                <a:ext cx="10771598" cy="5430836"/>
              </a:xfrm>
              <a:blipFill>
                <a:blip r:embed="rId2"/>
                <a:stretch>
                  <a:fillRect l="-793" t="-1571" r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Wavefront</a:t>
            </a:r>
            <a:r>
              <a:rPr lang="en-US" dirty="0" smtClean="0"/>
              <a:t> sets and weak packets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9321" y="1325564"/>
                <a:ext cx="11589250" cy="5430836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Given an irreducible, admissible representation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 smtClean="0"/>
                  <a:t>, one can associate various orbits in the </a:t>
                </a:r>
                <a:r>
                  <a:rPr lang="en-US" sz="2400" dirty="0" err="1" smtClean="0"/>
                  <a:t>nullcone</a:t>
                </a:r>
                <a:r>
                  <a:rPr lang="en-US" sz="2400" dirty="0" smtClean="0"/>
                  <a:t> of the Lie algebra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𝔤</m:t>
                    </m:r>
                  </m:oMath>
                </a14:m>
                <a:r>
                  <a:rPr lang="en-US" sz="2400" dirty="0" smtClean="0"/>
                  <a:t> (over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sz="2400" dirty="0" smtClean="0"/>
                  <a:t>)</a:t>
                </a:r>
              </a:p>
              <a:p>
                <a:pPr lvl="1"/>
                <a:r>
                  <a:rPr lang="en-US" sz="2000" dirty="0" smtClean="0"/>
                  <a:t>AV(Ann(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 smtClean="0"/>
                  <a:t>)) = Associated Variety of the Annihilator ideal</a:t>
                </a:r>
              </a:p>
              <a:p>
                <a:pPr lvl="2"/>
                <a:r>
                  <a:rPr lang="en-US" sz="1600" dirty="0" smtClean="0"/>
                  <a:t>Closure of a single complex nilpotent orbit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endParaRPr lang="en-US" sz="1600" dirty="0" smtClean="0"/>
              </a:p>
              <a:p>
                <a:pPr lvl="2"/>
                <a:r>
                  <a:rPr lang="en-US" sz="1600" dirty="0" smtClean="0"/>
                  <a:t>The orbit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1600" dirty="0" smtClean="0"/>
                  <a:t> has powerful information about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 smtClean="0"/>
                  <a:t>: controls </a:t>
                </a:r>
                <a:r>
                  <a:rPr lang="en-US" sz="1600" dirty="0" err="1" smtClean="0"/>
                  <a:t>nonvanishing</a:t>
                </a:r>
                <a:r>
                  <a:rPr lang="en-US" sz="1600" dirty="0" smtClean="0"/>
                  <a:t> Fourier coefficients,  </a:t>
                </a:r>
                <a:r>
                  <a:rPr lang="en-US" sz="1600" dirty="0"/>
                  <a:t>a</a:t>
                </a:r>
                <a:r>
                  <a:rPr lang="en-US" sz="1600" dirty="0" smtClean="0"/>
                  <a:t>nd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𝒪</m:t>
                            </m:r>
                          </m:e>
                        </m:d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𝐺𝐾𝑑𝑖𝑚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 smtClean="0"/>
              </a:p>
              <a:p>
                <a:pPr lvl="1"/>
                <a:r>
                  <a:rPr lang="en-US" sz="2000" dirty="0" smtClean="0"/>
                  <a:t>AV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and WF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000" dirty="0" smtClean="0"/>
                  <a:t>: real orbits.</a:t>
                </a:r>
              </a:p>
              <a:p>
                <a:pPr lvl="2"/>
                <a:r>
                  <a:rPr lang="en-US" sz="1600" dirty="0" smtClean="0"/>
                  <a:t>The complex orbit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1600" dirty="0" smtClean="0"/>
                  <a:t> is related to (possibly several) real orbits (“real forms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1600" dirty="0" smtClean="0"/>
                  <a:t>”)</a:t>
                </a:r>
              </a:p>
              <a:p>
                <a:pPr lvl="2"/>
                <a:r>
                  <a:rPr lang="en-US" sz="1600" dirty="0" smtClean="0"/>
                  <a:t>Finer information</a:t>
                </a:r>
              </a:p>
              <a:p>
                <a:r>
                  <a:rPr lang="en-US" sz="2400" b="1" u="sng" dirty="0" smtClean="0">
                    <a:solidFill>
                      <a:srgbClr val="FF0000"/>
                    </a:solidFill>
                  </a:rPr>
                  <a:t>Beautiful Definition of weak packet</a:t>
                </a:r>
                <a:r>
                  <a:rPr lang="en-US" sz="2400" dirty="0" smtClean="0"/>
                  <a:t>: (for technical simplicity, 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 smtClean="0"/>
                  <a:t> integral here)</a:t>
                </a:r>
              </a:p>
              <a:p>
                <a:pPr lvl="1"/>
                <a:r>
                  <a:rPr lang="en-US" sz="2000" dirty="0" smtClean="0"/>
                  <a:t>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 smtClean="0"/>
                  <a:t> with infinitesimal character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 smtClean="0"/>
                  <a:t> and </a:t>
                </a:r>
                <a:r>
                  <a:rPr lang="en-US" sz="2000" dirty="0"/>
                  <a:t>AV(Ann(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 smtClean="0"/>
                  <a:t>))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/>
                  <a:t>R</a:t>
                </a:r>
                <a:r>
                  <a:rPr lang="en-US" sz="2000" dirty="0" smtClean="0"/>
                  <a:t>ecall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2000" dirty="0" smtClean="0"/>
                  <a:t> (here assumed even) is the </a:t>
                </a:r>
                <a:r>
                  <a:rPr lang="en-US" sz="2000" dirty="0" err="1" smtClean="0"/>
                  <a:t>Spaltenstein</a:t>
                </a:r>
                <a:r>
                  <a:rPr lang="en-US" sz="2000" dirty="0" smtClean="0"/>
                  <a:t> dual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</m:oMath>
                </a14:m>
                <a:r>
                  <a:rPr lang="en-US" sz="2000" dirty="0" smtClean="0"/>
                  <a:t>, so related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Explains why packets can intersect: individual packets have to do with real forms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</m:oMath>
                </a14:m>
                <a:r>
                  <a:rPr lang="en-US" sz="2000" dirty="0" smtClean="0"/>
                  <a:t> (in dual picture)</a:t>
                </a:r>
              </a:p>
              <a:p>
                <a:r>
                  <a:rPr lang="en-US" sz="2400" dirty="0" smtClean="0"/>
                  <a:t>Arthur packets consist of interesting </a:t>
                </a:r>
                <a:r>
                  <a:rPr lang="en-US" sz="2400" i="1" dirty="0" smtClean="0"/>
                  <a:t>small</a:t>
                </a:r>
                <a:r>
                  <a:rPr lang="en-US" sz="2400" dirty="0" smtClean="0"/>
                  <a:t> representations, e.g., minimal representations</a:t>
                </a:r>
              </a:p>
              <a:p>
                <a:pPr lvl="1"/>
                <a:r>
                  <a:rPr lang="en-US" sz="2000" dirty="0" smtClean="0"/>
                  <a:t>Should occur </a:t>
                </a:r>
                <a:r>
                  <a:rPr lang="en-US" sz="2000" dirty="0" err="1" smtClean="0"/>
                  <a:t>automorphically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with </a:t>
                </a:r>
                <a:r>
                  <a:rPr lang="en-US" sz="2000" dirty="0" err="1" smtClean="0"/>
                  <a:t>lacunary</a:t>
                </a:r>
                <a:r>
                  <a:rPr lang="en-US" sz="2000" dirty="0" smtClean="0"/>
                  <a:t> Fourier coefficients, e.g.,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 smtClean="0"/>
                  <a:t>-functions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9321" y="1325564"/>
                <a:ext cx="11589250" cy="5430836"/>
              </a:xfrm>
              <a:blipFill>
                <a:blip r:embed="rId2"/>
                <a:stretch>
                  <a:fillRect l="-684" t="-1571" r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split exceptional groups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0100" y="1325563"/>
                <a:ext cx="11696369" cy="5209782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Arthur has settled (split) classical groups using trace formula (fundamental lemma)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</m:d>
                  </m:oMath>
                </a14:m>
                <a:r>
                  <a:rPr lang="en-US" sz="2000" dirty="0" smtClean="0"/>
                  <a:t> = {component group of centralizer of SL(2) image} is </a:t>
                </a:r>
                <a:r>
                  <a:rPr lang="en-US" sz="2000" dirty="0" smtClean="0"/>
                  <a:t>always abelian</a:t>
                </a:r>
              </a:p>
              <a:p>
                <a:r>
                  <a:rPr lang="en-US" sz="2400" dirty="0" smtClean="0"/>
                  <a:t>List of all </a:t>
                </a:r>
                <a:r>
                  <a:rPr lang="en-US" sz="2400" dirty="0" err="1" smtClean="0"/>
                  <a:t>unipotent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Arthur parameters for exceptional groups now known by [Hundley-M]</a:t>
                </a:r>
              </a:p>
              <a:p>
                <a:pPr lvl="1"/>
                <a:r>
                  <a:rPr lang="en-US" sz="2000" dirty="0" smtClean="0"/>
                  <a:t>341 total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not always abelian (e.g.,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dirty="0" smtClean="0"/>
                  <a:t>) so new phenomena enter</a:t>
                </a:r>
              </a:p>
              <a:p>
                <a:r>
                  <a:rPr lang="en-US" sz="2400" dirty="0" smtClean="0"/>
                  <a:t>All packets for exceptional groups recently computed (jointly with Adams, van </a:t>
                </a:r>
                <a:r>
                  <a:rPr lang="en-US" sz="2400" dirty="0" err="1" smtClean="0"/>
                  <a:t>Leeuwen</a:t>
                </a:r>
                <a:r>
                  <a:rPr lang="en-US" sz="2400" dirty="0" smtClean="0"/>
                  <a:t>, Paul, and </a:t>
                </a:r>
                <a:r>
                  <a:rPr lang="en-US" sz="2400" dirty="0" err="1" smtClean="0"/>
                  <a:t>Vogan</a:t>
                </a:r>
                <a:r>
                  <a:rPr lang="en-US" sz="2400" dirty="0" smtClean="0"/>
                  <a:t>) </a:t>
                </a:r>
              </a:p>
              <a:p>
                <a:r>
                  <a:rPr lang="en-US" sz="2400" dirty="0" smtClean="0"/>
                  <a:t>The famous packets (e.g., minimal or next-to-minimal representation) tend to be singletons.</a:t>
                </a:r>
              </a:p>
              <a:p>
                <a:r>
                  <a:rPr lang="en-US" sz="2400" dirty="0" smtClean="0"/>
                  <a:t>[M- 2012], [Hundley-M 2019] showed the </a:t>
                </a:r>
                <a:r>
                  <a:rPr lang="en-US" sz="2400" dirty="0" err="1" smtClean="0"/>
                  <a:t>Langlands</a:t>
                </a:r>
                <a:r>
                  <a:rPr lang="en-US" sz="2400" dirty="0" smtClean="0"/>
                  <a:t> element of the packet is always unitary, using Eisenstein series (more later) and, in some cases, the </a:t>
                </a:r>
                <a:r>
                  <a:rPr lang="en-US" sz="2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atlas</a:t>
                </a:r>
                <a:r>
                  <a:rPr lang="en-US" sz="2400" dirty="0" smtClean="0"/>
                  <a:t> software.</a:t>
                </a:r>
              </a:p>
              <a:p>
                <a:r>
                  <a:rPr lang="en-US" sz="2400" dirty="0" smtClean="0"/>
                  <a:t>All packet elements should have automorphic realizations, but it is not clear if as cusp forms or Eisenstein series residues.</a:t>
                </a:r>
              </a:p>
              <a:p>
                <a:pPr lvl="1"/>
                <a:r>
                  <a:rPr lang="en-US" sz="2000" dirty="0" smtClean="0"/>
                  <a:t>Conflicting literature predictions, even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  <a:r>
                  <a:rPr lang="en-US" sz="2000" dirty="0" smtClean="0"/>
                  <a:t>(but clear statements due Gan-</a:t>
                </a:r>
                <a:r>
                  <a:rPr lang="en-US" sz="2000" dirty="0" err="1" smtClean="0"/>
                  <a:t>Gurevich</a:t>
                </a:r>
                <a:r>
                  <a:rPr lang="en-US" sz="2000" dirty="0" smtClean="0"/>
                  <a:t>-Jiang)</a:t>
                </a:r>
                <a:endParaRPr lang="en-US" sz="1800" dirty="0" smtClean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00" y="1325563"/>
                <a:ext cx="11696369" cy="5209782"/>
              </a:xfrm>
              <a:blipFill>
                <a:blip r:embed="rId2"/>
                <a:stretch>
                  <a:fillRect l="-730" t="-1637" r="-261" b="-5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4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 of </a:t>
            </a:r>
            <a:r>
              <a:rPr lang="en-US" dirty="0" err="1" smtClean="0"/>
              <a:t>unipotent</a:t>
            </a:r>
            <a:r>
              <a:rPr lang="en-US" dirty="0" smtClean="0"/>
              <a:t> representations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5919" y="1325563"/>
            <a:ext cx="8580162" cy="543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split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87" t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packets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(Jonathan </a:t>
                </a:r>
                <a:r>
                  <a:rPr lang="en-US" dirty="0" err="1" smtClean="0"/>
                  <a:t>Fernandes’s</a:t>
                </a:r>
                <a:r>
                  <a:rPr lang="en-US" dirty="0" smtClean="0"/>
                  <a:t> Thesis)</a:t>
                </a:r>
              </a:p>
              <a:p>
                <a:pPr lvl="1"/>
                <a:r>
                  <a:rPr lang="en-US" dirty="0" smtClean="0"/>
                  <a:t>One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trivial; its </a:t>
                </a:r>
                <a:r>
                  <a:rPr lang="en-US" dirty="0" err="1" smtClean="0"/>
                  <a:t>Langlands</a:t>
                </a:r>
                <a:r>
                  <a:rPr lang="en-US" dirty="0" smtClean="0"/>
                  <a:t> element          is spherical.  Packet has 3 elements.</a:t>
                </a:r>
              </a:p>
              <a:p>
                <a:pPr lvl="1"/>
                <a:r>
                  <a:rPr lang="en-US" dirty="0" smtClean="0"/>
                  <a:t>Another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nontrivial. Packet has 2 elements.</a:t>
                </a:r>
              </a:p>
              <a:p>
                <a:r>
                  <a:rPr lang="en-US" dirty="0" smtClean="0"/>
                  <a:t>They fit together as follows: decompose principal series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710362" y="335996"/>
            <a:ext cx="628650" cy="6286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843837" y="335996"/>
            <a:ext cx="628650" cy="6286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  <a:endCxn id="4" idx="6"/>
          </p:cNvCxnSpPr>
          <p:nvPr/>
        </p:nvCxnSpPr>
        <p:spPr>
          <a:xfrm flipH="1">
            <a:off x="7339012" y="650321"/>
            <a:ext cx="504825" cy="0"/>
          </a:xfrm>
          <a:prstGeom prst="straightConnector1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7339012" y="506199"/>
            <a:ext cx="541349" cy="3396"/>
          </a:xfrm>
          <a:prstGeom prst="straightConnector1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313770" y="794444"/>
            <a:ext cx="555308" cy="550"/>
          </a:xfrm>
          <a:prstGeom prst="straightConnector1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3" name="Table 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9312932"/>
                  </p:ext>
                </p:extLst>
              </p:nvPr>
            </p:nvGraphicFramePr>
            <p:xfrm>
              <a:off x="695325" y="3423421"/>
              <a:ext cx="10753724" cy="28439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76862">
                      <a:extLst>
                        <a:ext uri="{9D8B030D-6E8A-4147-A177-3AD203B41FA5}">
                          <a16:colId xmlns:a16="http://schemas.microsoft.com/office/drawing/2014/main" val="625520411"/>
                        </a:ext>
                      </a:extLst>
                    </a:gridCol>
                    <a:gridCol w="5376862">
                      <a:extLst>
                        <a:ext uri="{9D8B030D-6E8A-4147-A177-3AD203B41FA5}">
                          <a16:colId xmlns:a16="http://schemas.microsoft.com/office/drawing/2014/main" val="3561883075"/>
                        </a:ext>
                      </a:extLst>
                    </a:gridCol>
                  </a:tblGrid>
                  <a:tr h="455451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Spherical principal series at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𝝕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endParaRPr lang="en-US" sz="2000" dirty="0"/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Nonspherical principal series at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𝝕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endParaRPr lang="en-US" sz="2000" dirty="0"/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9330968"/>
                      </a:ext>
                    </a:extLst>
                  </a:tr>
                  <a:tr h="455451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parameter(x=9,lambda=[1,1]/1,nu=[1,0]/1)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parameter(x=8,lambda=[3,0]/1,nu=[1,0]/1)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0154945"/>
                      </a:ext>
                    </a:extLst>
                  </a:tr>
                  <a:tr h="4762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parameter(x=4,lambda=[1,0]/1,nu=[2,-1]/2)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parameter(x=6,lambda=[4,-1]/1,nu=[3,-1]/2)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3786073"/>
                      </a:ext>
                    </a:extLst>
                  </a:tr>
                  <a:tr h="497843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parameter(x=6,lambda=[4,-1]/1,nu=[3,-1]/2)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parameter(x=2,lambda=[1,0]/1,nu=[0,0]/1)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6565447"/>
                      </a:ext>
                    </a:extLst>
                  </a:tr>
                  <a:tr h="50356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parameter(x=4,lambda=[1,0]/1,nu=[2,-1]/2)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parameter(x=4,lambda=[1,0]/1,nu=[2,-1]/2)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8954733"/>
                      </a:ext>
                    </a:extLst>
                  </a:tr>
                  <a:tr h="455451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parameter(x=0,lambda=[1,0]/1,nu=[0,0]/1)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parameter(x=0,lambda=[1,0]/1,nu=[0,0]/1)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77580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3" name="Table 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9312932"/>
                  </p:ext>
                </p:extLst>
              </p:nvPr>
            </p:nvGraphicFramePr>
            <p:xfrm>
              <a:off x="695325" y="3423421"/>
              <a:ext cx="10753724" cy="28439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76862">
                      <a:extLst>
                        <a:ext uri="{9D8B030D-6E8A-4147-A177-3AD203B41FA5}">
                          <a16:colId xmlns:a16="http://schemas.microsoft.com/office/drawing/2014/main" val="625520411"/>
                        </a:ext>
                      </a:extLst>
                    </a:gridCol>
                    <a:gridCol w="5376862">
                      <a:extLst>
                        <a:ext uri="{9D8B030D-6E8A-4147-A177-3AD203B41FA5}">
                          <a16:colId xmlns:a16="http://schemas.microsoft.com/office/drawing/2014/main" val="3561883075"/>
                        </a:ext>
                      </a:extLst>
                    </a:gridCol>
                  </a:tblGrid>
                  <a:tr h="4554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3" t="-6667" r="-100340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227" t="-6667" r="-454" b="-5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9330968"/>
                      </a:ext>
                    </a:extLst>
                  </a:tr>
                  <a:tr h="455451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parameter(x=9,lambda=[1,1]/1,nu=[1,0]/1)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parameter(x=8,lambda=[3,0]/1,nu=[1,0]/1)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0154945"/>
                      </a:ext>
                    </a:extLst>
                  </a:tr>
                  <a:tr h="4762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parameter(x=4,lambda=[1,0]/1,nu=[2,-1]/2)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parameter(x=6,lambda=[4,-1]/1,nu=[3,-1]/2)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3786073"/>
                      </a:ext>
                    </a:extLst>
                  </a:tr>
                  <a:tr h="497843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parameter(x=6,lambda=[4,-1]/1,nu=[3,-1]/2)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parameter(x=2,lambda=[1,0]/1,nu=[0,0]/1)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6565447"/>
                      </a:ext>
                    </a:extLst>
                  </a:tr>
                  <a:tr h="50356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parameter(x=4,lambda=[1,0]/1,nu=[2,-1]/2)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parameter(x=4,lambda=[1,0]/1,nu=[2,-1]/2)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8954733"/>
                      </a:ext>
                    </a:extLst>
                  </a:tr>
                  <a:tr h="455451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parameter(x=0,lambda=[1,0]/1,nu=[0,0]/1)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parameter(x=0,lambda=[1,0]/1,nu=[0,0]/1)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77580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4" name="Rectangle 63"/>
          <p:cNvSpPr/>
          <p:nvPr/>
        </p:nvSpPr>
        <p:spPr>
          <a:xfrm>
            <a:off x="7225664" y="1734315"/>
            <a:ext cx="365760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9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449532" y="2159808"/>
            <a:ext cx="365760" cy="3657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941904" y="2159808"/>
            <a:ext cx="365760" cy="36576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366357" y="2492617"/>
            <a:ext cx="365760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927309" y="2492397"/>
            <a:ext cx="365760" cy="3393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4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434012" y="6426083"/>
            <a:ext cx="1276350" cy="302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Large DS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9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amsthm,amsfonts,amscd}&#10;&#10;\renewcommand\a{\alpha}&#10;\renewcommand\b{\beta}&#10;\newcommand\g{\gamma}&#10;\renewcommand\d{\delta}&#10;\newcommand\e{\varepsilon}&#10;\renewcommand\l{\lambda}&#10;\renewcommand\L{\Lambda}&#10;\newcommand\D{\Delta}&#10;\newcommand\fa{\mathfrak a}&#10;\newcommand\fb{\mathfrak b}&#10;\newcommand\fc{\mathfrak c}&#10;\newcommand\fd{\mathfrak d}&#10;\newcommand\fe{\mathfrak }&#10;\newcommand\ff{\mathfrak f}&#10;\newcommand\fg{\mathfrak g}&#10;\newcommand\fh{\mathfrak h}&#10;\newcommand\fj{\mathfrak j}&#10;\newcommand\fk{\mathfrak k}&#10;\newcommand\fl{\mathfrak l}&#10;\newcommand\fm{\mathfrak m}&#10;\newcommand\fn{\mathfrak n}&#10;\newcommand\fp{\mathfrak p}&#10;\newcommand\fq{\mathfrak q}&#10;\newcommand\fr{\mathfrak r}&#10;\newcommand\fs{\mathfrak s}&#10;\newcommand\ft{\mathfrak t}&#10;\newcommand\fu{\mathfrak u}&#10;\newcommand\fv{\mathfrak v}&#10;\renewcommand\D{\Delta}&#10;\newcommand\G{\Gamma}&#10;\newcommand\f{\frac}&#10;\newcommand\smallf[2]{{\textstyle{\frac{#1}{#2}}}}&#10;\renewcommand{\div}{\mid}&#10;\newcommand{\ndiv}{\nmid}&#10;\newcommand\cinf{\mathcal C^\infty}&#10;\newcommand\icinf{\mathcal I^\infty}&#10;\newcommand\ra{\mathcal C^\omega}&#10;\newcommand\ira{\mathcal I^\omega}&#10;\newcommand{\lb}{{\mathcal{L}}}&#10;\newcommand{\N}{{\mathbb{N}}}&#10;\newcommand{\Z}{{\mathbb{Z}}}&#10;\newcommand{\R}{{\mathbb{R}}}&#10;\newcommand{\RP}{{\mathbb{RP}}}&#10;\newcommand{\C}{{\mathbb{C}}}&#10;\newcommand{\A}{{\mathbb{A}}}&#10;\newcommand{\Q}{{\mathbb{Q}}}&#10;\renewcommand{\O}{{\mathbb{O}}}&#10;\newcommand{\U}{{\mathbb{H}}}&#10;\newcommand{\Sch}{{\mathcal{S}}}&#10;\newcommand\re{\text{Re~}}&#10;\newcommand\im{\mbox{Im~}}&#10;\renewcommand\Re{\text{Re~}}&#10;\renewcommand\Im{\mbox{Im~}}&#10;\newcommand\sech{\mbox{sech}}&#10;\newcommand{\Cl}{\operatorname{Cl}}&#10;\newcommand{\End}{\operatorname{End}}&#10;\newcommand{\Aut}{\operatorname{Aut}}&#10;\newcommand{\Hom}{\operatorname{Hom}}&#10;\newcommand{\Trace}{\operatorname{Trace}}&#10;\newcommand{\Disc}{\operatorname{Disc}}&#10;\newcommand{\disc}{\operatorname{disc}}&#10;\newcommand{\polylog}{\operatorname{polylog}}&#10;\renewcommand\O{{\mathcal O}}&#10;\renewcommand\o{{\mathcal o}}&#10;\newcommand\F{{\mathbb F}}&#10;\renewcommand\H{{\cal H}}&#10;\newcommand{\Graph}{\mathcal{G}}&#10;\newcommand\const{\mbox{const}}&#10;\renewcommand\i{^{-1}}&#10;\renewcommand\({\left(}&#10;\renewcommand\){\right)}&#10;\newcommand{\ttwo}[4]{&#10;\(\begin{smallmatrix}{#1} &amp; {#2}&#10;\\ {#3} &amp; {#4} \end{smallmatrix}\)}&#10;\newcommand{\tthree}[9]{&#10;\(\begin{smallmatrix}{#1} &amp; {#2} &amp; {#3}&#10;\\ {#4} &amp; {#5} &amp; {#6} \\ {#7} &amp; {#8} &amp; {#9} \end{smallmatrix}\)}&#10;\newcommand{\bx}{\hfill$\square$\vspace{.6cm}}&#10;\newcommand{\sgn}{\operatorname{sgn}}&#10;\newcommand{\isobar}{\boxplus}&#10;\newcommand\srel[2]{\begin{smallmatrix} {#1} \\ {#2} \end{smallmatrix}}&#10;\newcommand\nrel[2]{\begin{matrix} {#1} \\ {#2} \end{matrix}}&#10;\newcommand{\gobble}[1]{}&#10;  \newcommand{\rangeref}[2]{%&#10;    \ref{#1}--\afterassignment\gobble\fam 0\ref{#2}%&#10;  }&#10;\begin{document}&#10;$$ M(w,\l) \ \ = \ \ \prod_{\srel{\a\,\in\,\D^{+}}{w\a\,\in\,\D^{-}}}c(\langle \l,\a^\vee\rangle)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1"/>
  <p:tag name="PICTUREFILESIZE" val="84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amsthm,amsfonts,amscd}&#10;&#10;\renewcommand\a{\alpha}&#10;\renewcommand\b{\beta}&#10;\newcommand\g{\gamma}&#10;\renewcommand\d{\delta}&#10;\newcommand\e{\varepsilon}&#10;\renewcommand\l{\lambda}&#10;\renewcommand\L{\Lambda}&#10;\newcommand\D{\Delta}&#10;\newcommand\fa{\mathfrak a}&#10;\newcommand\fb{\mathfrak b}&#10;\newcommand\fc{\mathfrak c}&#10;\newcommand\fd{\mathfrak d}&#10;\newcommand\fe{\mathfrak }&#10;\newcommand\ff{\mathfrak f}&#10;\newcommand\fg{\mathfrak g}&#10;\newcommand\fh{\mathfrak h}&#10;\newcommand\fj{\mathfrak j}&#10;\newcommand\fk{\mathfrak k}&#10;\newcommand\fl{\mathfrak l}&#10;\newcommand\fm{\mathfrak m}&#10;\newcommand\fn{\mathfrak n}&#10;\newcommand\fp{\mathfrak p}&#10;\newcommand\fq{\mathfrak q}&#10;\newcommand\fr{\mathfrak r}&#10;\newcommand\fs{\mathfrak s}&#10;\newcommand\ft{\mathfrak t}&#10;\newcommand\fu{\mathfrak u}&#10;\newcommand\fv{\mathfrak v}&#10;\renewcommand\D{\Delta}&#10;\newcommand\G{\Gamma}&#10;\newcommand\f{\frac}&#10;\newcommand\smallf[2]{{\textstyle{\frac{#1}{#2}}}}&#10;\renewcommand{\div}{\mid}&#10;\newcommand{\ndiv}{\nmid}&#10;\newcommand\cinf{\mathcal C^\infty}&#10;\newcommand\icinf{\mathcal I^\infty}&#10;\newcommand\ra{\mathcal C^\omega}&#10;\newcommand\ira{\mathcal I^\omega}&#10;\newcommand{\lb}{{\mathcal{L}}}&#10;\newcommand{\N}{{\mathbb{N}}}&#10;\newcommand{\Z}{{\mathbb{Z}}}&#10;\newcommand{\R}{{\mathbb{R}}}&#10;\newcommand{\RP}{{\mathbb{RP}}}&#10;\newcommand{\C}{{\mathbb{C}}}&#10;\newcommand{\A}{{\mathbb{A}}}&#10;\newcommand{\Q}{{\mathbb{Q}}}&#10;\renewcommand{\O}{{\mathbb{O}}}&#10;\newcommand{\U}{{\mathbb{H}}}&#10;\newcommand{\Sch}{{\mathcal{S}}}&#10;\newcommand\re{\text{Re~}}&#10;\newcommand\im{\mbox{Im~}}&#10;\renewcommand\Re{\text{Re~}}&#10;\renewcommand\Im{\mbox{Im~}}&#10;\newcommand\sech{\mbox{sech}}&#10;\newcommand{\Cl}{\operatorname{Cl}}&#10;\newcommand{\End}{\operatorname{End}}&#10;\newcommand{\Aut}{\operatorname{Aut}}&#10;\newcommand{\Hom}{\operatorname{Hom}}&#10;\newcommand{\Trace}{\operatorname{Trace}}&#10;\newcommand{\Disc}{\operatorname{Disc}}&#10;\newcommand{\disc}{\operatorname{disc}}&#10;\newcommand{\polylog}{\operatorname{polylog}}&#10;\renewcommand\O{{\mathcal O}}&#10;\renewcommand\o{{\mathcal o}}&#10;\newcommand\F{{\mathbb F}}&#10;\renewcommand\H{{\cal H}}&#10;\newcommand{\Graph}{\mathcal{G}}&#10;\newcommand\const{\mbox{const}}&#10;\renewcommand\i{^{-1}}&#10;\renewcommand\({\left(}&#10;\renewcommand\){\right)}&#10;\newcommand{\ttwo}[4]{&#10;\(\begin{smallmatrix}{#1} &amp; {#2}&#10;\\ {#3} &amp; {#4} \end{smallmatrix}\)}&#10;\newcommand{\tthree}[9]{&#10;\(\begin{smallmatrix}{#1} &amp; {#2} &amp; {#3}&#10;\\ {#4} &amp; {#5} &amp; {#6} \\ {#7} &amp; {#8} &amp; {#9} \end{smallmatrix}\)}&#10;\newcommand{\bx}{\hfill$\square$\vspace{.6cm}}&#10;\newcommand{\sgn}{\operatorname{sgn}}&#10;\newcommand{\isobar}{\boxplus}&#10;\newcommand\srel[2]{\begin{smallmatrix} {#1} \\ {#2} \end{smallmatrix}}&#10;\newcommand\nrel[2]{\begin{matrix} {#1} \\ {#2} \end{matrix}}&#10;\newcommand{\gobble}[1]{}&#10;  \newcommand{\rangeref}[2]{%&#10;    \ref{#1}--\afterassignment\gobble\fam 0\ref{#2}%&#10;  }&#10;\begin{document}&#10;$$\int_{N(\Q)\backslash N(\A)}E(\l,ng)\,dn \ \  = \ \ \sum_{w\,\in\,W}M(w,\l)\,e^{(w\l+\rho)(H(g))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43"/>
  <p:tag name="PICTUREFILESIZE" val="145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amsthm,amsfonts,amscd}&#10;&#10;\renewcommand\a{\alpha}&#10;\renewcommand\b{\beta}&#10;\newcommand\g{\gamma}&#10;\renewcommand\d{\delta}&#10;\newcommand\e{\varepsilon}&#10;\renewcommand\l{\lambda}&#10;\renewcommand\L{\Lambda}&#10;\newcommand\D{\Delta}&#10;\newcommand\fa{\mathfrak a}&#10;\newcommand\fb{\mathfrak b}&#10;\newcommand\fc{\mathfrak c}&#10;\newcommand\fd{\mathfrak d}&#10;\newcommand\fe{\mathfrak }&#10;\newcommand\ff{\mathfrak f}&#10;\newcommand\fg{\mathfrak g}&#10;\newcommand\fh{\mathfrak h}&#10;\newcommand\fj{\mathfrak j}&#10;\newcommand\fk{\mathfrak k}&#10;\newcommand\fl{\mathfrak l}&#10;\newcommand\fm{\mathfrak m}&#10;\newcommand\fn{\mathfrak n}&#10;\newcommand\fp{\mathfrak p}&#10;\newcommand\fq{\mathfrak q}&#10;\newcommand\fr{\mathfrak r}&#10;\newcommand\fs{\mathfrak s}&#10;\newcommand\ft{\mathfrak t}&#10;\newcommand\fu{\mathfrak u}&#10;\newcommand\fv{\mathfrak v}&#10;\renewcommand\D{\Delta}&#10;\newcommand\G{\Gamma}&#10;\newcommand\f{\frac}&#10;\newcommand\smallf[2]{{\textstyle{\frac{#1}{#2}}}}&#10;\renewcommand{\div}{\mid}&#10;\newcommand{\ndiv}{\nmid}&#10;\newcommand\cinf{\mathcal C^\infty}&#10;\newcommand\icinf{\mathcal I^\infty}&#10;\newcommand\ra{\mathcal C^\omega}&#10;\newcommand\ira{\mathcal I^\omega}&#10;\newcommand{\lb}{{\mathcal{L}}}&#10;\newcommand{\N}{{\mathbb{N}}}&#10;\newcommand{\Z}{{\mathbb{Z}}}&#10;\newcommand{\R}{{\mathbb{R}}}&#10;\newcommand{\RP}{{\mathbb{RP}}}&#10;\newcommand{\C}{{\mathbb{C}}}&#10;\newcommand{\A}{{\mathbb{A}}}&#10;\newcommand{\Q}{{\mathbb{Q}}}&#10;\renewcommand{\O}{{\mathbb{O}}}&#10;\newcommand{\U}{{\mathbb{H}}}&#10;\newcommand{\Sch}{{\mathcal{S}}}&#10;\newcommand\re{\text{Re~}}&#10;\newcommand\im{\mbox{Im~}}&#10;\renewcommand\Re{\text{Re~}}&#10;\renewcommand\Im{\mbox{Im~}}&#10;\newcommand\sech{\mbox{sech}}&#10;\newcommand{\Cl}{\operatorname{Cl}}&#10;\newcommand{\End}{\operatorname{End}}&#10;\newcommand{\Aut}{\operatorname{Aut}}&#10;\newcommand{\Hom}{\operatorname{Hom}}&#10;\newcommand{\Trace}{\operatorname{Trace}}&#10;\newcommand{\Disc}{\operatorname{Disc}}&#10;\newcommand{\disc}{\operatorname{disc}}&#10;\newcommand{\polylog}{\operatorname{polylog}}&#10;\renewcommand\O{{\mathcal O}}&#10;\renewcommand\o{{\mathcal o}}&#10;\newcommand\F{{\mathbb F}}&#10;\renewcommand\H{{\cal H}}&#10;\newcommand{\Graph}{\mathcal{G}}&#10;\newcommand\const{\mbox{const}}&#10;\renewcommand\i{^{-1}}&#10;\renewcommand\({\left(}&#10;\renewcommand\){\right)}&#10;\newcommand{\ttwo}[4]{&#10;\(\begin{smallmatrix}{#1} &amp; {#2}&#10;\\ {#3} &amp; {#4} \end{smallmatrix}\)}&#10;\newcommand{\tthree}[9]{&#10;\(\begin{smallmatrix}{#1} &amp; {#2} &amp; {#3}&#10;\\ {#4} &amp; {#5} &amp; {#6} \\ {#7} &amp; {#8} &amp; {#9} \end{smallmatrix}\)}&#10;\newcommand{\bx}{\hfill$\square$\vspace{.6cm}}&#10;\newcommand{\sgn}{\operatorname{sgn}}&#10;\newcommand{\isobar}{\boxplus}&#10;\newcommand\srel[2]{\begin{smallmatrix} {#1} \\ {#2} \end{smallmatrix}}&#10;\newcommand\nrel[2]{\begin{matrix} {#1} \\ {#2} \end{matrix}}&#10;\newcommand{\gobble}[1]{}&#10;  \newcommand{\rangeref}[2]{%&#10;    \ref{#1}--\afterassignment\gobble\fam 0\ref{#2}%&#10;  }&#10;\begin{document}&#10;$$ M(w,\l) \ \ = \ \ \prod_{\srel{\a\,\in\,\D^{+}}{w\a\,\in\,\D^{-}}}c(\langle \l,\a^\vee\rangle)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1"/>
  <p:tag name="PICTUREFILESIZE" val="84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12126</TotalTime>
  <Words>2708</Words>
  <Application>Microsoft Office PowerPoint</Application>
  <PresentationFormat>Widescreen</PresentationFormat>
  <Paragraphs>185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Corbel</vt:lpstr>
      <vt:lpstr>Courier New</vt:lpstr>
      <vt:lpstr>Symbol</vt:lpstr>
      <vt:lpstr>Office Theme</vt:lpstr>
      <vt:lpstr>Unitarity, Eisenstein series, and Arthur's conjectures</vt:lpstr>
      <vt:lpstr>The last major challenge (in the rep’n theory of real groups)</vt:lpstr>
      <vt:lpstr>Arthur parameters</vt:lpstr>
      <vt:lpstr>Nilpotent orbits (≈Jordan canonical form)</vt:lpstr>
      <vt:lpstr>From unipotent Arthur parameters to packets</vt:lpstr>
      <vt:lpstr>Wavefront sets and weak packets</vt:lpstr>
      <vt:lpstr>Results for split exceptional groups</vt:lpstr>
      <vt:lpstr>Census of unipotent representations</vt:lpstr>
      <vt:lpstr>Example: split G_2 (R)</vt:lpstr>
      <vt:lpstr>Wider, more recent interest in G_2</vt:lpstr>
      <vt:lpstr>Example: the most interesting weak packet</vt:lpstr>
      <vt:lpstr>Big remaining questions about packets</vt:lpstr>
      <vt:lpstr>Eisenstein methods for unitarity</vt:lpstr>
      <vt:lpstr>What are Eisenstein series?  First, SL(2)</vt:lpstr>
      <vt:lpstr>For more general groups</vt:lpstr>
      <vt:lpstr>Residues at special points</vt:lpstr>
      <vt:lpstr>Example: trivial, minimal, and next-to-minimal rep’ns for E_7 and E_8</vt:lpstr>
      <vt:lpstr>Non-spherical Eisenstein series (w/ Hundley)</vt:lpstr>
      <vt:lpstr>The future?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Unitarity,  Eisenstein series, Arthur's conjectures, and K-type signatures</dc:title>
  <dc:creator>Stephen Miller</dc:creator>
  <cp:lastModifiedBy>Stephen Miller</cp:lastModifiedBy>
  <cp:revision>111</cp:revision>
  <dcterms:created xsi:type="dcterms:W3CDTF">2020-01-15T21:16:50Z</dcterms:created>
  <dcterms:modified xsi:type="dcterms:W3CDTF">2020-06-10T01:47:29Z</dcterms:modified>
</cp:coreProperties>
</file>