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99" r:id="rId6"/>
    <p:sldId id="260" r:id="rId7"/>
    <p:sldId id="300" r:id="rId8"/>
    <p:sldId id="261" r:id="rId9"/>
    <p:sldId id="265" r:id="rId10"/>
    <p:sldId id="266" r:id="rId11"/>
    <p:sldId id="263"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69" r:id="rId25"/>
    <p:sldId id="281" r:id="rId26"/>
    <p:sldId id="282" r:id="rId27"/>
    <p:sldId id="286" r:id="rId28"/>
    <p:sldId id="287" r:id="rId29"/>
    <p:sldId id="284" r:id="rId30"/>
    <p:sldId id="288" r:id="rId31"/>
    <p:sldId id="291" r:id="rId32"/>
    <p:sldId id="292" r:id="rId33"/>
    <p:sldId id="293" r:id="rId34"/>
    <p:sldId id="294" r:id="rId35"/>
    <p:sldId id="295" r:id="rId36"/>
    <p:sldId id="296" r:id="rId37"/>
    <p:sldId id="298" r:id="rId38"/>
    <p:sldId id="297" r:id="rId39"/>
    <p:sldId id="285" r:id="rId40"/>
    <p:sldId id="301" r:id="rId41"/>
    <p:sldId id="302" r:id="rId42"/>
    <p:sldId id="303"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AEE0-6BD9-430F-84EE-43DA040C45DC}"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73ADF-190B-4BCB-A3FD-FD11CB123634}" type="slidenum">
              <a:rPr lang="en-US" smtClean="0"/>
              <a:t>‹#›</a:t>
            </a:fld>
            <a:endParaRPr lang="en-US"/>
          </a:p>
        </p:txBody>
      </p:sp>
    </p:spTree>
    <p:extLst>
      <p:ext uri="{BB962C8B-B14F-4D97-AF65-F5344CB8AC3E}">
        <p14:creationId xmlns:p14="http://schemas.microsoft.com/office/powerpoint/2010/main" val="119482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E3F1E-A97B-4FFE-886B-12F2E73B577A}"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51535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0BFF9-BA61-4AA2-88E7-C340099686DA}"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39819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51C41-3BD5-4F46-97C8-3B99FFBC0EF7}"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402185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E7858-0084-41A5-A570-76AE0D7ACA65}"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7902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0083B9-60DF-4728-B1DC-B27B8421BE7C}"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376956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97F5B5-6F8E-475B-8745-4EC263FD0270}" type="datetime1">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385825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B353C-1F9D-4B2A-B461-33500169B20C}" type="datetime1">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13575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0C2E5-01B9-40A2-8981-21EF368C4009}" type="datetime1">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117841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CE09D-A1FF-4907-8BFA-1B62967A049B}" type="datetime1">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288348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590E90-27A6-4794-96C3-72ADD47647C9}" type="datetime1">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215345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C70D00-A113-41D8-A913-4943B23AFB71}" type="datetime1">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FFAD-9B63-42CB-8364-D4AC8368FA8D}" type="slidenum">
              <a:rPr lang="en-US" smtClean="0"/>
              <a:t>‹#›</a:t>
            </a:fld>
            <a:endParaRPr lang="en-US"/>
          </a:p>
        </p:txBody>
      </p:sp>
    </p:spTree>
    <p:extLst>
      <p:ext uri="{BB962C8B-B14F-4D97-AF65-F5344CB8AC3E}">
        <p14:creationId xmlns:p14="http://schemas.microsoft.com/office/powerpoint/2010/main" val="404224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F7BFF-BE67-4F85-8F25-7FF625641981}" type="datetime1">
              <a:rPr lang="en-US" smtClean="0"/>
              <a:t>3/22/2021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FFAD-9B63-42CB-8364-D4AC8368FA8D}" type="slidenum">
              <a:rPr lang="en-US" smtClean="0"/>
              <a:t>‹#›</a:t>
            </a:fld>
            <a:endParaRPr lang="en-US"/>
          </a:p>
        </p:txBody>
      </p:sp>
    </p:spTree>
    <p:extLst>
      <p:ext uri="{BB962C8B-B14F-4D97-AF65-F5344CB8AC3E}">
        <p14:creationId xmlns:p14="http://schemas.microsoft.com/office/powerpoint/2010/main" val="336115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ambridge.org/core/books/beyond-the-worstcase-analysis-of-algorithms/8A8128BBF7FC2857471E9CA52E69AC2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Beyond Worst Case Analysis of Algorithms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0000FF"/>
                </a:solidFill>
              </a:rPr>
              <a:t>Uriel Feige</a:t>
            </a:r>
          </a:p>
          <a:p>
            <a:r>
              <a:rPr lang="en-US" dirty="0" smtClean="0">
                <a:solidFill>
                  <a:srgbClr val="00B050"/>
                </a:solidFill>
              </a:rPr>
              <a:t>Weizmann Institute</a:t>
            </a:r>
          </a:p>
          <a:p>
            <a:r>
              <a:rPr lang="en-US" dirty="0" smtClean="0"/>
              <a:t>Spring 2021</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1</a:t>
            </a:fld>
            <a:endParaRPr lang="en-US"/>
          </a:p>
        </p:txBody>
      </p:sp>
    </p:spTree>
    <p:extLst>
      <p:ext uri="{BB962C8B-B14F-4D97-AF65-F5344CB8AC3E}">
        <p14:creationId xmlns:p14="http://schemas.microsoft.com/office/powerpoint/2010/main" val="701435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Benefits of analyzing algorithms</a:t>
            </a:r>
            <a:endParaRPr lang="en-US" dirty="0">
              <a:solidFill>
                <a:srgbClr val="0000FF"/>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Theory: a guide in designing algorithms.</a:t>
            </a:r>
          </a:p>
          <a:p>
            <a:pPr marL="0" indent="0">
              <a:buNone/>
            </a:pPr>
            <a:r>
              <a:rPr lang="en-US" dirty="0" smtClean="0"/>
              <a:t>Practice:</a:t>
            </a:r>
          </a:p>
          <a:p>
            <a:r>
              <a:rPr lang="en-US" dirty="0" smtClean="0"/>
              <a:t>Is there an algorithm than can possibly solve our problem within our resources?</a:t>
            </a:r>
          </a:p>
          <a:p>
            <a:r>
              <a:rPr lang="en-US" dirty="0" smtClean="0"/>
              <a:t>Among several possible algorithms, which one should we choose? Tradeoffs between quality of solution, efficiency, ease of implementation.</a:t>
            </a:r>
          </a:p>
          <a:p>
            <a:r>
              <a:rPr lang="en-US" dirty="0" smtClean="0"/>
              <a:t>Among several ways of running a given algorithm, which one should we choose? Guidelines for setting of parameters of the algorithm, if it has parameters. How does preprocessing the input (e.g., sorting, random shuffling) affect the efficiency?</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10</a:t>
            </a:fld>
            <a:endParaRPr lang="en-US"/>
          </a:p>
        </p:txBody>
      </p:sp>
    </p:spTree>
    <p:extLst>
      <p:ext uri="{BB962C8B-B14F-4D97-AF65-F5344CB8AC3E}">
        <p14:creationId xmlns:p14="http://schemas.microsoft.com/office/powerpoint/2010/main" val="1059246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Worst case analysis</a:t>
            </a:r>
            <a:endParaRPr lang="en-US" dirty="0">
              <a:solidFill>
                <a:srgbClr val="0000FF"/>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Performance guarantees that hold for every possible instance that might be encountered.</a:t>
            </a:r>
          </a:p>
          <a:p>
            <a:pPr marL="0" indent="0">
              <a:buNone/>
            </a:pPr>
            <a:r>
              <a:rPr lang="en-US" dirty="0" smtClean="0">
                <a:solidFill>
                  <a:srgbClr val="00B050"/>
                </a:solidFill>
              </a:rPr>
              <a:t>Benefits:</a:t>
            </a:r>
          </a:p>
          <a:p>
            <a:r>
              <a:rPr lang="en-US" dirty="0" smtClean="0"/>
              <a:t>Guarantees are applicable across all application domains.</a:t>
            </a:r>
          </a:p>
          <a:p>
            <a:r>
              <a:rPr lang="en-US" dirty="0" smtClean="0"/>
              <a:t>Many fundamental problems actually have algorithms with excellent worst case guarantees (sorting, shortest path, minimum spanning tree, fast </a:t>
            </a:r>
            <a:r>
              <a:rPr lang="en-US" dirty="0"/>
              <a:t>F</a:t>
            </a:r>
            <a:r>
              <a:rPr lang="en-US" dirty="0" smtClean="0"/>
              <a:t>ourier transform).</a:t>
            </a:r>
          </a:p>
          <a:p>
            <a:r>
              <a:rPr lang="en-US" dirty="0" smtClean="0"/>
              <a:t>Leads to clean theory, well understood proof techniques, successful classification of many computational problems of interest (theory of NP-completeness, fined grained complexity within P).</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11</a:t>
            </a:fld>
            <a:endParaRPr lang="en-US"/>
          </a:p>
        </p:txBody>
      </p:sp>
    </p:spTree>
    <p:extLst>
      <p:ext uri="{BB962C8B-B14F-4D97-AF65-F5344CB8AC3E}">
        <p14:creationId xmlns:p14="http://schemas.microsoft.com/office/powerpoint/2010/main" val="4008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Deficiencies of worst case analysis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Might be much too pessimistic compared to performance in practice.</a:t>
            </a:r>
          </a:p>
          <a:p>
            <a:endParaRPr lang="en-US" dirty="0"/>
          </a:p>
          <a:p>
            <a:r>
              <a:rPr lang="en-US" dirty="0" smtClean="0"/>
              <a:t>Ranking algorithms by their worst case performance might turn out to be a misleading predictor for their typical performance in practice.</a:t>
            </a:r>
          </a:p>
          <a:p>
            <a:pPr marL="0" indent="0">
              <a:buNone/>
            </a:pPr>
            <a:endParaRPr lang="en-US" dirty="0"/>
          </a:p>
          <a:p>
            <a:pPr marL="0" indent="0">
              <a:buNone/>
            </a:pPr>
            <a:r>
              <a:rPr lang="en-US" dirty="0" smtClean="0"/>
              <a:t>Will present some examples illustrating these points. Beyond serving as examples, they introduce/review relevant background knowledge, so do remember them. </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12</a:t>
            </a:fld>
            <a:endParaRPr lang="en-US"/>
          </a:p>
        </p:txBody>
      </p:sp>
    </p:spTree>
    <p:extLst>
      <p:ext uri="{BB962C8B-B14F-4D97-AF65-F5344CB8AC3E}">
        <p14:creationId xmlns:p14="http://schemas.microsoft.com/office/powerpoint/2010/main" val="352998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simplex algorithm and linear programming</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Solving a system of linear equations: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7</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5</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9</m:t>
                      </m:r>
                    </m:oMath>
                  </m:oMathPara>
                </a14:m>
                <a:endParaRPr lang="en-US" b="0" dirty="0" smtClean="0"/>
              </a:p>
              <a:p>
                <a:pPr marL="0" indent="0">
                  <a:buNone/>
                </a:pPr>
                <a:endParaRPr lang="en-US" dirty="0" smtClean="0"/>
              </a:p>
              <a:p>
                <a:pPr marL="0" indent="0">
                  <a:buNone/>
                </a:pPr>
                <a:r>
                  <a:rPr lang="en-US" dirty="0" smtClean="0"/>
                  <a:t>Can be solved efficiently (in polynomial time) using Gaussian elimination.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13</a:t>
            </a:fld>
            <a:endParaRPr lang="en-US"/>
          </a:p>
        </p:txBody>
      </p:sp>
    </p:spTree>
    <p:extLst>
      <p:ext uri="{BB962C8B-B14F-4D97-AF65-F5344CB8AC3E}">
        <p14:creationId xmlns:p14="http://schemas.microsoft.com/office/powerpoint/2010/main" val="296790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simplex algorithm and linear programming</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dirty="0" smtClean="0"/>
                  <a:t>A linear program (LP).</a:t>
                </a:r>
              </a:p>
              <a:p>
                <a:pPr marL="0" indent="0">
                  <a:buNone/>
                </a:pPr>
                <a:r>
                  <a:rPr lang="en-US" dirty="0" smtClean="0"/>
                  <a:t>Minimize </a:t>
                </a:r>
                <a14:m>
                  <m:oMath xmlns:m="http://schemas.openxmlformats.org/officeDocument/2006/math">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smtClean="0"/>
                  <a:t> subject to:</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7</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5</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9</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US" b="0" dirty="0" smtClean="0"/>
              </a:p>
              <a:p>
                <a:pPr marL="0" indent="0">
                  <a:buNone/>
                </a:pPr>
                <a:endParaRPr lang="en-US" dirty="0" smtClean="0"/>
              </a:p>
              <a:p>
                <a:pPr marL="0" indent="0">
                  <a:buNone/>
                </a:pPr>
                <a:r>
                  <a:rPr lang="en-US" dirty="0" smtClean="0"/>
                  <a:t>Comes up a lot, and in diverse applications (operations research, economics, computer science).</a:t>
                </a:r>
              </a:p>
              <a:p>
                <a:pPr marL="0" indent="0">
                  <a:buNone/>
                </a:pPr>
                <a:r>
                  <a:rPr lang="en-US" dirty="0" smtClean="0"/>
                  <a:t>Gaussian elimination not applicable. (Fourier </a:t>
                </a:r>
                <a:r>
                  <a:rPr lang="en-US" dirty="0" err="1" smtClean="0"/>
                  <a:t>Motzkin</a:t>
                </a:r>
                <a:r>
                  <a:rPr lang="en-US" dirty="0" smtClean="0"/>
                  <a:t> elimination doubly exponential.)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r="-580" b="-140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0577FFAD-9B63-42CB-8364-D4AC8368FA8D}" type="slidenum">
              <a:rPr lang="en-US" smtClean="0"/>
              <a:t>14</a:t>
            </a:fld>
            <a:endParaRPr lang="en-US"/>
          </a:p>
        </p:txBody>
      </p:sp>
    </p:spTree>
    <p:extLst>
      <p:ext uri="{BB962C8B-B14F-4D97-AF65-F5344CB8AC3E}">
        <p14:creationId xmlns:p14="http://schemas.microsoft.com/office/powerpoint/2010/main" val="396402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368" y="266042"/>
            <a:ext cx="3209544" cy="3132392"/>
          </a:xfrm>
          <a:prstGeom prst="rect">
            <a:avLst/>
          </a:prstGeom>
        </p:spPr>
      </p:pic>
      <p:sp>
        <p:nvSpPr>
          <p:cNvPr id="2" name="Title 1"/>
          <p:cNvSpPr>
            <a:spLocks noGrp="1"/>
          </p:cNvSpPr>
          <p:nvPr>
            <p:ph type="title"/>
          </p:nvPr>
        </p:nvSpPr>
        <p:spPr/>
        <p:txBody>
          <a:bodyPr/>
          <a:lstStyle/>
          <a:p>
            <a:r>
              <a:rPr lang="en-US" dirty="0">
                <a:solidFill>
                  <a:srgbClr val="0000FF"/>
                </a:solidFill>
              </a:rPr>
              <a:t>The simplex algorithm and </a:t>
            </a:r>
            <a:r>
              <a:rPr lang="en-US" dirty="0" smtClean="0">
                <a:solidFill>
                  <a:srgbClr val="0000FF"/>
                </a:solidFill>
              </a:rPr>
              <a:t>linear programming</a:t>
            </a:r>
            <a:endParaRPr lang="en-US" dirty="0"/>
          </a:p>
        </p:txBody>
      </p:sp>
      <p:sp>
        <p:nvSpPr>
          <p:cNvPr id="3" name="Content Placeholder 2"/>
          <p:cNvSpPr>
            <a:spLocks noGrp="1"/>
          </p:cNvSpPr>
          <p:nvPr>
            <p:ph idx="1"/>
          </p:nvPr>
        </p:nvSpPr>
        <p:spPr>
          <a:xfrm>
            <a:off x="419878" y="1825625"/>
            <a:ext cx="11449034" cy="4733795"/>
          </a:xfrm>
        </p:spPr>
        <p:txBody>
          <a:bodyPr>
            <a:normAutofit/>
          </a:bodyPr>
          <a:lstStyle/>
          <a:p>
            <a:pPr marL="0" indent="0">
              <a:buNone/>
            </a:pPr>
            <a:r>
              <a:rPr lang="en-US" dirty="0" smtClean="0"/>
              <a:t>The simplex algorithm  [</a:t>
            </a:r>
            <a:r>
              <a:rPr lang="en-US" dirty="0" err="1" smtClean="0">
                <a:solidFill>
                  <a:srgbClr val="00B050"/>
                </a:solidFill>
              </a:rPr>
              <a:t>Dantzig</a:t>
            </a:r>
            <a:r>
              <a:rPr lang="en-US" dirty="0" smtClean="0"/>
              <a:t>, 1947] solves linear </a:t>
            </a:r>
            <a:r>
              <a:rPr lang="en-US" dirty="0"/>
              <a:t/>
            </a:r>
            <a:br>
              <a:rPr lang="en-US" dirty="0"/>
            </a:br>
            <a:r>
              <a:rPr lang="en-US" dirty="0" smtClean="0"/>
              <a:t>programs. Has been used extensively (and still is).</a:t>
            </a:r>
          </a:p>
          <a:p>
            <a:pPr marL="0" indent="0">
              <a:buNone/>
            </a:pPr>
            <a:r>
              <a:rPr lang="en-US" dirty="0" smtClean="0"/>
              <a:t>However, its worst case running time is exponential </a:t>
            </a:r>
            <a:br>
              <a:rPr lang="en-US" dirty="0" smtClean="0"/>
            </a:br>
            <a:r>
              <a:rPr lang="en-US" dirty="0" smtClean="0"/>
              <a:t>[</a:t>
            </a:r>
            <a:r>
              <a:rPr lang="en-US" dirty="0" smtClean="0">
                <a:solidFill>
                  <a:srgbClr val="00B050"/>
                </a:solidFill>
              </a:rPr>
              <a:t>Klee and Minty</a:t>
            </a:r>
            <a:r>
              <a:rPr lang="en-US" dirty="0" smtClean="0"/>
              <a:t>, 1972].</a:t>
            </a:r>
          </a:p>
          <a:p>
            <a:pPr marL="0" indent="0">
              <a:buNone/>
            </a:pPr>
            <a:r>
              <a:rPr lang="en-US" dirty="0" smtClean="0"/>
              <a:t>The Ellipsoid algorithm [</a:t>
            </a:r>
            <a:r>
              <a:rPr lang="en-US" dirty="0" smtClean="0">
                <a:solidFill>
                  <a:srgbClr val="00B050"/>
                </a:solidFill>
              </a:rPr>
              <a:t>Shor</a:t>
            </a:r>
            <a:r>
              <a:rPr lang="en-US" dirty="0" smtClean="0"/>
              <a:t>; </a:t>
            </a:r>
            <a:r>
              <a:rPr lang="en-US" dirty="0" err="1" smtClean="0">
                <a:solidFill>
                  <a:srgbClr val="00B050"/>
                </a:solidFill>
              </a:rPr>
              <a:t>Nemirovski</a:t>
            </a:r>
            <a:r>
              <a:rPr lang="en-US" dirty="0" smtClean="0">
                <a:solidFill>
                  <a:srgbClr val="00B050"/>
                </a:solidFill>
              </a:rPr>
              <a:t> and </a:t>
            </a:r>
            <a:r>
              <a:rPr lang="en-US" dirty="0" err="1" smtClean="0">
                <a:solidFill>
                  <a:srgbClr val="00B050"/>
                </a:solidFill>
              </a:rPr>
              <a:t>Yudin</a:t>
            </a:r>
            <a:r>
              <a:rPr lang="en-US" dirty="0" smtClean="0">
                <a:solidFill>
                  <a:srgbClr val="00B050"/>
                </a:solidFill>
              </a:rPr>
              <a:t> </a:t>
            </a:r>
            <a:r>
              <a:rPr lang="en-US" dirty="0" smtClean="0"/>
              <a:t>1972] was shown to solve LPs in polynomial time [</a:t>
            </a:r>
            <a:r>
              <a:rPr lang="en-US" dirty="0" err="1" smtClean="0">
                <a:solidFill>
                  <a:srgbClr val="00B050"/>
                </a:solidFill>
              </a:rPr>
              <a:t>Khachiyan</a:t>
            </a:r>
            <a:r>
              <a:rPr lang="en-US" dirty="0" smtClean="0"/>
              <a:t> 1979].</a:t>
            </a:r>
          </a:p>
          <a:p>
            <a:pPr marL="0" indent="0">
              <a:buNone/>
            </a:pPr>
            <a:r>
              <a:rPr lang="en-US" dirty="0" smtClean="0"/>
              <a:t>In practice, the simplex algorithm is much faster than the ellipsoid algorithm.</a:t>
            </a:r>
          </a:p>
          <a:p>
            <a:pPr marL="0" indent="0">
              <a:buNone/>
            </a:pPr>
            <a:r>
              <a:rPr lang="en-US" dirty="0" smtClean="0"/>
              <a:t>Interior point methods [</a:t>
            </a:r>
            <a:r>
              <a:rPr lang="en-US" dirty="0" err="1" smtClean="0">
                <a:solidFill>
                  <a:srgbClr val="00B050"/>
                </a:solidFill>
              </a:rPr>
              <a:t>Karmakar</a:t>
            </a:r>
            <a:r>
              <a:rPr lang="en-US" dirty="0" smtClean="0"/>
              <a:t> 1984] are both theoretically and practically efficient.</a:t>
            </a:r>
          </a:p>
          <a:p>
            <a:pPr marL="0" indent="0">
              <a:buNone/>
            </a:pPr>
            <a:r>
              <a:rPr lang="en-US" sz="2000" dirty="0" smtClean="0"/>
              <a:t>* Image from: </a:t>
            </a:r>
            <a:r>
              <a:rPr lang="en-US" sz="2000" dirty="0"/>
              <a:t>https://www.datacamp.com/community/tutorials/linear-programming-with-spreadsheets</a:t>
            </a:r>
          </a:p>
        </p:txBody>
      </p:sp>
      <p:sp>
        <p:nvSpPr>
          <p:cNvPr id="5" name="Slide Number Placeholder 4"/>
          <p:cNvSpPr>
            <a:spLocks noGrp="1"/>
          </p:cNvSpPr>
          <p:nvPr>
            <p:ph type="sldNum" sz="quarter" idx="12"/>
          </p:nvPr>
        </p:nvSpPr>
        <p:spPr/>
        <p:txBody>
          <a:bodyPr/>
          <a:lstStyle/>
          <a:p>
            <a:fld id="{0577FFAD-9B63-42CB-8364-D4AC8368FA8D}" type="slidenum">
              <a:rPr lang="en-US" smtClean="0"/>
              <a:t>15</a:t>
            </a:fld>
            <a:endParaRPr lang="en-US"/>
          </a:p>
        </p:txBody>
      </p:sp>
    </p:spTree>
    <p:extLst>
      <p:ext uri="{BB962C8B-B14F-4D97-AF65-F5344CB8AC3E}">
        <p14:creationId xmlns:p14="http://schemas.microsoft.com/office/powerpoint/2010/main" val="282990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Lessons from the simplex example</a:t>
            </a:r>
            <a:endParaRPr lang="en-US" dirty="0">
              <a:solidFill>
                <a:srgbClr val="0000FF"/>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Worst case analysis predicts that the ellipsoid is a faster algorithm for linear programming than the simplex algorithm.</a:t>
            </a:r>
          </a:p>
          <a:p>
            <a:pPr marL="0" indent="0">
              <a:buNone/>
            </a:pPr>
            <a:r>
              <a:rPr lang="en-US" dirty="0" smtClean="0"/>
              <a:t>Practical experience shows that virtually on all input instances of interest, the simplex algorithm is much faster than the ellipsoid algorithm.</a:t>
            </a:r>
          </a:p>
          <a:p>
            <a:pPr marL="0" indent="0">
              <a:buNone/>
            </a:pPr>
            <a:endParaRPr lang="en-US" dirty="0" smtClean="0"/>
          </a:p>
          <a:p>
            <a:pPr marL="0" indent="0">
              <a:buNone/>
            </a:pPr>
            <a:r>
              <a:rPr lang="en-US" dirty="0" smtClean="0"/>
              <a:t>Worst case complexity theory did not serve as a reliable guide for practice (in this case).</a:t>
            </a:r>
          </a:p>
          <a:p>
            <a:pPr marL="0" indent="0">
              <a:buNone/>
            </a:pPr>
            <a:endParaRPr lang="en-US" dirty="0"/>
          </a:p>
          <a:p>
            <a:pPr marL="0" indent="0">
              <a:buNone/>
            </a:pPr>
            <a:r>
              <a:rPr lang="en-US" dirty="0" smtClean="0"/>
              <a:t>Is there an alternative theory that can explain the success of the simplex algorithm?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16</a:t>
            </a:fld>
            <a:endParaRPr lang="en-US"/>
          </a:p>
        </p:txBody>
      </p:sp>
    </p:spTree>
    <p:extLst>
      <p:ext uri="{BB962C8B-B14F-4D97-AF65-F5344CB8AC3E}">
        <p14:creationId xmlns:p14="http://schemas.microsoft.com/office/powerpoint/2010/main" val="2039606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Clustering – how would you cluster these points?</a:t>
            </a:r>
            <a:endParaRPr lang="en-US" dirty="0">
              <a:solidFill>
                <a:srgbClr val="0000FF"/>
              </a:solidFill>
            </a:endParaRPr>
          </a:p>
        </p:txBody>
      </p:sp>
      <p:pic>
        <p:nvPicPr>
          <p:cNvPr id="5" name="Content Placeholder 4"/>
          <p:cNvPicPr>
            <a:picLocks noGrp="1" noChangeAspect="1"/>
          </p:cNvPicPr>
          <p:nvPr>
            <p:ph idx="1"/>
          </p:nvPr>
        </p:nvPicPr>
        <p:blipFill>
          <a:blip r:embed="rId2"/>
          <a:stretch>
            <a:fillRect/>
          </a:stretch>
        </p:blipFill>
        <p:spPr>
          <a:xfrm>
            <a:off x="2828626" y="3733902"/>
            <a:ext cx="469433" cy="469433"/>
          </a:xfrm>
          <a:prstGeom prst="rect">
            <a:avLst/>
          </a:prstGeom>
        </p:spPr>
      </p:pic>
      <p:sp>
        <p:nvSpPr>
          <p:cNvPr id="4" name="Oval 3"/>
          <p:cNvSpPr>
            <a:spLocks noChangeAspect="1"/>
          </p:cNvSpPr>
          <p:nvPr/>
        </p:nvSpPr>
        <p:spPr>
          <a:xfrm>
            <a:off x="1579418"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441509" y="2360169"/>
            <a:ext cx="469433" cy="469433"/>
          </a:xfrm>
          <a:prstGeom prst="rect">
            <a:avLst/>
          </a:prstGeom>
        </p:spPr>
      </p:pic>
      <p:pic>
        <p:nvPicPr>
          <p:cNvPr id="7" name="Picture 6"/>
          <p:cNvPicPr>
            <a:picLocks noChangeAspect="1"/>
          </p:cNvPicPr>
          <p:nvPr/>
        </p:nvPicPr>
        <p:blipFill>
          <a:blip r:embed="rId2"/>
          <a:stretch>
            <a:fillRect/>
          </a:stretch>
        </p:blipFill>
        <p:spPr>
          <a:xfrm>
            <a:off x="5972006" y="2921105"/>
            <a:ext cx="469433" cy="469433"/>
          </a:xfrm>
          <a:prstGeom prst="rect">
            <a:avLst/>
          </a:prstGeom>
        </p:spPr>
      </p:pic>
      <p:pic>
        <p:nvPicPr>
          <p:cNvPr id="8" name="Picture 7"/>
          <p:cNvPicPr>
            <a:picLocks noChangeAspect="1"/>
          </p:cNvPicPr>
          <p:nvPr/>
        </p:nvPicPr>
        <p:blipFill>
          <a:blip r:embed="rId2"/>
          <a:stretch>
            <a:fillRect/>
          </a:stretch>
        </p:blipFill>
        <p:spPr>
          <a:xfrm>
            <a:off x="2802293" y="2921104"/>
            <a:ext cx="469433" cy="469433"/>
          </a:xfrm>
          <a:prstGeom prst="rect">
            <a:avLst/>
          </a:prstGeom>
        </p:spPr>
      </p:pic>
      <p:pic>
        <p:nvPicPr>
          <p:cNvPr id="9" name="Picture 8"/>
          <p:cNvPicPr>
            <a:picLocks noChangeAspect="1"/>
          </p:cNvPicPr>
          <p:nvPr/>
        </p:nvPicPr>
        <p:blipFill>
          <a:blip r:embed="rId2"/>
          <a:stretch>
            <a:fillRect/>
          </a:stretch>
        </p:blipFill>
        <p:spPr>
          <a:xfrm>
            <a:off x="7092716" y="3298682"/>
            <a:ext cx="469433" cy="469433"/>
          </a:xfrm>
          <a:prstGeom prst="rect">
            <a:avLst/>
          </a:prstGeom>
        </p:spPr>
      </p:pic>
      <p:pic>
        <p:nvPicPr>
          <p:cNvPr id="10" name="Picture 9"/>
          <p:cNvPicPr>
            <a:picLocks noChangeAspect="1"/>
          </p:cNvPicPr>
          <p:nvPr/>
        </p:nvPicPr>
        <p:blipFill>
          <a:blip r:embed="rId2"/>
          <a:stretch>
            <a:fillRect/>
          </a:stretch>
        </p:blipFill>
        <p:spPr>
          <a:xfrm>
            <a:off x="6532361" y="3298682"/>
            <a:ext cx="469433" cy="469433"/>
          </a:xfrm>
          <a:prstGeom prst="rect">
            <a:avLst/>
          </a:prstGeom>
        </p:spPr>
      </p:pic>
      <p:pic>
        <p:nvPicPr>
          <p:cNvPr id="11" name="Picture 10"/>
          <p:cNvPicPr>
            <a:picLocks noChangeAspect="1"/>
          </p:cNvPicPr>
          <p:nvPr/>
        </p:nvPicPr>
        <p:blipFill>
          <a:blip r:embed="rId2"/>
          <a:stretch>
            <a:fillRect/>
          </a:stretch>
        </p:blipFill>
        <p:spPr>
          <a:xfrm>
            <a:off x="6623283" y="3956283"/>
            <a:ext cx="469433" cy="469433"/>
          </a:xfrm>
          <a:prstGeom prst="rect">
            <a:avLst/>
          </a:prstGeom>
        </p:spPr>
      </p:pic>
      <p:pic>
        <p:nvPicPr>
          <p:cNvPr id="12" name="Picture 11"/>
          <p:cNvPicPr>
            <a:picLocks noChangeAspect="1"/>
          </p:cNvPicPr>
          <p:nvPr/>
        </p:nvPicPr>
        <p:blipFill>
          <a:blip r:embed="rId2"/>
          <a:stretch>
            <a:fillRect/>
          </a:stretch>
        </p:blipFill>
        <p:spPr>
          <a:xfrm>
            <a:off x="6708708" y="2588769"/>
            <a:ext cx="469433" cy="469433"/>
          </a:xfrm>
          <a:prstGeom prst="rect">
            <a:avLst/>
          </a:prstGeom>
        </p:spPr>
      </p:pic>
      <p:pic>
        <p:nvPicPr>
          <p:cNvPr id="13" name="Picture 12"/>
          <p:cNvPicPr>
            <a:picLocks noChangeAspect="1"/>
          </p:cNvPicPr>
          <p:nvPr/>
        </p:nvPicPr>
        <p:blipFill>
          <a:blip r:embed="rId2"/>
          <a:stretch>
            <a:fillRect/>
          </a:stretch>
        </p:blipFill>
        <p:spPr>
          <a:xfrm>
            <a:off x="2206793" y="3264366"/>
            <a:ext cx="469433" cy="469433"/>
          </a:xfrm>
          <a:prstGeom prst="rect">
            <a:avLst/>
          </a:prstGeom>
        </p:spPr>
      </p:pic>
      <p:sp>
        <p:nvSpPr>
          <p:cNvPr id="3" name="Slide Number Placeholder 2"/>
          <p:cNvSpPr>
            <a:spLocks noGrp="1"/>
          </p:cNvSpPr>
          <p:nvPr>
            <p:ph type="sldNum" sz="quarter" idx="12"/>
          </p:nvPr>
        </p:nvSpPr>
        <p:spPr/>
        <p:txBody>
          <a:bodyPr/>
          <a:lstStyle/>
          <a:p>
            <a:fld id="{0577FFAD-9B63-42CB-8364-D4AC8368FA8D}" type="slidenum">
              <a:rPr lang="en-US" smtClean="0"/>
              <a:t>17</a:t>
            </a:fld>
            <a:endParaRPr lang="en-US"/>
          </a:p>
        </p:txBody>
      </p:sp>
    </p:spTree>
    <p:extLst>
      <p:ext uri="{BB962C8B-B14F-4D97-AF65-F5344CB8AC3E}">
        <p14:creationId xmlns:p14="http://schemas.microsoft.com/office/powerpoint/2010/main" val="36332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Clustering – how would you cluster these points?</a:t>
            </a:r>
          </a:p>
        </p:txBody>
      </p:sp>
      <p:pic>
        <p:nvPicPr>
          <p:cNvPr id="5" name="Content Placeholder 4"/>
          <p:cNvPicPr>
            <a:picLocks noGrp="1" noChangeAspect="1"/>
          </p:cNvPicPr>
          <p:nvPr>
            <p:ph idx="1"/>
          </p:nvPr>
        </p:nvPicPr>
        <p:blipFill>
          <a:blip r:embed="rId2"/>
          <a:stretch>
            <a:fillRect/>
          </a:stretch>
        </p:blipFill>
        <p:spPr>
          <a:xfrm>
            <a:off x="2828626" y="3733902"/>
            <a:ext cx="469433" cy="469433"/>
          </a:xfrm>
          <a:prstGeom prst="rect">
            <a:avLst/>
          </a:prstGeom>
        </p:spPr>
      </p:pic>
      <p:sp>
        <p:nvSpPr>
          <p:cNvPr id="4" name="Oval 3"/>
          <p:cNvSpPr>
            <a:spLocks noChangeAspect="1"/>
          </p:cNvSpPr>
          <p:nvPr/>
        </p:nvSpPr>
        <p:spPr>
          <a:xfrm>
            <a:off x="1579418"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441509" y="2360169"/>
            <a:ext cx="469433" cy="469433"/>
          </a:xfrm>
          <a:prstGeom prst="rect">
            <a:avLst/>
          </a:prstGeom>
        </p:spPr>
      </p:pic>
      <p:pic>
        <p:nvPicPr>
          <p:cNvPr id="7" name="Picture 6"/>
          <p:cNvPicPr>
            <a:picLocks noChangeAspect="1"/>
          </p:cNvPicPr>
          <p:nvPr/>
        </p:nvPicPr>
        <p:blipFill>
          <a:blip r:embed="rId2"/>
          <a:stretch>
            <a:fillRect/>
          </a:stretch>
        </p:blipFill>
        <p:spPr>
          <a:xfrm>
            <a:off x="5972006" y="2921105"/>
            <a:ext cx="469433" cy="469433"/>
          </a:xfrm>
          <a:prstGeom prst="rect">
            <a:avLst/>
          </a:prstGeom>
        </p:spPr>
      </p:pic>
      <p:pic>
        <p:nvPicPr>
          <p:cNvPr id="8" name="Picture 7"/>
          <p:cNvPicPr>
            <a:picLocks noChangeAspect="1"/>
          </p:cNvPicPr>
          <p:nvPr/>
        </p:nvPicPr>
        <p:blipFill>
          <a:blip r:embed="rId2"/>
          <a:stretch>
            <a:fillRect/>
          </a:stretch>
        </p:blipFill>
        <p:spPr>
          <a:xfrm>
            <a:off x="2802293" y="2921104"/>
            <a:ext cx="469433" cy="469433"/>
          </a:xfrm>
          <a:prstGeom prst="rect">
            <a:avLst/>
          </a:prstGeom>
        </p:spPr>
      </p:pic>
      <p:pic>
        <p:nvPicPr>
          <p:cNvPr id="9" name="Picture 8"/>
          <p:cNvPicPr>
            <a:picLocks noChangeAspect="1"/>
          </p:cNvPicPr>
          <p:nvPr/>
        </p:nvPicPr>
        <p:blipFill>
          <a:blip r:embed="rId2"/>
          <a:stretch>
            <a:fillRect/>
          </a:stretch>
        </p:blipFill>
        <p:spPr>
          <a:xfrm>
            <a:off x="7092716" y="3298682"/>
            <a:ext cx="469433" cy="469433"/>
          </a:xfrm>
          <a:prstGeom prst="rect">
            <a:avLst/>
          </a:prstGeom>
        </p:spPr>
      </p:pic>
      <p:pic>
        <p:nvPicPr>
          <p:cNvPr id="10" name="Picture 9"/>
          <p:cNvPicPr>
            <a:picLocks noChangeAspect="1"/>
          </p:cNvPicPr>
          <p:nvPr/>
        </p:nvPicPr>
        <p:blipFill>
          <a:blip r:embed="rId2"/>
          <a:stretch>
            <a:fillRect/>
          </a:stretch>
        </p:blipFill>
        <p:spPr>
          <a:xfrm>
            <a:off x="6532361" y="3298682"/>
            <a:ext cx="469433" cy="469433"/>
          </a:xfrm>
          <a:prstGeom prst="rect">
            <a:avLst/>
          </a:prstGeom>
        </p:spPr>
      </p:pic>
      <p:pic>
        <p:nvPicPr>
          <p:cNvPr id="11" name="Picture 10"/>
          <p:cNvPicPr>
            <a:picLocks noChangeAspect="1"/>
          </p:cNvPicPr>
          <p:nvPr/>
        </p:nvPicPr>
        <p:blipFill>
          <a:blip r:embed="rId2"/>
          <a:stretch>
            <a:fillRect/>
          </a:stretch>
        </p:blipFill>
        <p:spPr>
          <a:xfrm>
            <a:off x="6623283" y="3956283"/>
            <a:ext cx="469433" cy="469433"/>
          </a:xfrm>
          <a:prstGeom prst="rect">
            <a:avLst/>
          </a:prstGeom>
        </p:spPr>
      </p:pic>
      <p:pic>
        <p:nvPicPr>
          <p:cNvPr id="12" name="Picture 11"/>
          <p:cNvPicPr>
            <a:picLocks noChangeAspect="1"/>
          </p:cNvPicPr>
          <p:nvPr/>
        </p:nvPicPr>
        <p:blipFill>
          <a:blip r:embed="rId2"/>
          <a:stretch>
            <a:fillRect/>
          </a:stretch>
        </p:blipFill>
        <p:spPr>
          <a:xfrm>
            <a:off x="6708708" y="2588769"/>
            <a:ext cx="469433" cy="469433"/>
          </a:xfrm>
          <a:prstGeom prst="rect">
            <a:avLst/>
          </a:prstGeom>
        </p:spPr>
      </p:pic>
      <p:pic>
        <p:nvPicPr>
          <p:cNvPr id="13" name="Picture 12"/>
          <p:cNvPicPr>
            <a:picLocks noChangeAspect="1"/>
          </p:cNvPicPr>
          <p:nvPr/>
        </p:nvPicPr>
        <p:blipFill>
          <a:blip r:embed="rId2"/>
          <a:stretch>
            <a:fillRect/>
          </a:stretch>
        </p:blipFill>
        <p:spPr>
          <a:xfrm>
            <a:off x="2206793" y="3264366"/>
            <a:ext cx="469433" cy="469433"/>
          </a:xfrm>
          <a:prstGeom prst="rect">
            <a:avLst/>
          </a:prstGeom>
        </p:spPr>
      </p:pic>
      <p:sp>
        <p:nvSpPr>
          <p:cNvPr id="3" name="Oval 2"/>
          <p:cNvSpPr/>
          <p:nvPr/>
        </p:nvSpPr>
        <p:spPr>
          <a:xfrm>
            <a:off x="1082351" y="2037183"/>
            <a:ext cx="2836506" cy="247883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38799" y="2360169"/>
            <a:ext cx="2441511" cy="234246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0577FFAD-9B63-42CB-8364-D4AC8368FA8D}" type="slidenum">
              <a:rPr lang="en-US" smtClean="0"/>
              <a:t>18</a:t>
            </a:fld>
            <a:endParaRPr lang="en-US"/>
          </a:p>
        </p:txBody>
      </p:sp>
    </p:spTree>
    <p:extLst>
      <p:ext uri="{BB962C8B-B14F-4D97-AF65-F5344CB8AC3E}">
        <p14:creationId xmlns:p14="http://schemas.microsoft.com/office/powerpoint/2010/main" val="169552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Clustering – how would you cluster these points?</a:t>
            </a:r>
          </a:p>
        </p:txBody>
      </p:sp>
      <p:pic>
        <p:nvPicPr>
          <p:cNvPr id="5" name="Content Placeholder 4"/>
          <p:cNvPicPr>
            <a:picLocks noGrp="1" noChangeAspect="1"/>
          </p:cNvPicPr>
          <p:nvPr>
            <p:ph idx="1"/>
          </p:nvPr>
        </p:nvPicPr>
        <p:blipFill>
          <a:blip r:embed="rId2"/>
          <a:stretch>
            <a:fillRect/>
          </a:stretch>
        </p:blipFill>
        <p:spPr>
          <a:xfrm>
            <a:off x="4106972" y="3298682"/>
            <a:ext cx="469433" cy="469433"/>
          </a:xfrm>
          <a:prstGeom prst="rect">
            <a:avLst/>
          </a:prstGeom>
        </p:spPr>
      </p:pic>
      <p:sp>
        <p:nvSpPr>
          <p:cNvPr id="4" name="Oval 3"/>
          <p:cNvSpPr>
            <a:spLocks noChangeAspect="1"/>
          </p:cNvSpPr>
          <p:nvPr/>
        </p:nvSpPr>
        <p:spPr>
          <a:xfrm>
            <a:off x="1579418"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441509" y="2360169"/>
            <a:ext cx="469433" cy="469433"/>
          </a:xfrm>
          <a:prstGeom prst="rect">
            <a:avLst/>
          </a:prstGeom>
        </p:spPr>
      </p:pic>
      <p:pic>
        <p:nvPicPr>
          <p:cNvPr id="7" name="Picture 6"/>
          <p:cNvPicPr>
            <a:picLocks noChangeAspect="1"/>
          </p:cNvPicPr>
          <p:nvPr/>
        </p:nvPicPr>
        <p:blipFill>
          <a:blip r:embed="rId2"/>
          <a:stretch>
            <a:fillRect/>
          </a:stretch>
        </p:blipFill>
        <p:spPr>
          <a:xfrm>
            <a:off x="5340192" y="3257109"/>
            <a:ext cx="469433" cy="469433"/>
          </a:xfrm>
          <a:prstGeom prst="rect">
            <a:avLst/>
          </a:prstGeom>
        </p:spPr>
      </p:pic>
      <p:pic>
        <p:nvPicPr>
          <p:cNvPr id="8" name="Picture 7"/>
          <p:cNvPicPr>
            <a:picLocks noChangeAspect="1"/>
          </p:cNvPicPr>
          <p:nvPr/>
        </p:nvPicPr>
        <p:blipFill>
          <a:blip r:embed="rId2"/>
          <a:stretch>
            <a:fillRect/>
          </a:stretch>
        </p:blipFill>
        <p:spPr>
          <a:xfrm>
            <a:off x="3432219" y="2588769"/>
            <a:ext cx="469433" cy="469433"/>
          </a:xfrm>
          <a:prstGeom prst="rect">
            <a:avLst/>
          </a:prstGeom>
        </p:spPr>
      </p:pic>
      <p:pic>
        <p:nvPicPr>
          <p:cNvPr id="9" name="Picture 8"/>
          <p:cNvPicPr>
            <a:picLocks noChangeAspect="1"/>
          </p:cNvPicPr>
          <p:nvPr/>
        </p:nvPicPr>
        <p:blipFill>
          <a:blip r:embed="rId2"/>
          <a:stretch>
            <a:fillRect/>
          </a:stretch>
        </p:blipFill>
        <p:spPr>
          <a:xfrm>
            <a:off x="5574908" y="3978467"/>
            <a:ext cx="469433" cy="469433"/>
          </a:xfrm>
          <a:prstGeom prst="rect">
            <a:avLst/>
          </a:prstGeom>
        </p:spPr>
      </p:pic>
      <p:pic>
        <p:nvPicPr>
          <p:cNvPr id="10" name="Picture 9"/>
          <p:cNvPicPr>
            <a:picLocks noChangeAspect="1"/>
          </p:cNvPicPr>
          <p:nvPr/>
        </p:nvPicPr>
        <p:blipFill>
          <a:blip r:embed="rId2"/>
          <a:stretch>
            <a:fillRect/>
          </a:stretch>
        </p:blipFill>
        <p:spPr>
          <a:xfrm>
            <a:off x="4774160" y="4213082"/>
            <a:ext cx="469433" cy="469433"/>
          </a:xfrm>
          <a:prstGeom prst="rect">
            <a:avLst/>
          </a:prstGeom>
        </p:spPr>
      </p:pic>
      <p:pic>
        <p:nvPicPr>
          <p:cNvPr id="11" name="Picture 10"/>
          <p:cNvPicPr>
            <a:picLocks noChangeAspect="1"/>
          </p:cNvPicPr>
          <p:nvPr/>
        </p:nvPicPr>
        <p:blipFill>
          <a:blip r:embed="rId2"/>
          <a:stretch>
            <a:fillRect/>
          </a:stretch>
        </p:blipFill>
        <p:spPr>
          <a:xfrm>
            <a:off x="4755501" y="2233530"/>
            <a:ext cx="469433" cy="469433"/>
          </a:xfrm>
          <a:prstGeom prst="rect">
            <a:avLst/>
          </a:prstGeom>
        </p:spPr>
      </p:pic>
      <p:pic>
        <p:nvPicPr>
          <p:cNvPr id="12" name="Picture 11"/>
          <p:cNvPicPr>
            <a:picLocks noChangeAspect="1"/>
          </p:cNvPicPr>
          <p:nvPr/>
        </p:nvPicPr>
        <p:blipFill>
          <a:blip r:embed="rId2"/>
          <a:stretch>
            <a:fillRect/>
          </a:stretch>
        </p:blipFill>
        <p:spPr>
          <a:xfrm>
            <a:off x="6208536" y="2548232"/>
            <a:ext cx="469433" cy="469433"/>
          </a:xfrm>
          <a:prstGeom prst="rect">
            <a:avLst/>
          </a:prstGeom>
        </p:spPr>
      </p:pic>
      <p:pic>
        <p:nvPicPr>
          <p:cNvPr id="13" name="Picture 12"/>
          <p:cNvPicPr>
            <a:picLocks noChangeAspect="1"/>
          </p:cNvPicPr>
          <p:nvPr/>
        </p:nvPicPr>
        <p:blipFill>
          <a:blip r:embed="rId2"/>
          <a:stretch>
            <a:fillRect/>
          </a:stretch>
        </p:blipFill>
        <p:spPr>
          <a:xfrm>
            <a:off x="2206793" y="3264366"/>
            <a:ext cx="469433" cy="469433"/>
          </a:xfrm>
          <a:prstGeom prst="rect">
            <a:avLst/>
          </a:prstGeom>
        </p:spPr>
      </p:pic>
      <p:sp>
        <p:nvSpPr>
          <p:cNvPr id="3" name="Slide Number Placeholder 2"/>
          <p:cNvSpPr>
            <a:spLocks noGrp="1"/>
          </p:cNvSpPr>
          <p:nvPr>
            <p:ph type="sldNum" sz="quarter" idx="12"/>
          </p:nvPr>
        </p:nvSpPr>
        <p:spPr/>
        <p:txBody>
          <a:bodyPr/>
          <a:lstStyle/>
          <a:p>
            <a:fld id="{0577FFAD-9B63-42CB-8364-D4AC8368FA8D}" type="slidenum">
              <a:rPr lang="en-US" smtClean="0"/>
              <a:t>19</a:t>
            </a:fld>
            <a:endParaRPr lang="en-US"/>
          </a:p>
        </p:txBody>
      </p:sp>
    </p:spTree>
    <p:extLst>
      <p:ext uri="{BB962C8B-B14F-4D97-AF65-F5344CB8AC3E}">
        <p14:creationId xmlns:p14="http://schemas.microsoft.com/office/powerpoint/2010/main" val="356342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600113" cy="223896"/>
          </a:xfrm>
        </p:spPr>
        <p:txBody>
          <a:bodyPr>
            <a:normAutofit fontScale="90000"/>
          </a:bodyPr>
          <a:lstStyle/>
          <a:p>
            <a:endParaRPr lang="en-US" dirty="0"/>
          </a:p>
        </p:txBody>
      </p:sp>
      <p:sp>
        <p:nvSpPr>
          <p:cNvPr id="3" name="Content Placeholder 2"/>
          <p:cNvSpPr>
            <a:spLocks noGrp="1"/>
          </p:cNvSpPr>
          <p:nvPr>
            <p:ph idx="1"/>
          </p:nvPr>
        </p:nvSpPr>
        <p:spPr>
          <a:xfrm>
            <a:off x="838200" y="806335"/>
            <a:ext cx="10515600" cy="5370628"/>
          </a:xfrm>
        </p:spPr>
        <p:txBody>
          <a:bodyPr/>
          <a:lstStyle/>
          <a:p>
            <a:pPr marL="0" indent="0">
              <a:buNone/>
            </a:pPr>
            <a:r>
              <a:rPr lang="en-US" dirty="0" smtClean="0"/>
              <a:t>Web access:</a:t>
            </a:r>
          </a:p>
          <a:p>
            <a:pPr marL="0" indent="0">
              <a:buNone/>
            </a:pPr>
            <a:r>
              <a:rPr lang="en-US" dirty="0" smtClean="0">
                <a:hlinkClick r:id="rId2"/>
              </a:rPr>
              <a:t>https://www.cambridge.org/core/books/beyond-the-worstcase-analysis-of-algorithms/8A8128BBF7FC2857471E9CA52E69AC21</a:t>
            </a:r>
            <a:endParaRPr lang="en-US" dirty="0" smtClean="0"/>
          </a:p>
          <a:p>
            <a:pPr marL="0" indent="0">
              <a:buNone/>
            </a:pPr>
            <a:endParaRPr lang="en-US" dirty="0"/>
          </a:p>
          <a:p>
            <a:pPr marL="0" indent="0">
              <a:buNone/>
            </a:pPr>
            <a:endParaRPr lang="en-US" dirty="0" smtClean="0"/>
          </a:p>
          <a:p>
            <a:pPr marL="0" indent="0">
              <a:buNone/>
            </a:pPr>
            <a:r>
              <a:rPr lang="en-US" dirty="0" smtClean="0"/>
              <a:t>30 chapters packed with information.</a:t>
            </a:r>
          </a:p>
          <a:p>
            <a:pPr marL="0" indent="0">
              <a:buNone/>
            </a:pPr>
            <a:r>
              <a:rPr lang="en-US" dirty="0" smtClean="0"/>
              <a:t>Will cover a small but substantial part.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349" y="2594149"/>
            <a:ext cx="2286000" cy="3365500"/>
          </a:xfrm>
          <a:prstGeom prst="rect">
            <a:avLst/>
          </a:prstGeom>
        </p:spPr>
      </p:pic>
      <p:sp>
        <p:nvSpPr>
          <p:cNvPr id="5" name="Slide Number Placeholder 4"/>
          <p:cNvSpPr>
            <a:spLocks noGrp="1"/>
          </p:cNvSpPr>
          <p:nvPr>
            <p:ph type="sldNum" sz="quarter" idx="12"/>
          </p:nvPr>
        </p:nvSpPr>
        <p:spPr/>
        <p:txBody>
          <a:bodyPr/>
          <a:lstStyle/>
          <a:p>
            <a:fld id="{0577FFAD-9B63-42CB-8364-D4AC8368FA8D}" type="slidenum">
              <a:rPr lang="en-US" smtClean="0"/>
              <a:t>2</a:t>
            </a:fld>
            <a:endParaRPr lang="en-US"/>
          </a:p>
        </p:txBody>
      </p:sp>
    </p:spTree>
    <p:extLst>
      <p:ext uri="{BB962C8B-B14F-4D97-AF65-F5344CB8AC3E}">
        <p14:creationId xmlns:p14="http://schemas.microsoft.com/office/powerpoint/2010/main" val="311814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Clustering</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Can define formal objective functions to compare between the value of various solutions to a clustering instance. For example:</a:t>
                </a:r>
              </a:p>
              <a:p>
                <a14:m>
                  <m:oMath xmlns:m="http://schemas.openxmlformats.org/officeDocument/2006/math">
                    <m:r>
                      <a:rPr lang="en-US" i="1" smtClean="0">
                        <a:solidFill>
                          <a:srgbClr val="FF0000"/>
                        </a:solidFill>
                        <a:latin typeface="Cambria Math" panose="02040503050406030204" pitchFamily="18" charset="0"/>
                      </a:rPr>
                      <m:t>𝑘</m:t>
                    </m:r>
                  </m:oMath>
                </a14:m>
                <a:r>
                  <a:rPr lang="en-US" dirty="0"/>
                  <a:t>-</a:t>
                </a:r>
                <a:r>
                  <a:rPr lang="en-US" dirty="0" smtClean="0"/>
                  <a:t>median: generate </a:t>
                </a:r>
                <a14:m>
                  <m:oMath xmlns:m="http://schemas.openxmlformats.org/officeDocument/2006/math">
                    <m:r>
                      <a:rPr lang="en-US" i="1" smtClean="0">
                        <a:solidFill>
                          <a:srgbClr val="FF0000"/>
                        </a:solidFill>
                        <a:latin typeface="Cambria Math" panose="02040503050406030204" pitchFamily="18" charset="0"/>
                      </a:rPr>
                      <m:t>𝑘</m:t>
                    </m:r>
                  </m:oMath>
                </a14:m>
                <a:r>
                  <a:rPr lang="en-US" dirty="0"/>
                  <a:t> clusters, minimize sum of </a:t>
                </a:r>
                <a:r>
                  <a:rPr lang="en-US" dirty="0" smtClean="0"/>
                  <a:t>distances </a:t>
                </a:r>
                <a:r>
                  <a:rPr lang="en-US" dirty="0"/>
                  <a:t>of points from the centers of their respective clusters</a:t>
                </a:r>
                <a:r>
                  <a:rPr lang="en-US" dirty="0" smtClean="0"/>
                  <a:t>.</a:t>
                </a:r>
                <a:endParaRPr lang="en-US" dirty="0"/>
              </a:p>
              <a:p>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-means: generate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clusters, minimize sum of squared distances of points from the centers of their respective clusters.</a:t>
                </a:r>
              </a:p>
              <a:p>
                <a:pPr marL="0" indent="0">
                  <a:buNone/>
                </a:pPr>
                <a:endParaRPr lang="en-US" dirty="0"/>
              </a:p>
              <a:p>
                <a:pPr marL="0" indent="0">
                  <a:buNone/>
                </a:pPr>
                <a:r>
                  <a:rPr lang="en-US" dirty="0" smtClean="0"/>
                  <a:t>Can you see why they are named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solidFill>
                      <a:srgbClr val="0000FF"/>
                    </a:solidFill>
                  </a:rPr>
                  <a:t>-median</a:t>
                </a:r>
                <a:r>
                  <a:rPr lang="en-US" dirty="0" smtClean="0"/>
                  <a:t> and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solidFill>
                      <a:srgbClr val="0000FF"/>
                    </a:solidFill>
                  </a:rPr>
                  <a:t>-means</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3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20</a:t>
            </a:fld>
            <a:endParaRPr lang="en-US"/>
          </a:p>
        </p:txBody>
      </p:sp>
    </p:spTree>
    <p:extLst>
      <p:ext uri="{BB962C8B-B14F-4D97-AF65-F5344CB8AC3E}">
        <p14:creationId xmlns:p14="http://schemas.microsoft.com/office/powerpoint/2010/main" val="202633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Clustering – worst case analysis</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Given a set of points to cluster, optimizing the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-means objective is </a:t>
                </a:r>
                <a:br>
                  <a:rPr lang="en-US" dirty="0" smtClean="0"/>
                </a:br>
                <a:r>
                  <a:rPr lang="en-US" dirty="0" smtClean="0"/>
                  <a:t>NP-hard, and likewise for the </a:t>
                </a:r>
                <a14:m>
                  <m:oMath xmlns:m="http://schemas.openxmlformats.org/officeDocument/2006/math">
                    <m:r>
                      <a:rPr lang="en-US" i="1" smtClean="0">
                        <a:solidFill>
                          <a:srgbClr val="FF0000"/>
                        </a:solidFill>
                        <a:latin typeface="Cambria Math" panose="02040503050406030204" pitchFamily="18" charset="0"/>
                      </a:rPr>
                      <m:t>𝑘</m:t>
                    </m:r>
                  </m:oMath>
                </a14:m>
                <a:r>
                  <a:rPr lang="en-US" dirty="0"/>
                  <a:t>-</a:t>
                </a:r>
                <a:r>
                  <a:rPr lang="en-US" dirty="0" smtClean="0"/>
                  <a:t>median objective. </a:t>
                </a:r>
              </a:p>
              <a:p>
                <a:pPr marL="0" indent="0">
                  <a:buNone/>
                </a:pPr>
                <a:endParaRPr lang="en-US" dirty="0"/>
              </a:p>
              <a:p>
                <a:pPr marL="0" indent="0">
                  <a:buNone/>
                </a:pPr>
                <a:r>
                  <a:rPr lang="en-US" dirty="0" smtClean="0"/>
                  <a:t>Is this NP-hardness relevant? </a:t>
                </a:r>
              </a:p>
              <a:p>
                <a:pPr marL="0" indent="0">
                  <a:buNone/>
                </a:pPr>
                <a:r>
                  <a:rPr lang="en-US" dirty="0" smtClean="0"/>
                  <a:t>We are mainly interested in clustering when clusters are “meaningful”, and essentially unambiguous. </a:t>
                </a:r>
              </a:p>
              <a:p>
                <a:pPr marL="0" indent="0">
                  <a:buNone/>
                </a:pPr>
                <a:r>
                  <a:rPr lang="en-US" dirty="0" smtClean="0"/>
                  <a:t>Could it be that </a:t>
                </a:r>
                <a:r>
                  <a:rPr lang="en-US" dirty="0" smtClean="0">
                    <a:solidFill>
                      <a:srgbClr val="0000FF"/>
                    </a:solidFill>
                  </a:rPr>
                  <a:t>clustering is hard only when it does not matter</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21</a:t>
            </a:fld>
            <a:endParaRPr lang="en-US"/>
          </a:p>
        </p:txBody>
      </p:sp>
    </p:spTree>
    <p:extLst>
      <p:ext uri="{BB962C8B-B14F-4D97-AF65-F5344CB8AC3E}">
        <p14:creationId xmlns:p14="http://schemas.microsoft.com/office/powerpoint/2010/main" val="1454527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unreasonable effectiveness of machine learning</a:t>
            </a:r>
            <a:endParaRPr lang="en-US" dirty="0">
              <a:solidFill>
                <a:srgbClr val="0000FF"/>
              </a:solidFill>
            </a:endParaRPr>
          </a:p>
        </p:txBody>
      </p:sp>
      <p:sp>
        <p:nvSpPr>
          <p:cNvPr id="3" name="Content Placeholder 2"/>
          <p:cNvSpPr>
            <a:spLocks noGrp="1"/>
          </p:cNvSpPr>
          <p:nvPr>
            <p:ph idx="1"/>
          </p:nvPr>
        </p:nvSpPr>
        <p:spPr>
          <a:xfrm>
            <a:off x="838200" y="1825624"/>
            <a:ext cx="10515600" cy="4808441"/>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Machine learning algorithms achieve great success in a variety of applications.</a:t>
            </a:r>
          </a:p>
          <a:p>
            <a:pPr marL="0" indent="0">
              <a:buNone/>
            </a:pPr>
            <a:r>
              <a:rPr lang="en-US" dirty="0" smtClean="0"/>
              <a:t>Worst case analysis does not predict such success.</a:t>
            </a:r>
          </a:p>
          <a:p>
            <a:pPr marL="0" indent="0">
              <a:buNone/>
            </a:pPr>
            <a:r>
              <a:rPr lang="en-US" sz="2200" dirty="0" smtClean="0"/>
              <a:t>* Image from: https</a:t>
            </a:r>
            <a:r>
              <a:rPr lang="en-US" sz="2200" dirty="0"/>
              <a:t>://www.securityinfowatch.com/video-surveillance/video-analytics/article/21069937/deep-learning-to-the-rescue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015" r="-443"/>
          <a:stretch/>
        </p:blipFill>
        <p:spPr>
          <a:xfrm>
            <a:off x="1085291" y="1649864"/>
            <a:ext cx="4284000" cy="2905125"/>
          </a:xfrm>
          <a:prstGeom prst="rect">
            <a:avLst/>
          </a:prstGeom>
        </p:spPr>
      </p:pic>
      <p:sp>
        <p:nvSpPr>
          <p:cNvPr id="4" name="Slide Number Placeholder 3"/>
          <p:cNvSpPr>
            <a:spLocks noGrp="1"/>
          </p:cNvSpPr>
          <p:nvPr>
            <p:ph type="sldNum" sz="quarter" idx="12"/>
          </p:nvPr>
        </p:nvSpPr>
        <p:spPr/>
        <p:txBody>
          <a:bodyPr/>
          <a:lstStyle/>
          <a:p>
            <a:fld id="{0577FFAD-9B63-42CB-8364-D4AC8368FA8D}" type="slidenum">
              <a:rPr lang="en-US" smtClean="0"/>
              <a:t>22</a:t>
            </a:fld>
            <a:endParaRPr lang="en-US"/>
          </a:p>
        </p:txBody>
      </p:sp>
    </p:spTree>
    <p:extLst>
      <p:ext uri="{BB962C8B-B14F-4D97-AF65-F5344CB8AC3E}">
        <p14:creationId xmlns:p14="http://schemas.microsoft.com/office/powerpoint/2010/main" val="2905115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Puzzles associated with machine learning</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solidFill>
                  <a:srgbClr val="FF0000"/>
                </a:solidFill>
              </a:rPr>
              <a:t>Training error</a:t>
            </a:r>
            <a:r>
              <a:rPr lang="en-US" dirty="0" smtClean="0"/>
              <a:t>: given a labeled training set and a deep neural network architecture, training a DNN (optimizing the network weights with respect to the training set) is NP-hard.</a:t>
            </a:r>
          </a:p>
          <a:p>
            <a:pPr marL="0" indent="0">
              <a:buNone/>
            </a:pPr>
            <a:endParaRPr lang="en-US" dirty="0"/>
          </a:p>
          <a:p>
            <a:pPr marL="0" indent="0">
              <a:buNone/>
            </a:pPr>
            <a:r>
              <a:rPr lang="en-US" dirty="0" smtClean="0">
                <a:solidFill>
                  <a:srgbClr val="FF0000"/>
                </a:solidFill>
              </a:rPr>
              <a:t>Generalization error</a:t>
            </a:r>
            <a:r>
              <a:rPr lang="en-US" dirty="0" smtClean="0"/>
              <a:t>: worst case analysis suggests that the size of the training set needs to be larger than the number of parameters in the DNN, or else the generalization error (on test sets) will be large (due </a:t>
            </a:r>
            <a:r>
              <a:rPr lang="en-US" smtClean="0"/>
              <a:t>to over-fitting</a:t>
            </a:r>
            <a:r>
              <a:rPr lang="en-US" dirty="0" smtClean="0"/>
              <a:t>). </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23</a:t>
            </a:fld>
            <a:endParaRPr lang="en-US"/>
          </a:p>
        </p:txBody>
      </p:sp>
    </p:spTree>
    <p:extLst>
      <p:ext uri="{BB962C8B-B14F-4D97-AF65-F5344CB8AC3E}">
        <p14:creationId xmlns:p14="http://schemas.microsoft.com/office/powerpoint/2010/main" val="385993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Online paging</a:t>
            </a:r>
            <a:endParaRPr lang="en-US" dirty="0">
              <a:solidFill>
                <a:srgbClr val="0000FF"/>
              </a:solidFill>
            </a:endParaRPr>
          </a:p>
        </p:txBody>
      </p:sp>
      <p:sp>
        <p:nvSpPr>
          <p:cNvPr id="5" name="Content Placeholder 4"/>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200" dirty="0" smtClean="0"/>
              <a:t>* </a:t>
            </a:r>
            <a:r>
              <a:rPr lang="en-US" sz="2200" dirty="0"/>
              <a:t>Image </a:t>
            </a:r>
            <a:r>
              <a:rPr lang="en-US" sz="2200" dirty="0" smtClean="0"/>
              <a:t>from: </a:t>
            </a:r>
            <a:r>
              <a:rPr lang="en-US" sz="2200" dirty="0"/>
              <a:t>https://www.cs.uic.edu/~jbell/CourseNotes/OperatingSystems/9_VirtualMemory.html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645920"/>
            <a:ext cx="7324531" cy="3566160"/>
          </a:xfrm>
          <a:prstGeom prst="rect">
            <a:avLst/>
          </a:prstGeom>
        </p:spPr>
      </p:pic>
      <p:sp>
        <p:nvSpPr>
          <p:cNvPr id="7" name="Slide Number Placeholder 6"/>
          <p:cNvSpPr>
            <a:spLocks noGrp="1"/>
          </p:cNvSpPr>
          <p:nvPr>
            <p:ph type="sldNum" sz="quarter" idx="12"/>
          </p:nvPr>
        </p:nvSpPr>
        <p:spPr/>
        <p:txBody>
          <a:bodyPr/>
          <a:lstStyle/>
          <a:p>
            <a:fld id="{0577FFAD-9B63-42CB-8364-D4AC8368FA8D}" type="slidenum">
              <a:rPr lang="en-US" smtClean="0"/>
              <a:t>24</a:t>
            </a:fld>
            <a:endParaRPr lang="en-US"/>
          </a:p>
        </p:txBody>
      </p:sp>
    </p:spTree>
    <p:extLst>
      <p:ext uri="{BB962C8B-B14F-4D97-AF65-F5344CB8AC3E}">
        <p14:creationId xmlns:p14="http://schemas.microsoft.com/office/powerpoint/2010/main" val="3714285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Online paging</a:t>
            </a:r>
            <a:endParaRPr lang="en-US" dirty="0">
              <a:solidFill>
                <a:srgbClr val="0000FF"/>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pPr marL="0" indent="0">
                  <a:buNone/>
                </a:pPr>
                <a:r>
                  <a:rPr lang="en-US" dirty="0" smtClean="0"/>
                  <a:t>A page fault: the CPU attempts to access a logical page (in its virtual memory) that is not in (the physical) main memory. The page needs to be retrieved from disk.</a:t>
                </a:r>
              </a:p>
              <a:p>
                <a:pPr marL="0" indent="0">
                  <a:buNone/>
                </a:pPr>
                <a:r>
                  <a:rPr lang="en-US" dirty="0" smtClean="0"/>
                  <a:t>Page eviction: to make space in main memory to retrieved page.</a:t>
                </a:r>
              </a:p>
              <a:p>
                <a:pPr marL="0" indent="0">
                  <a:buNone/>
                </a:pPr>
                <a:r>
                  <a:rPr lang="en-US" dirty="0" smtClean="0"/>
                  <a:t>(Same considerations for cache versus main memory.)</a:t>
                </a:r>
              </a:p>
              <a:p>
                <a:pPr marL="0" indent="0">
                  <a:buNone/>
                </a:pPr>
                <a:r>
                  <a:rPr lang="en-US" dirty="0" smtClean="0"/>
                  <a:t>Which page should we </a:t>
                </a:r>
                <a:r>
                  <a:rPr lang="en-US" dirty="0"/>
                  <a:t>evict? </a:t>
                </a:r>
              </a:p>
              <a:p>
                <a:pPr marL="0" indent="0">
                  <a:buNone/>
                </a:pPr>
                <a:endParaRPr lang="en-US" dirty="0" smtClean="0"/>
              </a:p>
              <a:p>
                <a:pPr marL="0" indent="0">
                  <a:buNone/>
                </a:pPr>
                <a:r>
                  <a:rPr lang="en-US" dirty="0" err="1" smtClean="0"/>
                  <a:t>Belady’s</a:t>
                </a:r>
                <a:r>
                  <a:rPr lang="en-US" dirty="0" smtClean="0"/>
                  <a:t> </a:t>
                </a:r>
                <a:r>
                  <a:rPr lang="en-US" dirty="0" smtClean="0">
                    <a:solidFill>
                      <a:srgbClr val="00B050"/>
                    </a:solidFill>
                  </a:rPr>
                  <a:t>furthest in the future </a:t>
                </a:r>
                <a:r>
                  <a:rPr lang="en-US" dirty="0" smtClean="0"/>
                  <a:t>eviction policy is </a:t>
                </a:r>
                <a:r>
                  <a:rPr lang="en-US" dirty="0" smtClean="0"/>
                  <a:t>optimal. (</a:t>
                </a:r>
                <a:r>
                  <a:rPr lang="en-US" dirty="0" smtClean="0"/>
                  <a:t>In particular, if physical memory has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pages and virtual memory has </a:t>
                </a: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solidFill>
                      <a:srgbClr val="FF0000"/>
                    </a:solidFill>
                  </a:rPr>
                  <a:t> </a:t>
                </a:r>
                <a:r>
                  <a:rPr lang="en-US" dirty="0" smtClean="0"/>
                  <a:t>pages, the page fault </a:t>
                </a:r>
                <a:r>
                  <a:rPr lang="en-US" dirty="0"/>
                  <a:t>rate</a:t>
                </a:r>
                <a:r>
                  <a:rPr lang="en-US" dirty="0" smtClean="0"/>
                  <a:t> </a:t>
                </a:r>
                <a:r>
                  <a:rPr lang="en-US" dirty="0" smtClean="0"/>
                  <a:t>is at most </a:t>
                </a:r>
                <a14:m>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𝑘</m:t>
                        </m:r>
                      </m:den>
                    </m:f>
                  </m:oMath>
                </a14:m>
                <a:r>
                  <a:rPr lang="en-US" dirty="0" smtClean="0"/>
                  <a:t>.)</a:t>
                </a:r>
                <a:endParaRPr lang="en-US" dirty="0"/>
              </a:p>
              <a:p>
                <a:pPr marL="0" indent="0">
                  <a:buNone/>
                </a:pPr>
                <a:endParaRPr lang="en-US" dirty="0" smtClean="0"/>
              </a:p>
              <a:p>
                <a:pPr marL="0" indent="0">
                  <a:buNone/>
                </a:pPr>
                <a:r>
                  <a:rPr lang="en-US" dirty="0" smtClean="0"/>
                  <a:t>However, we need to decide online. (Looking ahead is not practical.)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661" b="-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25</a:t>
            </a:fld>
            <a:endParaRPr lang="en-US"/>
          </a:p>
        </p:txBody>
      </p:sp>
    </p:spTree>
    <p:extLst>
      <p:ext uri="{BB962C8B-B14F-4D97-AF65-F5344CB8AC3E}">
        <p14:creationId xmlns:p14="http://schemas.microsoft.com/office/powerpoint/2010/main" val="1817822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Deterministic paging policies</a:t>
            </a:r>
            <a:endParaRPr lang="en-US" dirty="0">
              <a:solidFill>
                <a:srgbClr val="0000FF"/>
              </a:solidFill>
            </a:endParaRPr>
          </a:p>
        </p:txBody>
      </p:sp>
      <p:sp>
        <p:nvSpPr>
          <p:cNvPr id="3" name="Content Placeholder 2"/>
          <p:cNvSpPr>
            <a:spLocks noGrp="1"/>
          </p:cNvSpPr>
          <p:nvPr>
            <p:ph idx="1"/>
          </p:nvPr>
        </p:nvSpPr>
        <p:spPr>
          <a:xfrm>
            <a:off x="362338" y="1825625"/>
            <a:ext cx="10638453" cy="4351338"/>
          </a:xfrm>
        </p:spPr>
        <p:txBody>
          <a:bodyPr>
            <a:normAutofit/>
          </a:bodyPr>
          <a:lstStyle/>
          <a:p>
            <a:pPr marL="0" indent="0">
              <a:buNone/>
            </a:pPr>
            <a:r>
              <a:rPr lang="en-US" dirty="0" smtClean="0"/>
              <a:t>Least Recently Used (LRU): evict the page whose last usage was earliest.</a:t>
            </a:r>
          </a:p>
          <a:p>
            <a:pPr marL="0" indent="0">
              <a:buNone/>
            </a:pPr>
            <a:r>
              <a:rPr lang="en-US" dirty="0" smtClean="0"/>
              <a:t>First in First Out (FIFO): evict the page that entered memory earliest.</a:t>
            </a:r>
          </a:p>
          <a:p>
            <a:pPr marL="0" indent="0">
              <a:buNone/>
            </a:pPr>
            <a:endParaRPr lang="en-US" dirty="0"/>
          </a:p>
          <a:p>
            <a:pPr marL="0" indent="0">
              <a:buNone/>
            </a:pPr>
            <a:r>
              <a:rPr lang="en-US" dirty="0" smtClean="0"/>
              <a:t>Most recently used (MRU): evict the page used latest.</a:t>
            </a:r>
          </a:p>
          <a:p>
            <a:pPr marL="0" indent="0">
              <a:buNone/>
            </a:pPr>
            <a:r>
              <a:rPr lang="en-US" dirty="0" smtClean="0"/>
              <a:t>Last in first out (LIFO): evict the page most recently retrieved.</a:t>
            </a:r>
          </a:p>
          <a:p>
            <a:pPr marL="0" indent="0">
              <a:buNone/>
            </a:pPr>
            <a:endParaRPr lang="en-US" dirty="0"/>
          </a:p>
          <a:p>
            <a:pPr marL="0" indent="0">
              <a:buNone/>
            </a:pPr>
            <a:r>
              <a:rPr lang="en-US" dirty="0" smtClean="0"/>
              <a:t>Worst case analysis does not distinguish among these algorithms. For </a:t>
            </a:r>
            <a:r>
              <a:rPr lang="en-US" dirty="0"/>
              <a:t>every </a:t>
            </a:r>
            <a:r>
              <a:rPr lang="en-US" dirty="0" smtClean="0"/>
              <a:t>eviction policy, in the worst case, the page fault rate is </a:t>
            </a:r>
            <a:r>
              <a:rPr lang="en-US" dirty="0" smtClean="0">
                <a:solidFill>
                  <a:srgbClr val="FF0000"/>
                </a:solidFill>
              </a:rPr>
              <a:t>1</a:t>
            </a:r>
            <a:r>
              <a:rPr lang="en-US" dirty="0" smtClean="0"/>
              <a:t>.</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26</a:t>
            </a:fld>
            <a:endParaRPr lang="en-US"/>
          </a:p>
        </p:txBody>
      </p:sp>
    </p:spTree>
    <p:extLst>
      <p:ext uri="{BB962C8B-B14F-4D97-AF65-F5344CB8AC3E}">
        <p14:creationId xmlns:p14="http://schemas.microsoft.com/office/powerpoint/2010/main" val="2164260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Comment: swapping versus paging</a:t>
            </a:r>
            <a:endParaRPr lang="en-US" dirty="0">
              <a:solidFill>
                <a:srgbClr val="0000FF"/>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Swapping of processes: in a multi-processing system, the CPU may preempt a running process, and instead start/resume a process that was waiting in queue. </a:t>
            </a:r>
          </a:p>
          <a:p>
            <a:pPr marL="0" indent="0">
              <a:buNone/>
            </a:pPr>
            <a:r>
              <a:rPr lang="en-US" dirty="0" smtClean="0"/>
              <a:t>In needed, evicts pages used by processes that are not currently running, rather than pages of process that are currently running.</a:t>
            </a:r>
          </a:p>
          <a:p>
            <a:pPr marL="0" indent="0">
              <a:buNone/>
            </a:pPr>
            <a:endParaRPr lang="en-US" dirty="0" smtClean="0"/>
          </a:p>
          <a:p>
            <a:pPr marL="0" indent="0">
              <a:buNone/>
            </a:pPr>
            <a:r>
              <a:rPr lang="en-US" dirty="0" smtClean="0"/>
              <a:t>Both LRU and FIFO are a proxy to this rule, whereas MRU and LIFO are not.</a:t>
            </a:r>
          </a:p>
          <a:p>
            <a:pPr marL="0" indent="0">
              <a:buNone/>
            </a:pPr>
            <a:r>
              <a:rPr lang="en-US" dirty="0" smtClean="0"/>
              <a:t>Swapping is somewhat orthogonal to online paging. It refers to the inter-process memory management, whereas online paging refers to the memory management of a single process.</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27</a:t>
            </a:fld>
            <a:endParaRPr lang="en-US"/>
          </a:p>
        </p:txBody>
      </p:sp>
    </p:spTree>
    <p:extLst>
      <p:ext uri="{BB962C8B-B14F-4D97-AF65-F5344CB8AC3E}">
        <p14:creationId xmlns:p14="http://schemas.microsoft.com/office/powerpoint/2010/main" val="1647254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Beyond worst case analysis</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Can a theoretical model predict which deterministic paging policy will have lower page-fault rate?</a:t>
            </a:r>
          </a:p>
          <a:p>
            <a:pPr marL="0" indent="0">
              <a:buNone/>
            </a:pPr>
            <a:endParaRPr lang="en-US" dirty="0"/>
          </a:p>
          <a:p>
            <a:pPr marL="0" indent="0">
              <a:buNone/>
            </a:pPr>
            <a:r>
              <a:rPr lang="en-US" dirty="0" smtClean="0"/>
              <a:t>We shall present one such model.</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28</a:t>
            </a:fld>
            <a:endParaRPr lang="en-US"/>
          </a:p>
        </p:txBody>
      </p:sp>
    </p:spTree>
    <p:extLst>
      <p:ext uri="{BB962C8B-B14F-4D97-AF65-F5344CB8AC3E}">
        <p14:creationId xmlns:p14="http://schemas.microsoft.com/office/powerpoint/2010/main" val="2895776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Correlations, locality of reference</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A sequence of page requests is not a sequence of randomly and independently chosen pages.</a:t>
            </a:r>
          </a:p>
          <a:p>
            <a:pPr marL="0" indent="0">
              <a:buNone/>
            </a:pPr>
            <a:r>
              <a:rPr lang="en-US" dirty="0" smtClean="0"/>
              <a:t>Program instructions are </a:t>
            </a:r>
            <a:r>
              <a:rPr lang="en-US" dirty="0"/>
              <a:t>t</a:t>
            </a:r>
            <a:r>
              <a:rPr lang="en-US" dirty="0" smtClean="0"/>
              <a:t>ypically accessed linearly (in portions without branches), or periodically (loops), or recursively (function calls).</a:t>
            </a:r>
          </a:p>
          <a:p>
            <a:pPr marL="0" indent="0">
              <a:buNone/>
            </a:pPr>
            <a:r>
              <a:rPr lang="en-US" dirty="0" smtClean="0"/>
              <a:t>Data objects are typically accessed repeatedly (read then write, incrementing a counter), or sequentially (elements of an array).</a:t>
            </a:r>
          </a:p>
          <a:p>
            <a:pPr marL="0" indent="0">
              <a:buNone/>
            </a:pPr>
            <a:endParaRPr lang="en-US" dirty="0"/>
          </a:p>
          <a:p>
            <a:pPr marL="0" indent="0">
              <a:buNone/>
            </a:pPr>
            <a:r>
              <a:rPr lang="en-US" dirty="0" smtClean="0"/>
              <a:t>Locality of reference is the reason why one paging policy is better than another in practice. Hence this is what we would like to model.</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29</a:t>
            </a:fld>
            <a:endParaRPr lang="en-US"/>
          </a:p>
        </p:txBody>
      </p:sp>
    </p:spTree>
    <p:extLst>
      <p:ext uri="{BB962C8B-B14F-4D97-AF65-F5344CB8AC3E}">
        <p14:creationId xmlns:p14="http://schemas.microsoft.com/office/powerpoint/2010/main" val="64002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Preliminary selection of chapters</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1. Introduction (</a:t>
            </a:r>
            <a:r>
              <a:rPr lang="en-US" dirty="0" err="1" smtClean="0"/>
              <a:t>Roughgarden</a:t>
            </a:r>
            <a:r>
              <a:rPr lang="en-US" dirty="0" smtClean="0"/>
              <a:t>).</a:t>
            </a:r>
          </a:p>
          <a:p>
            <a:pPr marL="0" indent="0">
              <a:buNone/>
            </a:pPr>
            <a:r>
              <a:rPr lang="en-US" dirty="0" smtClean="0"/>
              <a:t>2. Parametrized Algorithms (</a:t>
            </a:r>
            <a:r>
              <a:rPr lang="en-US" dirty="0" err="1" smtClean="0"/>
              <a:t>Fomin</a:t>
            </a:r>
            <a:r>
              <a:rPr lang="en-US" dirty="0" smtClean="0"/>
              <a:t>, </a:t>
            </a:r>
            <a:r>
              <a:rPr lang="en-US" dirty="0" err="1" smtClean="0"/>
              <a:t>Lokshtanov</a:t>
            </a:r>
            <a:r>
              <a:rPr lang="en-US" dirty="0" smtClean="0"/>
              <a:t>, </a:t>
            </a:r>
            <a:r>
              <a:rPr lang="en-US" dirty="0" err="1" smtClean="0"/>
              <a:t>Saurabh</a:t>
            </a:r>
            <a:r>
              <a:rPr lang="en-US" dirty="0" smtClean="0"/>
              <a:t>, </a:t>
            </a:r>
            <a:r>
              <a:rPr lang="en-US" dirty="0" err="1" smtClean="0"/>
              <a:t>Zehavi</a:t>
            </a:r>
            <a:r>
              <a:rPr lang="en-US" dirty="0" smtClean="0"/>
              <a:t>). </a:t>
            </a:r>
          </a:p>
          <a:p>
            <a:pPr marL="0" indent="0">
              <a:buNone/>
            </a:pPr>
            <a:r>
              <a:rPr lang="en-US" dirty="0" smtClean="0"/>
              <a:t>5. Perturbation Resilience (</a:t>
            </a:r>
            <a:r>
              <a:rPr lang="en-US" dirty="0" err="1" smtClean="0"/>
              <a:t>Makarychev</a:t>
            </a:r>
            <a:r>
              <a:rPr lang="en-US" dirty="0" smtClean="0"/>
              <a:t>, </a:t>
            </a:r>
            <a:r>
              <a:rPr lang="en-US" dirty="0" err="1" smtClean="0"/>
              <a:t>Makarychev</a:t>
            </a:r>
            <a:r>
              <a:rPr lang="en-US" dirty="0" smtClean="0"/>
              <a:t>).</a:t>
            </a:r>
          </a:p>
          <a:p>
            <a:pPr marL="0" indent="0">
              <a:buNone/>
            </a:pPr>
            <a:r>
              <a:rPr lang="en-US" dirty="0" smtClean="0"/>
              <a:t>6. Approximation Stability and Proxy Objectives (Blum).</a:t>
            </a:r>
          </a:p>
          <a:p>
            <a:pPr marL="0" indent="0">
              <a:buNone/>
            </a:pPr>
            <a:r>
              <a:rPr lang="en-US" dirty="0" smtClean="0"/>
              <a:t>8. Distributional Analysis (</a:t>
            </a:r>
            <a:r>
              <a:rPr lang="en-US" dirty="0" err="1" smtClean="0"/>
              <a:t>Roughgarden</a:t>
            </a:r>
            <a:r>
              <a:rPr lang="en-US" dirty="0" smtClean="0"/>
              <a:t>).</a:t>
            </a:r>
          </a:p>
          <a:p>
            <a:pPr marL="0" indent="0">
              <a:buNone/>
            </a:pPr>
            <a:r>
              <a:rPr lang="en-US" dirty="0" smtClean="0"/>
              <a:t>9. Introduction to Semi-Random Models (Feige).</a:t>
            </a:r>
          </a:p>
          <a:p>
            <a:pPr marL="0" indent="0">
              <a:buNone/>
            </a:pPr>
            <a:r>
              <a:rPr lang="en-US" dirty="0" smtClean="0"/>
              <a:t>11. Random-Order Models (Gupta, </a:t>
            </a:r>
            <a:r>
              <a:rPr lang="en-US" dirty="0" err="1" smtClean="0"/>
              <a:t>Singla</a:t>
            </a:r>
            <a:r>
              <a:rPr lang="en-US" dirty="0" smtClean="0"/>
              <a:t>).</a:t>
            </a:r>
          </a:p>
          <a:p>
            <a:pPr marL="0" indent="0">
              <a:buNone/>
            </a:pPr>
            <a:r>
              <a:rPr lang="en-US" dirty="0" smtClean="0"/>
              <a:t>13. Smoothed Analysis of Local Search (</a:t>
            </a:r>
            <a:r>
              <a:rPr lang="en-US" dirty="0" err="1"/>
              <a:t>M</a:t>
            </a:r>
            <a:r>
              <a:rPr lang="en-US" dirty="0" err="1" smtClean="0"/>
              <a:t>anthey</a:t>
            </a:r>
            <a:r>
              <a:rPr lang="en-US" dirty="0" smtClean="0"/>
              <a:t>).</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3</a:t>
            </a:fld>
            <a:endParaRPr lang="en-US"/>
          </a:p>
        </p:txBody>
      </p:sp>
    </p:spTree>
    <p:extLst>
      <p:ext uri="{BB962C8B-B14F-4D97-AF65-F5344CB8AC3E}">
        <p14:creationId xmlns:p14="http://schemas.microsoft.com/office/powerpoint/2010/main" val="81984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 generative model exhibiting locality of reference?</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A generative model for the sequence of requests.</a:t>
            </a:r>
          </a:p>
          <a:p>
            <a:pPr marL="0" indent="0">
              <a:buNone/>
            </a:pPr>
            <a:r>
              <a:rPr lang="en-US" dirty="0" smtClean="0"/>
              <a:t>For example: the sequence of page requests forms a </a:t>
            </a:r>
            <a:r>
              <a:rPr lang="en-US" dirty="0"/>
              <a:t>M</a:t>
            </a:r>
            <a:r>
              <a:rPr lang="en-US" dirty="0" smtClean="0"/>
              <a:t>arkov chain (each new request is a probabilistic function of the previous request), or the output of a hidden Markov chain. </a:t>
            </a:r>
          </a:p>
          <a:p>
            <a:pPr marL="0" indent="0">
              <a:buNone/>
            </a:pPr>
            <a:r>
              <a:rPr lang="en-US" dirty="0" smtClean="0"/>
              <a:t>Show that for a wide range of parameters of the Markov chain: </a:t>
            </a:r>
          </a:p>
          <a:p>
            <a:r>
              <a:rPr lang="en-US" dirty="0" smtClean="0"/>
              <a:t>The sequence of page requests exhibits “locality of reference”. </a:t>
            </a:r>
          </a:p>
          <a:p>
            <a:r>
              <a:rPr lang="en-US" dirty="0" smtClean="0"/>
              <a:t>Some paging policies are preferable over others.</a:t>
            </a:r>
          </a:p>
          <a:p>
            <a:endParaRPr lang="en-US" dirty="0"/>
          </a:p>
          <a:p>
            <a:pPr marL="0" indent="0">
              <a:buNone/>
            </a:pPr>
            <a:r>
              <a:rPr lang="en-US" dirty="0" smtClean="0"/>
              <a:t>There has been work along these lines. We will do something different.</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30</a:t>
            </a:fld>
            <a:endParaRPr lang="en-US"/>
          </a:p>
        </p:txBody>
      </p:sp>
    </p:spTree>
    <p:extLst>
      <p:ext uri="{BB962C8B-B14F-4D97-AF65-F5344CB8AC3E}">
        <p14:creationId xmlns:p14="http://schemas.microsoft.com/office/powerpoint/2010/main" val="3685558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Locality of reference as a parameter</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solidFill>
                      <a:srgbClr val="00B050"/>
                    </a:solidFill>
                  </a:rPr>
                  <a:t>Working set</a:t>
                </a:r>
                <a:r>
                  <a:rPr lang="en-US" dirty="0" smtClean="0"/>
                  <a:t>, parametrized by a function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a:t>
                </a:r>
              </a:p>
              <a:p>
                <a:pPr marL="0" indent="0">
                  <a:buNone/>
                </a:pPr>
                <a:r>
                  <a:rPr lang="en-US" dirty="0" smtClean="0"/>
                  <a:t>For every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smtClean="0"/>
                  <a:t>, </a:t>
                </a:r>
                <a14:m>
                  <m:oMath xmlns:m="http://schemas.openxmlformats.org/officeDocument/2006/math">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oMath>
                </a14:m>
                <a:r>
                  <a:rPr lang="en-US" dirty="0" smtClean="0">
                    <a:solidFill>
                      <a:srgbClr val="FF0000"/>
                    </a:solidFill>
                  </a:rPr>
                  <a:t> </a:t>
                </a:r>
                <a:r>
                  <a:rPr lang="en-US" dirty="0" smtClean="0"/>
                  <a:t>is smallest possible window size of page requests that contains </a:t>
                </a:r>
                <a14:m>
                  <m:oMath xmlns:m="http://schemas.openxmlformats.org/officeDocument/2006/math">
                    <m:r>
                      <a:rPr lang="en-US" i="1">
                        <a:solidFill>
                          <a:srgbClr val="FF0000"/>
                        </a:solidFill>
                        <a:latin typeface="Cambria Math" panose="02040503050406030204" pitchFamily="18" charset="0"/>
                      </a:rPr>
                      <m:t>𝑛</m:t>
                    </m:r>
                  </m:oMath>
                </a14:m>
                <a:r>
                  <a:rPr lang="en-US" dirty="0" smtClean="0"/>
                  <a:t> distinct page requests. </a:t>
                </a:r>
              </a:p>
              <a:p>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a:t>
                </a:r>
              </a:p>
              <a:p>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oMath>
                </a14:m>
                <a:r>
                  <a:rPr lang="en-US" dirty="0" smtClean="0"/>
                  <a:t>.</a:t>
                </a:r>
              </a:p>
              <a:p>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a:t>
                </a:r>
              </a:p>
              <a:p>
                <a:r>
                  <a:rPr lang="en-US" dirty="0" smtClean="0"/>
                  <a:t>For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smtClean="0"/>
                  <a:t> exceeding the virtual address space, </a:t>
                </a:r>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oMath>
                </a14:m>
                <a:r>
                  <a:rPr lang="en-US" dirty="0" smtClean="0"/>
                  <a:t>.</a:t>
                </a:r>
                <a:endParaRPr lang="en-US" dirty="0"/>
              </a:p>
              <a:p>
                <a:pPr marL="0" indent="0">
                  <a:buNone/>
                </a:pPr>
                <a:r>
                  <a:rPr lang="en-US" dirty="0" smtClean="0"/>
                  <a:t>At worse, </a:t>
                </a:r>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oMath>
                </a14:m>
                <a:r>
                  <a:rPr lang="en-US" dirty="0" smtClean="0"/>
                  <a:t>. Locality of reference is interpreted to mean that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grows much more quickly.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31</a:t>
            </a:fld>
            <a:endParaRPr lang="en-US"/>
          </a:p>
        </p:txBody>
      </p:sp>
    </p:spTree>
    <p:extLst>
      <p:ext uri="{BB962C8B-B14F-4D97-AF65-F5344CB8AC3E}">
        <p14:creationId xmlns:p14="http://schemas.microsoft.com/office/powerpoint/2010/main" val="3758392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solidFill>
                      <a:srgbClr val="0000FF"/>
                    </a:solidFill>
                  </a:rPr>
                  <a:t>Extracting a single parameter from </a:t>
                </a:r>
                <a14:m>
                  <m:oMath xmlns:m="http://schemas.openxmlformats.org/officeDocument/2006/math">
                    <m:r>
                      <a:rPr lang="en-US" b="0" i="1" smtClean="0">
                        <a:solidFill>
                          <a:srgbClr val="FF0000"/>
                        </a:solidFill>
                        <a:latin typeface="Cambria Math" panose="02040503050406030204" pitchFamily="18" charset="0"/>
                      </a:rPr>
                      <m:t>𝑤</m:t>
                    </m:r>
                  </m:oMath>
                </a14:m>
                <a:endParaRPr lang="en-US"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dirty="0" smtClean="0"/>
                  <a:t>Let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denote the size (number of pages) of main memory. Define: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𝛼</m:t>
                          </m:r>
                        </m:e>
                        <m:sub>
                          <m:r>
                            <a:rPr lang="en-US" b="0" i="1" smtClean="0">
                              <a:solidFill>
                                <a:srgbClr val="FF0000"/>
                              </a:solidFill>
                              <a:latin typeface="Cambria Math" panose="02040503050406030204" pitchFamily="18" charset="0"/>
                            </a:rPr>
                            <m:t>𝑤</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e>
                      </m:d>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den>
                      </m:f>
                    </m:oMath>
                  </m:oMathPara>
                </a14:m>
                <a:endParaRPr lang="en-US" dirty="0" smtClean="0"/>
              </a:p>
              <a:p>
                <a:pPr marL="0" indent="0">
                  <a:buNone/>
                </a:pPr>
                <a:r>
                  <a:rPr lang="en-US" dirty="0" smtClean="0"/>
                  <a:t>Note that for every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it holds that </a:t>
                </a:r>
                <a14:m>
                  <m:oMath xmlns:m="http://schemas.openxmlformats.org/officeDocument/2006/math">
                    <m:r>
                      <a:rPr lang="en-US" b="0" i="1" smtClean="0">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𝛼</m:t>
                        </m:r>
                      </m:e>
                      <m:sub>
                        <m:r>
                          <a:rPr lang="en-US" b="0" i="1" smtClean="0">
                            <a:solidFill>
                              <a:srgbClr val="FF0000"/>
                            </a:solidFill>
                            <a:latin typeface="Cambria Math" panose="02040503050406030204" pitchFamily="18" charset="0"/>
                          </a:rPr>
                          <m:t>𝑤</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a:t>
                </a:r>
              </a:p>
              <a:p>
                <a:pPr marL="0" indent="0">
                  <a:buNone/>
                </a:pPr>
                <a:endParaRPr lang="en-US" dirty="0"/>
              </a:p>
              <a:p>
                <a:pPr marL="0" indent="0">
                  <a:buNone/>
                </a:pPr>
                <a:r>
                  <a:rPr lang="en-US" dirty="0" smtClean="0"/>
                  <a:t>We say that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is </a:t>
                </a:r>
                <a:r>
                  <a:rPr lang="en-US" dirty="0" smtClean="0">
                    <a:solidFill>
                      <a:srgbClr val="0000FF"/>
                    </a:solidFill>
                  </a:rPr>
                  <a:t>convex</a:t>
                </a:r>
                <a:r>
                  <a:rPr lang="en-US" dirty="0" smtClean="0"/>
                  <a:t> if for every </a:t>
                </a:r>
                <a14:m>
                  <m:oMath xmlns:m="http://schemas.openxmlformats.org/officeDocument/2006/math">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oMath>
                </a14:m>
                <a:r>
                  <a:rPr lang="en-US" dirty="0" smtClean="0"/>
                  <a:t>,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oMath>
                  </m:oMathPara>
                </a14:m>
                <a:endParaRPr lang="en-US" dirty="0" smtClean="0">
                  <a:solidFill>
                    <a:srgbClr val="FF0000"/>
                  </a:solidFill>
                </a:endParaRPr>
              </a:p>
              <a:p>
                <a:pPr marL="0" indent="0">
                  <a:buNone/>
                </a:pPr>
                <a:r>
                  <a:rPr lang="en-US" dirty="0" smtClean="0"/>
                  <a:t>Informal justification for convexity: </a:t>
                </a:r>
                <a:br>
                  <a:rPr lang="en-US" dirty="0" smtClean="0"/>
                </a:br>
                <a:r>
                  <a:rPr lang="en-US" dirty="0" smtClean="0"/>
                  <a:t>as more pages are being requested, it becomes more likely that the next page request is to a page that was requested in the past.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32</a:t>
            </a:fld>
            <a:endParaRPr lang="en-US"/>
          </a:p>
        </p:txBody>
      </p:sp>
    </p:spTree>
    <p:extLst>
      <p:ext uri="{BB962C8B-B14F-4D97-AF65-F5344CB8AC3E}">
        <p14:creationId xmlns:p14="http://schemas.microsoft.com/office/powerpoint/2010/main" val="172056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Theorem [</a:t>
            </a:r>
            <a:r>
              <a:rPr lang="en-US" dirty="0" smtClean="0">
                <a:solidFill>
                  <a:srgbClr val="00B050"/>
                </a:solidFill>
              </a:rPr>
              <a:t>Albers, </a:t>
            </a:r>
            <a:r>
              <a:rPr lang="en-US" dirty="0" err="1" smtClean="0">
                <a:solidFill>
                  <a:srgbClr val="00B050"/>
                </a:solidFill>
              </a:rPr>
              <a:t>Favrholdt</a:t>
            </a:r>
            <a:r>
              <a:rPr lang="en-US" dirty="0" smtClean="0">
                <a:solidFill>
                  <a:srgbClr val="00B050"/>
                </a:solidFill>
              </a:rPr>
              <a:t>, Giel 2005</a:t>
            </a:r>
            <a:r>
              <a:rPr lang="en-US" dirty="0" smtClean="0">
                <a:solidFill>
                  <a:srgbClr val="0000FF"/>
                </a:solidFill>
              </a:rPr>
              <a:t>]</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every convex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memory size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and deterministic paging algorithm, there are arbitrarily long page request sequences with page fault rate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𝛼</m:t>
                        </m:r>
                      </m:e>
                      <m:sub>
                        <m:r>
                          <a:rPr lang="en-US" b="0" i="1" smtClean="0">
                            <a:solidFill>
                              <a:srgbClr val="FF0000"/>
                            </a:solidFill>
                            <a:latin typeface="Cambria Math" panose="02040503050406030204" pitchFamily="18" charset="0"/>
                          </a:rPr>
                          <m:t>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oMath>
                </a14:m>
                <a:r>
                  <a:rPr lang="en-US" dirty="0" smtClean="0"/>
                  <a:t>.</a:t>
                </a:r>
              </a:p>
              <a:p>
                <a:r>
                  <a:rPr lang="en-US" dirty="0"/>
                  <a:t>For every convex </a:t>
                </a:r>
                <a14:m>
                  <m:oMath xmlns:m="http://schemas.openxmlformats.org/officeDocument/2006/math">
                    <m:r>
                      <a:rPr lang="en-US" i="1">
                        <a:solidFill>
                          <a:srgbClr val="FF0000"/>
                        </a:solidFill>
                        <a:latin typeface="Cambria Math" panose="02040503050406030204" pitchFamily="18" charset="0"/>
                      </a:rPr>
                      <m:t>𝑤</m:t>
                    </m:r>
                  </m:oMath>
                </a14:m>
                <a:r>
                  <a:rPr lang="en-US" dirty="0"/>
                  <a:t>, memory size </a:t>
                </a:r>
                <a14:m>
                  <m:oMath xmlns:m="http://schemas.openxmlformats.org/officeDocument/2006/math">
                    <m:r>
                      <a:rPr lang="en-US" i="1">
                        <a:solidFill>
                          <a:srgbClr val="FF0000"/>
                        </a:solidFill>
                        <a:latin typeface="Cambria Math" panose="02040503050406030204" pitchFamily="18" charset="0"/>
                      </a:rPr>
                      <m:t>𝑘</m:t>
                    </m:r>
                  </m:oMath>
                </a14:m>
                <a:r>
                  <a:rPr lang="en-US" dirty="0"/>
                  <a:t>, and </a:t>
                </a:r>
                <a:r>
                  <a:rPr lang="en-US" dirty="0" smtClean="0"/>
                  <a:t>page </a:t>
                </a:r>
                <a:r>
                  <a:rPr lang="en-US" dirty="0"/>
                  <a:t>request </a:t>
                </a:r>
                <a:r>
                  <a:rPr lang="en-US" dirty="0" smtClean="0"/>
                  <a:t>sequence </a:t>
                </a:r>
                <a:br>
                  <a:rPr lang="en-US" dirty="0" smtClean="0"/>
                </a:br>
                <a:r>
                  <a:rPr lang="en-US" dirty="0" smtClean="0"/>
                  <a:t>(let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smtClean="0"/>
                  <a:t> denote its length), the </a:t>
                </a:r>
                <a:r>
                  <a:rPr lang="en-US" dirty="0"/>
                  <a:t>page fault </a:t>
                </a:r>
                <a:r>
                  <a:rPr lang="en-US" dirty="0" smtClean="0"/>
                  <a:t>rate of </a:t>
                </a:r>
                <a:r>
                  <a:rPr lang="en-US" dirty="0" smtClean="0">
                    <a:solidFill>
                      <a:srgbClr val="0000FF"/>
                    </a:solidFill>
                  </a:rPr>
                  <a:t>LRU</a:t>
                </a:r>
                <a:r>
                  <a:rPr lang="en-US" dirty="0" smtClean="0"/>
                  <a:t> is at most </a:t>
                </a:r>
                <a:br>
                  <a:rPr lang="en-US" dirty="0" smtClean="0"/>
                </a:b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𝑜</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oMath>
                </a14:m>
                <a:r>
                  <a:rPr lang="en-US" dirty="0"/>
                  <a:t>.</a:t>
                </a:r>
                <a:endParaRPr lang="en-US" dirty="0" smtClean="0"/>
              </a:p>
              <a:p>
                <a:r>
                  <a:rPr lang="en-US" dirty="0" smtClean="0"/>
                  <a:t>The above statement does not hold for </a:t>
                </a:r>
                <a:r>
                  <a:rPr lang="en-US" dirty="0" smtClean="0">
                    <a:solidFill>
                      <a:srgbClr val="0000FF"/>
                    </a:solidFill>
                  </a:rPr>
                  <a:t>FIFO</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33</a:t>
            </a:fld>
            <a:endParaRPr lang="en-US"/>
          </a:p>
        </p:txBody>
      </p:sp>
    </p:spTree>
    <p:extLst>
      <p:ext uri="{BB962C8B-B14F-4D97-AF65-F5344CB8AC3E}">
        <p14:creationId xmlns:p14="http://schemas.microsoft.com/office/powerpoint/2010/main" val="2144474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19545" y="365125"/>
                <a:ext cx="11298382" cy="1325563"/>
              </a:xfrm>
            </p:spPr>
            <p:txBody>
              <a:bodyPr>
                <a:normAutofit fontScale="90000"/>
              </a:bodyPr>
              <a:lstStyle/>
              <a:p>
                <a:r>
                  <a:rPr lang="en-US" dirty="0" smtClean="0">
                    <a:solidFill>
                      <a:srgbClr val="0000FF"/>
                    </a:solidFill>
                  </a:rPr>
                  <a:t>Proof: forcing </a:t>
                </a:r>
                <a:r>
                  <a:rPr lang="en-US" dirty="0">
                    <a:solidFill>
                      <a:srgbClr val="0000FF"/>
                    </a:solidFill>
                  </a:rPr>
                  <a:t>page fault </a:t>
                </a:r>
                <a:r>
                  <a:rPr lang="en-US" dirty="0" smtClean="0">
                    <a:solidFill>
                      <a:srgbClr val="0000FF"/>
                    </a:solidFill>
                  </a:rPr>
                  <a:t>rate to be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19545" y="365125"/>
                <a:ext cx="11298382" cy="1325563"/>
              </a:xfrm>
              <a:blipFill>
                <a:blip r:embed="rId2"/>
                <a:stretch>
                  <a:fillRect l="-1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636" y="1825625"/>
                <a:ext cx="10938164"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oMath>
                  </m:oMathPara>
                </a14:m>
                <a:endParaRPr lang="en-US" b="0" dirty="0" smtClean="0"/>
              </a:p>
              <a:p>
                <a:pPr marL="0" indent="0">
                  <a:buNone/>
                </a:pPr>
                <a:r>
                  <a:rPr lang="en-US" dirty="0" smtClean="0"/>
                  <a:t>Recall: memory can hold up to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pages.</a:t>
                </a:r>
              </a:p>
              <a:p>
                <a:pPr marL="0" indent="0">
                  <a:buNone/>
                </a:pPr>
                <a:r>
                  <a:rPr lang="en-US" dirty="0" smtClean="0"/>
                  <a:t>Suppose there are </a:t>
                </a: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 virtual pages, and memory is full (has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pages).</a:t>
                </a:r>
              </a:p>
              <a:p>
                <a:pPr marL="0" indent="0">
                  <a:buNone/>
                </a:pPr>
                <a:r>
                  <a:rPr lang="en-US" dirty="0" smtClean="0"/>
                  <a:t>Repeat indefinitely the following strategy that has </a:t>
                </a: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 phases:</a:t>
                </a:r>
              </a:p>
              <a:p>
                <a:pPr marL="0" indent="0">
                  <a:buNone/>
                </a:pPr>
                <a:r>
                  <a:rPr lang="en-US" dirty="0" smtClean="0"/>
                  <a:t>In phase </a:t>
                </a:r>
                <a14:m>
                  <m:oMath xmlns:m="http://schemas.openxmlformats.org/officeDocument/2006/math">
                    <m:r>
                      <a:rPr lang="en-US" b="0" i="1" smtClean="0">
                        <a:solidFill>
                          <a:srgbClr val="FF0000"/>
                        </a:solidFill>
                        <a:latin typeface="Cambria Math" panose="02040503050406030204" pitchFamily="18" charset="0"/>
                      </a:rPr>
                      <m:t>𝑡</m:t>
                    </m:r>
                  </m:oMath>
                </a14:m>
                <a:r>
                  <a:rPr lang="en-US" dirty="0" smtClean="0"/>
                  <a:t>, request the page currently not in memory, and do so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sub>
                    </m:sSub>
                  </m:oMath>
                </a14:m>
                <a:r>
                  <a:rPr lang="en-US" dirty="0" smtClean="0"/>
                  <a:t> times.</a:t>
                </a:r>
              </a:p>
              <a:p>
                <a:pPr marL="0" indent="0">
                  <a:buNone/>
                </a:pP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 page faults.</a:t>
                </a:r>
              </a:p>
              <a:p>
                <a:pPr marL="0" indent="0">
                  <a:buNone/>
                </a:pPr>
                <a:r>
                  <a:rPr lang="en-US" dirty="0" smtClean="0"/>
                  <a:t>Length of the basic sequence (which is then repeated): </a:t>
                </a:r>
                <a:br>
                  <a:rPr lang="en-US" dirty="0" smtClean="0"/>
                </a:b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𝑘</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636" y="1825625"/>
                <a:ext cx="10938164" cy="4351338"/>
              </a:xfrm>
              <a:blipFill>
                <a:blip r:embed="rId3"/>
                <a:stretch>
                  <a:fillRect l="-11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34</a:t>
            </a:fld>
            <a:endParaRPr lang="en-US"/>
          </a:p>
        </p:txBody>
      </p:sp>
    </p:spTree>
    <p:extLst>
      <p:ext uri="{BB962C8B-B14F-4D97-AF65-F5344CB8AC3E}">
        <p14:creationId xmlns:p14="http://schemas.microsoft.com/office/powerpoint/2010/main" val="1729672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solidFill>
                      <a:srgbClr val="0000FF"/>
                    </a:solidFill>
                  </a:rPr>
                  <a:t>Example. </a:t>
                </a: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4</m:t>
                    </m:r>
                  </m:oMath>
                </a14:m>
                <a:endParaRPr lang="en-US"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smtClean="0"/>
                  <a:t>, </a:t>
                </a: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smtClean="0"/>
                  <a:t>,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r>
                          <a:rPr lang="en-US" b="0" i="1" smtClean="0">
                            <a:latin typeface="Cambria Math" panose="02040503050406030204" pitchFamily="18" charset="0"/>
                          </a:rPr>
                          <m:t>4</m:t>
                        </m:r>
                      </m:e>
                    </m:d>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10</m:t>
                    </m:r>
                  </m:oMath>
                </a14:m>
                <a:endParaRPr lang="en-US"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3</m:t>
                    </m:r>
                    <m:r>
                      <a:rPr lang="en-US" b="0" i="0" smtClean="0">
                        <a:latin typeface="Cambria Math" panose="02040503050406030204" pitchFamily="18" charset="0"/>
                      </a:rPr>
                      <m:t>.</m:t>
                    </m:r>
                  </m:oMath>
                </a14:m>
                <a:endParaRPr lang="en-US" dirty="0" smtClean="0"/>
              </a:p>
              <a:p>
                <a:pPr marL="0" indent="0">
                  <a:buNone/>
                </a:pPr>
                <a:r>
                  <a:rPr lang="en-US" dirty="0" smtClean="0"/>
                  <a:t>Memory has pages 1,2,3,4, and not page 5.</a:t>
                </a:r>
              </a:p>
              <a:p>
                <a:pPr marL="0" indent="0">
                  <a:buNone/>
                </a:pPr>
                <a:r>
                  <a:rPr lang="en-US" dirty="0" smtClean="0"/>
                  <a:t>Basic request sequence: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3</m:t>
                        </m:r>
                      </m:sub>
                    </m:sSub>
                  </m:oMath>
                </a14:m>
                <a:r>
                  <a:rPr lang="en-US" dirty="0" smtClean="0"/>
                  <a:t>.</a:t>
                </a:r>
              </a:p>
              <a:p>
                <a:pPr marL="0" indent="0">
                  <a:buNone/>
                </a:pPr>
                <a:r>
                  <a:rPr lang="en-US" dirty="0" smtClean="0"/>
                  <a:t>This sequence is repeated.</a:t>
                </a:r>
              </a:p>
              <a:p>
                <a:pPr marL="0" indent="0">
                  <a:buNone/>
                </a:pPr>
                <a:r>
                  <a:rPr lang="en-US" dirty="0" smtClean="0"/>
                  <a:t>55111222 33444555 11222333 … </a:t>
                </a:r>
              </a:p>
              <a:p>
                <a:pPr marL="0" indent="0">
                  <a:buNone/>
                </a:pPr>
                <a:r>
                  <a:rPr lang="en-US" dirty="0" smtClean="0"/>
                  <a:t>Smallest window with </a:t>
                </a:r>
                <a:r>
                  <a:rPr lang="en-US" dirty="0" smtClean="0">
                    <a:solidFill>
                      <a:srgbClr val="FF0000"/>
                    </a:solidFill>
                  </a:rPr>
                  <a:t>4</a:t>
                </a:r>
                <a:r>
                  <a:rPr lang="en-US" dirty="0" smtClean="0"/>
                  <a:t>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𝑘</m:t>
                    </m:r>
                  </m:oMath>
                </a14:m>
                <a:r>
                  <a:rPr lang="en-US" dirty="0" smtClean="0"/>
                  <a:t>) pages: </a:t>
                </a:r>
                <a:endParaRPr lang="en-US" b="0" i="1" dirty="0" smtClean="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𝑚</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4</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4</m:t>
                      </m:r>
                      <m:r>
                        <a:rPr lang="en-US" b="0" i="1" smtClean="0">
                          <a:solidFill>
                            <a:srgbClr val="FF0000"/>
                          </a:solidFill>
                          <a:latin typeface="Cambria Math" panose="02040503050406030204" pitchFamily="18" charset="0"/>
                        </a:rPr>
                        <m:t>)</m:t>
                      </m:r>
                    </m:oMath>
                  </m:oMathPara>
                </a14:m>
                <a:endParaRPr lang="en-US" dirty="0"/>
              </a:p>
              <a:p>
                <a:pPr marL="0" indent="0">
                  <a:buNone/>
                </a:pPr>
                <a:r>
                  <a:rPr lang="en-US" dirty="0" smtClean="0"/>
                  <a:t>Where did we use the assumption that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is convex?</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35</a:t>
            </a:fld>
            <a:endParaRPr lang="en-US" dirty="0"/>
          </a:p>
        </p:txBody>
      </p:sp>
    </p:spTree>
    <p:extLst>
      <p:ext uri="{BB962C8B-B14F-4D97-AF65-F5344CB8AC3E}">
        <p14:creationId xmlns:p14="http://schemas.microsoft.com/office/powerpoint/2010/main" val="2092162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32509" y="365125"/>
                <a:ext cx="11021291" cy="1325563"/>
              </a:xfrm>
            </p:spPr>
            <p:txBody>
              <a:bodyPr>
                <a:normAutofit fontScale="90000"/>
              </a:bodyPr>
              <a:lstStyle/>
              <a:p>
                <a:r>
                  <a:rPr lang="en-US" dirty="0">
                    <a:solidFill>
                      <a:srgbClr val="0000FF"/>
                    </a:solidFill>
                  </a:rPr>
                  <a:t>Proof: </a:t>
                </a:r>
                <a:r>
                  <a:rPr lang="en-US" dirty="0" smtClean="0">
                    <a:solidFill>
                      <a:srgbClr val="0000FF"/>
                    </a:solidFill>
                  </a:rPr>
                  <a:t>LRU has </a:t>
                </a:r>
                <a:r>
                  <a:rPr lang="en-US" dirty="0">
                    <a:solidFill>
                      <a:srgbClr val="0000FF"/>
                    </a:solidFill>
                  </a:rPr>
                  <a:t>fault rate </a:t>
                </a:r>
                <a:r>
                  <a:rPr lang="en-US" dirty="0" smtClean="0">
                    <a:solidFill>
                      <a:srgbClr val="0000FF"/>
                    </a:solidFill>
                  </a:rPr>
                  <a:t>at most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32509" y="365125"/>
                <a:ext cx="11021291" cy="1325563"/>
              </a:xfrm>
              <a:blipFill>
                <a:blip r:embed="rId2"/>
                <a:stretch>
                  <a:fillRect l="-19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dirty="0" smtClean="0"/>
                  <a:t>Consider a sequence </a:t>
                </a:r>
                <a14:m>
                  <m:oMath xmlns:m="http://schemas.openxmlformats.org/officeDocument/2006/math">
                    <m:r>
                      <a:rPr lang="en-US" b="0" i="1" smtClean="0">
                        <a:solidFill>
                          <a:srgbClr val="FF0000"/>
                        </a:solidFill>
                        <a:latin typeface="Cambria Math" panose="02040503050406030204" pitchFamily="18" charset="0"/>
                      </a:rPr>
                      <m:t>𝜎</m:t>
                    </m:r>
                  </m:oMath>
                </a14:m>
                <a:r>
                  <a:rPr lang="en-US" dirty="0" smtClean="0"/>
                  <a:t> of requests containing </a:t>
                </a:r>
                <a14:m>
                  <m:oMath xmlns:m="http://schemas.openxmlformats.org/officeDocument/2006/math">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oMath>
                </a14:m>
                <a:r>
                  <a:rPr lang="en-US" dirty="0" smtClean="0"/>
                  <a:t> faults, until next fault.</a:t>
                </a:r>
              </a:p>
              <a:p>
                <a:pPr marL="0" indent="0">
                  <a:buNone/>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𝜎</m:t>
                      </m:r>
                      <m:r>
                        <a:rPr lang="en-US" b="0" i="1" dirty="0" smtClean="0">
                          <a:solidFill>
                            <a:schemeClr val="tx1"/>
                          </a:solidFill>
                          <a:latin typeface="Cambria Math" panose="02040503050406030204" pitchFamily="18" charset="0"/>
                        </a:rPr>
                        <m:t>= </m:t>
                      </m:r>
                      <m:r>
                        <a:rPr lang="en-US" i="1" dirty="0" smtClean="0">
                          <a:solidFill>
                            <a:srgbClr val="FF0000"/>
                          </a:solidFill>
                          <a:latin typeface="Cambria Math" panose="02040503050406030204" pitchFamily="18" charset="0"/>
                        </a:rPr>
                        <m:t>𝑋</m:t>
                      </m:r>
                      <m:r>
                        <a:rPr lang="en-US" i="1" dirty="0" smtClean="0">
                          <a:solidFill>
                            <a:schemeClr val="tx1"/>
                          </a:solidFill>
                          <a:latin typeface="Cambria Math" panose="02040503050406030204" pitchFamily="18" charset="0"/>
                        </a:rPr>
                        <m:t>𝑉𝑉</m:t>
                      </m:r>
                      <m:r>
                        <a:rPr lang="en-US" i="1" dirty="0" smtClean="0">
                          <a:solidFill>
                            <a:srgbClr val="FF0000"/>
                          </a:solidFill>
                          <a:latin typeface="Cambria Math" panose="02040503050406030204" pitchFamily="18" charset="0"/>
                        </a:rPr>
                        <m:t>𝑋</m:t>
                      </m:r>
                      <m:r>
                        <a:rPr lang="en-US" i="1" dirty="0" smtClean="0">
                          <a:solidFill>
                            <a:schemeClr val="tx1"/>
                          </a:solidFill>
                          <a:latin typeface="Cambria Math" panose="02040503050406030204" pitchFamily="18" charset="0"/>
                        </a:rPr>
                        <m:t>𝑉𝑉𝑉</m:t>
                      </m:r>
                      <m:r>
                        <a:rPr lang="en-US" i="1" dirty="0" smtClean="0">
                          <a:solidFill>
                            <a:srgbClr val="FF0000"/>
                          </a:solidFill>
                          <a:latin typeface="Cambria Math" panose="02040503050406030204" pitchFamily="18" charset="0"/>
                        </a:rPr>
                        <m:t>𝑋</m:t>
                      </m:r>
                      <m:r>
                        <a:rPr lang="en-US" i="1" dirty="0" smtClean="0">
                          <a:solidFill>
                            <a:schemeClr val="tx1"/>
                          </a:solidFill>
                          <a:latin typeface="Cambria Math" panose="02040503050406030204" pitchFamily="18" charset="0"/>
                        </a:rPr>
                        <m:t>𝑉𝑉</m:t>
                      </m:r>
                    </m:oMath>
                  </m:oMathPara>
                </a14:m>
                <a:endParaRPr lang="en-US" dirty="0" smtClean="0">
                  <a:solidFill>
                    <a:schemeClr val="tx1"/>
                  </a:solidFill>
                </a:endParaRPr>
              </a:p>
              <a:p>
                <a:pPr marL="0" indent="0">
                  <a:buNone/>
                </a:pPr>
                <a:r>
                  <a:rPr lang="en-US" dirty="0" smtClean="0"/>
                  <a:t>Let P be the previous page, and N be the next page fault.</a:t>
                </a:r>
              </a:p>
              <a:p>
                <a:pPr marL="0" indent="0">
                  <a:buNone/>
                </a:pPr>
                <a14:m>
                  <m:oMathPara xmlns:m="http://schemas.openxmlformats.org/officeDocument/2006/math">
                    <m:oMathParaPr>
                      <m:jc m:val="centerGroup"/>
                    </m:oMathParaPr>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FF0000"/>
                          </a:solidFill>
                          <a:latin typeface="Cambria Math" panose="02040503050406030204" pitchFamily="18" charset="0"/>
                        </a:rPr>
                        <m:t>𝑋</m:t>
                      </m:r>
                      <m:r>
                        <a:rPr lang="en-US" i="1" dirty="0" smtClean="0">
                          <a:latin typeface="Cambria Math" panose="02040503050406030204" pitchFamily="18" charset="0"/>
                        </a:rPr>
                        <m:t>𝑉𝑉</m:t>
                      </m:r>
                      <m:r>
                        <a:rPr lang="en-US" i="1" dirty="0" smtClean="0">
                          <a:solidFill>
                            <a:srgbClr val="FF0000"/>
                          </a:solidFill>
                          <a:latin typeface="Cambria Math" panose="02040503050406030204" pitchFamily="18" charset="0"/>
                        </a:rPr>
                        <m:t>𝑋</m:t>
                      </m:r>
                      <m:r>
                        <a:rPr lang="en-US" i="1" dirty="0" smtClean="0">
                          <a:latin typeface="Cambria Math" panose="02040503050406030204" pitchFamily="18" charset="0"/>
                        </a:rPr>
                        <m:t>𝑉𝑉𝑉</m:t>
                      </m:r>
                      <m:r>
                        <a:rPr lang="en-US" i="1" dirty="0" smtClean="0">
                          <a:solidFill>
                            <a:srgbClr val="FF0000"/>
                          </a:solidFill>
                          <a:latin typeface="Cambria Math" panose="02040503050406030204" pitchFamily="18" charset="0"/>
                        </a:rPr>
                        <m:t>𝑋</m:t>
                      </m:r>
                      <m:r>
                        <a:rPr lang="en-US" i="1" dirty="0" smtClean="0">
                          <a:latin typeface="Cambria Math" panose="02040503050406030204" pitchFamily="18" charset="0"/>
                        </a:rPr>
                        <m:t>𝑉𝑉</m:t>
                      </m:r>
                      <m:r>
                        <a:rPr lang="en-US" i="1" dirty="0" smtClean="0">
                          <a:solidFill>
                            <a:srgbClr val="FF0000"/>
                          </a:solidFill>
                          <a:latin typeface="Cambria Math" panose="02040503050406030204" pitchFamily="18" charset="0"/>
                        </a:rPr>
                        <m:t>𝑁</m:t>
                      </m:r>
                    </m:oMath>
                  </m:oMathPara>
                </a14:m>
                <a:endParaRPr lang="en-US" dirty="0" smtClean="0">
                  <a:solidFill>
                    <a:srgbClr val="FF0000"/>
                  </a:solidFill>
                </a:endParaRPr>
              </a:p>
              <a:p>
                <a:r>
                  <a:rPr lang="en-US" dirty="0" smtClean="0"/>
                  <a:t>If P, N and the X are all distinct, then </a:t>
                </a:r>
                <a14:m>
                  <m:oMath xmlns:m="http://schemas.openxmlformats.org/officeDocument/2006/math">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𝜎</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oMath>
                </a14:m>
                <a:r>
                  <a:rPr lang="en-US" dirty="0" smtClean="0"/>
                  <a:t>. </a:t>
                </a:r>
              </a:p>
              <a:p>
                <a:r>
                  <a:rPr lang="en-US" dirty="0" smtClean="0"/>
                  <a:t>If two page faults are to the same page, then in between there must have been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other distinct pages (LRU).</a:t>
                </a:r>
              </a:p>
              <a:p>
                <a:r>
                  <a:rPr lang="en-US" dirty="0" smtClean="0"/>
                  <a:t>Same if the first was P, regardless of whether P was a page fault. </a:t>
                </a:r>
              </a:p>
              <a:p>
                <a:pPr marL="0" indent="0">
                  <a:buNone/>
                </a:pPr>
                <a:r>
                  <a:rPr lang="en-US" dirty="0" smtClean="0"/>
                  <a:t>What changes if we use FIFO instead of LRU?</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36</a:t>
            </a:fld>
            <a:endParaRPr lang="en-US"/>
          </a:p>
        </p:txBody>
      </p:sp>
    </p:spTree>
    <p:extLst>
      <p:ext uri="{BB962C8B-B14F-4D97-AF65-F5344CB8AC3E}">
        <p14:creationId xmlns:p14="http://schemas.microsoft.com/office/powerpoint/2010/main" val="2735333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Theorem [</a:t>
            </a:r>
            <a:r>
              <a:rPr lang="en-US" dirty="0" smtClean="0">
                <a:solidFill>
                  <a:srgbClr val="00B050"/>
                </a:solidFill>
              </a:rPr>
              <a:t>Albers, </a:t>
            </a:r>
            <a:r>
              <a:rPr lang="en-US" dirty="0" err="1" smtClean="0">
                <a:solidFill>
                  <a:srgbClr val="00B050"/>
                </a:solidFill>
              </a:rPr>
              <a:t>Favrholdt</a:t>
            </a:r>
            <a:r>
              <a:rPr lang="en-US" dirty="0" smtClean="0">
                <a:solidFill>
                  <a:srgbClr val="00B050"/>
                </a:solidFill>
              </a:rPr>
              <a:t>, Giel 2005</a:t>
            </a:r>
            <a:r>
              <a:rPr lang="en-US" dirty="0" smtClean="0">
                <a:solidFill>
                  <a:srgbClr val="0000FF"/>
                </a:solidFill>
              </a:rPr>
              <a:t>]</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every convex </a:t>
                </a:r>
                <a14:m>
                  <m:oMath xmlns:m="http://schemas.openxmlformats.org/officeDocument/2006/math">
                    <m:r>
                      <a:rPr lang="en-US" b="0" i="1" smtClean="0">
                        <a:solidFill>
                          <a:srgbClr val="FF0000"/>
                        </a:solidFill>
                        <a:latin typeface="Cambria Math" panose="02040503050406030204" pitchFamily="18" charset="0"/>
                      </a:rPr>
                      <m:t>𝑤</m:t>
                    </m:r>
                  </m:oMath>
                </a14:m>
                <a:r>
                  <a:rPr lang="en-US" dirty="0" smtClean="0"/>
                  <a:t>, memory size </a:t>
                </a:r>
                <a14:m>
                  <m:oMath xmlns:m="http://schemas.openxmlformats.org/officeDocument/2006/math">
                    <m:r>
                      <a:rPr lang="en-US" b="0" i="1" smtClean="0">
                        <a:solidFill>
                          <a:srgbClr val="FF0000"/>
                        </a:solidFill>
                        <a:latin typeface="Cambria Math" panose="02040503050406030204" pitchFamily="18" charset="0"/>
                      </a:rPr>
                      <m:t>𝑘</m:t>
                    </m:r>
                  </m:oMath>
                </a14:m>
                <a:r>
                  <a:rPr lang="en-US" dirty="0" smtClean="0"/>
                  <a:t>, and deterministic paging algorithm, there are arbitrarily long page request sequences with page fault rate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𝛼</m:t>
                        </m:r>
                      </m:e>
                      <m:sub>
                        <m:r>
                          <a:rPr lang="en-US" b="0" i="1" smtClean="0">
                            <a:solidFill>
                              <a:srgbClr val="FF0000"/>
                            </a:solidFill>
                            <a:latin typeface="Cambria Math" panose="02040503050406030204" pitchFamily="18" charset="0"/>
                          </a:rPr>
                          <m:t>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m:t>
                    </m:r>
                  </m:oMath>
                </a14:m>
                <a:r>
                  <a:rPr lang="en-US" dirty="0" smtClean="0"/>
                  <a:t>.</a:t>
                </a:r>
              </a:p>
              <a:p>
                <a:r>
                  <a:rPr lang="en-US" dirty="0"/>
                  <a:t>For every convex </a:t>
                </a:r>
                <a14:m>
                  <m:oMath xmlns:m="http://schemas.openxmlformats.org/officeDocument/2006/math">
                    <m:r>
                      <a:rPr lang="en-US" i="1">
                        <a:solidFill>
                          <a:srgbClr val="FF0000"/>
                        </a:solidFill>
                        <a:latin typeface="Cambria Math" panose="02040503050406030204" pitchFamily="18" charset="0"/>
                      </a:rPr>
                      <m:t>𝑤</m:t>
                    </m:r>
                  </m:oMath>
                </a14:m>
                <a:r>
                  <a:rPr lang="en-US" dirty="0"/>
                  <a:t>, memory size </a:t>
                </a:r>
                <a14:m>
                  <m:oMath xmlns:m="http://schemas.openxmlformats.org/officeDocument/2006/math">
                    <m:r>
                      <a:rPr lang="en-US" i="1">
                        <a:solidFill>
                          <a:srgbClr val="FF0000"/>
                        </a:solidFill>
                        <a:latin typeface="Cambria Math" panose="02040503050406030204" pitchFamily="18" charset="0"/>
                      </a:rPr>
                      <m:t>𝑘</m:t>
                    </m:r>
                  </m:oMath>
                </a14:m>
                <a:r>
                  <a:rPr lang="en-US" dirty="0"/>
                  <a:t>, and </a:t>
                </a:r>
                <a:r>
                  <a:rPr lang="en-US" dirty="0" smtClean="0"/>
                  <a:t>page </a:t>
                </a:r>
                <a:r>
                  <a:rPr lang="en-US" dirty="0"/>
                  <a:t>request </a:t>
                </a:r>
                <a:r>
                  <a:rPr lang="en-US" dirty="0" smtClean="0"/>
                  <a:t>sequence </a:t>
                </a:r>
                <a:br>
                  <a:rPr lang="en-US" dirty="0" smtClean="0"/>
                </a:br>
                <a:r>
                  <a:rPr lang="en-US" dirty="0" smtClean="0"/>
                  <a:t>(let </a:t>
                </a:r>
                <a14:m>
                  <m:oMath xmlns:m="http://schemas.openxmlformats.org/officeDocument/2006/math">
                    <m:r>
                      <a:rPr lang="en-US" b="0" i="1" smtClean="0">
                        <a:solidFill>
                          <a:srgbClr val="FF0000"/>
                        </a:solidFill>
                        <a:latin typeface="Cambria Math" panose="02040503050406030204" pitchFamily="18" charset="0"/>
                      </a:rPr>
                      <m:t>𝑛</m:t>
                    </m:r>
                  </m:oMath>
                </a14:m>
                <a:r>
                  <a:rPr lang="en-US" dirty="0" smtClean="0"/>
                  <a:t> denote its length), the </a:t>
                </a:r>
                <a:r>
                  <a:rPr lang="en-US" dirty="0"/>
                  <a:t>page fault </a:t>
                </a:r>
                <a:r>
                  <a:rPr lang="en-US" dirty="0" smtClean="0"/>
                  <a:t>rate of </a:t>
                </a:r>
                <a:r>
                  <a:rPr lang="en-US" dirty="0" smtClean="0">
                    <a:solidFill>
                      <a:srgbClr val="0000FF"/>
                    </a:solidFill>
                  </a:rPr>
                  <a:t>LRU</a:t>
                </a:r>
                <a:r>
                  <a:rPr lang="en-US" dirty="0" smtClean="0"/>
                  <a:t> is at most </a:t>
                </a:r>
                <a:br>
                  <a:rPr lang="en-US" dirty="0" smtClean="0"/>
                </a:b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𝑜</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oMath>
                </a14:m>
                <a:r>
                  <a:rPr lang="en-US" dirty="0"/>
                  <a:t>.</a:t>
                </a:r>
                <a:endParaRPr lang="en-US" dirty="0" smtClean="0"/>
              </a:p>
              <a:p>
                <a:r>
                  <a:rPr lang="en-US" dirty="0" smtClean="0"/>
                  <a:t>The above statement does not hold for </a:t>
                </a:r>
                <a:r>
                  <a:rPr lang="en-US" dirty="0" smtClean="0">
                    <a:solidFill>
                      <a:srgbClr val="0000FF"/>
                    </a:solidFill>
                  </a:rPr>
                  <a:t>FIFO</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37</a:t>
            </a:fld>
            <a:endParaRPr lang="en-US"/>
          </a:p>
        </p:txBody>
      </p:sp>
    </p:spTree>
    <p:extLst>
      <p:ext uri="{BB962C8B-B14F-4D97-AF65-F5344CB8AC3E}">
        <p14:creationId xmlns:p14="http://schemas.microsoft.com/office/powerpoint/2010/main" val="827970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Homework (first part)</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Read Chapter 1 in the BWCA book, pages 1-12.</a:t>
                </a:r>
              </a:p>
              <a:p>
                <a:pPr marL="0" indent="0">
                  <a:buNone/>
                </a:pPr>
                <a:r>
                  <a:rPr lang="en-US" dirty="0" smtClean="0">
                    <a:solidFill>
                      <a:srgbClr val="0000FF"/>
                    </a:solidFill>
                  </a:rPr>
                  <a:t>Exercise 1.4</a:t>
                </a:r>
                <a:r>
                  <a:rPr lang="en-US" dirty="0" smtClean="0"/>
                  <a:t>: give example in which FIFO has a page fault rate higher than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𝛼</m:t>
                        </m:r>
                      </m:e>
                      <m:sub>
                        <m:r>
                          <a:rPr lang="en-US" i="1">
                            <a:solidFill>
                              <a:srgbClr val="FF0000"/>
                            </a:solidFill>
                            <a:latin typeface="Cambria Math" panose="02040503050406030204" pitchFamily="18" charset="0"/>
                          </a:rPr>
                          <m:t>𝑤</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2</m:t>
                        </m:r>
                      </m:den>
                    </m:f>
                  </m:oMath>
                </a14:m>
                <a:r>
                  <a:rPr lang="en-US" dirty="0" smtClean="0"/>
                  <a:t>.</a:t>
                </a:r>
              </a:p>
              <a:p>
                <a:pPr marL="0" indent="0">
                  <a:buNone/>
                </a:pPr>
                <a:r>
                  <a:rPr lang="en-US" dirty="0" smtClean="0">
                    <a:solidFill>
                      <a:srgbClr val="0000FF"/>
                    </a:solidFill>
                  </a:rPr>
                  <a:t>Exercise 1.5</a:t>
                </a:r>
                <a:r>
                  <a:rPr lang="en-US" dirty="0" smtClean="0"/>
                  <a:t>: prove that FIFO has page fault rate no higher than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𝑘</m:t>
                        </m:r>
                      </m:num>
                      <m:den>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den>
                    </m:f>
                  </m:oMath>
                </a14:m>
                <a:r>
                  <a:rPr lang="en-US" dirty="0" smtClean="0"/>
                  <a:t>.</a:t>
                </a:r>
              </a:p>
              <a:p>
                <a:pPr marL="0" indent="0">
                  <a:buNone/>
                </a:pPr>
                <a:endParaRPr lang="en-US" dirty="0"/>
              </a:p>
              <a:p>
                <a:pPr marL="0" indent="0">
                  <a:buNone/>
                </a:pPr>
                <a:r>
                  <a:rPr lang="en-US" dirty="0" smtClean="0"/>
                  <a:t>Hand in by April 12.</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38</a:t>
            </a:fld>
            <a:endParaRPr lang="en-US"/>
          </a:p>
        </p:txBody>
      </p:sp>
    </p:spTree>
    <p:extLst>
      <p:ext uri="{BB962C8B-B14F-4D97-AF65-F5344CB8AC3E}">
        <p14:creationId xmlns:p14="http://schemas.microsoft.com/office/powerpoint/2010/main" val="663650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Did the theoretical model serve its purpose?</a:t>
            </a:r>
          </a:p>
        </p:txBody>
      </p:sp>
      <p:sp>
        <p:nvSpPr>
          <p:cNvPr id="3" name="Content Placeholder 2"/>
          <p:cNvSpPr>
            <a:spLocks noGrp="1"/>
          </p:cNvSpPr>
          <p:nvPr>
            <p:ph idx="1"/>
          </p:nvPr>
        </p:nvSpPr>
        <p:spPr/>
        <p:txBody>
          <a:bodyPr>
            <a:normAutofit lnSpcReduction="10000"/>
          </a:bodyPr>
          <a:lstStyle/>
          <a:p>
            <a:pPr marL="0" indent="0">
              <a:buNone/>
            </a:pPr>
            <a:r>
              <a:rPr lang="en-US" dirty="0" smtClean="0"/>
              <a:t>Does the model (the parameter) make intuitive sense?</a:t>
            </a:r>
          </a:p>
          <a:p>
            <a:pPr marL="0" indent="0">
              <a:buNone/>
            </a:pPr>
            <a:r>
              <a:rPr lang="en-US" dirty="0" smtClean="0"/>
              <a:t>What insights did we get from results within the model?</a:t>
            </a:r>
          </a:p>
          <a:p>
            <a:pPr marL="0" indent="0">
              <a:buNone/>
            </a:pPr>
            <a:endParaRPr lang="en-US" dirty="0" smtClean="0"/>
          </a:p>
          <a:p>
            <a:pPr marL="0" indent="0">
              <a:buNone/>
            </a:pPr>
            <a:r>
              <a:rPr lang="en-US" dirty="0" smtClean="0"/>
              <a:t>Causation: did the model lead to the insights, or did the insights lead to the model?</a:t>
            </a:r>
          </a:p>
          <a:p>
            <a:pPr marL="0" indent="0">
              <a:buNone/>
            </a:pPr>
            <a:r>
              <a:rPr lang="en-US" dirty="0" smtClean="0"/>
              <a:t>Is the model too simple? Is it abstracting away an important feature in practical paging situations? If so, what?</a:t>
            </a:r>
          </a:p>
          <a:p>
            <a:pPr marL="0" indent="0">
              <a:buNone/>
            </a:pPr>
            <a:r>
              <a:rPr lang="en-US" dirty="0" smtClean="0"/>
              <a:t>Is the model too complicated? Could the same insights be demonstrated as convincingly by a simpler model, with simpler analysis?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39</a:t>
            </a:fld>
            <a:endParaRPr lang="en-US"/>
          </a:p>
        </p:txBody>
      </p:sp>
    </p:spTree>
    <p:extLst>
      <p:ext uri="{BB962C8B-B14F-4D97-AF65-F5344CB8AC3E}">
        <p14:creationId xmlns:p14="http://schemas.microsoft.com/office/powerpoint/2010/main" val="308707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Additional potential chapters</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Depending on time limitations, we may either dive deeper into some of the chapters, or add selected chapters from the last two parts of the book.</a:t>
            </a:r>
            <a:endParaRPr lang="en-US" dirty="0"/>
          </a:p>
          <a:p>
            <a:pPr marL="0" indent="0">
              <a:buNone/>
            </a:pPr>
            <a:r>
              <a:rPr lang="en-US" dirty="0" smtClean="0"/>
              <a:t>Part Five - Applications in Machine Learning and Statistics</a:t>
            </a:r>
          </a:p>
          <a:p>
            <a:pPr marL="0" indent="0">
              <a:buNone/>
            </a:pPr>
            <a:r>
              <a:rPr lang="en-US" dirty="0" smtClean="0"/>
              <a:t>Part Six - Further Applications</a:t>
            </a:r>
          </a:p>
          <a:p>
            <a:pPr marL="0" indent="0">
              <a:buNone/>
            </a:pPr>
            <a:endParaRPr lang="en-US" dirty="0"/>
          </a:p>
          <a:p>
            <a:pPr marL="0" indent="0">
              <a:buNone/>
            </a:pPr>
            <a:r>
              <a:rPr lang="en-US" dirty="0"/>
              <a:t>R</a:t>
            </a:r>
            <a:r>
              <a:rPr lang="en-US" dirty="0" smtClean="0"/>
              <a:t>equests are welcome.</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4</a:t>
            </a:fld>
            <a:endParaRPr lang="en-US"/>
          </a:p>
        </p:txBody>
      </p:sp>
    </p:spTree>
    <p:extLst>
      <p:ext uri="{BB962C8B-B14F-4D97-AF65-F5344CB8AC3E}">
        <p14:creationId xmlns:p14="http://schemas.microsoft.com/office/powerpoint/2010/main" val="2489080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Finding a linear separator</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Training examples </a:t>
                </a:r>
                <a14:m>
                  <m:oMath xmlns:m="http://schemas.openxmlformats.org/officeDocument/2006/math">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𝑡</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𝑡</m:t>
                        </m:r>
                      </m:sub>
                    </m:sSub>
                    <m:r>
                      <a:rPr lang="en-US" b="0" i="1" smtClean="0">
                        <a:solidFill>
                          <a:srgbClr val="FF0000"/>
                        </a:solidFill>
                        <a:latin typeface="Cambria Math" panose="02040503050406030204" pitchFamily="18" charset="0"/>
                      </a:rPr>
                      <m:t>)</m:t>
                    </m:r>
                  </m:oMath>
                </a14:m>
                <a:r>
                  <a:rPr lang="en-US" dirty="0" smtClean="0">
                    <a:solidFill>
                      <a:srgbClr val="FF0000"/>
                    </a:solidFill>
                  </a:rPr>
                  <a:t> </a:t>
                </a:r>
                <a:r>
                  <a:rPr lang="en-US" dirty="0" smtClean="0"/>
                  <a:t>arrive online one by one.</a:t>
                </a:r>
              </a:p>
              <a:p>
                <a:pPr marL="0" indent="0">
                  <a:buNone/>
                </a:pPr>
                <a:r>
                  <a:rPr lang="en-US" dirty="0" smtClean="0"/>
                  <a:t>Every training example is a vector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𝑅</m:t>
                        </m:r>
                      </m:e>
                      <m:sup>
                        <m:r>
                          <a:rPr lang="en-US" b="0" i="1" smtClean="0">
                            <a:solidFill>
                              <a:srgbClr val="FF0000"/>
                            </a:solidFill>
                            <a:latin typeface="Cambria Math" panose="02040503050406030204" pitchFamily="18" charset="0"/>
                          </a:rPr>
                          <m:t>𝑑</m:t>
                        </m:r>
                      </m:sup>
                    </m:sSup>
                  </m:oMath>
                </a14:m>
                <a:r>
                  <a:rPr lang="en-US" dirty="0" smtClean="0"/>
                  <a:t> and a label </a:t>
                </a:r>
                <a14:m>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oMath>
                </a14:m>
                <a:r>
                  <a:rPr lang="en-US" dirty="0" smtClean="0"/>
                  <a:t>.</a:t>
                </a:r>
              </a:p>
              <a:p>
                <a:pPr marL="0" indent="0">
                  <a:buNone/>
                </a:pPr>
                <a:r>
                  <a:rPr lang="en-US" dirty="0" smtClean="0"/>
                  <a:t>The goal is to find a vector </a:t>
                </a:r>
                <a14:m>
                  <m:oMath xmlns:m="http://schemas.openxmlformats.org/officeDocument/2006/math">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𝑅</m:t>
                        </m:r>
                      </m:e>
                      <m:sup>
                        <m:r>
                          <a:rPr lang="en-US" b="0" i="1" smtClean="0">
                            <a:solidFill>
                              <a:srgbClr val="FF0000"/>
                            </a:solidFill>
                            <a:latin typeface="Cambria Math" panose="02040503050406030204" pitchFamily="18" charset="0"/>
                          </a:rPr>
                          <m:t>𝑑</m:t>
                        </m:r>
                      </m:sup>
                    </m:sSup>
                  </m:oMath>
                </a14:m>
                <a:r>
                  <a:rPr lang="en-US" dirty="0" smtClean="0"/>
                  <a:t> so that </a:t>
                </a:r>
                <a14:m>
                  <m:oMath xmlns:m="http://schemas.openxmlformats.org/officeDocument/2006/math">
                    <m:r>
                      <m:rPr>
                        <m:sty m:val="p"/>
                      </m:rPr>
                      <a:rPr lang="en-US" b="0" i="0" smtClean="0">
                        <a:solidFill>
                          <a:srgbClr val="FF0000"/>
                        </a:solidFill>
                        <a:latin typeface="Cambria Math" panose="02040503050406030204" pitchFamily="18" charset="0"/>
                      </a:rPr>
                      <m:t>sign</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r>
                  <a:rPr lang="en-US" dirty="0" smtClean="0">
                    <a:solidFill>
                      <a:srgbClr val="FF0000"/>
                    </a:solidFill>
                  </a:rPr>
                  <a:t> </a:t>
                </a:r>
                <a:r>
                  <a:rPr lang="en-US" dirty="0" smtClean="0"/>
                  <a:t>for every </a:t>
                </a:r>
                <a14:m>
                  <m:oMath xmlns:m="http://schemas.openxmlformats.org/officeDocument/2006/math">
                    <m:r>
                      <a:rPr lang="en-US" b="0" i="1" smtClean="0">
                        <a:solidFill>
                          <a:srgbClr val="FF0000"/>
                        </a:solidFill>
                        <a:latin typeface="Cambria Math" panose="02040503050406030204" pitchFamily="18" charset="0"/>
                      </a:rPr>
                      <m:t>𝑥</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40</a:t>
            </a:fld>
            <a:endParaRPr lang="en-US"/>
          </a:p>
        </p:txBody>
      </p:sp>
      <p:cxnSp>
        <p:nvCxnSpPr>
          <p:cNvPr id="6" name="Straight Connector 5"/>
          <p:cNvCxnSpPr/>
          <p:nvPr/>
        </p:nvCxnSpPr>
        <p:spPr>
          <a:xfrm>
            <a:off x="4671060" y="3467100"/>
            <a:ext cx="45720" cy="2889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71700" y="4777740"/>
            <a:ext cx="518922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4259580" y="361950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531870" y="358902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204460" y="452247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5859780" y="424815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96000" y="519684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774180" y="569976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774180" y="425958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2506980" y="589788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444240" y="571500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168140" y="6028214"/>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3444240" y="496824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41620" y="643636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2514600" y="4328796"/>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3215640" y="3832860"/>
            <a:ext cx="3916680" cy="2518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693920" y="3421380"/>
            <a:ext cx="861060" cy="1394460"/>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372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The perceptron algorithm [</a:t>
            </a:r>
            <a:r>
              <a:rPr lang="en-US" dirty="0">
                <a:solidFill>
                  <a:srgbClr val="00B050"/>
                </a:solidFill>
              </a:rPr>
              <a:t>Rosenblatt</a:t>
            </a:r>
            <a:r>
              <a:rPr lang="en-US" dirty="0">
                <a:solidFill>
                  <a:srgbClr val="0000FF"/>
                </a:solidFill>
              </a:rPr>
              <a:t> 1958]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0988040" cy="4351338"/>
              </a:xfrm>
            </p:spPr>
            <p:txBody>
              <a:bodyPr>
                <a:normAutofit/>
              </a:bodyPr>
              <a:lstStyle/>
              <a:p>
                <a:pPr marL="0" indent="0">
                  <a:buNone/>
                </a:pPr>
                <a:r>
                  <a:rPr lang="en-US" dirty="0" smtClean="0"/>
                  <a:t>Scale all points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𝑡</m:t>
                        </m:r>
                      </m:sub>
                    </m:sSub>
                  </m:oMath>
                </a14:m>
                <a:r>
                  <a:rPr lang="en-US" dirty="0" smtClean="0"/>
                  <a:t> so that they have unit norm (does not change solution).</a:t>
                </a:r>
              </a:p>
              <a:p>
                <a:pPr marL="0" indent="0">
                  <a:buNone/>
                </a:pPr>
                <a:r>
                  <a:rPr lang="en-US" dirty="0" smtClean="0"/>
                  <a:t>Start with </a:t>
                </a:r>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oMath>
                </a14:m>
                <a:r>
                  <a:rPr lang="en-US" dirty="0" smtClean="0"/>
                  <a:t>.</a:t>
                </a:r>
              </a:p>
              <a:p>
                <a:pPr marL="0" indent="0">
                  <a:buNone/>
                </a:pPr>
                <a:r>
                  <a:rPr lang="en-US" dirty="0" smtClean="0"/>
                  <a:t>In step </a:t>
                </a:r>
                <a14:m>
                  <m:oMath xmlns:m="http://schemas.openxmlformats.org/officeDocument/2006/math">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oMath>
                </a14:m>
                <a:r>
                  <a:rPr lang="en-US" dirty="0" smtClean="0"/>
                  <a:t>, if:</a:t>
                </a:r>
              </a:p>
              <a:p>
                <a14:m>
                  <m:oMath xmlns:m="http://schemas.openxmlformats.org/officeDocument/2006/math">
                    <m:r>
                      <a:rPr lang="en-US" b="0" i="1" smtClean="0">
                        <a:solidFill>
                          <a:srgbClr val="FF0000"/>
                        </a:solidFill>
                        <a:latin typeface="Cambria Math" panose="02040503050406030204" pitchFamily="18" charset="0"/>
                      </a:rPr>
                      <m:t>𝑠𝑖𝑔𝑛</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𝑟</m:t>
                            </m:r>
                          </m:sub>
                        </m:sSub>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𝑟</m:t>
                        </m:r>
                      </m:sub>
                    </m:sSub>
                  </m:oMath>
                </a14:m>
                <a:r>
                  <a:rPr lang="en-US" dirty="0" smtClean="0"/>
                  <a:t>, do nothing.</a:t>
                </a:r>
              </a:p>
              <a:p>
                <a14:m>
                  <m:oMath xmlns:m="http://schemas.openxmlformats.org/officeDocument/2006/math">
                    <m:r>
                      <a:rPr lang="en-US" i="1" smtClean="0">
                        <a:solidFill>
                          <a:srgbClr val="FF0000"/>
                        </a:solidFill>
                        <a:latin typeface="Cambria Math" panose="02040503050406030204" pitchFamily="18" charset="0"/>
                      </a:rPr>
                      <m:t>𝑠𝑖𝑔𝑛</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𝑤</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𝑟</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𝑟</m:t>
                            </m:r>
                          </m:sub>
                        </m:sSub>
                      </m:e>
                    </m:d>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𝑟</m:t>
                        </m:r>
                      </m:sub>
                    </m:sSub>
                  </m:oMath>
                </a14:m>
                <a:r>
                  <a:rPr lang="en-US" dirty="0"/>
                  <a:t>, </a:t>
                </a:r>
                <a:r>
                  <a:rPr lang="en-US" dirty="0" smtClean="0"/>
                  <a:t>then </a:t>
                </a:r>
                <a14:m>
                  <m:oMath xmlns:m="http://schemas.openxmlformats.org/officeDocument/2006/math">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𝑟</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𝑟</m:t>
                        </m:r>
                      </m:sub>
                    </m:sSub>
                  </m:oMath>
                </a14:m>
                <a:r>
                  <a:rPr lang="en-US" dirty="0" smtClean="0"/>
                  <a:t>.</a:t>
                </a:r>
              </a:p>
              <a:p>
                <a:endParaRPr lang="en-US" dirty="0"/>
              </a:p>
              <a:p>
                <a:pPr marL="0" indent="0">
                  <a:buNone/>
                </a:pPr>
                <a:r>
                  <a:rPr lang="en-US" dirty="0" smtClean="0"/>
                  <a:t>The algorithm moves </a:t>
                </a:r>
                <a14:m>
                  <m:oMath xmlns:m="http://schemas.openxmlformats.org/officeDocument/2006/math">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oMath>
                </a14:m>
                <a:r>
                  <a:rPr lang="en-US" dirty="0" smtClean="0">
                    <a:solidFill>
                      <a:srgbClr val="FF0000"/>
                    </a:solidFill>
                  </a:rPr>
                  <a:t> </a:t>
                </a:r>
                <a:r>
                  <a:rPr lang="en-US" dirty="0" smtClean="0"/>
                  <a:t>so as to improve its inner produce with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𝑟</m:t>
                        </m:r>
                      </m:sub>
                    </m:sSub>
                  </m:oMath>
                </a14:m>
                <a:r>
                  <a:rPr lang="en-US" dirty="0" smtClean="0"/>
                  <a:t>.</a:t>
                </a:r>
              </a:p>
              <a:p>
                <a:pPr marL="0" indent="0">
                  <a:buNone/>
                </a:pP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0988040" cy="4351338"/>
              </a:xfrm>
              <a:blipFill>
                <a:blip r:embed="rId2"/>
                <a:stretch>
                  <a:fillRect l="-1109" t="-2241" r="-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41</a:t>
            </a:fld>
            <a:endParaRPr lang="en-US"/>
          </a:p>
        </p:txBody>
      </p:sp>
    </p:spTree>
    <p:extLst>
      <p:ext uri="{BB962C8B-B14F-4D97-AF65-F5344CB8AC3E}">
        <p14:creationId xmlns:p14="http://schemas.microsoft.com/office/powerpoint/2010/main" val="900435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Is the Perceptron a good algorithm?</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Suppose that indeed the training set is linearly separable. </a:t>
                </a:r>
              </a:p>
              <a:p>
                <a:pPr marL="0" indent="0">
                  <a:buNone/>
                </a:pPr>
                <a:r>
                  <a:rPr lang="en-US" dirty="0" smtClean="0"/>
                  <a:t>Does the perceptron algorithm converge?</a:t>
                </a:r>
              </a:p>
              <a:p>
                <a:pPr marL="0" indent="0">
                  <a:buNone/>
                </a:pPr>
                <a:r>
                  <a:rPr lang="en-US" dirty="0" smtClean="0"/>
                  <a:t>If so, how many errors will it make before converging?</a:t>
                </a:r>
              </a:p>
              <a:p>
                <a:pPr marL="0" indent="0">
                  <a:buNone/>
                </a:pPr>
                <a:r>
                  <a:rPr lang="en-US" dirty="0" smtClean="0"/>
                  <a:t>Worst case analysis: the number of errors might be unbounded.</a:t>
                </a:r>
              </a:p>
              <a:p>
                <a:pPr marL="0" indent="0">
                  <a:buNone/>
                </a:pPr>
                <a:endParaRPr lang="en-US" dirty="0"/>
              </a:p>
              <a:p>
                <a:pPr marL="0" indent="0">
                  <a:buNone/>
                </a:pPr>
                <a:r>
                  <a:rPr lang="en-US" dirty="0" smtClean="0"/>
                  <a:t>A more informative answer uses a parameter </a:t>
                </a:r>
                <a14:m>
                  <m:oMath xmlns:m="http://schemas.openxmlformats.org/officeDocument/2006/math">
                    <m:r>
                      <a:rPr lang="en-US" b="0" i="1" smtClean="0">
                        <a:solidFill>
                          <a:srgbClr val="FF0000"/>
                        </a:solidFill>
                        <a:latin typeface="Cambria Math" panose="02040503050406030204" pitchFamily="18" charset="0"/>
                      </a:rPr>
                      <m:t>𝜇</m:t>
                    </m:r>
                  </m:oMath>
                </a14:m>
                <a:r>
                  <a:rPr lang="en-US" dirty="0" smtClean="0"/>
                  <a:t>, the </a:t>
                </a:r>
                <a:r>
                  <a:rPr lang="en-US" dirty="0" smtClean="0">
                    <a:solidFill>
                      <a:srgbClr val="0000FF"/>
                    </a:solidFill>
                  </a:rPr>
                  <a:t>margin</a:t>
                </a:r>
                <a:r>
                  <a:rPr lang="en-US" dirty="0" smtClean="0"/>
                  <a:t>:  the smallest distance between a (normalized) training point and the optimal separating hyperplane.</a:t>
                </a:r>
              </a:p>
              <a:p>
                <a:pPr marL="0" indent="0">
                  <a:buNone/>
                </a:pPr>
                <a:r>
                  <a:rPr lang="en-US" dirty="0" smtClean="0"/>
                  <a:t>Intuitively, large </a:t>
                </a:r>
                <a14:m>
                  <m:oMath xmlns:m="http://schemas.openxmlformats.org/officeDocument/2006/math">
                    <m:r>
                      <a:rPr lang="en-US" b="0" i="1" smtClean="0">
                        <a:solidFill>
                          <a:srgbClr val="FF0000"/>
                        </a:solidFill>
                        <a:latin typeface="Cambria Math" panose="02040503050406030204" pitchFamily="18" charset="0"/>
                      </a:rPr>
                      <m:t>𝜇</m:t>
                    </m:r>
                  </m:oMath>
                </a14:m>
                <a:r>
                  <a:rPr lang="en-US" dirty="0" smtClean="0"/>
                  <a:t> makes the problem easier.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42</a:t>
            </a:fld>
            <a:endParaRPr lang="en-US"/>
          </a:p>
        </p:txBody>
      </p:sp>
    </p:spTree>
    <p:extLst>
      <p:ext uri="{BB962C8B-B14F-4D97-AF65-F5344CB8AC3E}">
        <p14:creationId xmlns:p14="http://schemas.microsoft.com/office/powerpoint/2010/main" val="991523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a:off x="3573780" y="3709360"/>
            <a:ext cx="2286000" cy="2276468"/>
          </a:xfrm>
          <a:prstGeom prst="ellipse">
            <a:avLst/>
          </a:prstGeom>
          <a:solidFill>
            <a:schemeClr val="bg1">
              <a:lumMod val="9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00FF"/>
                </a:solidFill>
              </a:rPr>
              <a:t>Homework (second part)</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3200" dirty="0" smtClean="0">
                    <a:solidFill>
                      <a:srgbClr val="0000FF"/>
                    </a:solidFill>
                  </a:rPr>
                  <a:t>Exercise 1.7 </a:t>
                </a:r>
                <a:r>
                  <a:rPr lang="en-US" sz="3200" dirty="0" smtClean="0"/>
                  <a:t>in BWCA: show that the number of errors of the Perceptron algorithm is at most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m:t>
                        </m:r>
                      </m:num>
                      <m:den>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𝜇</m:t>
                            </m:r>
                          </m:e>
                          <m:sup>
                            <m:r>
                              <a:rPr lang="en-US" sz="3200" b="0" i="1" smtClean="0">
                                <a:solidFill>
                                  <a:srgbClr val="FF0000"/>
                                </a:solidFill>
                                <a:latin typeface="Cambria Math" panose="02040503050406030204" pitchFamily="18" charset="0"/>
                              </a:rPr>
                              <m:t>2</m:t>
                            </m:r>
                          </m:sup>
                        </m:sSup>
                      </m:den>
                    </m:f>
                  </m:oMath>
                </a14:m>
                <a:r>
                  <a:rPr lang="en-US" sz="3200" dirty="0" smtClean="0"/>
                  <a:t>.</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07" t="-2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43</a:t>
            </a:fld>
            <a:endParaRPr lang="en-US"/>
          </a:p>
        </p:txBody>
      </p:sp>
      <p:cxnSp>
        <p:nvCxnSpPr>
          <p:cNvPr id="6" name="Straight Connector 5"/>
          <p:cNvCxnSpPr/>
          <p:nvPr/>
        </p:nvCxnSpPr>
        <p:spPr>
          <a:xfrm>
            <a:off x="4693920" y="3489960"/>
            <a:ext cx="22860" cy="286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71700" y="4800600"/>
            <a:ext cx="518922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4259580" y="361950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931920" y="378714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4884420" y="3610927"/>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5486400" y="4021134"/>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99760" y="4889826"/>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5669280" y="4537869"/>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114800" y="5782636"/>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832860" y="557784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419600" y="5838826"/>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3444240" y="496824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124450" y="5694687"/>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3489960" y="4458812"/>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3215640" y="3832860"/>
            <a:ext cx="3916680" cy="2518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693920" y="3421380"/>
            <a:ext cx="861060" cy="1394460"/>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68040" y="4183380"/>
            <a:ext cx="3916680" cy="2518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68040" y="3680460"/>
            <a:ext cx="3916680" cy="2518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83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Assumed background</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Not a formal requirement, but will be assumed.</a:t>
            </a:r>
          </a:p>
          <a:p>
            <a:pPr marL="0" indent="0">
              <a:buNone/>
            </a:pPr>
            <a:endParaRPr lang="en-US" dirty="0"/>
          </a:p>
          <a:p>
            <a:r>
              <a:rPr lang="en-US" dirty="0" smtClean="0"/>
              <a:t>Algorithms, and some experience in worst case analysis. (E.g., running time for sorting, some graph algorithms, etc.)</a:t>
            </a:r>
          </a:p>
          <a:p>
            <a:endParaRPr lang="en-US" dirty="0"/>
          </a:p>
          <a:p>
            <a:r>
              <a:rPr lang="en-US" dirty="0" smtClean="0"/>
              <a:t>Basic computational complexity (e.g., NP-completeness, reductions).</a:t>
            </a:r>
          </a:p>
          <a:p>
            <a:endParaRPr lang="en-US" dirty="0"/>
          </a:p>
          <a:p>
            <a:r>
              <a:rPr lang="en-US" dirty="0" smtClean="0"/>
              <a:t>Basic mathematical background (probability theory, linear algebra).  </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5</a:t>
            </a:fld>
            <a:endParaRPr lang="en-US"/>
          </a:p>
        </p:txBody>
      </p:sp>
    </p:spTree>
    <p:extLst>
      <p:ext uri="{BB962C8B-B14F-4D97-AF65-F5344CB8AC3E}">
        <p14:creationId xmlns:p14="http://schemas.microsoft.com/office/powerpoint/2010/main" val="275046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To get the most out of the course:</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Read the relevant chapters (before and/or after class).</a:t>
            </a:r>
          </a:p>
          <a:p>
            <a:pPr marL="0" indent="0">
              <a:buNone/>
            </a:pPr>
            <a:r>
              <a:rPr lang="en-US" dirty="0" smtClean="0"/>
              <a:t>Do homework assignments.</a:t>
            </a:r>
          </a:p>
          <a:p>
            <a:pPr marL="0" indent="0">
              <a:buNone/>
            </a:pPr>
            <a:r>
              <a:rPr lang="en-US" dirty="0" smtClean="0"/>
              <a:t>Actively participate in discussions.</a:t>
            </a:r>
          </a:p>
          <a:p>
            <a:pPr marL="0" indent="0">
              <a:buNone/>
            </a:pPr>
            <a:endParaRPr lang="en-US" dirty="0" smtClean="0"/>
          </a:p>
          <a:p>
            <a:pPr marL="0" indent="0">
              <a:buNone/>
            </a:pPr>
            <a:r>
              <a:rPr lang="en-US" dirty="0" smtClean="0"/>
              <a:t>Develop a critical appreciation of models, definitions, narratives, their value and their contributions, and also their shortcomings and limitations.</a:t>
            </a:r>
          </a:p>
          <a:p>
            <a:pPr marL="0" indent="0">
              <a:buNone/>
            </a:pPr>
            <a:r>
              <a:rPr lang="en-US" dirty="0" smtClean="0"/>
              <a:t>Details do matter: understand the concrete level, the algorithms and their analysis.</a:t>
            </a:r>
          </a:p>
        </p:txBody>
      </p:sp>
      <p:sp>
        <p:nvSpPr>
          <p:cNvPr id="4" name="Slide Number Placeholder 3"/>
          <p:cNvSpPr>
            <a:spLocks noGrp="1"/>
          </p:cNvSpPr>
          <p:nvPr>
            <p:ph type="sldNum" sz="quarter" idx="12"/>
          </p:nvPr>
        </p:nvSpPr>
        <p:spPr/>
        <p:txBody>
          <a:bodyPr/>
          <a:lstStyle/>
          <a:p>
            <a:fld id="{0577FFAD-9B63-42CB-8364-D4AC8368FA8D}" type="slidenum">
              <a:rPr lang="en-US" smtClean="0"/>
              <a:t>6</a:t>
            </a:fld>
            <a:endParaRPr lang="en-US"/>
          </a:p>
        </p:txBody>
      </p:sp>
    </p:spTree>
    <p:extLst>
      <p:ext uri="{BB962C8B-B14F-4D97-AF65-F5344CB8AC3E}">
        <p14:creationId xmlns:p14="http://schemas.microsoft.com/office/powerpoint/2010/main" val="127031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Credit for course</a:t>
            </a:r>
            <a:endParaRPr lang="en-US" dirty="0">
              <a:solidFill>
                <a:srgbClr val="0000FF"/>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50% homework assignments.  </a:t>
                </a:r>
              </a:p>
              <a:p>
                <a:pPr marL="0" indent="0">
                  <a:buNone/>
                </a:pPr>
                <a:r>
                  <a:rPr lang="en-US" dirty="0" smtClean="0"/>
                  <a:t>Around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6</m:t>
                    </m:r>
                  </m:oMath>
                </a14:m>
                <a:r>
                  <a:rPr lang="en-US" dirty="0" smtClean="0"/>
                  <a:t> throughout the course.</a:t>
                </a:r>
              </a:p>
              <a:p>
                <a:pPr marL="0" indent="0">
                  <a:buNone/>
                </a:pPr>
                <a:r>
                  <a:rPr lang="en-US" dirty="0" smtClean="0"/>
                  <a:t>Grade – average of best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smtClean="0"/>
                  <a:t>. </a:t>
                </a:r>
              </a:p>
              <a:p>
                <a:pPr marL="0" indent="0">
                  <a:buNone/>
                </a:pPr>
                <a:r>
                  <a:rPr lang="en-US" dirty="0" smtClean="0"/>
                  <a:t>Grader – Tom </a:t>
                </a:r>
                <a:r>
                  <a:rPr lang="en-US" dirty="0" err="1" smtClean="0"/>
                  <a:t>Ferster</a:t>
                </a:r>
                <a:r>
                  <a:rPr lang="en-US" dirty="0" smtClean="0"/>
                  <a:t>.</a:t>
                </a:r>
              </a:p>
              <a:p>
                <a:pPr marL="0" indent="0">
                  <a:buNone/>
                </a:pPr>
                <a:endParaRPr lang="en-US" dirty="0"/>
              </a:p>
              <a:p>
                <a:pPr marL="0" indent="0">
                  <a:buNone/>
                </a:pPr>
                <a:r>
                  <a:rPr lang="en-US" dirty="0" smtClean="0"/>
                  <a:t>50% final take home exam.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577FFAD-9B63-42CB-8364-D4AC8368FA8D}" type="slidenum">
              <a:rPr lang="en-US" smtClean="0"/>
              <a:t>7</a:t>
            </a:fld>
            <a:endParaRPr lang="en-US"/>
          </a:p>
        </p:txBody>
      </p:sp>
    </p:spTree>
    <p:extLst>
      <p:ext uri="{BB962C8B-B14F-4D97-AF65-F5344CB8AC3E}">
        <p14:creationId xmlns:p14="http://schemas.microsoft.com/office/powerpoint/2010/main" val="1813409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00FF"/>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solidFill>
                  <a:srgbClr val="0000FF"/>
                </a:solidFill>
              </a:rPr>
              <a:t>Chapter 1: Introduction </a:t>
            </a:r>
            <a:r>
              <a:rPr lang="en-US" dirty="0">
                <a:solidFill>
                  <a:srgbClr val="0000FF"/>
                </a:solidFill>
              </a:rPr>
              <a:t>[Tim </a:t>
            </a:r>
            <a:r>
              <a:rPr lang="en-US" dirty="0" err="1">
                <a:solidFill>
                  <a:srgbClr val="0000FF"/>
                </a:solidFill>
              </a:rPr>
              <a:t>Roughgarden</a:t>
            </a:r>
            <a:r>
              <a:rPr lang="en-US" dirty="0" smtClean="0">
                <a:solidFill>
                  <a:srgbClr val="0000FF"/>
                </a:solidFill>
              </a:rPr>
              <a:t>].</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8</a:t>
            </a:fld>
            <a:endParaRPr lang="en-US"/>
          </a:p>
        </p:txBody>
      </p:sp>
    </p:spTree>
    <p:extLst>
      <p:ext uri="{BB962C8B-B14F-4D97-AF65-F5344CB8AC3E}">
        <p14:creationId xmlns:p14="http://schemas.microsoft.com/office/powerpoint/2010/main" val="2522701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Basic setting</a:t>
            </a:r>
            <a:endParaRPr lang="en-US" dirty="0">
              <a:solidFill>
                <a:srgbClr val="0000FF"/>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 computational problem: sorting, minimum spanning tree, 3-SAT.</a:t>
            </a:r>
          </a:p>
          <a:p>
            <a:pPr marL="0" indent="0">
              <a:buNone/>
            </a:pPr>
            <a:r>
              <a:rPr lang="en-US" dirty="0" smtClean="0"/>
              <a:t>Input instances: lists of numbers, graphs, 3CNF formulas.</a:t>
            </a:r>
          </a:p>
          <a:p>
            <a:pPr marL="0" indent="0">
              <a:buNone/>
            </a:pPr>
            <a:r>
              <a:rPr lang="en-US" dirty="0" smtClean="0"/>
              <a:t>Algorithm: maps input instances to solutions.</a:t>
            </a:r>
          </a:p>
          <a:p>
            <a:pPr marL="0" indent="0">
              <a:buNone/>
            </a:pPr>
            <a:endParaRPr lang="en-US" dirty="0" smtClean="0"/>
          </a:p>
          <a:p>
            <a:pPr marL="0" indent="0">
              <a:buNone/>
            </a:pPr>
            <a:r>
              <a:rPr lang="en-US" dirty="0" smtClean="0"/>
              <a:t>Criteria for evaluating algorithms</a:t>
            </a:r>
            <a:endParaRPr lang="en-US" dirty="0"/>
          </a:p>
          <a:p>
            <a:r>
              <a:rPr lang="en-US" dirty="0" smtClean="0"/>
              <a:t>Correctness: optimality, near optimality, probability of success (PAC).</a:t>
            </a:r>
          </a:p>
          <a:p>
            <a:r>
              <a:rPr lang="en-US" dirty="0" smtClean="0"/>
              <a:t>Efficiency: time complexity, space complexity, other resources (randomness).</a:t>
            </a:r>
          </a:p>
          <a:p>
            <a:r>
              <a:rPr lang="en-US" dirty="0" smtClean="0"/>
              <a:t>Other considerations: ease of implementation, interpretability.</a:t>
            </a:r>
            <a:endParaRPr lang="en-US" dirty="0"/>
          </a:p>
        </p:txBody>
      </p:sp>
      <p:sp>
        <p:nvSpPr>
          <p:cNvPr id="4" name="Slide Number Placeholder 3"/>
          <p:cNvSpPr>
            <a:spLocks noGrp="1"/>
          </p:cNvSpPr>
          <p:nvPr>
            <p:ph type="sldNum" sz="quarter" idx="12"/>
          </p:nvPr>
        </p:nvSpPr>
        <p:spPr/>
        <p:txBody>
          <a:bodyPr/>
          <a:lstStyle/>
          <a:p>
            <a:fld id="{0577FFAD-9B63-42CB-8364-D4AC8368FA8D}" type="slidenum">
              <a:rPr lang="en-US" smtClean="0"/>
              <a:t>9</a:t>
            </a:fld>
            <a:endParaRPr lang="en-US"/>
          </a:p>
        </p:txBody>
      </p:sp>
    </p:spTree>
    <p:extLst>
      <p:ext uri="{BB962C8B-B14F-4D97-AF65-F5344CB8AC3E}">
        <p14:creationId xmlns:p14="http://schemas.microsoft.com/office/powerpoint/2010/main" val="1688421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3379</Words>
  <Application>Microsoft Office PowerPoint</Application>
  <PresentationFormat>Widescreen</PresentationFormat>
  <Paragraphs>322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Beyond Worst Case Analysis of Algorithms</vt:lpstr>
      <vt:lpstr>PowerPoint Presentation</vt:lpstr>
      <vt:lpstr>Preliminary selection of chapters</vt:lpstr>
      <vt:lpstr>Additional potential chapters</vt:lpstr>
      <vt:lpstr>Assumed background</vt:lpstr>
      <vt:lpstr>To get the most out of the course:</vt:lpstr>
      <vt:lpstr>Credit for course</vt:lpstr>
      <vt:lpstr>PowerPoint Presentation</vt:lpstr>
      <vt:lpstr>Basic setting</vt:lpstr>
      <vt:lpstr>Benefits of analyzing algorithms</vt:lpstr>
      <vt:lpstr>Worst case analysis</vt:lpstr>
      <vt:lpstr>Deficiencies of worst case analysis</vt:lpstr>
      <vt:lpstr>The simplex algorithm and linear programming</vt:lpstr>
      <vt:lpstr>The simplex algorithm and linear programming</vt:lpstr>
      <vt:lpstr>The simplex algorithm and linear programming</vt:lpstr>
      <vt:lpstr>Lessons from the simplex example</vt:lpstr>
      <vt:lpstr>Clustering – how would you cluster these points?</vt:lpstr>
      <vt:lpstr>Clustering – how would you cluster these points?</vt:lpstr>
      <vt:lpstr>Clustering – how would you cluster these points?</vt:lpstr>
      <vt:lpstr>Clustering</vt:lpstr>
      <vt:lpstr>Clustering – worst case analysis</vt:lpstr>
      <vt:lpstr>The unreasonable effectiveness of machine learning</vt:lpstr>
      <vt:lpstr>Puzzles associated with machine learning</vt:lpstr>
      <vt:lpstr>Online paging</vt:lpstr>
      <vt:lpstr>Online paging</vt:lpstr>
      <vt:lpstr>Deterministic paging policies</vt:lpstr>
      <vt:lpstr>Comment: swapping versus paging</vt:lpstr>
      <vt:lpstr>Beyond worst case analysis</vt:lpstr>
      <vt:lpstr>Correlations, locality of reference</vt:lpstr>
      <vt:lpstr>A generative model exhibiting locality of reference?</vt:lpstr>
      <vt:lpstr>Locality of reference as a parameter</vt:lpstr>
      <vt:lpstr>Extracting a single parameter from w</vt:lpstr>
      <vt:lpstr>Theorem [Albers, Favrholdt, Giel 2005]</vt:lpstr>
      <vt:lpstr>Proof: forcing page fault rate to be α_w (k)=(k-1)/(w(k+1)-2)</vt:lpstr>
      <vt:lpstr>Example. k=4</vt:lpstr>
      <vt:lpstr>Proof: LRU has fault rate at most α_w (k)=(k-1)/(w(k+1)-2)</vt:lpstr>
      <vt:lpstr>Theorem [Albers, Favrholdt, Giel 2005]</vt:lpstr>
      <vt:lpstr>Homework (first part)</vt:lpstr>
      <vt:lpstr>Did the theoretical model serve its purpose?</vt:lpstr>
      <vt:lpstr>Finding a linear separator</vt:lpstr>
      <vt:lpstr>The perceptron algorithm [Rosenblatt 1958]</vt:lpstr>
      <vt:lpstr>Is the Perceptron a good algorithm?</vt:lpstr>
      <vt:lpstr>Homework (second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Worst Case Analysis of Algorithm</dc:title>
  <dc:creator>Uriel Feige</dc:creator>
  <cp:lastModifiedBy>Uriel Feige</cp:lastModifiedBy>
  <cp:revision>87</cp:revision>
  <dcterms:created xsi:type="dcterms:W3CDTF">2021-02-23T11:51:08Z</dcterms:created>
  <dcterms:modified xsi:type="dcterms:W3CDTF">2021-03-22T16:04:51Z</dcterms:modified>
</cp:coreProperties>
</file>