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4" r:id="rId13"/>
    <p:sldId id="268" r:id="rId14"/>
    <p:sldId id="269" r:id="rId15"/>
    <p:sldId id="270" r:id="rId16"/>
    <p:sldId id="272" r:id="rId17"/>
    <p:sldId id="273" r:id="rId18"/>
    <p:sldId id="274" r:id="rId19"/>
    <p:sldId id="276" r:id="rId20"/>
    <p:sldId id="275" r:id="rId21"/>
    <p:sldId id="277" r:id="rId22"/>
    <p:sldId id="278" r:id="rId23"/>
    <p:sldId id="279" r:id="rId24"/>
    <p:sldId id="282" r:id="rId25"/>
    <p:sldId id="280" r:id="rId26"/>
    <p:sldId id="283" r:id="rId27"/>
    <p:sldId id="284" r:id="rId28"/>
    <p:sldId id="28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CD641-F29E-485A-A599-D47F073DF04D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B219B-27A0-45D4-B012-E211D7C42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579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E74F-401E-4C9D-BF19-86661E69C520}" type="datetime1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0C46B-3213-4151-8B33-E33BCC637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411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48512-CFE1-46C4-8875-33F617C2B89F}" type="datetime1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0C46B-3213-4151-8B33-E33BCC637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666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C9052-5972-442B-8499-674749061F76}" type="datetime1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0C46B-3213-4151-8B33-E33BCC637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961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F429E-2BBF-4CA9-BDA8-AC3172FCCDDF}" type="datetime1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0C46B-3213-4151-8B33-E33BCC637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061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E410D-A4D5-48BD-82DD-86909130537E}" type="datetime1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0C46B-3213-4151-8B33-E33BCC637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73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446F2-5644-49E1-933C-087B4DA0516F}" type="datetime1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0C46B-3213-4151-8B33-E33BCC637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578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6A4E-5735-4597-9A32-D6A48E9B2F16}" type="datetime1">
              <a:rPr lang="en-US" smtClean="0"/>
              <a:t>4/5/2021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0C46B-3213-4151-8B33-E33BCC637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513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E85B-9C00-4E63-80AC-3267778FFF0E}" type="datetime1">
              <a:rPr lang="en-US" smtClean="0"/>
              <a:t>4/5/2021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0C46B-3213-4151-8B33-E33BCC637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468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931BF-476C-41F3-BEDF-8C376B3169CE}" type="datetime1">
              <a:rPr lang="en-US" smtClean="0"/>
              <a:t>4/5/2021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0C46B-3213-4151-8B33-E33BCC637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592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D5928-2783-480E-B02F-5F8D77C190AC}" type="datetime1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0C46B-3213-4151-8B33-E33BCC637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835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807A1-7527-4800-AFA5-45B0CB901E14}" type="datetime1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0C46B-3213-4151-8B33-E33BCC637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577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D39B0-3B78-436A-9A80-7C0894529561}" type="datetime1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0C46B-3213-4151-8B33-E33BCC637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255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Chapter 2: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0000FF"/>
                </a:solidFill>
              </a:rPr>
              <a:t>Parameterized Algorithms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</a:rPr>
              <a:t>Fedor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Fomin</a:t>
            </a:r>
            <a:r>
              <a:rPr lang="en-US" sz="3600" dirty="0" smtClean="0"/>
              <a:t>, </a:t>
            </a:r>
            <a:r>
              <a:rPr lang="en-US" sz="3600" dirty="0" smtClean="0">
                <a:solidFill>
                  <a:srgbClr val="FF0000"/>
                </a:solidFill>
              </a:rPr>
              <a:t>Daniel </a:t>
            </a:r>
            <a:r>
              <a:rPr lang="en-US" sz="3600" dirty="0" err="1" smtClean="0">
                <a:solidFill>
                  <a:srgbClr val="FF0000"/>
                </a:solidFill>
              </a:rPr>
              <a:t>Lokshtanov</a:t>
            </a:r>
            <a:r>
              <a:rPr lang="en-US" sz="3600" dirty="0" smtClean="0"/>
              <a:t>, </a:t>
            </a:r>
            <a:br>
              <a:rPr lang="en-US" sz="3600" dirty="0" smtClean="0"/>
            </a:br>
            <a:r>
              <a:rPr lang="en-US" sz="3600" dirty="0" err="1" smtClean="0">
                <a:solidFill>
                  <a:srgbClr val="FF0000"/>
                </a:solidFill>
              </a:rPr>
              <a:t>Saket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Saurabh</a:t>
            </a:r>
            <a:r>
              <a:rPr lang="en-US" sz="3600" dirty="0" smtClean="0"/>
              <a:t>, </a:t>
            </a:r>
            <a:r>
              <a:rPr lang="en-US" sz="3600" dirty="0" err="1" smtClean="0">
                <a:solidFill>
                  <a:srgbClr val="FF0000"/>
                </a:solidFill>
              </a:rPr>
              <a:t>Meirav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Zehavi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0C46B-3213-4151-8B33-E33BCC63768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911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Maximum independent set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Oval 3"/>
          <p:cNvSpPr>
            <a:spLocks noChangeAspect="1"/>
          </p:cNvSpPr>
          <p:nvPr/>
        </p:nvSpPr>
        <p:spPr>
          <a:xfrm>
            <a:off x="1778924" y="2776451"/>
            <a:ext cx="4572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6566362" y="2900859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3110092" y="3564904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5158048" y="4022104"/>
            <a:ext cx="4572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4702516" y="2163741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7934018" y="2781710"/>
            <a:ext cx="4572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4" idx="6"/>
            <a:endCxn id="8" idx="2"/>
          </p:cNvCxnSpPr>
          <p:nvPr/>
        </p:nvCxnSpPr>
        <p:spPr>
          <a:xfrm flipV="1">
            <a:off x="2236124" y="2392341"/>
            <a:ext cx="2466392" cy="61271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6" idx="2"/>
          </p:cNvCxnSpPr>
          <p:nvPr/>
        </p:nvCxnSpPr>
        <p:spPr>
          <a:xfrm>
            <a:off x="2152841" y="3174659"/>
            <a:ext cx="957251" cy="61884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6" idx="7"/>
          </p:cNvCxnSpPr>
          <p:nvPr/>
        </p:nvCxnSpPr>
        <p:spPr>
          <a:xfrm flipV="1">
            <a:off x="3500337" y="2623106"/>
            <a:ext cx="1429111" cy="100875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6" idx="6"/>
          </p:cNvCxnSpPr>
          <p:nvPr/>
        </p:nvCxnSpPr>
        <p:spPr>
          <a:xfrm>
            <a:off x="3567292" y="3793504"/>
            <a:ext cx="1590756" cy="50058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5" idx="2"/>
          </p:cNvCxnSpPr>
          <p:nvPr/>
        </p:nvCxnSpPr>
        <p:spPr>
          <a:xfrm>
            <a:off x="5158048" y="2446774"/>
            <a:ext cx="1408314" cy="68268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7" idx="7"/>
          </p:cNvCxnSpPr>
          <p:nvPr/>
        </p:nvCxnSpPr>
        <p:spPr>
          <a:xfrm flipV="1">
            <a:off x="5548293" y="3358059"/>
            <a:ext cx="1170469" cy="731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5" idx="6"/>
          </p:cNvCxnSpPr>
          <p:nvPr/>
        </p:nvCxnSpPr>
        <p:spPr>
          <a:xfrm flipV="1">
            <a:off x="7023562" y="3033055"/>
            <a:ext cx="907346" cy="964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>
            <a:spLocks noChangeAspect="1"/>
          </p:cNvSpPr>
          <p:nvPr/>
        </p:nvSpPr>
        <p:spPr>
          <a:xfrm>
            <a:off x="6690501" y="1906042"/>
            <a:ext cx="4572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>
            <a:endCxn id="25" idx="2"/>
          </p:cNvCxnSpPr>
          <p:nvPr/>
        </p:nvCxnSpPr>
        <p:spPr>
          <a:xfrm flipV="1">
            <a:off x="5153864" y="2134642"/>
            <a:ext cx="1536637" cy="19536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0C46B-3213-4151-8B33-E33BCC63768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423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Minimum vertex coloring (chromatic number)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Oval 3"/>
          <p:cNvSpPr>
            <a:spLocks noChangeAspect="1"/>
          </p:cNvSpPr>
          <p:nvPr/>
        </p:nvSpPr>
        <p:spPr>
          <a:xfrm>
            <a:off x="1778924" y="2776451"/>
            <a:ext cx="4572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6566362" y="2900859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3110092" y="3564904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5158048" y="4022104"/>
            <a:ext cx="4572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4702516" y="2163741"/>
            <a:ext cx="457200" cy="457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7934018" y="2781710"/>
            <a:ext cx="4572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4" idx="6"/>
            <a:endCxn id="8" idx="2"/>
          </p:cNvCxnSpPr>
          <p:nvPr/>
        </p:nvCxnSpPr>
        <p:spPr>
          <a:xfrm flipV="1">
            <a:off x="2236124" y="2392341"/>
            <a:ext cx="2466392" cy="61271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6" idx="2"/>
          </p:cNvCxnSpPr>
          <p:nvPr/>
        </p:nvCxnSpPr>
        <p:spPr>
          <a:xfrm>
            <a:off x="2152841" y="3174659"/>
            <a:ext cx="957251" cy="61884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6" idx="7"/>
          </p:cNvCxnSpPr>
          <p:nvPr/>
        </p:nvCxnSpPr>
        <p:spPr>
          <a:xfrm flipV="1">
            <a:off x="3500337" y="2623106"/>
            <a:ext cx="1429111" cy="100875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6" idx="6"/>
          </p:cNvCxnSpPr>
          <p:nvPr/>
        </p:nvCxnSpPr>
        <p:spPr>
          <a:xfrm>
            <a:off x="3567292" y="3793504"/>
            <a:ext cx="1590756" cy="50058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5" idx="2"/>
          </p:cNvCxnSpPr>
          <p:nvPr/>
        </p:nvCxnSpPr>
        <p:spPr>
          <a:xfrm>
            <a:off x="5158048" y="2446774"/>
            <a:ext cx="1408314" cy="68268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7" idx="7"/>
          </p:cNvCxnSpPr>
          <p:nvPr/>
        </p:nvCxnSpPr>
        <p:spPr>
          <a:xfrm flipV="1">
            <a:off x="5548293" y="3358059"/>
            <a:ext cx="1170469" cy="731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5" idx="6"/>
          </p:cNvCxnSpPr>
          <p:nvPr/>
        </p:nvCxnSpPr>
        <p:spPr>
          <a:xfrm flipV="1">
            <a:off x="7023562" y="3033055"/>
            <a:ext cx="907346" cy="964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>
            <a:spLocks noChangeAspect="1"/>
          </p:cNvSpPr>
          <p:nvPr/>
        </p:nvSpPr>
        <p:spPr>
          <a:xfrm>
            <a:off x="6690501" y="1906042"/>
            <a:ext cx="4572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>
            <a:endCxn id="25" idx="2"/>
          </p:cNvCxnSpPr>
          <p:nvPr/>
        </p:nvCxnSpPr>
        <p:spPr>
          <a:xfrm flipV="1">
            <a:off x="5153864" y="2134642"/>
            <a:ext cx="1536637" cy="19536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0C46B-3213-4151-8B33-E33BCC63768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95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Examples of classifications</a:t>
            </a:r>
            <a:endParaRPr 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Min vertex cover (parameter: size of vertex cover): FPT.</a:t>
                </a:r>
              </a:p>
              <a:p>
                <a:r>
                  <a:rPr lang="en-US" dirty="0" smtClean="0"/>
                  <a:t>Max independent set </a:t>
                </a:r>
                <a:r>
                  <a:rPr lang="en-US" dirty="0"/>
                  <a:t>(parameter: size </a:t>
                </a:r>
                <a:r>
                  <a:rPr lang="en-US" dirty="0" smtClean="0"/>
                  <a:t>of independent set): XP. </a:t>
                </a:r>
                <a:br>
                  <a:rPr lang="en-US" dirty="0" smtClean="0"/>
                </a:br>
                <a:r>
                  <a:rPr lang="en-US" dirty="0" smtClean="0"/>
                  <a:t>Believed not to be FPT. (W[1]-hard.)</a:t>
                </a:r>
              </a:p>
              <a:p>
                <a:r>
                  <a:rPr lang="en-US" dirty="0" smtClean="0"/>
                  <a:t>Max independent set </a:t>
                </a:r>
                <a:r>
                  <a:rPr lang="en-US" dirty="0"/>
                  <a:t>(parameter: size </a:t>
                </a:r>
                <a:r>
                  <a:rPr lang="en-US" dirty="0" smtClean="0"/>
                  <a:t>of vertex cover): FPT.</a:t>
                </a:r>
              </a:p>
              <a:p>
                <a:r>
                  <a:rPr lang="en-US" dirty="0" smtClean="0"/>
                  <a:t>Min vertex coloring </a:t>
                </a:r>
                <a:r>
                  <a:rPr lang="en-US" dirty="0"/>
                  <a:t>(parameter: value </a:t>
                </a:r>
                <a:r>
                  <a:rPr lang="en-US" dirty="0" smtClean="0"/>
                  <a:t>of chromatic number): NP-hard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 smtClean="0"/>
                  <a:t>. </a:t>
                </a:r>
                <a:br>
                  <a:rPr lang="en-US" dirty="0" smtClean="0"/>
                </a:br>
                <a:r>
                  <a:rPr lang="en-US" dirty="0" smtClean="0"/>
                  <a:t>Not XP unless P=NP.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0C46B-3213-4151-8B33-E33BCC63768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554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Randomized FPT algorithms</a:t>
            </a:r>
            <a:endParaRPr 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Expected running time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dirty="0" smtClean="0"/>
                  <a:t>Expectation taken only over randomness of algorithm (the input instance is not random).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If </a:t>
                </a:r>
                <a:r>
                  <a:rPr lang="en-US" dirty="0"/>
                  <a:t>expected running time is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smtClean="0"/>
                  <a:t>then by restarting every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steps, ensure probability of success of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 smtClean="0"/>
                  <a:t>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𝑘𝑇</m:t>
                    </m:r>
                  </m:oMath>
                </a14:m>
                <a:r>
                  <a:rPr lang="en-US" dirty="0" smtClean="0"/>
                  <a:t> (</a:t>
                </a:r>
                <a:r>
                  <a:rPr lang="en-US" dirty="0"/>
                  <a:t>for every integer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/>
                  <a:t>).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</a:t>
                </a:r>
                <a:r>
                  <a:rPr lang="en-US" dirty="0" smtClean="0"/>
                  <a:t>or many randomized algorithms, get stronger results: probability </a:t>
                </a:r>
                <a:r>
                  <a:rPr lang="en-US" dirty="0"/>
                  <a:t>of success of at least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in time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𝑘𝑇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n-US" dirty="0"/>
                  <a:t>even without </a:t>
                </a:r>
                <a:r>
                  <a:rPr lang="en-US" dirty="0" smtClean="0"/>
                  <a:t>restarting.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 r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0C46B-3213-4151-8B33-E33BCC63768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218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Set splitting</a:t>
            </a:r>
            <a:endParaRPr 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A 2-coloring of items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splits</a:t>
                </a:r>
                <a:r>
                  <a:rPr lang="en-US" dirty="0" smtClean="0"/>
                  <a:t> a set if it has items of both colors.</a:t>
                </a:r>
              </a:p>
              <a:p>
                <a:pPr marL="0" indent="0">
                  <a:buNone/>
                </a:pPr>
                <a:r>
                  <a:rPr lang="en-US" dirty="0" smtClean="0"/>
                  <a:t>Given a collection of sets, find a 2-coloring that splits as many sets as possible.</a:t>
                </a:r>
              </a:p>
              <a:p>
                <a:pPr marL="0" indent="0">
                  <a:buNone/>
                </a:pPr>
                <a:r>
                  <a:rPr lang="en-US" dirty="0" smtClean="0"/>
                  <a:t>If every set has two items (an edge in a graph in which items are the vertices), set splitting is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max-cut</a:t>
                </a:r>
                <a:r>
                  <a:rPr lang="en-US" dirty="0" smtClean="0"/>
                  <a:t>. More generally, </a:t>
                </a:r>
                <a:r>
                  <a:rPr lang="en-US" dirty="0"/>
                  <a:t>set splitting is max-cut </a:t>
                </a:r>
                <a:r>
                  <a:rPr lang="en-US" dirty="0" smtClean="0"/>
                  <a:t>in hypergraphs.</a:t>
                </a:r>
              </a:p>
              <a:p>
                <a:pPr marL="0" indent="0">
                  <a:buNone/>
                </a:pPr>
                <a:r>
                  <a:rPr lang="en-US" dirty="0" smtClean="0"/>
                  <a:t>NP-hard.</a:t>
                </a:r>
              </a:p>
              <a:p>
                <a:pPr marL="0" indent="0">
                  <a:buNone/>
                </a:pPr>
                <a:r>
                  <a:rPr lang="en-US" dirty="0" smtClean="0"/>
                  <a:t>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, the maximum number of sets that can be split simultaneously.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0C46B-3213-4151-8B33-E33BCC63768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51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Randomized algorithm for set splitting</a:t>
            </a:r>
            <a:endParaRPr 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Observe, in the optimal 2-coloring, there is a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 (unknown to us) of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items that certifies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sets are split.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2-color the items independently at random. Check 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sets are </a:t>
                </a:r>
                <a:r>
                  <a:rPr lang="en-US" dirty="0" smtClean="0"/>
                  <a:t>split. </a:t>
                </a:r>
              </a:p>
              <a:p>
                <a:pPr marL="0" indent="0">
                  <a:buNone/>
                </a:pPr>
                <a:r>
                  <a:rPr lang="en-US" dirty="0" smtClean="0"/>
                  <a:t>The check succeeds with probability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br>
                  <a:rPr lang="en-US" dirty="0" smtClean="0"/>
                </a:br>
                <a:r>
                  <a:rPr lang="en-US" dirty="0" smtClean="0"/>
                  <a:t>(it suffices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 is 2-colored correctly).</a:t>
                </a:r>
              </a:p>
              <a:p>
                <a:pPr marL="0" indent="0">
                  <a:buNone/>
                </a:pPr>
                <a:r>
                  <a:rPr lang="en-US" dirty="0" smtClean="0"/>
                  <a:t>Repeat until a 2-coloring that splits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sets </a:t>
                </a:r>
                <a:r>
                  <a:rPr lang="en-US" dirty="0" smtClean="0"/>
                  <a:t>is found.</a:t>
                </a:r>
              </a:p>
              <a:p>
                <a:pPr marL="0" indent="0">
                  <a:buNone/>
                </a:pPr>
                <a:r>
                  <a:rPr lang="en-US" dirty="0" smtClean="0"/>
                  <a:t>The expected number of repetitions is not more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Expected running time: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. 	(</a:t>
                </a:r>
                <a:r>
                  <a:rPr lang="en-US" dirty="0"/>
                  <a:t>I</a:t>
                </a:r>
                <a:r>
                  <a:rPr lang="en-US" dirty="0" smtClean="0"/>
                  <a:t>n fact,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  <a:r>
                  <a:rPr lang="en-US" dirty="0" smtClean="0"/>
                  <a:t>)</a:t>
                </a: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0C46B-3213-4151-8B33-E33BCC63768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695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Longest path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Oval 3"/>
          <p:cNvSpPr>
            <a:spLocks noChangeAspect="1"/>
          </p:cNvSpPr>
          <p:nvPr/>
        </p:nvSpPr>
        <p:spPr>
          <a:xfrm>
            <a:off x="1778924" y="2776451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6566362" y="2900859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3110092" y="3564904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5158048" y="4022104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4702516" y="2163741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7934018" y="278171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4" idx="6"/>
            <a:endCxn id="8" idx="2"/>
          </p:cNvCxnSpPr>
          <p:nvPr/>
        </p:nvCxnSpPr>
        <p:spPr>
          <a:xfrm flipV="1">
            <a:off x="2236124" y="2392341"/>
            <a:ext cx="2466392" cy="61271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6" idx="2"/>
          </p:cNvCxnSpPr>
          <p:nvPr/>
        </p:nvCxnSpPr>
        <p:spPr>
          <a:xfrm>
            <a:off x="2152841" y="3174659"/>
            <a:ext cx="957251" cy="61884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6" idx="7"/>
          </p:cNvCxnSpPr>
          <p:nvPr/>
        </p:nvCxnSpPr>
        <p:spPr>
          <a:xfrm flipV="1">
            <a:off x="3500337" y="2623106"/>
            <a:ext cx="1429111" cy="100875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6" idx="6"/>
          </p:cNvCxnSpPr>
          <p:nvPr/>
        </p:nvCxnSpPr>
        <p:spPr>
          <a:xfrm>
            <a:off x="3567292" y="3793504"/>
            <a:ext cx="1590756" cy="50058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5" idx="2"/>
          </p:cNvCxnSpPr>
          <p:nvPr/>
        </p:nvCxnSpPr>
        <p:spPr>
          <a:xfrm>
            <a:off x="5158048" y="2446774"/>
            <a:ext cx="1408314" cy="68268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7" idx="7"/>
          </p:cNvCxnSpPr>
          <p:nvPr/>
        </p:nvCxnSpPr>
        <p:spPr>
          <a:xfrm flipV="1">
            <a:off x="5548293" y="3358059"/>
            <a:ext cx="1170469" cy="731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5" idx="6"/>
          </p:cNvCxnSpPr>
          <p:nvPr/>
        </p:nvCxnSpPr>
        <p:spPr>
          <a:xfrm flipV="1">
            <a:off x="7023562" y="3033055"/>
            <a:ext cx="907346" cy="964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>
            <a:spLocks noChangeAspect="1"/>
          </p:cNvSpPr>
          <p:nvPr/>
        </p:nvSpPr>
        <p:spPr>
          <a:xfrm>
            <a:off x="6690501" y="1906042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>
            <a:endCxn id="25" idx="2"/>
          </p:cNvCxnSpPr>
          <p:nvPr/>
        </p:nvCxnSpPr>
        <p:spPr>
          <a:xfrm flipV="1">
            <a:off x="5153864" y="2134642"/>
            <a:ext cx="1536637" cy="19536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0C46B-3213-4151-8B33-E33BCC637683}" type="slidenum">
              <a:rPr lang="en-US" smtClean="0"/>
              <a:t>16</a:t>
            </a:fld>
            <a:endParaRPr lang="en-US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5010270" y="3042838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stCxn id="20" idx="0"/>
            <a:endCxn id="8" idx="5"/>
          </p:cNvCxnSpPr>
          <p:nvPr/>
        </p:nvCxnSpPr>
        <p:spPr>
          <a:xfrm flipH="1" flipV="1">
            <a:off x="5092761" y="2553986"/>
            <a:ext cx="146109" cy="48885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7" idx="0"/>
            <a:endCxn id="20" idx="4"/>
          </p:cNvCxnSpPr>
          <p:nvPr/>
        </p:nvCxnSpPr>
        <p:spPr>
          <a:xfrm flipH="1" flipV="1">
            <a:off x="5238870" y="3500038"/>
            <a:ext cx="147778" cy="52206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1766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Longest path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Oval 3"/>
          <p:cNvSpPr>
            <a:spLocks noChangeAspect="1"/>
          </p:cNvSpPr>
          <p:nvPr/>
        </p:nvSpPr>
        <p:spPr>
          <a:xfrm>
            <a:off x="1778924" y="2776451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6566362" y="2900859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3110092" y="3564904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5158048" y="4022104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4702516" y="2163741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7934018" y="278171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cxnSp>
        <p:nvCxnSpPr>
          <p:cNvPr id="11" name="Straight Connector 10"/>
          <p:cNvCxnSpPr>
            <a:stCxn id="4" idx="6"/>
            <a:endCxn id="8" idx="2"/>
          </p:cNvCxnSpPr>
          <p:nvPr/>
        </p:nvCxnSpPr>
        <p:spPr>
          <a:xfrm flipV="1">
            <a:off x="2236124" y="2392341"/>
            <a:ext cx="2466392" cy="61271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6" idx="2"/>
          </p:cNvCxnSpPr>
          <p:nvPr/>
        </p:nvCxnSpPr>
        <p:spPr>
          <a:xfrm>
            <a:off x="2152841" y="3174659"/>
            <a:ext cx="957251" cy="61884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6" idx="7"/>
          </p:cNvCxnSpPr>
          <p:nvPr/>
        </p:nvCxnSpPr>
        <p:spPr>
          <a:xfrm flipV="1">
            <a:off x="3500337" y="2623106"/>
            <a:ext cx="1429111" cy="100875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6" idx="6"/>
          </p:cNvCxnSpPr>
          <p:nvPr/>
        </p:nvCxnSpPr>
        <p:spPr>
          <a:xfrm>
            <a:off x="3567292" y="3793504"/>
            <a:ext cx="1590756" cy="50058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5" idx="2"/>
          </p:cNvCxnSpPr>
          <p:nvPr/>
        </p:nvCxnSpPr>
        <p:spPr>
          <a:xfrm>
            <a:off x="5158048" y="2446774"/>
            <a:ext cx="1408314" cy="68268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7" idx="7"/>
          </p:cNvCxnSpPr>
          <p:nvPr/>
        </p:nvCxnSpPr>
        <p:spPr>
          <a:xfrm flipV="1">
            <a:off x="5548293" y="3358059"/>
            <a:ext cx="1170469" cy="731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5" idx="6"/>
          </p:cNvCxnSpPr>
          <p:nvPr/>
        </p:nvCxnSpPr>
        <p:spPr>
          <a:xfrm flipV="1">
            <a:off x="7023562" y="3033055"/>
            <a:ext cx="907346" cy="964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>
            <a:spLocks noChangeAspect="1"/>
          </p:cNvSpPr>
          <p:nvPr/>
        </p:nvSpPr>
        <p:spPr>
          <a:xfrm>
            <a:off x="6690501" y="1906042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26" name="Straight Connector 25"/>
          <p:cNvCxnSpPr>
            <a:endCxn id="25" idx="2"/>
          </p:cNvCxnSpPr>
          <p:nvPr/>
        </p:nvCxnSpPr>
        <p:spPr>
          <a:xfrm flipV="1">
            <a:off x="5153864" y="2134642"/>
            <a:ext cx="1536637" cy="19536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0C46B-3213-4151-8B33-E33BCC637683}" type="slidenum">
              <a:rPr lang="en-US" smtClean="0"/>
              <a:t>17</a:t>
            </a:fld>
            <a:endParaRPr lang="en-US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5010270" y="3042838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stCxn id="20" idx="0"/>
            <a:endCxn id="8" idx="5"/>
          </p:cNvCxnSpPr>
          <p:nvPr/>
        </p:nvCxnSpPr>
        <p:spPr>
          <a:xfrm flipH="1" flipV="1">
            <a:off x="5092761" y="2553986"/>
            <a:ext cx="146109" cy="48885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7" idx="0"/>
            <a:endCxn id="20" idx="4"/>
          </p:cNvCxnSpPr>
          <p:nvPr/>
        </p:nvCxnSpPr>
        <p:spPr>
          <a:xfrm flipH="1" flipV="1">
            <a:off x="5238870" y="3500038"/>
            <a:ext cx="147778" cy="52206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7957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Longest path and </a:t>
            </a:r>
            <a:r>
              <a:rPr lang="en-US" dirty="0" err="1" smtClean="0">
                <a:solidFill>
                  <a:srgbClr val="0000FF"/>
                </a:solidFill>
              </a:rPr>
              <a:t>Hamiltonicity</a:t>
            </a:r>
            <a:endParaRPr 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Longest path is NP-hard: Hamiltonian path is a special case.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00FF"/>
                    </a:solidFill>
                  </a:rPr>
                  <a:t>Naïve algorithm</a:t>
                </a:r>
                <a:r>
                  <a:rPr lang="en-US" dirty="0" smtClean="0"/>
                  <a:t>: try all permutations of vertices.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p>
                        <m: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!)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00FF"/>
                    </a:solidFill>
                  </a:rPr>
                  <a:t>Dynamic programming </a:t>
                </a:r>
                <a:r>
                  <a:rPr lang="en-US" dirty="0" smtClean="0"/>
                  <a:t>[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Bellman 1962; Held and Karp 1962</a:t>
                </a:r>
                <a:r>
                  <a:rPr lang="en-US" dirty="0" smtClean="0"/>
                  <a:t>]: </a:t>
                </a:r>
              </a:p>
              <a:p>
                <a:r>
                  <a:rPr lang="en-US" dirty="0"/>
                  <a:t>A</a:t>
                </a:r>
                <a:r>
                  <a:rPr lang="en-US" dirty="0" smtClean="0"/>
                  <a:t> state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It is legal if there is a simple path that starts 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 smtClean="0"/>
                  <a:t>, visits all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, and ends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A path extension move: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∪{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then can move from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to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BFS in state graph.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: up to low order multiplicative terms.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801" r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0C46B-3213-4151-8B33-E33BCC63768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8422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Further comments on Hamilton path</a:t>
            </a:r>
            <a:endParaRPr 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Dynamic programming uses exponential space.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There is an algorithm based on the inclusion-exclusion principle that has running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and uses only polynomial space </a:t>
                </a:r>
                <a:br>
                  <a:rPr lang="en-US" dirty="0" smtClean="0"/>
                </a:br>
                <a:r>
                  <a:rPr lang="en-US" dirty="0" smtClean="0"/>
                  <a:t>[</a:t>
                </a:r>
                <a:r>
                  <a:rPr lang="de-DE" dirty="0" smtClean="0">
                    <a:solidFill>
                      <a:srgbClr val="00B050"/>
                    </a:solidFill>
                  </a:rPr>
                  <a:t>Kohn</a:t>
                </a:r>
                <a:r>
                  <a:rPr lang="de-DE" dirty="0">
                    <a:solidFill>
                      <a:srgbClr val="00B050"/>
                    </a:solidFill>
                  </a:rPr>
                  <a:t>, </a:t>
                </a:r>
                <a:r>
                  <a:rPr lang="de-DE" dirty="0" smtClean="0">
                    <a:solidFill>
                      <a:srgbClr val="00B050"/>
                    </a:solidFill>
                  </a:rPr>
                  <a:t>Gottlieb and Kohn</a:t>
                </a:r>
                <a:r>
                  <a:rPr lang="de-DE" dirty="0" smtClean="0"/>
                  <a:t> 1977; </a:t>
                </a:r>
                <a:r>
                  <a:rPr lang="de-DE" dirty="0" smtClean="0">
                    <a:solidFill>
                      <a:srgbClr val="00B050"/>
                    </a:solidFill>
                  </a:rPr>
                  <a:t>Karp</a:t>
                </a:r>
                <a:r>
                  <a:rPr lang="de-DE" dirty="0" smtClean="0"/>
                  <a:t> 1982; </a:t>
                </a:r>
                <a:r>
                  <a:rPr lang="de-DE" dirty="0" smtClean="0">
                    <a:solidFill>
                      <a:srgbClr val="00B050"/>
                    </a:solidFill>
                  </a:rPr>
                  <a:t>Bax</a:t>
                </a:r>
                <a:r>
                  <a:rPr lang="de-DE" dirty="0" smtClean="0"/>
                  <a:t> 1993 ...].</a:t>
                </a:r>
              </a:p>
              <a:p>
                <a:pPr marL="0" indent="0">
                  <a:buNone/>
                </a:pPr>
                <a:endParaRPr lang="de-DE" dirty="0"/>
              </a:p>
              <a:p>
                <a:pPr marL="0" indent="0">
                  <a:buNone/>
                </a:pPr>
                <a:r>
                  <a:rPr lang="de-DE" dirty="0" smtClean="0"/>
                  <a:t>There is a randomized algorithm with running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657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and polynomial space [</a:t>
                </a:r>
                <a:r>
                  <a:rPr lang="en-US" dirty="0" err="1" smtClean="0">
                    <a:solidFill>
                      <a:srgbClr val="00B050"/>
                    </a:solidFill>
                  </a:rPr>
                  <a:t>Bjorklund</a:t>
                </a:r>
                <a:r>
                  <a:rPr lang="en-US" dirty="0" smtClean="0"/>
                  <a:t> 2014].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0C46B-3213-4151-8B33-E33BCC63768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530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Basic idea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When standard worst case analysis (expressing running time as a function of size of input instance) is not sufficiently informative:</a:t>
            </a:r>
          </a:p>
          <a:p>
            <a:r>
              <a:rPr lang="en-US" dirty="0" smtClean="0"/>
              <a:t>Identify parameters of interest (like we did with properties of the </a:t>
            </a:r>
            <a:r>
              <a:rPr lang="en-US" dirty="0" smtClean="0">
                <a:solidFill>
                  <a:srgbClr val="00B050"/>
                </a:solidFill>
              </a:rPr>
              <a:t>working set </a:t>
            </a:r>
            <a:r>
              <a:rPr lang="en-US" dirty="0" smtClean="0"/>
              <a:t>function for online paging, or the </a:t>
            </a:r>
            <a:r>
              <a:rPr lang="en-US" dirty="0" smtClean="0">
                <a:solidFill>
                  <a:srgbClr val="00B050"/>
                </a:solidFill>
              </a:rPr>
              <a:t>margin</a:t>
            </a:r>
            <a:r>
              <a:rPr lang="en-US" dirty="0" smtClean="0"/>
              <a:t> for the Perceptron algorithm).</a:t>
            </a:r>
          </a:p>
          <a:p>
            <a:r>
              <a:rPr lang="en-US" dirty="0" smtClean="0"/>
              <a:t>With respect to these parameters, perform worst case analysis.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For a good choice of parameter, the corresponding worst case analysis becomes more informative.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0C46B-3213-4151-8B33-E33BCC6376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7726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Longest path is fixed parameter tractable</a:t>
            </a:r>
            <a:endParaRPr 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Parameter: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of the path.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00FF"/>
                    </a:solidFill>
                  </a:rPr>
                  <a:t>Color coding </a:t>
                </a:r>
                <a:r>
                  <a:rPr lang="en-US" dirty="0" smtClean="0"/>
                  <a:t>[</a:t>
                </a:r>
                <a:r>
                  <a:rPr lang="en-US" dirty="0" err="1" smtClean="0">
                    <a:solidFill>
                      <a:srgbClr val="00B050"/>
                    </a:solidFill>
                  </a:rPr>
                  <a:t>Alon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, </a:t>
                </a:r>
                <a:r>
                  <a:rPr lang="en-US" dirty="0" err="1" smtClean="0">
                    <a:solidFill>
                      <a:srgbClr val="00B050"/>
                    </a:solidFill>
                  </a:rPr>
                  <a:t>Yuster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 and Zwick </a:t>
                </a:r>
                <a:r>
                  <a:rPr lang="en-US" dirty="0" smtClean="0"/>
                  <a:t>1995].</a:t>
                </a:r>
              </a:p>
              <a:p>
                <a:pPr marL="0" indent="0">
                  <a:buNone/>
                </a:pPr>
                <a:r>
                  <a:rPr lang="en-US" dirty="0" smtClean="0"/>
                  <a:t>Repeat until success:</a:t>
                </a:r>
              </a:p>
              <a:p>
                <a:r>
                  <a:rPr lang="en-US" dirty="0" smtClean="0"/>
                  <a:t>Color vertices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independently at random 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colors.</a:t>
                </a:r>
              </a:p>
              <a:p>
                <a:r>
                  <a:rPr lang="en-US" dirty="0" smtClean="0"/>
                  <a:t>Search for a colorful path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Probability that a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-path becomes colorful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≃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dirty="0" smtClean="0"/>
                  <a:t>The expected number of repetitions is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 smtClean="0"/>
                  <a:t>. 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b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0C46B-3213-4151-8B33-E33BCC63768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447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Finding a colorful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-path</a:t>
                </a:r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Dynamic programming:</a:t>
                </a:r>
                <a:endParaRPr lang="en-US" dirty="0"/>
              </a:p>
              <a:p>
                <a:r>
                  <a:rPr lang="en-US" dirty="0"/>
                  <a:t>A </a:t>
                </a:r>
                <a:r>
                  <a:rPr lang="en-US" dirty="0" smtClean="0"/>
                  <a:t>state </a:t>
                </a:r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is a set of colors. It is legal if there </a:t>
                </a:r>
                <a:r>
                  <a:rPr lang="en-US" dirty="0"/>
                  <a:t>is a simple path </a:t>
                </a:r>
                <a:r>
                  <a:rPr lang="en-US" dirty="0" smtClean="0"/>
                  <a:t>that starts </a:t>
                </a:r>
                <a:r>
                  <a:rPr lang="en-US" dirty="0"/>
                  <a:t>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smtClean="0"/>
                  <a:t>visits </a:t>
                </a:r>
                <a:r>
                  <a:rPr lang="en-US" dirty="0"/>
                  <a:t>all </a:t>
                </a:r>
                <a:r>
                  <a:rPr lang="en-US" dirty="0" smtClean="0"/>
                  <a:t>colors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and </a:t>
                </a:r>
                <a:r>
                  <a:rPr lang="en-US" dirty="0" smtClean="0"/>
                  <a:t>ends </a:t>
                </a:r>
                <a:r>
                  <a:rPr lang="en-US" dirty="0"/>
                  <a:t>in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 path extension move: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)∉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and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 smtClean="0"/>
                  <a:t>, then </a:t>
                </a:r>
                <a:r>
                  <a:rPr lang="en-US" dirty="0"/>
                  <a:t>can move from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to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BFS in state graph.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Overall, expected running time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0C46B-3213-4151-8B33-E33BCC63768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783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00FF"/>
                </a:solidFill>
              </a:rPr>
              <a:t>Derandomization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[</a:t>
            </a:r>
            <a:r>
              <a:rPr lang="en-US" dirty="0" err="1" smtClean="0">
                <a:solidFill>
                  <a:srgbClr val="00B050"/>
                </a:solidFill>
              </a:rPr>
              <a:t>Naor</a:t>
            </a:r>
            <a:r>
              <a:rPr lang="en-US" dirty="0" smtClean="0">
                <a:solidFill>
                  <a:srgbClr val="00B050"/>
                </a:solidFill>
              </a:rPr>
              <a:t>, Schulman and Srinivasan </a:t>
            </a:r>
            <a:r>
              <a:rPr lang="en-US" dirty="0" smtClean="0">
                <a:solidFill>
                  <a:srgbClr val="0000FF"/>
                </a:solidFill>
              </a:rPr>
              <a:t>1995]</a:t>
            </a:r>
            <a:endParaRPr 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We presented randomized FPT algorithms for set splitting and for longest path. They can be </a:t>
                </a:r>
                <a:r>
                  <a:rPr lang="en-US" dirty="0" err="1" smtClean="0"/>
                  <a:t>derandomized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There exists an algorithm running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that produces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p>
                    </m:sSup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-coloring functions such that for every set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items, at least one of the functions makes it colorful.</a:t>
                </a:r>
              </a:p>
              <a:p>
                <a:pPr marL="0" indent="0">
                  <a:buNone/>
                </a:pPr>
                <a:r>
                  <a:rPr lang="en-US" dirty="0"/>
                  <a:t>There exists an algorithm running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that produces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p>
                    </m:sSup>
                    <m:func>
                      <m:func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-coloring functions such that for every </a:t>
                </a:r>
                <a:r>
                  <a:rPr lang="en-US" dirty="0" smtClean="0"/>
                  <a:t>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items and every 2-coloring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n-US" dirty="0"/>
                  <a:t>at least one of the </a:t>
                </a:r>
                <a:r>
                  <a:rPr lang="en-US" dirty="0" smtClean="0"/>
                  <a:t>functions agrees with the 2-coloring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0C46B-3213-4151-8B33-E33BCC63768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1038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00FF"/>
                </a:solidFill>
              </a:rPr>
              <a:t>Kernelization</a:t>
            </a:r>
            <a:endParaRPr 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Preprocess the instance so as to replace it by a smaller instance with the same solution.</a:t>
                </a:r>
              </a:p>
              <a:p>
                <a:pPr marL="0" indent="0">
                  <a:buNone/>
                </a:pPr>
                <a:r>
                  <a:rPr lang="en-US" dirty="0" err="1" smtClean="0"/>
                  <a:t>Kernelization</a:t>
                </a:r>
                <a:r>
                  <a:rPr lang="en-US" dirty="0" smtClean="0"/>
                  <a:t> involves two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and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>
                    <a:solidFill>
                      <a:srgbClr val="00B050"/>
                    </a:solidFill>
                  </a:rPr>
                  <a:t>Input:</a:t>
                </a:r>
                <a:r>
                  <a:rPr lang="en-US" dirty="0" smtClean="0"/>
                  <a:t> instance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,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is the value of the parameter.</a:t>
                </a:r>
              </a:p>
              <a:p>
                <a:r>
                  <a:rPr lang="en-US" dirty="0" smtClean="0">
                    <a:solidFill>
                      <a:srgbClr val="00B050"/>
                    </a:solidFill>
                  </a:rPr>
                  <a:t>Output:</a:t>
                </a:r>
                <a:r>
                  <a:rPr lang="en-US" dirty="0" smtClean="0"/>
                  <a:t> instance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. 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Requirements: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computable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(regardless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).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and typically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(or more generally,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).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0C46B-3213-4151-8B33-E33BCC63768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8508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Significance of </a:t>
            </a:r>
            <a:r>
              <a:rPr lang="en-US" dirty="0" err="1" smtClean="0">
                <a:solidFill>
                  <a:srgbClr val="0000FF"/>
                </a:solidFill>
              </a:rPr>
              <a:t>kernelization</a:t>
            </a:r>
            <a:endParaRPr 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 can be solved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(|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dirty="0" smtClean="0"/>
                  <a:t>If the problem has </a:t>
                </a:r>
                <a:r>
                  <a:rPr lang="en-US" dirty="0" err="1" smtClean="0"/>
                  <a:t>kernelization</a:t>
                </a:r>
                <a:r>
                  <a:rPr lang="en-US" dirty="0" smtClean="0"/>
                  <a:t> with </a:t>
                </a:r>
                <a:r>
                  <a:rPr lang="en-US" dirty="0"/>
                  <a:t>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and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then the </a:t>
                </a:r>
                <a:r>
                  <a:rPr lang="en-US" dirty="0"/>
                  <a:t>problem is </a:t>
                </a:r>
                <a:r>
                  <a:rPr lang="en-US" dirty="0" smtClean="0"/>
                  <a:t>FPT: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can be solved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p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 </a:t>
                </a:r>
                <a:r>
                  <a:rPr lang="en-US" dirty="0"/>
                  <a:t>problem is FPT </a:t>
                </a:r>
                <a:r>
                  <a:rPr lang="en-US" dirty="0" err="1"/>
                  <a:t>iff</a:t>
                </a:r>
                <a:r>
                  <a:rPr lang="en-US" dirty="0"/>
                  <a:t> it has a kernel.</a:t>
                </a:r>
              </a:p>
              <a:p>
                <a:r>
                  <a:rPr lang="en-US" dirty="0"/>
                  <a:t>FPT running time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/>
                  <a:t> implies kernel of size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can be solved in </a:t>
                </a:r>
                <a:r>
                  <a:rPr lang="en-US" dirty="0" smtClean="0"/>
                  <a:t>FPT time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(|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If </a:t>
                </a:r>
                <a:r>
                  <a:rPr lang="en-US" dirty="0" smtClean="0"/>
                  <a:t>the problem </a:t>
                </a:r>
                <a:r>
                  <a:rPr lang="en-US" dirty="0"/>
                  <a:t>has </a:t>
                </a:r>
                <a:r>
                  <a:rPr lang="en-US" dirty="0" err="1"/>
                  <a:t>kernelization</a:t>
                </a:r>
                <a:r>
                  <a:rPr lang="en-US" dirty="0"/>
                  <a:t> with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and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can be solved in time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p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801" r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0C46B-3213-4151-8B33-E33BCC63768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8671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0000FF"/>
                    </a:solidFill>
                  </a:rPr>
                  <a:t>“Buss </a:t>
                </a:r>
                <a:r>
                  <a:rPr lang="en-US" dirty="0" err="1">
                    <a:solidFill>
                      <a:srgbClr val="0000FF"/>
                    </a:solidFill>
                  </a:rPr>
                  <a:t>kernelization</a:t>
                </a:r>
                <a:r>
                  <a:rPr lang="en-US" dirty="0">
                    <a:solidFill>
                      <a:srgbClr val="0000FF"/>
                    </a:solidFill>
                  </a:rPr>
                  <a:t>” for vertex cover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Remove isolated vertices.</a:t>
                </a:r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func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, replace by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∖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 must be in VC.)</a:t>
                </a:r>
              </a:p>
              <a:p>
                <a:r>
                  <a:rPr lang="en-US" dirty="0" smtClean="0"/>
                  <a:t>No solution if instance has more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edges.</a:t>
                </a:r>
              </a:p>
              <a:p>
                <a:pPr marL="0" indent="0">
                  <a:buNone/>
                </a:pPr>
                <a:r>
                  <a:rPr lang="en-US" dirty="0" smtClean="0"/>
                  <a:t>Preserves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all</a:t>
                </a:r>
                <a:r>
                  <a:rPr lang="en-US" dirty="0" smtClean="0"/>
                  <a:t> minimal solutions of size at mos</a:t>
                </a:r>
                <a:r>
                  <a:rPr lang="en-US" dirty="0"/>
                  <a:t>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of the VC instance.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G</a:t>
                </a:r>
                <a:r>
                  <a:rPr lang="en-US" dirty="0" smtClean="0"/>
                  <a:t>ives a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polynomial kernel</a:t>
                </a:r>
                <a:r>
                  <a:rPr lang="en-US" dirty="0" smtClean="0"/>
                  <a:t>,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dirty="0" smtClean="0"/>
                  <a:t>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. </a:t>
                </a:r>
              </a:p>
              <a:p>
                <a:pPr marL="0" indent="0">
                  <a:buNone/>
                </a:pPr>
                <a:r>
                  <a:rPr lang="en-US" dirty="0" smtClean="0"/>
                  <a:t>Hence can solve vertex cover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Though every FPT problem has a kernel, some FPT problems (such as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-path) do not have a polynomial kernel (unless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𝑐𝑜𝑁𝑃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𝑝𝑜𝑙𝑦</m:t>
                    </m:r>
                  </m:oMath>
                </a14:m>
                <a:r>
                  <a:rPr lang="en-US" dirty="0" smtClean="0"/>
                  <a:t>).</a:t>
                </a:r>
              </a:p>
              <a:p>
                <a:pPr marL="0" indent="0">
                  <a:buNone/>
                </a:pPr>
                <a:r>
                  <a:rPr lang="en-US" dirty="0" smtClean="0"/>
                  <a:t>[</a:t>
                </a:r>
                <a:r>
                  <a:rPr lang="en-US" dirty="0" err="1" smtClean="0">
                    <a:solidFill>
                      <a:srgbClr val="00B050"/>
                    </a:solidFill>
                  </a:rPr>
                  <a:t>Bodlaender</a:t>
                </a:r>
                <a:r>
                  <a:rPr lang="en-US" dirty="0" smtClean="0"/>
                  <a:t>,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 Downey</a:t>
                </a:r>
                <a:r>
                  <a:rPr lang="en-US" dirty="0" smtClean="0"/>
                  <a:t>,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 Fellows</a:t>
                </a:r>
                <a:r>
                  <a:rPr lang="en-US" dirty="0" smtClean="0"/>
                  <a:t>,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dirty="0" err="1" smtClean="0">
                    <a:solidFill>
                      <a:srgbClr val="00B050"/>
                    </a:solidFill>
                  </a:rPr>
                  <a:t>Hermelin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dirty="0" smtClean="0"/>
                  <a:t>2009; </a:t>
                </a:r>
                <a:r>
                  <a:rPr lang="en-US" dirty="0" err="1" smtClean="0">
                    <a:solidFill>
                      <a:srgbClr val="00B050"/>
                    </a:solidFill>
                  </a:rPr>
                  <a:t>Fortnow</a:t>
                </a:r>
                <a:r>
                  <a:rPr lang="en-US" dirty="0" smtClean="0"/>
                  <a:t>,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dirty="0" err="1" smtClean="0">
                    <a:solidFill>
                      <a:srgbClr val="00B050"/>
                    </a:solidFill>
                  </a:rPr>
                  <a:t>Santhanam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dirty="0" smtClean="0"/>
                  <a:t>2011]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3501" r="-1159" b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0C46B-3213-4151-8B33-E33BCC63768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197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Conditional negative results</a:t>
            </a:r>
            <a:endParaRPr 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It could be that all problems in NP are FPT (if P=NP).</a:t>
                </a:r>
              </a:p>
              <a:p>
                <a:pPr marL="0" indent="0">
                  <a:buNone/>
                </a:pPr>
                <a:r>
                  <a:rPr lang="en-US" dirty="0" smtClean="0"/>
                  <a:t>Hence claims that a problem is not FPT are conditioned on some complexity assumption.</a:t>
                </a:r>
              </a:p>
              <a:p>
                <a:pPr marL="0" indent="0">
                  <a:buNone/>
                </a:pPr>
                <a:r>
                  <a:rPr lang="en-US" dirty="0" smtClean="0"/>
                  <a:t>The assumption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dirty="0" smtClean="0"/>
                  <a:t> often does not suffice.</a:t>
                </a:r>
              </a:p>
              <a:p>
                <a:pPr marL="0" indent="0">
                  <a:buNone/>
                </a:pPr>
                <a:r>
                  <a:rPr lang="en-US" dirty="0"/>
                  <a:t>O</a:t>
                </a:r>
                <a:r>
                  <a:rPr lang="en-US" dirty="0" smtClean="0"/>
                  <a:t>ther assumptions:</a:t>
                </a:r>
              </a:p>
              <a:p>
                <a:r>
                  <a:rPr lang="en-US" dirty="0" smtClean="0"/>
                  <a:t>Exponential time hypothesis (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ETH</a:t>
                </a:r>
                <a:r>
                  <a:rPr lang="en-US" dirty="0" smtClean="0"/>
                  <a:t>): 3SAT takes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>
                    <a:solidFill>
                      <a:srgbClr val="0000FF"/>
                    </a:solidFill>
                  </a:rPr>
                  <a:t>SETH</a:t>
                </a:r>
                <a:r>
                  <a:rPr lang="en-US" dirty="0" smtClean="0"/>
                  <a:t>: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/>
                  <a:t>, SAT cannot be solved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>
                    <a:solidFill>
                      <a:srgbClr val="0000FF"/>
                    </a:solidFill>
                  </a:rPr>
                  <a:t>W[1]-hardness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-clique is not FPT. (Weaker assumption than ETH, as it follows from it.)</a:t>
                </a:r>
              </a:p>
              <a:p>
                <a:r>
                  <a:rPr lang="en-US" dirty="0" smtClean="0"/>
                  <a:t>Polynomial hierarchy PH does not collapse.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0C46B-3213-4151-8B33-E33BCC63768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4757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-clique is not FPT (sketch)</a:t>
                </a:r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-clique can be solved in FPT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By a subset construction, in a graph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a clique of </a:t>
                </a:r>
                <a:br>
                  <a:rPr lang="en-US" dirty="0" smtClean="0"/>
                </a:br>
                <a:r>
                  <a:rPr lang="en-US" dirty="0" smtClean="0"/>
                  <a:t>size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 smtClean="0"/>
                  <a:t> can be found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A sequence of reductions </a:t>
                </a:r>
                <a:r>
                  <a:rPr lang="en-US" dirty="0" smtClean="0"/>
                  <a:t>shows </a:t>
                </a:r>
                <a:r>
                  <a:rPr lang="en-US" dirty="0"/>
                  <a:t>that this violates </a:t>
                </a:r>
                <a:r>
                  <a:rPr lang="en-US" dirty="0" smtClean="0"/>
                  <a:t>ETH.</a:t>
                </a:r>
              </a:p>
              <a:p>
                <a:r>
                  <a:rPr lang="en-US" dirty="0" smtClean="0"/>
                  <a:t>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/>
                  <a:t>, every 3SAT instance can be reduced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instances, each with linearly many clauses [</a:t>
                </a:r>
                <a:r>
                  <a:rPr lang="en-US" dirty="0" err="1" smtClean="0">
                    <a:solidFill>
                      <a:srgbClr val="00B050"/>
                    </a:solidFill>
                  </a:rPr>
                  <a:t>Impagliazzo</a:t>
                </a:r>
                <a:r>
                  <a:rPr lang="en-US" dirty="0" smtClean="0"/>
                  <a:t>, </a:t>
                </a:r>
                <a:r>
                  <a:rPr lang="en-US" dirty="0" err="1" smtClean="0">
                    <a:solidFill>
                      <a:srgbClr val="00B050"/>
                    </a:solidFill>
                  </a:rPr>
                  <a:t>Paturi</a:t>
                </a:r>
                <a:r>
                  <a:rPr lang="en-US" dirty="0" smtClean="0"/>
                  <a:t>,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Zane</a:t>
                </a:r>
                <a:r>
                  <a:rPr lang="en-US" dirty="0" smtClean="0"/>
                  <a:t> 2001].</a:t>
                </a:r>
              </a:p>
              <a:p>
                <a:r>
                  <a:rPr lang="en-US" dirty="0" smtClean="0"/>
                  <a:t>There is a linear reduction from 3SAT to CLIQUE.</a:t>
                </a:r>
              </a:p>
              <a:p>
                <a:pPr marL="0" indent="0">
                  <a:buNone/>
                </a:pPr>
                <a:r>
                  <a:rPr lang="en-US" dirty="0" smtClean="0"/>
                  <a:t>Hence 3SAT can be solved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2101" r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0C46B-3213-4151-8B33-E33BCC63768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444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The subset construction</a:t>
            </a:r>
            <a:endParaRPr 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In a 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vertices, need to find a clique of size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. </a:t>
                </a:r>
              </a:p>
              <a:p>
                <a:r>
                  <a:rPr lang="en-US" dirty="0" smtClean="0"/>
                  <a:t>For simplicity, assume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is divisible by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ad>
                          <m:radPr>
                            <m:degHide m:val="on"/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dirty="0" smtClean="0"/>
                  <a:t>Create a 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 smtClean="0"/>
                  <a:t> on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/(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func>
                          </m:den>
                        </m:f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sup>
                    </m:sSup>
                  </m:oMath>
                </a14:m>
                <a:r>
                  <a:rPr lang="en-US" dirty="0" smtClean="0"/>
                  <a:t> vertices.</a:t>
                </a:r>
              </a:p>
              <a:p>
                <a:r>
                  <a:rPr lang="en-US" dirty="0" smtClean="0"/>
                  <a:t>Every clique of size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 smtClean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is a vertex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Two vertices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 smtClean="0"/>
                  <a:t> are connected by an edge if together they form a clique of size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func>
                      <m:func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 smtClean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has a clique of size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 smtClean="0"/>
                  <a:t> has a clique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dirty="0" smtClean="0"/>
                  <a:t>By FPT assumption, can find clique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 smtClean="0"/>
                  <a:t>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e>
                        </m:d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0C46B-3213-4151-8B33-E33BCC63768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796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Example – minimum vertex cover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Select the smallest number of vertices that cover all edges.</a:t>
            </a:r>
          </a:p>
          <a:p>
            <a:pPr marL="0" indent="0">
              <a:buNone/>
            </a:pPr>
            <a:r>
              <a:rPr lang="en-US" dirty="0" smtClean="0"/>
              <a:t>NP-hard.</a:t>
            </a:r>
            <a:endParaRPr lang="en-US" dirty="0"/>
          </a:p>
        </p:txBody>
      </p:sp>
      <p:sp>
        <p:nvSpPr>
          <p:cNvPr id="4" name="Oval 3"/>
          <p:cNvSpPr>
            <a:spLocks noChangeAspect="1"/>
          </p:cNvSpPr>
          <p:nvPr/>
        </p:nvSpPr>
        <p:spPr>
          <a:xfrm>
            <a:off x="1778924" y="2776451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6566362" y="2900859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3110092" y="3564904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5158048" y="4022104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4702516" y="2163741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7934018" y="278171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4" idx="6"/>
            <a:endCxn id="8" idx="2"/>
          </p:cNvCxnSpPr>
          <p:nvPr/>
        </p:nvCxnSpPr>
        <p:spPr>
          <a:xfrm flipV="1">
            <a:off x="2236124" y="2392341"/>
            <a:ext cx="2466392" cy="61271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6" idx="2"/>
          </p:cNvCxnSpPr>
          <p:nvPr/>
        </p:nvCxnSpPr>
        <p:spPr>
          <a:xfrm>
            <a:off x="2152841" y="3174659"/>
            <a:ext cx="957251" cy="61884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6" idx="7"/>
          </p:cNvCxnSpPr>
          <p:nvPr/>
        </p:nvCxnSpPr>
        <p:spPr>
          <a:xfrm flipV="1">
            <a:off x="3500337" y="2623106"/>
            <a:ext cx="1429111" cy="100875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6" idx="6"/>
          </p:cNvCxnSpPr>
          <p:nvPr/>
        </p:nvCxnSpPr>
        <p:spPr>
          <a:xfrm>
            <a:off x="3567292" y="3793504"/>
            <a:ext cx="1590756" cy="50058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5" idx="2"/>
          </p:cNvCxnSpPr>
          <p:nvPr/>
        </p:nvCxnSpPr>
        <p:spPr>
          <a:xfrm>
            <a:off x="5158048" y="2446774"/>
            <a:ext cx="1408314" cy="68268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7" idx="7"/>
          </p:cNvCxnSpPr>
          <p:nvPr/>
        </p:nvCxnSpPr>
        <p:spPr>
          <a:xfrm flipV="1">
            <a:off x="5548293" y="3358059"/>
            <a:ext cx="1170469" cy="731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5" idx="6"/>
          </p:cNvCxnSpPr>
          <p:nvPr/>
        </p:nvCxnSpPr>
        <p:spPr>
          <a:xfrm flipV="1">
            <a:off x="7023562" y="3033055"/>
            <a:ext cx="907346" cy="964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>
            <a:spLocks noChangeAspect="1"/>
          </p:cNvSpPr>
          <p:nvPr/>
        </p:nvSpPr>
        <p:spPr>
          <a:xfrm>
            <a:off x="6690501" y="1906042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>
            <a:endCxn id="25" idx="2"/>
          </p:cNvCxnSpPr>
          <p:nvPr/>
        </p:nvCxnSpPr>
        <p:spPr>
          <a:xfrm flipV="1">
            <a:off x="5153864" y="2134642"/>
            <a:ext cx="1536637" cy="19536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0C46B-3213-4151-8B33-E33BCC6376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90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Example – minimum vertex cover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Select the smallest number of vertices that cover all edges.</a:t>
            </a:r>
          </a:p>
          <a:p>
            <a:pPr marL="0" indent="0">
              <a:buNone/>
            </a:pPr>
            <a:r>
              <a:rPr lang="en-US" dirty="0" smtClean="0"/>
              <a:t>NP-hard.</a:t>
            </a:r>
            <a:endParaRPr lang="en-US" dirty="0"/>
          </a:p>
        </p:txBody>
      </p:sp>
      <p:sp>
        <p:nvSpPr>
          <p:cNvPr id="4" name="Oval 3"/>
          <p:cNvSpPr>
            <a:spLocks noChangeAspect="1"/>
          </p:cNvSpPr>
          <p:nvPr/>
        </p:nvSpPr>
        <p:spPr>
          <a:xfrm>
            <a:off x="1778924" y="2776451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6566362" y="2900859"/>
            <a:ext cx="4572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3110092" y="3564904"/>
            <a:ext cx="4572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5158048" y="4022104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4702516" y="2163741"/>
            <a:ext cx="4572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7934018" y="278171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4" idx="6"/>
            <a:endCxn id="8" idx="2"/>
          </p:cNvCxnSpPr>
          <p:nvPr/>
        </p:nvCxnSpPr>
        <p:spPr>
          <a:xfrm flipV="1">
            <a:off x="2236124" y="2392341"/>
            <a:ext cx="2466392" cy="61271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6" idx="2"/>
          </p:cNvCxnSpPr>
          <p:nvPr/>
        </p:nvCxnSpPr>
        <p:spPr>
          <a:xfrm>
            <a:off x="2152841" y="3174659"/>
            <a:ext cx="957251" cy="61884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6" idx="7"/>
          </p:cNvCxnSpPr>
          <p:nvPr/>
        </p:nvCxnSpPr>
        <p:spPr>
          <a:xfrm flipV="1">
            <a:off x="3500337" y="2623106"/>
            <a:ext cx="1429111" cy="100875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6" idx="6"/>
          </p:cNvCxnSpPr>
          <p:nvPr/>
        </p:nvCxnSpPr>
        <p:spPr>
          <a:xfrm>
            <a:off x="3567292" y="3793504"/>
            <a:ext cx="1590756" cy="50058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5" idx="2"/>
          </p:cNvCxnSpPr>
          <p:nvPr/>
        </p:nvCxnSpPr>
        <p:spPr>
          <a:xfrm>
            <a:off x="5158048" y="2446774"/>
            <a:ext cx="1408314" cy="68268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7" idx="7"/>
          </p:cNvCxnSpPr>
          <p:nvPr/>
        </p:nvCxnSpPr>
        <p:spPr>
          <a:xfrm flipV="1">
            <a:off x="5548293" y="3358059"/>
            <a:ext cx="1170469" cy="731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5" idx="6"/>
          </p:cNvCxnSpPr>
          <p:nvPr/>
        </p:nvCxnSpPr>
        <p:spPr>
          <a:xfrm flipV="1">
            <a:off x="7023562" y="3033055"/>
            <a:ext cx="907346" cy="964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>
            <a:spLocks noChangeAspect="1"/>
          </p:cNvSpPr>
          <p:nvPr/>
        </p:nvSpPr>
        <p:spPr>
          <a:xfrm>
            <a:off x="6690501" y="1906042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>
            <a:endCxn id="25" idx="2"/>
          </p:cNvCxnSpPr>
          <p:nvPr/>
        </p:nvCxnSpPr>
        <p:spPr>
          <a:xfrm flipV="1">
            <a:off x="5153864" y="2134642"/>
            <a:ext cx="1536637" cy="19536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0C46B-3213-4151-8B33-E33BCC6376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152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A parameter for vertex cover</a:t>
            </a:r>
            <a:endParaRPr 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b="0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b="0" dirty="0" smtClean="0">
                    <a:latin typeface="Cambria Math" panose="02040503050406030204" pitchFamily="18" charset="0"/>
                  </a:rPr>
                  <a:t>vertices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b="0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b="0" dirty="0" smtClean="0">
                    <a:latin typeface="Cambria Math" panose="02040503050406030204" pitchFamily="18" charset="0"/>
                  </a:rPr>
                  <a:t>edges.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– the size of the smallest vertex cover.</a:t>
                </a:r>
              </a:p>
              <a:p>
                <a:pPr marL="0" indent="0">
                  <a:buNone/>
                </a:pPr>
                <a:r>
                  <a:rPr lang="en-US" dirty="0" smtClean="0"/>
                  <a:t>Can find the minimum vertex cover in time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 smtClean="0"/>
                  <a:t> by exhaustive search.</a:t>
                </a:r>
              </a:p>
              <a:p>
                <a:pPr marL="0" indent="0">
                  <a:buNone/>
                </a:pPr>
                <a:r>
                  <a:rPr lang="en-US" dirty="0" smtClean="0"/>
                  <a:t>Polynomial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for constant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dirty="0" smtClean="0"/>
                  <a:t>Can we have a polynomial time algorithm when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is a (slowly) growing function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?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 r="-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0C46B-3213-4151-8B33-E33BCC6376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15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A simple algorithm for min vertex cover</a:t>
            </a:r>
            <a:endParaRPr 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denote an arbitrary vertex cover (unknown to us)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Pick an arbitrary uncovered edge.</a:t>
                </a:r>
              </a:p>
              <a:p>
                <a:pPr marL="0" indent="0">
                  <a:buNone/>
                </a:pPr>
                <a:r>
                  <a:rPr lang="en-US" dirty="0" smtClean="0"/>
                  <a:t>Fork into two processes, each including a different endpoint of the edge in its vertex cover.</a:t>
                </a:r>
              </a:p>
              <a:p>
                <a:pPr marL="0" indent="0">
                  <a:buNone/>
                </a:pPr>
                <a:r>
                  <a:rPr lang="en-US" dirty="0" smtClean="0"/>
                  <a:t>Necessarily, at least one of the forks includes only vertices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dirty="0" smtClean="0"/>
                  <a:t>At depth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, found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Running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𝑘𝑛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Polynomial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 smtClean="0"/>
                  <a:t>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0C46B-3213-4151-8B33-E33BCC63768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848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A faster algorithm</a:t>
            </a:r>
            <a:endParaRPr 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denote an arbitrary vertex cover (unknown to us) of size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 smtClean="0"/>
                  <a:t>If no vertex has degree larger than 2, the graph is composed of paths and cycles. Find the minimum vertex cover.</a:t>
                </a:r>
              </a:p>
              <a:p>
                <a:pPr marL="0" indent="0">
                  <a:buNone/>
                </a:pPr>
                <a:r>
                  <a:rPr lang="en-US" dirty="0" smtClean="0"/>
                  <a:t>Otherwise, pick a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 of highest degree.</a:t>
                </a:r>
              </a:p>
              <a:p>
                <a:pPr marL="0" indent="0">
                  <a:buNone/>
                </a:pPr>
                <a:r>
                  <a:rPr lang="en-US" dirty="0"/>
                  <a:t>Fork into two processes, </a:t>
                </a:r>
                <a:r>
                  <a:rPr lang="en-US" dirty="0" smtClean="0"/>
                  <a:t>one including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in its vertex </a:t>
                </a:r>
                <a:r>
                  <a:rPr lang="en-US" dirty="0" smtClean="0"/>
                  <a:t>cover, the other including the neighbors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Necessarily, at least </a:t>
                </a:r>
                <a:r>
                  <a:rPr lang="en-US" dirty="0" smtClean="0"/>
                  <a:t>one </a:t>
                </a:r>
                <a:r>
                  <a:rPr lang="en-US" dirty="0"/>
                  <a:t>of the forks includes only vertices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en-US" b="0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 smtClean="0"/>
                  <a:t> forks,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≃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47</m:t>
                    </m:r>
                  </m:oMath>
                </a14:m>
                <a:r>
                  <a:rPr lang="en-US" dirty="0" smtClean="0"/>
                  <a:t> (solution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/>
                  <a:t>).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b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0C46B-3213-4151-8B33-E33BCC63768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306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Fixed parameter tractability</a:t>
            </a:r>
            <a:endParaRPr 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A computational problem (e.g., min vertex cover) is fixed parameter tractable (FPT) with respect to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 (of value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)</a:t>
                </a:r>
                <a:r>
                  <a:rPr lang="en-US" dirty="0"/>
                  <a:t> if it has </a:t>
                </a:r>
                <a:r>
                  <a:rPr lang="en-US" dirty="0" smtClean="0"/>
                  <a:t>an algorithm running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 smtClean="0"/>
                  <a:t> is independent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 smtClean="0"/>
                  <a:t> can be a fast growing function (exponential, or even more).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XP (slice-wise polynomial) algorithms: running time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 smtClean="0"/>
                  <a:t>. </a:t>
                </a:r>
              </a:p>
              <a:p>
                <a:pPr marL="0" indent="0">
                  <a:buNone/>
                </a:pPr>
                <a:r>
                  <a:rPr lang="en-US" dirty="0" smtClean="0"/>
                  <a:t>Polynomial for fixed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0C46B-3213-4151-8B33-E33BCC63768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734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Some other graph problems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Oval 3"/>
          <p:cNvSpPr>
            <a:spLocks noChangeAspect="1"/>
          </p:cNvSpPr>
          <p:nvPr/>
        </p:nvSpPr>
        <p:spPr>
          <a:xfrm>
            <a:off x="1778924" y="2776451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6566362" y="2900859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3110092" y="3564904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5158048" y="4022104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4702516" y="2163741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7934018" y="278171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4" idx="6"/>
            <a:endCxn id="8" idx="2"/>
          </p:cNvCxnSpPr>
          <p:nvPr/>
        </p:nvCxnSpPr>
        <p:spPr>
          <a:xfrm flipV="1">
            <a:off x="2236124" y="2392341"/>
            <a:ext cx="2466392" cy="61271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6" idx="2"/>
          </p:cNvCxnSpPr>
          <p:nvPr/>
        </p:nvCxnSpPr>
        <p:spPr>
          <a:xfrm>
            <a:off x="2152841" y="3174659"/>
            <a:ext cx="957251" cy="61884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6" idx="7"/>
          </p:cNvCxnSpPr>
          <p:nvPr/>
        </p:nvCxnSpPr>
        <p:spPr>
          <a:xfrm flipV="1">
            <a:off x="3500337" y="2623106"/>
            <a:ext cx="1429111" cy="100875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6" idx="6"/>
          </p:cNvCxnSpPr>
          <p:nvPr/>
        </p:nvCxnSpPr>
        <p:spPr>
          <a:xfrm>
            <a:off x="3567292" y="3793504"/>
            <a:ext cx="1590756" cy="50058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5" idx="2"/>
          </p:cNvCxnSpPr>
          <p:nvPr/>
        </p:nvCxnSpPr>
        <p:spPr>
          <a:xfrm>
            <a:off x="5158048" y="2446774"/>
            <a:ext cx="1408314" cy="68268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7" idx="7"/>
          </p:cNvCxnSpPr>
          <p:nvPr/>
        </p:nvCxnSpPr>
        <p:spPr>
          <a:xfrm flipV="1">
            <a:off x="5548293" y="3358059"/>
            <a:ext cx="1170469" cy="731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5" idx="6"/>
          </p:cNvCxnSpPr>
          <p:nvPr/>
        </p:nvCxnSpPr>
        <p:spPr>
          <a:xfrm flipV="1">
            <a:off x="7023562" y="3033055"/>
            <a:ext cx="907346" cy="964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>
            <a:spLocks noChangeAspect="1"/>
          </p:cNvSpPr>
          <p:nvPr/>
        </p:nvSpPr>
        <p:spPr>
          <a:xfrm>
            <a:off x="6690501" y="1906042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>
            <a:endCxn id="25" idx="2"/>
          </p:cNvCxnSpPr>
          <p:nvPr/>
        </p:nvCxnSpPr>
        <p:spPr>
          <a:xfrm flipV="1">
            <a:off x="5153864" y="2134642"/>
            <a:ext cx="1536637" cy="19536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0C46B-3213-4151-8B33-E33BCC63768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2994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</TotalTime>
  <Words>2576</Words>
  <Application>Microsoft Office PowerPoint</Application>
  <PresentationFormat>Widescreen</PresentationFormat>
  <Paragraphs>233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Office Theme</vt:lpstr>
      <vt:lpstr>Chapter 2:  Parameterized Algorithms </vt:lpstr>
      <vt:lpstr>Basic idea</vt:lpstr>
      <vt:lpstr>Example – minimum vertex cover</vt:lpstr>
      <vt:lpstr>Example – minimum vertex cover</vt:lpstr>
      <vt:lpstr>A parameter for vertex cover</vt:lpstr>
      <vt:lpstr>A simple algorithm for min vertex cover</vt:lpstr>
      <vt:lpstr>A faster algorithm</vt:lpstr>
      <vt:lpstr>Fixed parameter tractability</vt:lpstr>
      <vt:lpstr>Some other graph problems</vt:lpstr>
      <vt:lpstr>Maximum independent set</vt:lpstr>
      <vt:lpstr>Minimum vertex coloring (chromatic number)</vt:lpstr>
      <vt:lpstr>Examples of classifications</vt:lpstr>
      <vt:lpstr>Randomized FPT algorithms</vt:lpstr>
      <vt:lpstr>Set splitting</vt:lpstr>
      <vt:lpstr>Randomized algorithm for set splitting</vt:lpstr>
      <vt:lpstr>Longest path</vt:lpstr>
      <vt:lpstr>Longest path</vt:lpstr>
      <vt:lpstr>Longest path and Hamiltonicity</vt:lpstr>
      <vt:lpstr>Further comments on Hamilton path</vt:lpstr>
      <vt:lpstr>Longest path is fixed parameter tractable</vt:lpstr>
      <vt:lpstr>Finding a colorful k-path</vt:lpstr>
      <vt:lpstr>Derandomization  [Naor, Schulman and Srinivasan 1995]</vt:lpstr>
      <vt:lpstr>Kernelization</vt:lpstr>
      <vt:lpstr>Significance of kernelization</vt:lpstr>
      <vt:lpstr>“Buss kernelization” for vertex cover (G,k)</vt:lpstr>
      <vt:lpstr>Conditional negative results</vt:lpstr>
      <vt:lpstr>k-clique is not FPT (sketch)</vt:lpstr>
      <vt:lpstr>The subset construction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2:  Parameterized Algorithms</dc:title>
  <dc:creator>Uriel Feige</dc:creator>
  <cp:lastModifiedBy>Uriel Feige</cp:lastModifiedBy>
  <cp:revision>60</cp:revision>
  <dcterms:created xsi:type="dcterms:W3CDTF">2021-03-21T14:56:18Z</dcterms:created>
  <dcterms:modified xsi:type="dcterms:W3CDTF">2021-04-05T14:41:38Z</dcterms:modified>
</cp:coreProperties>
</file>