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7" r:id="rId10"/>
    <p:sldId id="266" r:id="rId11"/>
    <p:sldId id="262" r:id="rId1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8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75866-E962-4A21-8B66-3DCC4B6AAC4A}" type="datetimeFigureOut">
              <a:rPr lang="LID4096" smtClean="0"/>
              <a:t>08/06/2024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EED77-9EE8-43DB-B5C6-0D9C2D153EB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4432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ED77-9EE8-43DB-B5C6-0D9C2D153EB1}" type="slidenum">
              <a:rPr lang="LID4096" smtClean="0"/>
              <a:t>1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440391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available from </a:t>
            </a:r>
            <a:r>
              <a:rPr lang="en-US"/>
              <a:t>my web-page.</a:t>
            </a:r>
            <a:endParaRPr lang="LID4096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ED77-9EE8-43DB-B5C6-0D9C2D153EB1}" type="slidenum">
              <a:rPr lang="LID4096" smtClean="0"/>
              <a:t>11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05539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Equiv., for every g’ representing G’ it holds that g and g’ disagree on at least </a:t>
            </a:r>
            <a:r>
              <a:rPr lang="en-US" dirty="0">
                <a:sym typeface="Symbol" panose="05050102010706020507" pitchFamily="18" charset="2"/>
              </a:rPr>
              <a:t></a:t>
            </a:r>
            <a:r>
              <a:rPr lang="en-US" dirty="0" err="1"/>
              <a:t>dn</a:t>
            </a:r>
            <a:r>
              <a:rPr lang="en-US" dirty="0"/>
              <a:t> entries.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ED77-9EE8-43DB-B5C6-0D9C2D153EB1}" type="slidenum">
              <a:rPr lang="LID4096" smtClean="0"/>
              <a:t>3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59926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Testing equality of subsets is closely related to testing equality between pairs of distributions. 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ED77-9EE8-43DB-B5C6-0D9C2D153EB1}" type="slidenum">
              <a:rPr lang="LID4096" smtClean="0"/>
              <a:t>4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78206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LB: For almost all </a:t>
            </a:r>
            <a:r>
              <a:rPr lang="en-US"/>
              <a:t>d-regular n-vertex </a:t>
            </a:r>
            <a:r>
              <a:rPr lang="en-US" dirty="0"/>
              <a:t>graphs, </a:t>
            </a:r>
            <a:br>
              <a:rPr lang="en-US" dirty="0"/>
            </a:br>
            <a:r>
              <a:rPr lang="en-US" dirty="0"/>
              <a:t>the subgraph seen in a sqrt(n)-step exploration of a random isomorphic copy is a forest.</a:t>
            </a:r>
            <a:br>
              <a:rPr lang="en-US" dirty="0"/>
            </a:br>
            <a:r>
              <a:rPr lang="en-US" dirty="0"/>
              <a:t>UB: The sqrt(n)-neighborhoods in H are distinct and H has logarithmic diameter. </a:t>
            </a:r>
          </a:p>
          <a:p>
            <a:r>
              <a:rPr lang="en-US" dirty="0"/>
              <a:t>Find the vertex in G that fits a random vertex in H.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ED77-9EE8-43DB-B5C6-0D9C2D153EB1}" type="slidenum">
              <a:rPr lang="LID4096" smtClean="0"/>
              <a:t>5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07518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Self-ordered because given a canonical labelling and an isomorphic copy, we can </a:t>
            </a:r>
            <a:r>
              <a:rPr lang="en-US" b="1" dirty="0"/>
              <a:t>uniquely</a:t>
            </a:r>
            <a:r>
              <a:rPr lang="en-US" dirty="0"/>
              <a:t> label its vertices.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ED77-9EE8-43DB-B5C6-0D9C2D153EB1}" type="slidenum">
              <a:rPr lang="LID4096" smtClean="0"/>
              <a:t>6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67829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graph property is defined as all isomorphic copies of the resulting graphs, but SO preserves labels.</a:t>
            </a:r>
          </a:p>
          <a:p>
            <a:r>
              <a:rPr lang="en-US" dirty="0"/>
              <a:t>When testing strings we emulate the canonical graph, and rely on distance preservation (per RSO).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testing graphs we need LSO as well as reverse-localization (per Thm2).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ED77-9EE8-43DB-B5C6-0D9C2D153EB1}" type="slidenum">
              <a:rPr lang="LID4096" smtClean="0"/>
              <a:t>7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63114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Adler, Kohler and Peng (32nd SODA and 36th CCC, 2021)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ED77-9EE8-43DB-B5C6-0D9C2D153EB1}" type="slidenum">
              <a:rPr lang="LID4096" smtClean="0"/>
              <a:t>8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18852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Adler, Kohler and Peng (32nd SODA and 36th CCC, 2021).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Zig-Zag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Replacement; directed edge-colored graphs.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ED77-9EE8-43DB-B5C6-0D9C2D153EB1}" type="slidenum">
              <a:rPr lang="LID4096" smtClean="0"/>
              <a:t>9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804452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Adler, Kohler and Peng (32nd SODA and 36th CCC, 2021). </a:t>
            </a:r>
          </a:p>
          <a:p>
            <a:r>
              <a:rPr lang="en-US" dirty="0" err="1"/>
              <a:t>Fichtenberger</a:t>
            </a:r>
            <a:r>
              <a:rPr lang="en-US" dirty="0"/>
              <a:t>, Peng, and </a:t>
            </a:r>
            <a:r>
              <a:rPr lang="en-US" dirty="0" err="1"/>
              <a:t>Sohler</a:t>
            </a:r>
            <a:r>
              <a:rPr lang="en-US" dirty="0"/>
              <a:t> ( 30th SODA, 2019).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ED77-9EE8-43DB-B5C6-0D9C2D153EB1}" type="slidenum">
              <a:rPr lang="LID4096" smtClean="0"/>
              <a:t>10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18262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07DA3-1EF5-41B6-8880-436259BA5D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EDD808-8AAD-43FE-B026-2C8104E339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B01BC-BA91-470F-A275-8D3CF3896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6323-D46A-4A67-9456-269C1CC5C5F5}" type="datetimeFigureOut">
              <a:rPr lang="LID4096" smtClean="0"/>
              <a:t>08/06/2024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DD388-4399-4661-86FA-6D27CFD28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8A2F3-FE7A-49C3-AE39-B40621403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D708-AE49-40B0-B28E-1815B2972BEB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26365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CB3BB-823A-44C4-9C58-31DD0E033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F6F6F1-5509-4694-A804-38053A0D3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E3DA8-C4BD-485F-8942-46BEF4D61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6323-D46A-4A67-9456-269C1CC5C5F5}" type="datetimeFigureOut">
              <a:rPr lang="LID4096" smtClean="0"/>
              <a:t>08/06/2024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D8755E-0FEF-4F96-A561-1746C679D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ADEF9-2379-4A3B-8244-4DBF97333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D708-AE49-40B0-B28E-1815B2972BEB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67105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80BA0D-D92C-40C2-8834-6C3930D7CC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C541BE-98C2-4E09-A7BA-FD8CEBE4C6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2E31D-E70A-4307-951D-8DFBCA954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6323-D46A-4A67-9456-269C1CC5C5F5}" type="datetimeFigureOut">
              <a:rPr lang="LID4096" smtClean="0"/>
              <a:t>08/06/2024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B2A06-5423-432E-8776-E419B6AFE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A1D2B-9595-4EC6-A386-8B8F19A25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D708-AE49-40B0-B28E-1815B2972BEB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8605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E8CFE-7C32-480A-838C-EA4F1F5FE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F337-2EFE-452C-8072-BFA638454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B3D70-9973-4E1E-92DE-32E3DE9D4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6323-D46A-4A67-9456-269C1CC5C5F5}" type="datetimeFigureOut">
              <a:rPr lang="LID4096" smtClean="0"/>
              <a:t>08/06/2024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5D41B-729F-4236-A94C-6AFB3E8E7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3C0DE-8A14-4F29-8094-55418A617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D708-AE49-40B0-B28E-1815B2972BEB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3043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63BBB-7886-4464-B950-47A996AB8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13B40-8C1E-473A-99C0-695892E21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CCCD5F-DCE2-499B-A7A4-FCFD10FDE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6323-D46A-4A67-9456-269C1CC5C5F5}" type="datetimeFigureOut">
              <a:rPr lang="LID4096" smtClean="0"/>
              <a:t>08/06/2024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0EEF7-948E-470D-9014-0F8A165E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57643-E44B-48F7-9A60-0D16CED9E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D708-AE49-40B0-B28E-1815B2972BEB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8518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BF06C-D83A-4F9E-A276-C450C19A8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DA71E-4E20-46FA-8EC7-1372A6DC8B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435E7D-6EDD-4CFC-922F-18AB0794F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7D89DE-8BB5-4AD5-B8B8-F54C662C6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6323-D46A-4A67-9456-269C1CC5C5F5}" type="datetimeFigureOut">
              <a:rPr lang="LID4096" smtClean="0"/>
              <a:t>08/06/2024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6E08AC-0E3A-4C3B-BEDD-ADBC46BE9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2F42BB-C6DB-4148-A5B4-DD867DFB1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D708-AE49-40B0-B28E-1815B2972BEB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8735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39ADB-05D5-442C-A9D3-9C1E2CD3F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F7DE8D-393A-4EE9-81A2-46E7C48A7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232A23-F20A-461B-A281-565ED4275F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0590D1-966C-4CC7-AFB5-6263BCC3B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B03E1D-6056-4C12-A652-B837ECEE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545429-99F5-4162-A5D7-D2FADC9B4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6323-D46A-4A67-9456-269C1CC5C5F5}" type="datetimeFigureOut">
              <a:rPr lang="LID4096" smtClean="0"/>
              <a:t>08/06/2024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C5003A-3ADC-4D1F-B304-8E7E2CAE2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EE38DD-A141-4AE9-B07C-F9A14843D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D708-AE49-40B0-B28E-1815B2972BEB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12531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80D75-FDE3-4D42-8A1E-2B37091C2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56163B-124A-4181-BF5E-4335CA99C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6323-D46A-4A67-9456-269C1CC5C5F5}" type="datetimeFigureOut">
              <a:rPr lang="LID4096" smtClean="0"/>
              <a:t>08/06/2024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68FA5A-D2ED-4DC9-B2D3-226B4B6CB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17FE29-A14F-45C9-9673-1DE1668CD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D708-AE49-40B0-B28E-1815B2972BEB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91051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34F934-1164-4E8C-8CEB-77613E876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6323-D46A-4A67-9456-269C1CC5C5F5}" type="datetimeFigureOut">
              <a:rPr lang="LID4096" smtClean="0"/>
              <a:t>08/06/2024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06C5DF-A05A-4436-ACD2-541B093E5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6506A3-F11F-46D7-A68C-4EB4A4362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D708-AE49-40B0-B28E-1815B2972BEB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9142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80C7A-21AB-419C-9D89-4C2B462FF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777B3-83F4-4CA0-B69A-195B56FB7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3891A-2A24-4FF3-AC25-43CEBE4D0A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C7A1FF-8070-4AA2-A7EC-94F322B94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6323-D46A-4A67-9456-269C1CC5C5F5}" type="datetimeFigureOut">
              <a:rPr lang="LID4096" smtClean="0"/>
              <a:t>08/06/2024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56ED16-BC5E-4CF0-A6A6-0D99959A9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CB15CF-B2D9-47A3-B4BB-A1212EA15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D708-AE49-40B0-B28E-1815B2972BEB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975165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A46C6-BB6A-4AD5-BAAC-AC214772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589CA3-E1B3-434D-A484-5A13ADF208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7883F6-F24C-46BA-9032-A261C47A27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417F13-49B0-484C-8FD6-489C774EC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A6323-D46A-4A67-9456-269C1CC5C5F5}" type="datetimeFigureOut">
              <a:rPr lang="LID4096" smtClean="0"/>
              <a:t>08/06/2024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C80D1-7A50-4B9B-8226-488AC92D6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E12A6-9B07-4DFC-AC79-5D7E8C815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4D708-AE49-40B0-B28E-1815B2972BEB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8470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8DCCF4-077B-4901-85F1-9ED17A4C2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B8E2E2-928D-4D73-B9A8-B03C55136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C8F28-1B7D-4CC7-B217-751051544F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6323-D46A-4A67-9456-269C1CC5C5F5}" type="datetimeFigureOut">
              <a:rPr lang="LID4096" smtClean="0"/>
              <a:t>08/06/2024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6539B-DDB8-45F9-A610-A6E9E03673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9445F-FC69-43D3-A925-4E69BC10BF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4D708-AE49-40B0-B28E-1815B2972BEB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64853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93645-BCBE-4E66-AA4E-89BE1C49C7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29919"/>
            <a:ext cx="9144000" cy="1640841"/>
          </a:xfrm>
        </p:spPr>
        <p:txBody>
          <a:bodyPr>
            <a:normAutofit fontScale="90000"/>
          </a:bodyPr>
          <a:lstStyle/>
          <a:p>
            <a:r>
              <a:rPr lang="en-US" dirty="0"/>
              <a:t>Recent Developments in Testing Bounded-Degree Graphs</a:t>
            </a:r>
            <a:endParaRPr lang="LID4096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CE1E8B-92B6-4881-9B99-BAB501C9DA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18892"/>
            <a:ext cx="9144000" cy="1244282"/>
          </a:xfrm>
        </p:spPr>
        <p:txBody>
          <a:bodyPr>
            <a:normAutofit/>
          </a:bodyPr>
          <a:lstStyle/>
          <a:p>
            <a:r>
              <a:rPr lang="en-US" sz="4000" dirty="0"/>
              <a:t>Oded Goldreich</a:t>
            </a:r>
          </a:p>
          <a:p>
            <a:r>
              <a:rPr lang="en-US" sz="3200" dirty="0"/>
              <a:t>Weizmann Institute of Science</a:t>
            </a:r>
            <a:endParaRPr lang="LID4096" sz="3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2DEA30E-0052-4F35-A154-4C8185AE011A}"/>
              </a:ext>
            </a:extLst>
          </p:cNvPr>
          <p:cNvSpPr txBox="1">
            <a:spLocks/>
          </p:cNvSpPr>
          <p:nvPr/>
        </p:nvSpPr>
        <p:spPr>
          <a:xfrm>
            <a:off x="594360" y="4011306"/>
            <a:ext cx="10698480" cy="15322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Although Dana's recent focus has not been on this model, </a:t>
            </a:r>
            <a:b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much of the pioneering work was done by her. </a:t>
            </a:r>
            <a:b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includes the introduction of the model, its initial study, and the celebrated tester for Bipartiteness, which relies on random walks.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ID4096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6CF901-959D-4617-914A-AADA5940F34E}"/>
              </a:ext>
            </a:extLst>
          </p:cNvPr>
          <p:cNvSpPr txBox="1"/>
          <p:nvPr/>
        </p:nvSpPr>
        <p:spPr>
          <a:xfrm>
            <a:off x="487680" y="5868374"/>
            <a:ext cx="11216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These slides    https://www.wisdom.weizmann.ac.il/~oded/T/bdg24.pptx </a:t>
            </a:r>
            <a:endParaRPr lang="LID4096" sz="2800" dirty="0"/>
          </a:p>
        </p:txBody>
      </p:sp>
    </p:spTree>
    <p:extLst>
      <p:ext uri="{BB962C8B-B14F-4D97-AF65-F5344CB8AC3E}">
        <p14:creationId xmlns:p14="http://schemas.microsoft.com/office/powerpoint/2010/main" val="3806115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99897-3FB1-4C36-B47B-EBB77FFD4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Lower bound on the query complexity of some locally-characterized properties [AKP, FPS]</a:t>
            </a:r>
            <a:endParaRPr lang="LID4096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9890B-08B3-4277-9568-B942AF1EB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38712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graph property is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locally-characterized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if it can be expressed a set of </a:t>
            </a:r>
            <a:r>
              <a:rPr lang="en-US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tuples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local conditions. This extends the notions of induced and non-induced subgraph freeness.</a:t>
            </a:r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E.g., the set of regular graphs is characterized by asserting that every two vertices have the same number of neighbors. </a:t>
            </a:r>
          </a:p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THM: There exist locally characterized graph properties that are </a:t>
            </a:r>
            <a:b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robustly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locally-characterized. Furthermore, they are not testable within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size-oblivious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query complexity. </a:t>
            </a:r>
            <a:b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Specifically, their query complexity is at least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loglogloglog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Proof idea: Use the locally characterized expander graphs.</a:t>
            </a:r>
            <a:b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contrast, by [FPS], every (infinite) property that is testable within size-oblivious query complexity contains a hyperfinite sub-property.  </a:t>
            </a:r>
            <a:b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direct analysis gives a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loglogloglog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bound.  </a:t>
            </a:r>
            <a:br>
              <a:rPr lang="en-US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get log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a relaxed model…)</a:t>
            </a:r>
            <a:endParaRPr lang="LID4096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30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78961-9DAD-4215-AEC7-4C59645A4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" y="323850"/>
            <a:ext cx="10561320" cy="807720"/>
          </a:xfrm>
        </p:spPr>
        <p:txBody>
          <a:bodyPr/>
          <a:lstStyle/>
          <a:p>
            <a:r>
              <a:rPr lang="en-US" dirty="0"/>
              <a:t>References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31B24-CE06-4031-9889-339787DE1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" y="1131570"/>
            <a:ext cx="10805160" cy="446849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two-graph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version of the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 Isomorphism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 Isomorphism in the Bounded-Degree Graph Model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ECCC TR19-102, 2019.</a:t>
            </a:r>
          </a:p>
          <a:p>
            <a:pPr>
              <a:lnSpc>
                <a:spcPct val="12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fixed graph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version of the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 Isomorphism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 and Tauber, </a:t>
            </a:r>
            <a:r>
              <a:rPr lang="en-US" sz="2000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Testing Isomorphism to a Fixed Graph in the Bounded-Degree Graph Model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ECCC TR23-146, 2023.</a:t>
            </a:r>
          </a:p>
          <a:p>
            <a:pPr>
              <a:lnSpc>
                <a:spcPct val="12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transporting results about functions to results about graphs by using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robustly self-ordered graphs: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 and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Wigderson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Robustly Self-Ordered Graphs: Constructions and Applications to Property Testing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36th CCC (2021) and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TheoretiCS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Vol. 1, Art. 1, 2022. </a:t>
            </a:r>
          </a:p>
          <a:p>
            <a:pPr>
              <a:lnSpc>
                <a:spcPct val="12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constructing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locally-characterized expander graphs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their use for lower bounds on the query complexity of testing a locally-characterizable graph property: 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000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locally-characterized expander graphs (a survey)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ECCC TR24-013, 2024.</a:t>
            </a:r>
            <a:b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query complexity of testing local graph properties  in the bounded-degree graph model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ECCC TR24-047, 2024. </a:t>
            </a:r>
          </a:p>
          <a:p>
            <a:pPr>
              <a:lnSpc>
                <a:spcPct val="120000"/>
              </a:lnSpc>
            </a:pPr>
            <a:endParaRPr lang="LID4096" sz="20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91045C-E902-4999-B64D-6CAD9E0C5AED}"/>
              </a:ext>
            </a:extLst>
          </p:cNvPr>
          <p:cNvSpPr txBox="1"/>
          <p:nvPr/>
        </p:nvSpPr>
        <p:spPr>
          <a:xfrm>
            <a:off x="502920" y="5726430"/>
            <a:ext cx="11216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These slides    https://www.wisdom.weizmann.ac.il/~oded/T/bdg24.pptx </a:t>
            </a:r>
            <a:endParaRPr lang="LID4096" sz="2800" dirty="0"/>
          </a:p>
        </p:txBody>
      </p:sp>
    </p:spTree>
    <p:extLst>
      <p:ext uri="{BB962C8B-B14F-4D97-AF65-F5344CB8AC3E}">
        <p14:creationId xmlns:p14="http://schemas.microsoft.com/office/powerpoint/2010/main" val="3779474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D7796-54EB-4559-B57F-70A4720A6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40" y="365125"/>
            <a:ext cx="10591800" cy="1036955"/>
          </a:xfrm>
        </p:spPr>
        <p:txBody>
          <a:bodyPr/>
          <a:lstStyle/>
          <a:p>
            <a:r>
              <a:rPr lang="en-US" dirty="0"/>
              <a:t>Outline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D01AA-820C-49E5-B1F7-AC25935A8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840" y="1261744"/>
            <a:ext cx="11399520" cy="5231131"/>
          </a:xfrm>
        </p:spPr>
        <p:txBody>
          <a:bodyPr>
            <a:no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 bounded-degree graph testing model (G. and Ron, 1997). 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Studies of (the fixed graph and two graph versions of) the </a:t>
            </a:r>
            <a:r>
              <a:rPr lang="en-US" sz="2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Graph Isomorphism </a:t>
            </a:r>
            <a:r>
              <a:rPr lang="en-US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problem,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including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determining the complexity of testing isomorphism to a fixed graph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for almost all regular graphs</a:t>
            </a:r>
            <a:r>
              <a:rPr lang="en-US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Transporting hardness results about functions to hardness results </a:t>
            </a:r>
            <a:br>
              <a:rPr lang="en-US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about graphs by using </a:t>
            </a:r>
            <a:r>
              <a:rPr lang="en-US" sz="2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robustly self-ordered graphs</a:t>
            </a:r>
            <a:r>
              <a:rPr lang="en-US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en-US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E.g., a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separation between </a:t>
            </a:r>
            <a:r>
              <a:rPr lang="en-US" sz="2400" b="1" u="sng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tolerant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standard testing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b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bounded-degree graph  model (G. and </a:t>
            </a:r>
            <a:r>
              <a:rPr lang="en-US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Wigderson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36th CCC, 2021). 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work of Adler, Kohler and Peng (32nd SODA and 36th CCC, 2021), which is pivoted at constructing </a:t>
            </a:r>
            <a:r>
              <a:rPr lang="en-US" sz="2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locally-characterized expander graphs</a:t>
            </a:r>
            <a:r>
              <a:rPr lang="en-US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(The construction makes inherent use of the iterative and local nature of the Zig-Zag construction.) </a:t>
            </a:r>
            <a:br>
              <a:rPr lang="en-US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This yields a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locally-characterizable graph property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that cannot be tested  within a number of queries that does not depend on the size of the graph. </a:t>
            </a:r>
            <a:b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dirty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066501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028BF-A409-453F-A9AE-8E4696A7A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Bounded-Degree Graph model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915CA-249C-4BCE-993D-7484CF16E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36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For a degree bound </a:t>
            </a:r>
            <a:r>
              <a:rPr lang="en-US" dirty="0"/>
              <a:t>d</a:t>
            </a:r>
            <a:r>
              <a:rPr lang="en-US" dirty="0">
                <a:solidFill>
                  <a:srgbClr val="0070C0"/>
                </a:solidFill>
              </a:rPr>
              <a:t>, graphs are represented by incidence functions such that </a:t>
            </a:r>
            <a:r>
              <a:rPr lang="en-US" dirty="0"/>
              <a:t>g(</a:t>
            </a:r>
            <a:r>
              <a:rPr lang="en-US" dirty="0" err="1"/>
              <a:t>v,i</a:t>
            </a:r>
            <a:r>
              <a:rPr lang="en-US" dirty="0"/>
              <a:t>) = w</a:t>
            </a:r>
            <a:r>
              <a:rPr lang="en-US" dirty="0">
                <a:solidFill>
                  <a:srgbClr val="0070C0"/>
                </a:solidFill>
              </a:rPr>
              <a:t> if </a:t>
            </a:r>
            <a:r>
              <a:rPr lang="en-US" dirty="0"/>
              <a:t>w</a:t>
            </a:r>
            <a:r>
              <a:rPr lang="en-US" dirty="0">
                <a:solidFill>
                  <a:srgbClr val="0070C0"/>
                </a:solidFill>
              </a:rPr>
              <a:t> is the </a:t>
            </a:r>
            <a:r>
              <a:rPr lang="en-US" dirty="0" err="1"/>
              <a:t>i</a:t>
            </a:r>
            <a:r>
              <a:rPr lang="en-US" baseline="30000" dirty="0" err="1">
                <a:solidFill>
                  <a:srgbClr val="0070C0"/>
                </a:solidFill>
              </a:rPr>
              <a:t>th</a:t>
            </a:r>
            <a:r>
              <a:rPr lang="en-US" dirty="0">
                <a:solidFill>
                  <a:srgbClr val="0070C0"/>
                </a:solidFill>
              </a:rPr>
              <a:t> neighbor of </a:t>
            </a:r>
            <a:r>
              <a:rPr lang="en-US" dirty="0"/>
              <a:t>v</a:t>
            </a:r>
            <a:r>
              <a:rPr lang="en-US" dirty="0">
                <a:solidFill>
                  <a:srgbClr val="0070C0"/>
                </a:solidFill>
              </a:rPr>
              <a:t>.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On (explicit) input </a:t>
            </a:r>
            <a:r>
              <a:rPr lang="en-US" dirty="0"/>
              <a:t>n</a:t>
            </a:r>
            <a:r>
              <a:rPr lang="en-US" dirty="0">
                <a:solidFill>
                  <a:srgbClr val="0070C0"/>
                </a:solidFill>
              </a:rPr>
              <a:t> and </a:t>
            </a:r>
            <a:r>
              <a:rPr lang="en-US" dirty="0">
                <a:sym typeface="Symbol" panose="05050102010706020507" pitchFamily="18" charset="2"/>
              </a:rPr>
              <a:t>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, a tester for property </a:t>
            </a:r>
            <a:r>
              <a:rPr lang="en-US" dirty="0">
                <a:sym typeface="Symbol" panose="05050102010706020507" pitchFamily="18" charset="2"/>
              </a:rPr>
              <a:t>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b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</a:b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is given </a:t>
            </a:r>
            <a:r>
              <a:rPr lang="en-US" b="1" dirty="0">
                <a:solidFill>
                  <a:srgbClr val="0070C0"/>
                </a:solidFill>
              </a:rPr>
              <a:t>oracle access </a:t>
            </a:r>
            <a:r>
              <a:rPr lang="en-US" dirty="0">
                <a:solidFill>
                  <a:srgbClr val="0070C0"/>
                </a:solidFill>
              </a:rPr>
              <a:t>to </a:t>
            </a:r>
            <a:r>
              <a:rPr lang="en-US" dirty="0"/>
              <a:t>g</a:t>
            </a:r>
            <a:r>
              <a:rPr lang="en-US" dirty="0">
                <a:solidFill>
                  <a:srgbClr val="0070C0"/>
                </a:solidFill>
              </a:rPr>
              <a:t>, representing </a:t>
            </a:r>
            <a:r>
              <a:rPr lang="en-US" dirty="0"/>
              <a:t>G</a:t>
            </a:r>
            <a:r>
              <a:rPr lang="en-US" dirty="0">
                <a:solidFill>
                  <a:srgbClr val="0070C0"/>
                </a:solidFill>
              </a:rPr>
              <a:t>, and should satisfy:</a:t>
            </a:r>
          </a:p>
          <a:p>
            <a:r>
              <a:rPr lang="en-US" dirty="0">
                <a:solidFill>
                  <a:srgbClr val="0070C0"/>
                </a:solidFill>
              </a:rPr>
              <a:t>If </a:t>
            </a:r>
            <a:r>
              <a:rPr lang="en-US" dirty="0"/>
              <a:t>G</a:t>
            </a:r>
            <a:r>
              <a:rPr lang="en-US" dirty="0">
                <a:solidFill>
                  <a:srgbClr val="0070C0"/>
                </a:solidFill>
              </a:rPr>
              <a:t> is in </a:t>
            </a:r>
            <a:r>
              <a:rPr lang="en-US" dirty="0">
                <a:sym typeface="Symbol" panose="05050102010706020507" pitchFamily="18" charset="2"/>
              </a:rPr>
              <a:t>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, then the tester accepts </a:t>
            </a:r>
            <a:r>
              <a:rPr lang="en-US" dirty="0" err="1">
                <a:solidFill>
                  <a:srgbClr val="0070C0"/>
                </a:solidFill>
                <a:sym typeface="Symbol" panose="05050102010706020507" pitchFamily="18" charset="2"/>
              </a:rPr>
              <a:t>w.p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 at least </a:t>
            </a:r>
            <a:r>
              <a:rPr lang="en-US" dirty="0">
                <a:sym typeface="Symbol" panose="05050102010706020507" pitchFamily="18" charset="2"/>
              </a:rPr>
              <a:t>2/3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0070C0"/>
                </a:solidFill>
                <a:sym typeface="Symbol" panose="05050102010706020507" pitchFamily="18" charset="2"/>
              </a:rPr>
              <a:t>(or </a:t>
            </a:r>
            <a:r>
              <a:rPr lang="en-US" sz="2400" dirty="0">
                <a:sym typeface="Symbol" panose="05050102010706020507" pitchFamily="18" charset="2"/>
              </a:rPr>
              <a:t>1</a:t>
            </a:r>
            <a:r>
              <a:rPr lang="en-US" sz="2400" dirty="0">
                <a:solidFill>
                  <a:srgbClr val="0070C0"/>
                </a:solidFill>
                <a:sym typeface="Symbol" panose="05050102010706020507" pitchFamily="18" charset="2"/>
              </a:rPr>
              <a:t> (“one-sided”))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.</a:t>
            </a:r>
          </a:p>
          <a:p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If </a:t>
            </a:r>
            <a:r>
              <a:rPr lang="en-US" dirty="0">
                <a:sym typeface="Symbol" panose="05050102010706020507" pitchFamily="18" charset="2"/>
              </a:rPr>
              <a:t>G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 is </a:t>
            </a:r>
            <a:r>
              <a:rPr lang="en-US" dirty="0">
                <a:sym typeface="Symbol" panose="05050102010706020507" pitchFamily="18" charset="2"/>
              </a:rPr>
              <a:t>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-far from </a:t>
            </a:r>
            <a:r>
              <a:rPr lang="en-US" dirty="0">
                <a:sym typeface="Symbol" panose="05050102010706020507" pitchFamily="18" charset="2"/>
              </a:rPr>
              <a:t>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, then the tester should reject </a:t>
            </a:r>
            <a:r>
              <a:rPr lang="en-US" dirty="0" err="1">
                <a:solidFill>
                  <a:srgbClr val="0070C0"/>
                </a:solidFill>
                <a:sym typeface="Symbol" panose="05050102010706020507" pitchFamily="18" charset="2"/>
              </a:rPr>
              <a:t>w.p.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 at least </a:t>
            </a:r>
            <a:r>
              <a:rPr lang="en-US" dirty="0">
                <a:sym typeface="Symbol" panose="05050102010706020507" pitchFamily="18" charset="2"/>
              </a:rPr>
              <a:t>2/3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,</a:t>
            </a:r>
            <a:b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</a:b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where </a:t>
            </a:r>
            <a:r>
              <a:rPr lang="en-US" dirty="0">
                <a:sym typeface="Symbol" panose="05050102010706020507" pitchFamily="18" charset="2"/>
              </a:rPr>
              <a:t>G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 is </a:t>
            </a:r>
            <a:r>
              <a:rPr lang="en-US" b="1" dirty="0">
                <a:sym typeface="Symbol" panose="05050102010706020507" pitchFamily="18" charset="2"/>
              </a:rPr>
              <a:t></a:t>
            </a:r>
            <a:r>
              <a:rPr lang="en-US" b="1" dirty="0">
                <a:solidFill>
                  <a:srgbClr val="0070C0"/>
                </a:solidFill>
                <a:sym typeface="Symbol" panose="05050102010706020507" pitchFamily="18" charset="2"/>
              </a:rPr>
              <a:t>-far 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from </a:t>
            </a:r>
            <a:r>
              <a:rPr lang="en-US" dirty="0">
                <a:sym typeface="Symbol" panose="05050102010706020507" pitchFamily="18" charset="2"/>
              </a:rPr>
              <a:t>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 if for every </a:t>
            </a:r>
            <a:r>
              <a:rPr lang="en-US" dirty="0">
                <a:sym typeface="Symbol" panose="05050102010706020507" pitchFamily="18" charset="2"/>
              </a:rPr>
              <a:t>G’ 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the </a:t>
            </a:r>
            <a:r>
              <a:rPr lang="en-US">
                <a:solidFill>
                  <a:srgbClr val="0070C0"/>
                </a:solidFill>
                <a:sym typeface="Symbol" panose="05050102010706020507" pitchFamily="18" charset="2"/>
              </a:rPr>
              <a:t>symmetric difference 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between </a:t>
            </a:r>
            <a:r>
              <a:rPr lang="en-US" dirty="0">
                <a:sym typeface="Symbol" panose="05050102010706020507" pitchFamily="18" charset="2"/>
              </a:rPr>
              <a:t>G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 and </a:t>
            </a:r>
            <a:r>
              <a:rPr lang="en-US" dirty="0">
                <a:sym typeface="Symbol" panose="05050102010706020507" pitchFamily="18" charset="2"/>
              </a:rPr>
              <a:t>G’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 is greater than </a:t>
            </a:r>
            <a:r>
              <a:rPr lang="en-US" dirty="0">
                <a:sym typeface="Symbol" panose="05050102010706020507" pitchFamily="18" charset="2"/>
              </a:rPr>
              <a:t></a:t>
            </a:r>
            <a:r>
              <a:rPr lang="en-US" dirty="0" err="1">
                <a:sym typeface="Symbol" panose="05050102010706020507" pitchFamily="18" charset="2"/>
              </a:rPr>
              <a:t>dn</a:t>
            </a:r>
            <a:r>
              <a:rPr lang="en-US" dirty="0">
                <a:sym typeface="Symbol" panose="05050102010706020507" pitchFamily="18" charset="2"/>
              </a:rPr>
              <a:t>/2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.</a:t>
            </a:r>
            <a:endParaRPr lang="LID4096"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4B0FF0-7F0B-44AC-B401-10FA40ACFB07}"/>
              </a:ext>
            </a:extLst>
          </p:cNvPr>
          <p:cNvSpPr txBox="1"/>
          <p:nvPr/>
        </p:nvSpPr>
        <p:spPr>
          <a:xfrm>
            <a:off x="838200" y="5697537"/>
            <a:ext cx="10957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Focus: query complexity (as a function of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/>
              <a:t>n </a:t>
            </a:r>
            <a:r>
              <a:rPr lang="en-US" sz="3200" dirty="0">
                <a:solidFill>
                  <a:srgbClr val="FF0000"/>
                </a:solidFill>
              </a:rPr>
              <a:t>and</a:t>
            </a:r>
            <a:r>
              <a:rPr lang="en-US" sz="3200" dirty="0"/>
              <a:t> </a:t>
            </a:r>
            <a:r>
              <a:rPr lang="en-US" sz="3200" dirty="0">
                <a:sym typeface="Symbol" panose="05050102010706020507" pitchFamily="18" charset="2"/>
              </a:rPr>
              <a:t></a:t>
            </a:r>
            <a:r>
              <a:rPr lang="en-US" sz="3200" dirty="0">
                <a:solidFill>
                  <a:srgbClr val="FF0000"/>
                </a:solidFill>
                <a:sym typeface="Symbol" panose="05050102010706020507" pitchFamily="18" charset="2"/>
              </a:rPr>
              <a:t>). </a:t>
            </a:r>
            <a:r>
              <a:rPr lang="en-US" sz="3200" dirty="0"/>
              <a:t> </a:t>
            </a:r>
            <a:endParaRPr lang="LID4096" sz="3200" dirty="0"/>
          </a:p>
        </p:txBody>
      </p:sp>
    </p:spTree>
    <p:extLst>
      <p:ext uri="{BB962C8B-B14F-4D97-AF65-F5344CB8AC3E}">
        <p14:creationId xmlns:p14="http://schemas.microsoft.com/office/powerpoint/2010/main" val="3874953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028BF-A409-453F-A9AE-8E4696A7A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543800" cy="1460500"/>
          </a:xfrm>
        </p:spPr>
        <p:txBody>
          <a:bodyPr/>
          <a:lstStyle/>
          <a:p>
            <a:r>
              <a:rPr lang="en-US" dirty="0"/>
              <a:t>Testing Graph Isomorphism: </a:t>
            </a:r>
            <a:br>
              <a:rPr lang="en-US" dirty="0"/>
            </a:br>
            <a:r>
              <a:rPr lang="en-US" dirty="0"/>
              <a:t>The two-input-graphs version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915CA-249C-4BCE-993D-7484CF16E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05160" cy="42856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>
                <a:solidFill>
                  <a:srgbClr val="002060"/>
                </a:solidFill>
              </a:rPr>
              <a:t>(The model has to be revised for two input oracles; </a:t>
            </a:r>
            <a:br>
              <a:rPr lang="en-US" sz="2600" dirty="0">
                <a:solidFill>
                  <a:srgbClr val="002060"/>
                </a:solidFill>
              </a:rPr>
            </a:br>
            <a:r>
              <a:rPr lang="en-US" sz="2600" dirty="0">
                <a:solidFill>
                  <a:srgbClr val="002060"/>
                </a:solidFill>
              </a:rPr>
              <a:t>alternatively pack two oracles in one.)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THM: Testing requires query complexity </a:t>
            </a:r>
            <a:r>
              <a:rPr lang="en-US" sz="3200" dirty="0">
                <a:sym typeface="Symbol" panose="05050102010706020507" pitchFamily="18" charset="2"/>
              </a:rPr>
              <a:t>(n</a:t>
            </a:r>
            <a:r>
              <a:rPr lang="en-US" sz="3200" baseline="30000" dirty="0">
                <a:sym typeface="Symbol" panose="05050102010706020507" pitchFamily="18" charset="2"/>
              </a:rPr>
              <a:t>2/3</a:t>
            </a:r>
            <a:r>
              <a:rPr lang="en-US" sz="3200" dirty="0">
                <a:sym typeface="Symbol" panose="05050102010706020507" pitchFamily="18" charset="2"/>
              </a:rPr>
              <a:t>)</a:t>
            </a:r>
            <a:r>
              <a:rPr lang="en-US" sz="3200" dirty="0">
                <a:solidFill>
                  <a:srgbClr val="002060"/>
                </a:solidFill>
                <a:sym typeface="Symbol" panose="05050102010706020507" pitchFamily="18" charset="2"/>
              </a:rPr>
              <a:t>, </a:t>
            </a:r>
            <a:r>
              <a:rPr lang="en-US" sz="3200" dirty="0">
                <a:sym typeface="Symbol" panose="05050102010706020507" pitchFamily="18" charset="2"/>
              </a:rPr>
              <a:t>n = #vertices</a:t>
            </a:r>
            <a:r>
              <a:rPr lang="en-US" sz="3200" dirty="0">
                <a:solidFill>
                  <a:srgbClr val="002060"/>
                </a:solidFill>
                <a:sym typeface="Symbol" panose="05050102010706020507" pitchFamily="18" charset="2"/>
              </a:rPr>
              <a:t>. </a:t>
            </a:r>
            <a:endParaRPr lang="en-US" sz="2600" dirty="0">
              <a:solidFill>
                <a:srgbClr val="002060"/>
              </a:solidFill>
              <a:sym typeface="Symbol" panose="05050102010706020507" pitchFamily="18" charset="2"/>
            </a:endParaRPr>
          </a:p>
          <a:p>
            <a:pPr marL="0" indent="0">
              <a:buNone/>
            </a:pPr>
            <a:b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</a:b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Proved by reduction to testing equality between </a:t>
            </a:r>
            <a:r>
              <a:rPr lang="en-US" dirty="0">
                <a:sym typeface="Symbol" panose="05050102010706020507" pitchFamily="18" charset="2"/>
              </a:rPr>
              <a:t>(n/polylog n</a:t>
            </a: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)-long sequences over </a:t>
            </a:r>
            <a:r>
              <a:rPr lang="en-US" dirty="0">
                <a:sym typeface="Symbol" panose="05050102010706020507" pitchFamily="18" charset="2"/>
              </a:rPr>
              <a:t>[n]</a:t>
            </a: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, which in turn is closely related to testing equality between two distributions. 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002060"/>
                </a:solidFill>
                <a:sym typeface="Symbol" panose="05050102010706020507" pitchFamily="18" charset="2"/>
              </a:rPr>
              <a:t>(The tested pairs of graphs consists of polylog-sized connected components.)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Open problem: What is the query complexity of this testing problem?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E9280F-4BEF-49D7-87A5-554FFCB28905}"/>
              </a:ext>
            </a:extLst>
          </p:cNvPr>
          <p:cNvSpPr txBox="1"/>
          <p:nvPr/>
        </p:nvSpPr>
        <p:spPr>
          <a:xfrm>
            <a:off x="7528560" y="2423160"/>
            <a:ext cx="335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ym typeface="Symbol" panose="05050102010706020507" pitchFamily="18" charset="2"/>
              </a:rPr>
              <a:t></a:t>
            </a:r>
            <a:endParaRPr lang="LID4096" sz="2800" b="1" dirty="0"/>
          </a:p>
        </p:txBody>
      </p:sp>
    </p:spTree>
    <p:extLst>
      <p:ext uri="{BB962C8B-B14F-4D97-AF65-F5344CB8AC3E}">
        <p14:creationId xmlns:p14="http://schemas.microsoft.com/office/powerpoint/2010/main" val="2727763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028BF-A409-453F-A9AE-8E4696A7A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747760" cy="1143635"/>
          </a:xfrm>
        </p:spPr>
        <p:txBody>
          <a:bodyPr>
            <a:normAutofit fontScale="90000"/>
          </a:bodyPr>
          <a:lstStyle/>
          <a:p>
            <a:r>
              <a:rPr lang="en-US" dirty="0"/>
              <a:t>Testing Graph Isomorphism: </a:t>
            </a:r>
            <a:br>
              <a:rPr lang="en-US" dirty="0"/>
            </a:br>
            <a:r>
              <a:rPr lang="en-US" dirty="0"/>
              <a:t>The </a:t>
            </a:r>
            <a:r>
              <a:rPr lang="en-US" b="1" dirty="0"/>
              <a:t>fixed-</a:t>
            </a:r>
            <a:r>
              <a:rPr lang="en-US" dirty="0"/>
              <a:t>graph version [G. and Tauber]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915CA-249C-4BCE-993D-7484CF16E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74680" cy="445325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(This is a massively parameterized property; for a </a:t>
            </a:r>
            <a:r>
              <a:rPr lang="en-US" b="1" dirty="0">
                <a:solidFill>
                  <a:srgbClr val="002060"/>
                </a:solidFill>
              </a:rPr>
              <a:t>fixed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/>
              <a:t>n</a:t>
            </a:r>
            <a:r>
              <a:rPr lang="en-US" dirty="0">
                <a:solidFill>
                  <a:srgbClr val="002060"/>
                </a:solidFill>
              </a:rPr>
              <a:t>-vertex graph </a:t>
            </a:r>
            <a:r>
              <a:rPr lang="en-US" dirty="0"/>
              <a:t>H</a:t>
            </a:r>
            <a:r>
              <a:rPr lang="en-US" dirty="0">
                <a:solidFill>
                  <a:srgbClr val="002060"/>
                </a:solidFill>
              </a:rPr>
              <a:t>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the question is whether the input graph </a:t>
            </a:r>
            <a:r>
              <a:rPr lang="en-US" dirty="0"/>
              <a:t>G</a:t>
            </a:r>
            <a:r>
              <a:rPr lang="en-US" dirty="0">
                <a:solidFill>
                  <a:srgbClr val="002060"/>
                </a:solidFill>
              </a:rPr>
              <a:t> is isomorphic to </a:t>
            </a:r>
            <a:r>
              <a:rPr lang="en-US" dirty="0"/>
              <a:t>H</a:t>
            </a:r>
            <a:r>
              <a:rPr lang="en-US" dirty="0">
                <a:solidFill>
                  <a:srgbClr val="002060"/>
                </a:solidFill>
              </a:rPr>
              <a:t>.)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THM: Testing requires query complexity </a:t>
            </a:r>
            <a:r>
              <a:rPr lang="en-US" sz="3200" dirty="0">
                <a:sym typeface="Symbol" panose="05050102010706020507" pitchFamily="18" charset="2"/>
              </a:rPr>
              <a:t>(n</a:t>
            </a:r>
            <a:r>
              <a:rPr lang="en-US" sz="3200" baseline="30000" dirty="0">
                <a:sym typeface="Symbol" panose="05050102010706020507" pitchFamily="18" charset="2"/>
              </a:rPr>
              <a:t>1/2</a:t>
            </a:r>
            <a:r>
              <a:rPr lang="en-US" sz="3200" dirty="0">
                <a:sym typeface="Symbol" panose="05050102010706020507" pitchFamily="18" charset="2"/>
              </a:rPr>
              <a:t>)</a:t>
            </a:r>
            <a:r>
              <a:rPr lang="en-US" sz="3200" dirty="0">
                <a:solidFill>
                  <a:srgbClr val="FF0000"/>
                </a:solidFill>
                <a:sym typeface="Symbol" panose="05050102010706020507" pitchFamily="18" charset="2"/>
              </a:rPr>
              <a:t>. </a:t>
            </a:r>
            <a:br>
              <a:rPr lang="en-US" sz="3200" dirty="0">
                <a:solidFill>
                  <a:srgbClr val="002060"/>
                </a:solidFill>
                <a:sym typeface="Symbol" panose="05050102010706020507" pitchFamily="18" charset="2"/>
              </a:rPr>
            </a:br>
            <a:r>
              <a:rPr lang="en-US" sz="3200" dirty="0">
                <a:solidFill>
                  <a:srgbClr val="FF0000"/>
                </a:solidFill>
                <a:sym typeface="Symbol" panose="05050102010706020507" pitchFamily="18" charset="2"/>
              </a:rPr>
              <a:t>Furthermore, this holds for almost all </a:t>
            </a:r>
            <a:r>
              <a:rPr lang="en-US" sz="3200" dirty="0">
                <a:sym typeface="Symbol" panose="05050102010706020507" pitchFamily="18" charset="2"/>
              </a:rPr>
              <a:t>d</a:t>
            </a:r>
            <a:r>
              <a:rPr lang="en-US" sz="3200" dirty="0">
                <a:solidFill>
                  <a:srgbClr val="FF0000"/>
                </a:solidFill>
                <a:sym typeface="Symbol" panose="05050102010706020507" pitchFamily="18" charset="2"/>
              </a:rPr>
              <a:t>-regular </a:t>
            </a:r>
            <a:r>
              <a:rPr lang="en-US" sz="3200" dirty="0">
                <a:sym typeface="Symbol" panose="05050102010706020507" pitchFamily="18" charset="2"/>
              </a:rPr>
              <a:t>n</a:t>
            </a:r>
            <a:r>
              <a:rPr lang="en-US" sz="3200" dirty="0">
                <a:solidFill>
                  <a:srgbClr val="FF0000"/>
                </a:solidFill>
                <a:sym typeface="Symbol" panose="05050102010706020507" pitchFamily="18" charset="2"/>
              </a:rPr>
              <a:t>-vertex graphs </a:t>
            </a:r>
            <a:r>
              <a:rPr lang="en-US" sz="3200" dirty="0">
                <a:solidFill>
                  <a:srgbClr val="002060"/>
                </a:solidFill>
                <a:sym typeface="Symbol" panose="05050102010706020507" pitchFamily="18" charset="2"/>
              </a:rPr>
              <a:t>H.</a:t>
            </a:r>
            <a:endParaRPr lang="en-US" sz="2600" dirty="0">
              <a:solidFill>
                <a:srgbClr val="002060"/>
              </a:solidFill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THM: </a:t>
            </a:r>
            <a:r>
              <a:rPr lang="en-US" sz="3200" dirty="0">
                <a:solidFill>
                  <a:srgbClr val="FF0000"/>
                </a:solidFill>
                <a:sym typeface="Symbol" panose="05050102010706020507" pitchFamily="18" charset="2"/>
              </a:rPr>
              <a:t>For almost all </a:t>
            </a:r>
            <a:r>
              <a:rPr lang="en-US" sz="3200" dirty="0">
                <a:sym typeface="Symbol" panose="05050102010706020507" pitchFamily="18" charset="2"/>
              </a:rPr>
              <a:t>d</a:t>
            </a:r>
            <a:r>
              <a:rPr lang="en-US" sz="3200" dirty="0">
                <a:solidFill>
                  <a:srgbClr val="FF0000"/>
                </a:solidFill>
                <a:sym typeface="Symbol" panose="05050102010706020507" pitchFamily="18" charset="2"/>
              </a:rPr>
              <a:t>-regular </a:t>
            </a:r>
            <a:r>
              <a:rPr lang="en-US" sz="3200" dirty="0">
                <a:sym typeface="Symbol" panose="05050102010706020507" pitchFamily="18" charset="2"/>
              </a:rPr>
              <a:t>n</a:t>
            </a:r>
            <a:r>
              <a:rPr lang="en-US" sz="3200" dirty="0">
                <a:solidFill>
                  <a:srgbClr val="FF0000"/>
                </a:solidFill>
                <a:sym typeface="Symbol" panose="05050102010706020507" pitchFamily="18" charset="2"/>
              </a:rPr>
              <a:t>-vertex graphs </a:t>
            </a:r>
            <a:r>
              <a:rPr lang="en-US" sz="3200" dirty="0">
                <a:solidFill>
                  <a:srgbClr val="002060"/>
                </a:solidFill>
                <a:sym typeface="Symbol" panose="05050102010706020507" pitchFamily="18" charset="2"/>
              </a:rPr>
              <a:t>H, </a:t>
            </a:r>
            <a:br>
              <a:rPr lang="en-US" sz="3200" dirty="0">
                <a:solidFill>
                  <a:srgbClr val="002060"/>
                </a:solidFill>
                <a:sym typeface="Symbol" panose="05050102010706020507" pitchFamily="18" charset="2"/>
              </a:rPr>
            </a:br>
            <a:r>
              <a:rPr lang="en-US" sz="3200" dirty="0">
                <a:solidFill>
                  <a:srgbClr val="FF0000"/>
                </a:solidFill>
                <a:sym typeface="Symbol" panose="05050102010706020507" pitchFamily="18" charset="2"/>
              </a:rPr>
              <a:t>t</a:t>
            </a:r>
            <a:r>
              <a:rPr lang="en-US" sz="3200" dirty="0">
                <a:solidFill>
                  <a:srgbClr val="FF0000"/>
                </a:solidFill>
              </a:rPr>
              <a:t>esting can be done in query complexity </a:t>
            </a:r>
            <a:r>
              <a:rPr lang="en-US" sz="3200" dirty="0">
                <a:sym typeface="Symbol" panose="05050102010706020507" pitchFamily="18" charset="2"/>
              </a:rPr>
              <a:t>O(n</a:t>
            </a:r>
            <a:r>
              <a:rPr lang="en-US" sz="3200" baseline="30000" dirty="0">
                <a:sym typeface="Symbol" panose="05050102010706020507" pitchFamily="18" charset="2"/>
              </a:rPr>
              <a:t>1/2</a:t>
            </a:r>
            <a:r>
              <a:rPr lang="en-US" sz="3200" dirty="0">
                <a:sym typeface="Symbol" panose="05050102010706020507" pitchFamily="18" charset="2"/>
              </a:rPr>
              <a:t>)</a:t>
            </a:r>
            <a:r>
              <a:rPr lang="en-US" sz="3200" dirty="0">
                <a:solidFill>
                  <a:srgbClr val="FF0000"/>
                </a:solidFill>
                <a:sym typeface="Symbol" panose="05050102010706020507" pitchFamily="18" charset="2"/>
              </a:rPr>
              <a:t>. </a:t>
            </a:r>
            <a:b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</a:br>
            <a:endParaRPr lang="en-US" dirty="0">
              <a:solidFill>
                <a:srgbClr val="002060"/>
              </a:solidFill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Open problem: What about other graphs </a:t>
            </a:r>
            <a:r>
              <a:rPr lang="en-US" dirty="0"/>
              <a:t>H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? </a:t>
            </a:r>
            <a:br>
              <a:rPr lang="en-US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E.g., other there graphs</a:t>
            </a:r>
            <a:r>
              <a:rPr lang="en-US" dirty="0"/>
              <a:t> H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for which the query complexity is higher?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046293-B88D-4B31-90F1-36865EAC53A4}"/>
              </a:ext>
            </a:extLst>
          </p:cNvPr>
          <p:cNvSpPr txBox="1"/>
          <p:nvPr/>
        </p:nvSpPr>
        <p:spPr>
          <a:xfrm>
            <a:off x="7124700" y="4280852"/>
            <a:ext cx="335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ym typeface="Symbol" panose="05050102010706020507" pitchFamily="18" charset="2"/>
              </a:rPr>
              <a:t></a:t>
            </a:r>
            <a:endParaRPr lang="LID4096" sz="2800" b="1" dirty="0"/>
          </a:p>
        </p:txBody>
      </p:sp>
    </p:spTree>
    <p:extLst>
      <p:ext uri="{BB962C8B-B14F-4D97-AF65-F5344CB8AC3E}">
        <p14:creationId xmlns:p14="http://schemas.microsoft.com/office/powerpoint/2010/main" val="106578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20A7B-1A10-4C93-B3FE-0D37F681C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05160" cy="131127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Robustly self-ordered graphs </a:t>
            </a:r>
            <a: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and transporting results from functions to graphs [G. and </a:t>
            </a:r>
            <a:r>
              <a:rPr lang="en-US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Wigderson</a:t>
            </a:r>
            <a: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]</a:t>
            </a:r>
            <a:endParaRPr lang="LID4096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5448F-197C-49BD-B732-CA53C8121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A </a:t>
            </a:r>
            <a:r>
              <a:rPr lang="en-US" b="1" dirty="0">
                <a:solidFill>
                  <a:srgbClr val="002060"/>
                </a:solidFill>
              </a:rPr>
              <a:t>self-ordered</a:t>
            </a:r>
            <a:r>
              <a:rPr lang="en-US" dirty="0">
                <a:solidFill>
                  <a:srgbClr val="002060"/>
                </a:solidFill>
              </a:rPr>
              <a:t> graph = asymmetric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.     </a:t>
            </a:r>
            <a:r>
              <a:rPr lang="en-US" sz="2400" dirty="0">
                <a:solidFill>
                  <a:srgbClr val="C00000"/>
                </a:solidFill>
              </a:rPr>
              <a:t>(Recall: Focus on bounded-degree.)</a:t>
            </a:r>
          </a:p>
          <a:p>
            <a:r>
              <a:rPr lang="en-US" dirty="0"/>
              <a:t>G=(V,E) </a:t>
            </a:r>
            <a:r>
              <a:rPr lang="en-US" dirty="0">
                <a:solidFill>
                  <a:srgbClr val="002060"/>
                </a:solidFill>
              </a:rPr>
              <a:t>is </a:t>
            </a:r>
            <a:r>
              <a:rPr lang="en-US" b="1" dirty="0">
                <a:solidFill>
                  <a:srgbClr val="002060"/>
                </a:solidFill>
              </a:rPr>
              <a:t>robustly</a:t>
            </a:r>
            <a:r>
              <a:rPr lang="en-US" dirty="0">
                <a:solidFill>
                  <a:srgbClr val="002060"/>
                </a:solidFill>
              </a:rPr>
              <a:t> self-ordered if for every permutation </a:t>
            </a:r>
            <a:r>
              <a:rPr lang="en-US" dirty="0">
                <a:sym typeface="Symbol" panose="05050102010706020507" pitchFamily="18" charset="2"/>
              </a:rPr>
              <a:t>:VV 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with </a:t>
            </a:r>
            <a:r>
              <a:rPr lang="en-US" b="1" dirty="0">
                <a:sym typeface="Symbol" panose="05050102010706020507" pitchFamily="18" charset="2"/>
              </a:rPr>
              <a:t>k</a:t>
            </a: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 non-fixed-points, </a:t>
            </a:r>
            <a:r>
              <a:rPr lang="en-US" dirty="0">
                <a:sym typeface="Symbol" panose="05050102010706020507" pitchFamily="18" charset="2"/>
              </a:rPr>
              <a:t>G</a:t>
            </a: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 and </a:t>
            </a:r>
            <a:r>
              <a:rPr lang="en-US" dirty="0">
                <a:sym typeface="Symbol" panose="05050102010706020507" pitchFamily="18" charset="2"/>
              </a:rPr>
              <a:t>(G)</a:t>
            </a: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 differ on </a:t>
            </a:r>
            <a:r>
              <a:rPr lang="en-US" b="1" dirty="0">
                <a:solidFill>
                  <a:srgbClr val="002060"/>
                </a:solidFill>
                <a:sym typeface="Symbol" panose="05050102010706020507" pitchFamily="18" charset="2"/>
              </a:rPr>
              <a:t>(k)</a:t>
            </a: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 entries.</a:t>
            </a:r>
          </a:p>
          <a:p>
            <a:r>
              <a:rPr lang="en-US" dirty="0">
                <a:sym typeface="Symbol" panose="05050102010706020507" pitchFamily="18" charset="2"/>
              </a:rPr>
              <a:t>G</a:t>
            </a: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 is </a:t>
            </a:r>
            <a:r>
              <a:rPr lang="en-US" b="1" dirty="0">
                <a:solidFill>
                  <a:srgbClr val="002060"/>
                </a:solidFill>
                <a:sym typeface="Symbol" panose="05050102010706020507" pitchFamily="18" charset="2"/>
              </a:rPr>
              <a:t>locally</a:t>
            </a: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 self-ordered if </a:t>
            </a:r>
            <a:r>
              <a:rPr lang="en-US" dirty="0">
                <a:solidFill>
                  <a:srgbClr val="002060"/>
                </a:solidFill>
                <a:highlight>
                  <a:srgbClr val="FFFF00"/>
                </a:highlight>
                <a:sym typeface="Symbol" panose="05050102010706020507" pitchFamily="18" charset="2"/>
              </a:rPr>
              <a:t>given a vertex </a:t>
            </a:r>
            <a:r>
              <a:rPr lang="en-US" b="1" dirty="0">
                <a:highlight>
                  <a:srgbClr val="FFFF00"/>
                </a:highlight>
                <a:sym typeface="Symbol" panose="05050102010706020507" pitchFamily="18" charset="2"/>
              </a:rPr>
              <a:t>v’</a:t>
            </a:r>
            <a:r>
              <a:rPr lang="en-US" dirty="0">
                <a:solidFill>
                  <a:srgbClr val="002060"/>
                </a:solidFill>
                <a:highlight>
                  <a:srgbClr val="FFFF00"/>
                </a:highlight>
                <a:sym typeface="Symbol" panose="05050102010706020507" pitchFamily="18" charset="2"/>
              </a:rPr>
              <a:t> in </a:t>
            </a:r>
            <a:r>
              <a:rPr lang="en-US" b="1" dirty="0">
                <a:highlight>
                  <a:srgbClr val="FFFF00"/>
                </a:highlight>
                <a:sym typeface="Symbol" panose="05050102010706020507" pitchFamily="18" charset="2"/>
              </a:rPr>
              <a:t>G’</a:t>
            </a:r>
            <a:r>
              <a:rPr lang="en-US" dirty="0">
                <a:solidFill>
                  <a:srgbClr val="002060"/>
                </a:solidFill>
                <a:highlight>
                  <a:srgbClr val="FFFF00"/>
                </a:highlight>
                <a:sym typeface="Symbol" panose="05050102010706020507" pitchFamily="18" charset="2"/>
              </a:rPr>
              <a:t> </a:t>
            </a: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isomorphic to </a:t>
            </a:r>
            <a:r>
              <a:rPr lang="en-US" dirty="0">
                <a:sym typeface="Symbol" panose="05050102010706020507" pitchFamily="18" charset="2"/>
              </a:rPr>
              <a:t>G</a:t>
            </a: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,</a:t>
            </a:r>
            <a:b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</a:b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we can find the location of </a:t>
            </a:r>
            <a:r>
              <a:rPr lang="en-US" b="1" dirty="0">
                <a:sym typeface="Symbol" panose="05050102010706020507" pitchFamily="18" charset="2"/>
              </a:rPr>
              <a:t>v’</a:t>
            </a: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 in </a:t>
            </a:r>
            <a:r>
              <a:rPr lang="en-US" b="1" dirty="0">
                <a:sym typeface="Symbol" panose="05050102010706020507" pitchFamily="18" charset="2"/>
              </a:rPr>
              <a:t>G </a:t>
            </a: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using </a:t>
            </a:r>
            <a:r>
              <a:rPr lang="en-US" b="1" dirty="0">
                <a:sym typeface="Symbol" panose="05050102010706020507" pitchFamily="18" charset="2"/>
              </a:rPr>
              <a:t>polylog(|V|) </a:t>
            </a: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queries to </a:t>
            </a:r>
            <a:r>
              <a:rPr lang="en-US" b="1" dirty="0">
                <a:sym typeface="Symbol" panose="05050102010706020507" pitchFamily="18" charset="2"/>
              </a:rPr>
              <a:t>G’</a:t>
            </a: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.</a:t>
            </a:r>
          </a:p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THM1 [GW]: There exists robustly and locally self-ordered graphs. Furthermore, they are strongly constructible. </a:t>
            </a:r>
          </a:p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THM2 [GW]: If </a:t>
            </a:r>
            <a:r>
              <a:rPr lang="en-US" dirty="0">
                <a:sym typeface="Symbol" panose="05050102010706020507" pitchFamily="18" charset="2"/>
              </a:rPr>
              <a:t>G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is LSO and has polylog diameter, then 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  <a:sym typeface="Symbol" panose="05050102010706020507" pitchFamily="18" charset="2"/>
              </a:rPr>
              <a:t>given a vertex </a:t>
            </a:r>
            <a:r>
              <a:rPr lang="en-US" b="1" dirty="0">
                <a:highlight>
                  <a:srgbClr val="FFFF00"/>
                </a:highlight>
                <a:sym typeface="Symbol" panose="05050102010706020507" pitchFamily="18" charset="2"/>
              </a:rPr>
              <a:t>v 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  <a:sym typeface="Symbol" panose="05050102010706020507" pitchFamily="18" charset="2"/>
              </a:rPr>
              <a:t>in </a:t>
            </a:r>
            <a:r>
              <a:rPr lang="en-US" b="1" dirty="0">
                <a:highlight>
                  <a:srgbClr val="FFFF00"/>
                </a:highlight>
                <a:sym typeface="Symbol" panose="05050102010706020507" pitchFamily="18" charset="2"/>
              </a:rPr>
              <a:t>G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, we can find its location in </a:t>
            </a:r>
            <a:r>
              <a:rPr lang="en-US" b="1" dirty="0">
                <a:sym typeface="Symbol" panose="05050102010706020507" pitchFamily="18" charset="2"/>
              </a:rPr>
              <a:t>G’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using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sym typeface="Symbol" panose="05050102010706020507" pitchFamily="18" charset="2"/>
              </a:rPr>
              <a:t> </a:t>
            </a:r>
            <a:r>
              <a:rPr lang="en-US" b="1" dirty="0">
                <a:sym typeface="Symbol" panose="05050102010706020507" pitchFamily="18" charset="2"/>
              </a:rPr>
              <a:t>polylog(|V|) </a:t>
            </a:r>
            <a:r>
              <a:rPr lang="en-US" dirty="0">
                <a:solidFill>
                  <a:srgbClr val="C00000"/>
                </a:solidFill>
                <a:sym typeface="Symbol" panose="05050102010706020507" pitchFamily="18" charset="2"/>
              </a:rPr>
              <a:t>queries to </a:t>
            </a:r>
            <a:r>
              <a:rPr lang="en-US" b="1" dirty="0">
                <a:sym typeface="Symbol" panose="05050102010706020507" pitchFamily="18" charset="2"/>
              </a:rPr>
              <a:t>G’</a:t>
            </a:r>
            <a:r>
              <a:rPr lang="en-US" dirty="0">
                <a:solidFill>
                  <a:srgbClr val="002060"/>
                </a:solidFill>
                <a:sym typeface="Symbol" panose="05050102010706020507" pitchFamily="18" charset="2"/>
              </a:rPr>
              <a:t>.</a:t>
            </a:r>
          </a:p>
          <a:p>
            <a:endParaRPr lang="LID4096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19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20A7B-1A10-4C93-B3FE-0D37F681C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05160" cy="1311275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Robustly self-ordered graphs and </a:t>
            </a:r>
            <a:r>
              <a:rPr lang="en-US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transporting results from functions to graphs</a:t>
            </a:r>
            <a: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[G. and </a:t>
            </a:r>
            <a:r>
              <a:rPr lang="en-US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Wigderson</a:t>
            </a:r>
            <a: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]</a:t>
            </a:r>
            <a:endParaRPr lang="LID4096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5448F-197C-49BD-B732-CA53C8121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6920"/>
            <a:ext cx="10287000" cy="4617719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THM3 [GW]: There exists a graph property that is easily testable </a:t>
            </a:r>
            <a:b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</a:b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but tolerantly testing it requires almost linear query complexity. </a:t>
            </a:r>
            <a:b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</a:b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(Recall: this is for </a:t>
            </a:r>
            <a:r>
              <a:rPr lang="en-US">
                <a:solidFill>
                  <a:srgbClr val="FF0000"/>
                </a:solidFill>
                <a:sym typeface="Symbol" panose="05050102010706020507" pitchFamily="18" charset="2"/>
              </a:rPr>
              <a:t>the BDG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model.) </a:t>
            </a:r>
          </a:p>
          <a:p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Proof idea: Start from an analogous result for properties of strings (obtained via PCPs by [FF]). </a:t>
            </a:r>
          </a:p>
          <a:p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Encode the bits of the (input) string by attaching tiny gadgets to </a:t>
            </a:r>
            <a:b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</a:b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a RSO and LSO graph (of Thm1). The RSO feature guarantees that the distance between strings is preserves (between the </a:t>
            </a:r>
            <a:r>
              <a:rPr lang="en-US" dirty="0" err="1">
                <a:solidFill>
                  <a:srgbClr val="0070C0"/>
                </a:solidFill>
                <a:sym typeface="Symbol" panose="05050102010706020507" pitchFamily="18" charset="2"/>
              </a:rPr>
              <a:t>corres</a:t>
            </a:r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. graphs).</a:t>
            </a:r>
          </a:p>
          <a:p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Hardness of tolerant testing: Reduce (tolerantly) testing the string to (tolerantly) testing the graph, relying on the RSO feature.</a:t>
            </a:r>
          </a:p>
          <a:p>
            <a:r>
              <a:rPr lang="en-US" dirty="0">
                <a:solidFill>
                  <a:srgbClr val="0070C0"/>
                </a:solidFill>
                <a:sym typeface="Symbol" panose="05050102010706020507" pitchFamily="18" charset="2"/>
              </a:rPr>
              <a:t>Easiness of standard testing: Reduce testing the graph to testing the corresponding string, using the LSO feature and Thm2.</a:t>
            </a:r>
          </a:p>
        </p:txBody>
      </p:sp>
    </p:spTree>
    <p:extLst>
      <p:ext uri="{BB962C8B-B14F-4D97-AF65-F5344CB8AC3E}">
        <p14:creationId xmlns:p14="http://schemas.microsoft.com/office/powerpoint/2010/main" val="1103660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99897-3FB1-4C36-B47B-EBB77FFD4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Locally-characterized expander graphs [AKP]</a:t>
            </a:r>
            <a:endParaRPr lang="LID4096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9890B-08B3-4277-9568-B942AF1EB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-vertex graph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locally-characterized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if it is uniquely determined (up to labeling) by a set of </a:t>
            </a:r>
            <a:r>
              <a:rPr lang="en-US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tuples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local conditions </a:t>
            </a:r>
            <a:b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(i.e., all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O(1)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-neighborhoods should satisfy some prescribed condition)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E.g., a graph consisting of isolated triangles is locally characterized. In contrast, typical expanders are not; </a:t>
            </a:r>
            <a:b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O(1)-neighborhoods in typical  expanders are regular trees. </a:t>
            </a:r>
          </a:p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THM: See title. Furthermore, they are strongly constructible.</a:t>
            </a:r>
          </a:p>
          <a:p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Proof idea: Superimpose a full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ary</a:t>
            </a: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tree with the Zig-Zag construction (of [RVW]), where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the ``cloud size’’. </a:t>
            </a:r>
            <a:b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construction is locally characterizable.</a:t>
            </a:r>
            <a:endParaRPr lang="LID4096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81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99897-3FB1-4C36-B47B-EBB77FFD4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3685"/>
            <a:ext cx="11003280" cy="1097915"/>
          </a:xfrm>
        </p:spPr>
        <p:txBody>
          <a:bodyPr>
            <a:normAutofit/>
          </a:bodyPr>
          <a:lstStyle/>
          <a:p>
            <a: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Details re locally-characterized expander graphs </a:t>
            </a:r>
            <a:endParaRPr lang="LID4096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28F916B-5A42-47E9-9AB2-EEA4BE2B9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1371600"/>
            <a:ext cx="10576560" cy="126809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Proof idea: Superimpose a full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ary</a:t>
            </a: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tree with the Zig-Zag construction (of [RVW]), where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the ``cloud size’’. </a:t>
            </a:r>
            <a:b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construction is locally characterizable.</a:t>
            </a:r>
            <a:endParaRPr lang="LID4096" b="1" dirty="0">
              <a:solidFill>
                <a:schemeClr val="accent1"/>
              </a:solidFill>
            </a:endParaRPr>
          </a:p>
          <a:p>
            <a:endParaRPr lang="LID4096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937F6D-A93F-4C15-A3DB-3B91BAC972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120" y="3118214"/>
            <a:ext cx="6654717" cy="326734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95448C9-E47F-4203-A040-9A2206AB5B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2640" y="2694747"/>
            <a:ext cx="5770797" cy="388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770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1706</Words>
  <Application>Microsoft Office PowerPoint</Application>
  <PresentationFormat>Widescreen</PresentationFormat>
  <Paragraphs>83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Recent Developments in Testing Bounded-Degree Graphs</vt:lpstr>
      <vt:lpstr>Outline</vt:lpstr>
      <vt:lpstr>The Bounded-Degree Graph model</vt:lpstr>
      <vt:lpstr>Testing Graph Isomorphism:  The two-input-graphs version</vt:lpstr>
      <vt:lpstr>Testing Graph Isomorphism:  The fixed-graph version [G. and Tauber]</vt:lpstr>
      <vt:lpstr>Robustly self-ordered graphs and transporting results from functions to graphs [G. and Wigderson]</vt:lpstr>
      <vt:lpstr>Robustly self-ordered graphs and transporting results from functions to graphs [G. and Wigderson]</vt:lpstr>
      <vt:lpstr>Locally-characterized expander graphs [AKP]</vt:lpstr>
      <vt:lpstr>Details re locally-characterized expander graphs </vt:lpstr>
      <vt:lpstr>Lower bound on the query complexity of some locally-characterized properties [AKP, FPS]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Recent Developments in Testing Bounded-Degree Graphs</dc:title>
  <dc:creator>User</dc:creator>
  <cp:lastModifiedBy>User</cp:lastModifiedBy>
  <cp:revision>95</cp:revision>
  <dcterms:created xsi:type="dcterms:W3CDTF">2024-07-03T08:53:44Z</dcterms:created>
  <dcterms:modified xsi:type="dcterms:W3CDTF">2024-08-06T07:54:16Z</dcterms:modified>
</cp:coreProperties>
</file>