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9" r:id="rId3"/>
    <p:sldId id="270" r:id="rId4"/>
    <p:sldId id="389" r:id="rId5"/>
    <p:sldId id="391" r:id="rId6"/>
    <p:sldId id="392" r:id="rId7"/>
    <p:sldId id="394" r:id="rId8"/>
    <p:sldId id="395" r:id="rId9"/>
    <p:sldId id="393" r:id="rId10"/>
    <p:sldId id="387" r:id="rId11"/>
    <p:sldId id="388" r:id="rId12"/>
    <p:sldId id="386" r:id="rId13"/>
  </p:sldIdLst>
  <p:sldSz cx="12192000" cy="6858000"/>
  <p:notesSz cx="6889750" cy="10021888"/>
  <p:defaultTex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7" d="100"/>
          <a:sy n="67" d="100"/>
        </p:scale>
        <p:origin x="90" y="3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5558" cy="502835"/>
          </a:xfrm>
          <a:prstGeom prst="rect">
            <a:avLst/>
          </a:prstGeom>
        </p:spPr>
        <p:txBody>
          <a:bodyPr vert="horz" lIns="96634" tIns="48317" rIns="96634" bIns="48317" rtlCol="0"/>
          <a:lstStyle>
            <a:lvl1pPr algn="l">
              <a:defRPr sz="1300"/>
            </a:lvl1pPr>
          </a:lstStyle>
          <a:p>
            <a:endParaRPr lang="LID4096"/>
          </a:p>
        </p:txBody>
      </p:sp>
      <p:sp>
        <p:nvSpPr>
          <p:cNvPr id="3" name="Date Placeholder 2"/>
          <p:cNvSpPr>
            <a:spLocks noGrp="1"/>
          </p:cNvSpPr>
          <p:nvPr>
            <p:ph type="dt" idx="1"/>
          </p:nvPr>
        </p:nvSpPr>
        <p:spPr>
          <a:xfrm>
            <a:off x="3902597" y="0"/>
            <a:ext cx="2985558" cy="502835"/>
          </a:xfrm>
          <a:prstGeom prst="rect">
            <a:avLst/>
          </a:prstGeom>
        </p:spPr>
        <p:txBody>
          <a:bodyPr vert="horz" lIns="96634" tIns="48317" rIns="96634" bIns="48317" rtlCol="0"/>
          <a:lstStyle>
            <a:lvl1pPr algn="r">
              <a:defRPr sz="1300"/>
            </a:lvl1pPr>
          </a:lstStyle>
          <a:p>
            <a:fld id="{66A75866-E962-4A21-8B66-3DCC4B6AAC4A}" type="datetimeFigureOut">
              <a:rPr lang="LID4096" smtClean="0"/>
              <a:t>09/17/2025</a:t>
            </a:fld>
            <a:endParaRPr lang="LID4096"/>
          </a:p>
        </p:txBody>
      </p:sp>
      <p:sp>
        <p:nvSpPr>
          <p:cNvPr id="4" name="Slide Image Placeholder 3"/>
          <p:cNvSpPr>
            <a:spLocks noGrp="1" noRot="1" noChangeAspect="1"/>
          </p:cNvSpPr>
          <p:nvPr>
            <p:ph type="sldImg" idx="2"/>
          </p:nvPr>
        </p:nvSpPr>
        <p:spPr>
          <a:xfrm>
            <a:off x="438150" y="1252538"/>
            <a:ext cx="6013450" cy="3382962"/>
          </a:xfrm>
          <a:prstGeom prst="rect">
            <a:avLst/>
          </a:prstGeom>
          <a:noFill/>
          <a:ln w="12700">
            <a:solidFill>
              <a:prstClr val="black"/>
            </a:solidFill>
          </a:ln>
        </p:spPr>
        <p:txBody>
          <a:bodyPr vert="horz" lIns="96634" tIns="48317" rIns="96634" bIns="48317" rtlCol="0" anchor="ctr"/>
          <a:lstStyle/>
          <a:p>
            <a:endParaRPr lang="LID4096"/>
          </a:p>
        </p:txBody>
      </p:sp>
      <p:sp>
        <p:nvSpPr>
          <p:cNvPr id="5" name="Notes Placeholder 4"/>
          <p:cNvSpPr>
            <a:spLocks noGrp="1"/>
          </p:cNvSpPr>
          <p:nvPr>
            <p:ph type="body" sz="quarter" idx="3"/>
          </p:nvPr>
        </p:nvSpPr>
        <p:spPr>
          <a:xfrm>
            <a:off x="688975" y="4823034"/>
            <a:ext cx="5511800" cy="3946118"/>
          </a:xfrm>
          <a:prstGeom prst="rect">
            <a:avLst/>
          </a:prstGeom>
        </p:spPr>
        <p:txBody>
          <a:bodyPr vert="horz" lIns="96634" tIns="48317" rIns="96634" bIns="48317"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6" name="Footer Placeholder 5"/>
          <p:cNvSpPr>
            <a:spLocks noGrp="1"/>
          </p:cNvSpPr>
          <p:nvPr>
            <p:ph type="ftr" sz="quarter" idx="4"/>
          </p:nvPr>
        </p:nvSpPr>
        <p:spPr>
          <a:xfrm>
            <a:off x="0" y="9519055"/>
            <a:ext cx="2985558" cy="502834"/>
          </a:xfrm>
          <a:prstGeom prst="rect">
            <a:avLst/>
          </a:prstGeom>
        </p:spPr>
        <p:txBody>
          <a:bodyPr vert="horz" lIns="96634" tIns="48317" rIns="96634" bIns="48317" rtlCol="0" anchor="b"/>
          <a:lstStyle>
            <a:lvl1pPr algn="l">
              <a:defRPr sz="1300"/>
            </a:lvl1pPr>
          </a:lstStyle>
          <a:p>
            <a:endParaRPr lang="LID4096"/>
          </a:p>
        </p:txBody>
      </p:sp>
      <p:sp>
        <p:nvSpPr>
          <p:cNvPr id="7" name="Slide Number Placeholder 6"/>
          <p:cNvSpPr>
            <a:spLocks noGrp="1"/>
          </p:cNvSpPr>
          <p:nvPr>
            <p:ph type="sldNum" sz="quarter" idx="5"/>
          </p:nvPr>
        </p:nvSpPr>
        <p:spPr>
          <a:xfrm>
            <a:off x="3902597" y="9519055"/>
            <a:ext cx="2985558" cy="502834"/>
          </a:xfrm>
          <a:prstGeom prst="rect">
            <a:avLst/>
          </a:prstGeom>
        </p:spPr>
        <p:txBody>
          <a:bodyPr vert="horz" lIns="96634" tIns="48317" rIns="96634" bIns="48317" rtlCol="0" anchor="b"/>
          <a:lstStyle>
            <a:lvl1pPr algn="r">
              <a:defRPr sz="1300"/>
            </a:lvl1pPr>
          </a:lstStyle>
          <a:p>
            <a:fld id="{266EED77-9EE8-43DB-B5C6-0D9C2D153EB1}" type="slidenum">
              <a:rPr lang="LID4096" smtClean="0"/>
              <a:t>‹#›</a:t>
            </a:fld>
            <a:endParaRPr lang="LID4096"/>
          </a:p>
        </p:txBody>
      </p:sp>
    </p:spTree>
    <p:extLst>
      <p:ext uri="{BB962C8B-B14F-4D97-AF65-F5344CB8AC3E}">
        <p14:creationId xmlns:p14="http://schemas.microsoft.com/office/powerpoint/2010/main" val="2344321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ID4096" dirty="0"/>
          </a:p>
        </p:txBody>
      </p:sp>
      <p:sp>
        <p:nvSpPr>
          <p:cNvPr id="4" name="Slide Number Placeholder 3"/>
          <p:cNvSpPr>
            <a:spLocks noGrp="1"/>
          </p:cNvSpPr>
          <p:nvPr>
            <p:ph type="sldNum" sz="quarter" idx="5"/>
          </p:nvPr>
        </p:nvSpPr>
        <p:spPr/>
        <p:txBody>
          <a:bodyPr/>
          <a:lstStyle/>
          <a:p>
            <a:fld id="{266EED77-9EE8-43DB-B5C6-0D9C2D153EB1}" type="slidenum">
              <a:rPr lang="LID4096" smtClean="0"/>
              <a:t>1</a:t>
            </a:fld>
            <a:endParaRPr lang="LID4096"/>
          </a:p>
        </p:txBody>
      </p:sp>
    </p:spTree>
    <p:extLst>
      <p:ext uri="{BB962C8B-B14F-4D97-AF65-F5344CB8AC3E}">
        <p14:creationId xmlns:p14="http://schemas.microsoft.com/office/powerpoint/2010/main" val="5440391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Omitted: Crypto to Security, COLT to ML/AI, Rand </a:t>
            </a:r>
            <a:r>
              <a:rPr lang="en-US" dirty="0" err="1"/>
              <a:t>Alg</a:t>
            </a:r>
            <a:r>
              <a:rPr lang="en-US" dirty="0"/>
              <a:t> to </a:t>
            </a:r>
            <a:r>
              <a:rPr lang="en-US" dirty="0" err="1"/>
              <a:t>Alg</a:t>
            </a:r>
            <a:r>
              <a:rPr lang="en-US" dirty="0"/>
              <a:t> at large.  (Note: complexity extends far beyond the said theme.)</a:t>
            </a:r>
            <a:endParaRPr lang="LID4096" dirty="0"/>
          </a:p>
        </p:txBody>
      </p:sp>
      <p:sp>
        <p:nvSpPr>
          <p:cNvPr id="4" name="Slide Number Placeholder 3"/>
          <p:cNvSpPr>
            <a:spLocks noGrp="1"/>
          </p:cNvSpPr>
          <p:nvPr>
            <p:ph type="sldNum" sz="quarter" idx="5"/>
          </p:nvPr>
        </p:nvSpPr>
        <p:spPr/>
        <p:txBody>
          <a:bodyPr/>
          <a:lstStyle/>
          <a:p>
            <a:fld id="{266EED77-9EE8-43DB-B5C6-0D9C2D153EB1}" type="slidenum">
              <a:rPr lang="LID4096" smtClean="0"/>
              <a:t>2</a:t>
            </a:fld>
            <a:endParaRPr lang="LID4096"/>
          </a:p>
        </p:txBody>
      </p:sp>
    </p:spTree>
    <p:extLst>
      <p:ext uri="{BB962C8B-B14F-4D97-AF65-F5344CB8AC3E}">
        <p14:creationId xmlns:p14="http://schemas.microsoft.com/office/powerpoint/2010/main" val="4118532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Equiv., for every g’ representing G’ it holds that g and g’ disagree on at least </a:t>
            </a:r>
            <a:r>
              <a:rPr lang="en-US" dirty="0">
                <a:sym typeface="Symbol" panose="05050102010706020507" pitchFamily="18" charset="2"/>
              </a:rPr>
              <a:t></a:t>
            </a:r>
            <a:r>
              <a:rPr lang="en-US" dirty="0" err="1"/>
              <a:t>dn</a:t>
            </a:r>
            <a:r>
              <a:rPr lang="en-US" dirty="0"/>
              <a:t> entries.</a:t>
            </a:r>
            <a:endParaRPr lang="LID4096" dirty="0"/>
          </a:p>
        </p:txBody>
      </p:sp>
      <p:sp>
        <p:nvSpPr>
          <p:cNvPr id="4" name="Slide Number Placeholder 3"/>
          <p:cNvSpPr>
            <a:spLocks noGrp="1"/>
          </p:cNvSpPr>
          <p:nvPr>
            <p:ph type="sldNum" sz="quarter" idx="5"/>
          </p:nvPr>
        </p:nvSpPr>
        <p:spPr/>
        <p:txBody>
          <a:bodyPr/>
          <a:lstStyle/>
          <a:p>
            <a:fld id="{266EED77-9EE8-43DB-B5C6-0D9C2D153EB1}" type="slidenum">
              <a:rPr lang="LID4096" smtClean="0"/>
              <a:t>4</a:t>
            </a:fld>
            <a:endParaRPr lang="LID4096"/>
          </a:p>
        </p:txBody>
      </p:sp>
    </p:spTree>
    <p:extLst>
      <p:ext uri="{BB962C8B-B14F-4D97-AF65-F5344CB8AC3E}">
        <p14:creationId xmlns:p14="http://schemas.microsoft.com/office/powerpoint/2010/main" val="16142532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LB: For almost all d-regular n-vertex graphs, </a:t>
            </a:r>
            <a:br>
              <a:rPr lang="en-US" dirty="0"/>
            </a:br>
            <a:r>
              <a:rPr lang="en-US" dirty="0"/>
              <a:t>the subgraph seen in a sqrt(n)-step exploration of a random isomorphic copy is a forest.</a:t>
            </a:r>
            <a:br>
              <a:rPr lang="en-US" dirty="0"/>
            </a:br>
            <a:r>
              <a:rPr lang="en-US" dirty="0"/>
              <a:t>UB: The sqrt(n)-neighborhoods in H are distinct and H has logarithmic diameter. </a:t>
            </a:r>
          </a:p>
          <a:p>
            <a:r>
              <a:rPr lang="en-US" dirty="0"/>
              <a:t>Find the vertex in G that fits a random vertex in H.</a:t>
            </a:r>
            <a:endParaRPr lang="LID4096" dirty="0"/>
          </a:p>
        </p:txBody>
      </p:sp>
      <p:sp>
        <p:nvSpPr>
          <p:cNvPr id="4" name="Slide Number Placeholder 3"/>
          <p:cNvSpPr>
            <a:spLocks noGrp="1"/>
          </p:cNvSpPr>
          <p:nvPr>
            <p:ph type="sldNum" sz="quarter" idx="5"/>
          </p:nvPr>
        </p:nvSpPr>
        <p:spPr/>
        <p:txBody>
          <a:bodyPr/>
          <a:lstStyle/>
          <a:p>
            <a:fld id="{266EED77-9EE8-43DB-B5C6-0D9C2D153EB1}" type="slidenum">
              <a:rPr lang="LID4096" smtClean="0"/>
              <a:t>5</a:t>
            </a:fld>
            <a:endParaRPr lang="LID4096"/>
          </a:p>
        </p:txBody>
      </p:sp>
    </p:spTree>
    <p:extLst>
      <p:ext uri="{BB962C8B-B14F-4D97-AF65-F5344CB8AC3E}">
        <p14:creationId xmlns:p14="http://schemas.microsoft.com/office/powerpoint/2010/main" val="13323674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Testing equality of subsets is closely related to testing equality between pairs of distributions. </a:t>
            </a:r>
            <a:endParaRPr lang="LID4096" dirty="0"/>
          </a:p>
        </p:txBody>
      </p:sp>
      <p:sp>
        <p:nvSpPr>
          <p:cNvPr id="4" name="Slide Number Placeholder 3"/>
          <p:cNvSpPr>
            <a:spLocks noGrp="1"/>
          </p:cNvSpPr>
          <p:nvPr>
            <p:ph type="sldNum" sz="quarter" idx="5"/>
          </p:nvPr>
        </p:nvSpPr>
        <p:spPr/>
        <p:txBody>
          <a:bodyPr/>
          <a:lstStyle/>
          <a:p>
            <a:fld id="{266EED77-9EE8-43DB-B5C6-0D9C2D153EB1}" type="slidenum">
              <a:rPr lang="LID4096" smtClean="0"/>
              <a:t>6</a:t>
            </a:fld>
            <a:endParaRPr lang="LID4096"/>
          </a:p>
        </p:txBody>
      </p:sp>
    </p:spTree>
    <p:extLst>
      <p:ext uri="{BB962C8B-B14F-4D97-AF65-F5344CB8AC3E}">
        <p14:creationId xmlns:p14="http://schemas.microsoft.com/office/powerpoint/2010/main" val="17917259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F2F86D00-4B86-48D5-A1B9-40559077CC95}"/>
              </a:ext>
            </a:extLst>
          </p:cNvPr>
          <p:cNvSpPr>
            <a:spLocks noGrp="1" noChangeArrowheads="1"/>
          </p:cNvSpPr>
          <p:nvPr>
            <p:ph type="sldNum" sz="quarter" idx="5"/>
          </p:nvPr>
        </p:nvSpPr>
        <p:spPr>
          <a:noFill/>
        </p:spPr>
        <p:txBody>
          <a:bodyPr/>
          <a:lstStyle>
            <a:lvl1pPr>
              <a:defRPr sz="2100" b="1">
                <a:solidFill>
                  <a:schemeClr val="tx1"/>
                </a:solidFill>
                <a:latin typeface="Freestyle Script" panose="030804020302050B0404" pitchFamily="66" charset="0"/>
              </a:defRPr>
            </a:lvl1pPr>
            <a:lvl2pPr marL="785150" indent="-301981">
              <a:defRPr sz="2100" b="1">
                <a:solidFill>
                  <a:schemeClr val="tx1"/>
                </a:solidFill>
                <a:latin typeface="Freestyle Script" panose="030804020302050B0404" pitchFamily="66" charset="0"/>
              </a:defRPr>
            </a:lvl2pPr>
            <a:lvl3pPr marL="1207922" indent="-241584">
              <a:defRPr sz="2100" b="1">
                <a:solidFill>
                  <a:schemeClr val="tx1"/>
                </a:solidFill>
                <a:latin typeface="Freestyle Script" panose="030804020302050B0404" pitchFamily="66" charset="0"/>
              </a:defRPr>
            </a:lvl3pPr>
            <a:lvl4pPr marL="1691091" indent="-241584">
              <a:defRPr sz="2100" b="1">
                <a:solidFill>
                  <a:schemeClr val="tx1"/>
                </a:solidFill>
                <a:latin typeface="Freestyle Script" panose="030804020302050B0404" pitchFamily="66" charset="0"/>
              </a:defRPr>
            </a:lvl4pPr>
            <a:lvl5pPr marL="2174260" indent="-241584">
              <a:defRPr sz="2100" b="1">
                <a:solidFill>
                  <a:schemeClr val="tx1"/>
                </a:solidFill>
                <a:latin typeface="Freestyle Script" panose="030804020302050B0404" pitchFamily="66" charset="0"/>
              </a:defRPr>
            </a:lvl5pPr>
            <a:lvl6pPr marL="2657429" indent="-241584" eaLnBrk="0" fontAlgn="base" hangingPunct="0">
              <a:spcBef>
                <a:spcPct val="0"/>
              </a:spcBef>
              <a:spcAft>
                <a:spcPct val="0"/>
              </a:spcAft>
              <a:defRPr sz="2100" b="1">
                <a:solidFill>
                  <a:schemeClr val="tx1"/>
                </a:solidFill>
                <a:latin typeface="Freestyle Script" panose="030804020302050B0404" pitchFamily="66" charset="0"/>
              </a:defRPr>
            </a:lvl6pPr>
            <a:lvl7pPr marL="3140598" indent="-241584" eaLnBrk="0" fontAlgn="base" hangingPunct="0">
              <a:spcBef>
                <a:spcPct val="0"/>
              </a:spcBef>
              <a:spcAft>
                <a:spcPct val="0"/>
              </a:spcAft>
              <a:defRPr sz="2100" b="1">
                <a:solidFill>
                  <a:schemeClr val="tx1"/>
                </a:solidFill>
                <a:latin typeface="Freestyle Script" panose="030804020302050B0404" pitchFamily="66" charset="0"/>
              </a:defRPr>
            </a:lvl7pPr>
            <a:lvl8pPr marL="3623767" indent="-241584" eaLnBrk="0" fontAlgn="base" hangingPunct="0">
              <a:spcBef>
                <a:spcPct val="0"/>
              </a:spcBef>
              <a:spcAft>
                <a:spcPct val="0"/>
              </a:spcAft>
              <a:defRPr sz="2100" b="1">
                <a:solidFill>
                  <a:schemeClr val="tx1"/>
                </a:solidFill>
                <a:latin typeface="Freestyle Script" panose="030804020302050B0404" pitchFamily="66" charset="0"/>
              </a:defRPr>
            </a:lvl8pPr>
            <a:lvl9pPr marL="4106936" indent="-241584" eaLnBrk="0" fontAlgn="base" hangingPunct="0">
              <a:spcBef>
                <a:spcPct val="0"/>
              </a:spcBef>
              <a:spcAft>
                <a:spcPct val="0"/>
              </a:spcAft>
              <a:defRPr sz="2100" b="1">
                <a:solidFill>
                  <a:schemeClr val="tx1"/>
                </a:solidFill>
                <a:latin typeface="Freestyle Script" panose="030804020302050B0404" pitchFamily="66" charset="0"/>
              </a:defRPr>
            </a:lvl9pPr>
          </a:lstStyle>
          <a:p>
            <a:fld id="{E20A5E80-DBC4-48CE-A454-30678667F183}" type="slidenum">
              <a:rPr lang="en-US" altLang="en-US" sz="1300" b="0">
                <a:latin typeface="Times New Roman" panose="02020603050405020304" pitchFamily="18" charset="0"/>
              </a:rPr>
              <a:pPr/>
              <a:t>10</a:t>
            </a:fld>
            <a:endParaRPr lang="en-US" altLang="en-US" sz="1300" b="0">
              <a:latin typeface="Times New Roman" panose="02020603050405020304" pitchFamily="18" charset="0"/>
            </a:endParaRPr>
          </a:p>
        </p:txBody>
      </p:sp>
      <p:sp>
        <p:nvSpPr>
          <p:cNvPr id="7171" name="Rectangle 2">
            <a:extLst>
              <a:ext uri="{FF2B5EF4-FFF2-40B4-BE49-F238E27FC236}">
                <a16:creationId xmlns:a16="http://schemas.microsoft.com/office/drawing/2014/main" id="{E4ACC7A4-5C4D-48F1-BFBB-C27AD2122C1F}"/>
              </a:ext>
            </a:extLst>
          </p:cNvPr>
          <p:cNvSpPr>
            <a:spLocks noGrp="1" noRot="1" noChangeAspect="1" noChangeArrowheads="1" noTextEdit="1"/>
          </p:cNvSpPr>
          <p:nvPr>
            <p:ph type="sldImg"/>
          </p:nvPr>
        </p:nvSpPr>
        <p:spPr>
          <a:ln/>
        </p:spPr>
      </p:sp>
      <p:sp>
        <p:nvSpPr>
          <p:cNvPr id="7172" name="Rectangle 3">
            <a:extLst>
              <a:ext uri="{FF2B5EF4-FFF2-40B4-BE49-F238E27FC236}">
                <a16:creationId xmlns:a16="http://schemas.microsoft.com/office/drawing/2014/main" id="{A1B576C0-A3C4-4CE6-A13B-863F594FBE24}"/>
              </a:ext>
            </a:extLst>
          </p:cNvPr>
          <p:cNvSpPr>
            <a:spLocks noGrp="1" noChangeArrowheads="1"/>
          </p:cNvSpPr>
          <p:nvPr>
            <p:ph type="body" idx="1"/>
          </p:nvPr>
        </p:nvSpPr>
        <p:spPr>
          <a:noFill/>
        </p:spPr>
        <p:txBody>
          <a:bodyPr/>
          <a:lstStyle/>
          <a:p>
            <a:r>
              <a:rPr lang="en-US" altLang="LID4096"/>
              <a:t>Compare to learning/deciding which cathedral this is…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7B11D5FE-F10D-4FDF-AA7F-2DBAE8900BE9}"/>
              </a:ext>
            </a:extLst>
          </p:cNvPr>
          <p:cNvSpPr>
            <a:spLocks noGrp="1" noChangeArrowheads="1"/>
          </p:cNvSpPr>
          <p:nvPr>
            <p:ph type="sldNum" sz="quarter" idx="5"/>
          </p:nvPr>
        </p:nvSpPr>
        <p:spPr>
          <a:noFill/>
        </p:spPr>
        <p:txBody>
          <a:bodyPr/>
          <a:lstStyle>
            <a:lvl1pPr>
              <a:defRPr sz="2100" b="1">
                <a:solidFill>
                  <a:schemeClr val="tx1"/>
                </a:solidFill>
                <a:latin typeface="Freestyle Script" panose="030804020302050B0404" pitchFamily="66" charset="0"/>
              </a:defRPr>
            </a:lvl1pPr>
            <a:lvl2pPr marL="785150" indent="-301981">
              <a:defRPr sz="2100" b="1">
                <a:solidFill>
                  <a:schemeClr val="tx1"/>
                </a:solidFill>
                <a:latin typeface="Freestyle Script" panose="030804020302050B0404" pitchFamily="66" charset="0"/>
              </a:defRPr>
            </a:lvl2pPr>
            <a:lvl3pPr marL="1207922" indent="-241584">
              <a:defRPr sz="2100" b="1">
                <a:solidFill>
                  <a:schemeClr val="tx1"/>
                </a:solidFill>
                <a:latin typeface="Freestyle Script" panose="030804020302050B0404" pitchFamily="66" charset="0"/>
              </a:defRPr>
            </a:lvl3pPr>
            <a:lvl4pPr marL="1691091" indent="-241584">
              <a:defRPr sz="2100" b="1">
                <a:solidFill>
                  <a:schemeClr val="tx1"/>
                </a:solidFill>
                <a:latin typeface="Freestyle Script" panose="030804020302050B0404" pitchFamily="66" charset="0"/>
              </a:defRPr>
            </a:lvl4pPr>
            <a:lvl5pPr marL="2174260" indent="-241584">
              <a:defRPr sz="2100" b="1">
                <a:solidFill>
                  <a:schemeClr val="tx1"/>
                </a:solidFill>
                <a:latin typeface="Freestyle Script" panose="030804020302050B0404" pitchFamily="66" charset="0"/>
              </a:defRPr>
            </a:lvl5pPr>
            <a:lvl6pPr marL="2657429" indent="-241584" eaLnBrk="0" fontAlgn="base" hangingPunct="0">
              <a:spcBef>
                <a:spcPct val="0"/>
              </a:spcBef>
              <a:spcAft>
                <a:spcPct val="0"/>
              </a:spcAft>
              <a:defRPr sz="2100" b="1">
                <a:solidFill>
                  <a:schemeClr val="tx1"/>
                </a:solidFill>
                <a:latin typeface="Freestyle Script" panose="030804020302050B0404" pitchFamily="66" charset="0"/>
              </a:defRPr>
            </a:lvl6pPr>
            <a:lvl7pPr marL="3140598" indent="-241584" eaLnBrk="0" fontAlgn="base" hangingPunct="0">
              <a:spcBef>
                <a:spcPct val="0"/>
              </a:spcBef>
              <a:spcAft>
                <a:spcPct val="0"/>
              </a:spcAft>
              <a:defRPr sz="2100" b="1">
                <a:solidFill>
                  <a:schemeClr val="tx1"/>
                </a:solidFill>
                <a:latin typeface="Freestyle Script" panose="030804020302050B0404" pitchFamily="66" charset="0"/>
              </a:defRPr>
            </a:lvl7pPr>
            <a:lvl8pPr marL="3623767" indent="-241584" eaLnBrk="0" fontAlgn="base" hangingPunct="0">
              <a:spcBef>
                <a:spcPct val="0"/>
              </a:spcBef>
              <a:spcAft>
                <a:spcPct val="0"/>
              </a:spcAft>
              <a:defRPr sz="2100" b="1">
                <a:solidFill>
                  <a:schemeClr val="tx1"/>
                </a:solidFill>
                <a:latin typeface="Freestyle Script" panose="030804020302050B0404" pitchFamily="66" charset="0"/>
              </a:defRPr>
            </a:lvl8pPr>
            <a:lvl9pPr marL="4106936" indent="-241584" eaLnBrk="0" fontAlgn="base" hangingPunct="0">
              <a:spcBef>
                <a:spcPct val="0"/>
              </a:spcBef>
              <a:spcAft>
                <a:spcPct val="0"/>
              </a:spcAft>
              <a:defRPr sz="2100" b="1">
                <a:solidFill>
                  <a:schemeClr val="tx1"/>
                </a:solidFill>
                <a:latin typeface="Freestyle Script" panose="030804020302050B0404" pitchFamily="66" charset="0"/>
              </a:defRPr>
            </a:lvl9pPr>
          </a:lstStyle>
          <a:p>
            <a:fld id="{2D84047B-6AFA-49EB-8960-40110BC7158C}" type="slidenum">
              <a:rPr lang="en-US" altLang="en-US" sz="1300" b="0">
                <a:latin typeface="Times New Roman" panose="02020603050405020304" pitchFamily="18" charset="0"/>
              </a:rPr>
              <a:pPr/>
              <a:t>11</a:t>
            </a:fld>
            <a:endParaRPr lang="en-US" altLang="en-US" sz="1300" b="0">
              <a:latin typeface="Times New Roman" panose="02020603050405020304" pitchFamily="18" charset="0"/>
            </a:endParaRPr>
          </a:p>
        </p:txBody>
      </p:sp>
      <p:sp>
        <p:nvSpPr>
          <p:cNvPr id="9219" name="Rectangle 2">
            <a:extLst>
              <a:ext uri="{FF2B5EF4-FFF2-40B4-BE49-F238E27FC236}">
                <a16:creationId xmlns:a16="http://schemas.microsoft.com/office/drawing/2014/main" id="{3D7E8056-9DBA-44AC-89BF-8D829C48E898}"/>
              </a:ext>
            </a:extLst>
          </p:cNvPr>
          <p:cNvSpPr>
            <a:spLocks noGrp="1" noRot="1" noChangeAspect="1" noChangeArrowheads="1" noTextEdit="1"/>
          </p:cNvSpPr>
          <p:nvPr>
            <p:ph type="sldImg"/>
          </p:nvPr>
        </p:nvSpPr>
        <p:spPr>
          <a:ln/>
        </p:spPr>
      </p:sp>
      <p:sp>
        <p:nvSpPr>
          <p:cNvPr id="9220" name="Rectangle 3">
            <a:extLst>
              <a:ext uri="{FF2B5EF4-FFF2-40B4-BE49-F238E27FC236}">
                <a16:creationId xmlns:a16="http://schemas.microsoft.com/office/drawing/2014/main" id="{1A0DB2EA-E41B-456B-A635-17E52DACC1DE}"/>
              </a:ext>
            </a:extLst>
          </p:cNvPr>
          <p:cNvSpPr>
            <a:spLocks noGrp="1" noChangeArrowheads="1"/>
          </p:cNvSpPr>
          <p:nvPr>
            <p:ph type="body" idx="1"/>
          </p:nvPr>
        </p:nvSpPr>
        <p:spPr>
          <a:noFill/>
        </p:spPr>
        <p:txBody>
          <a:bodyPr/>
          <a:lstStyle/>
          <a:p>
            <a:r>
              <a:rPr lang="en-US" altLang="LID4096"/>
              <a:t>Objects viewed as functions, inspecting == querying the function/orcale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21290501-1B46-4515-A398-07A201D0A2FC}"/>
              </a:ext>
            </a:extLst>
          </p:cNvPr>
          <p:cNvSpPr>
            <a:spLocks noGrp="1" noChangeArrowheads="1"/>
          </p:cNvSpPr>
          <p:nvPr>
            <p:ph type="sldNum" sz="quarter" idx="5"/>
          </p:nvPr>
        </p:nvSpPr>
        <p:spPr>
          <a:noFill/>
        </p:spPr>
        <p:txBody>
          <a:bodyPr/>
          <a:lstStyle>
            <a:lvl1pPr>
              <a:defRPr sz="2100" b="1">
                <a:solidFill>
                  <a:schemeClr val="tx1"/>
                </a:solidFill>
                <a:latin typeface="Freestyle Script" panose="030804020302050B0404" pitchFamily="66" charset="0"/>
              </a:defRPr>
            </a:lvl1pPr>
            <a:lvl2pPr marL="785150" indent="-301981">
              <a:defRPr sz="2100" b="1">
                <a:solidFill>
                  <a:schemeClr val="tx1"/>
                </a:solidFill>
                <a:latin typeface="Freestyle Script" panose="030804020302050B0404" pitchFamily="66" charset="0"/>
              </a:defRPr>
            </a:lvl2pPr>
            <a:lvl3pPr marL="1207922" indent="-241584">
              <a:defRPr sz="2100" b="1">
                <a:solidFill>
                  <a:schemeClr val="tx1"/>
                </a:solidFill>
                <a:latin typeface="Freestyle Script" panose="030804020302050B0404" pitchFamily="66" charset="0"/>
              </a:defRPr>
            </a:lvl3pPr>
            <a:lvl4pPr marL="1691091" indent="-241584">
              <a:defRPr sz="2100" b="1">
                <a:solidFill>
                  <a:schemeClr val="tx1"/>
                </a:solidFill>
                <a:latin typeface="Freestyle Script" panose="030804020302050B0404" pitchFamily="66" charset="0"/>
              </a:defRPr>
            </a:lvl4pPr>
            <a:lvl5pPr marL="2174260" indent="-241584">
              <a:defRPr sz="2100" b="1">
                <a:solidFill>
                  <a:schemeClr val="tx1"/>
                </a:solidFill>
                <a:latin typeface="Freestyle Script" panose="030804020302050B0404" pitchFamily="66" charset="0"/>
              </a:defRPr>
            </a:lvl5pPr>
            <a:lvl6pPr marL="2657429" indent="-241584" eaLnBrk="0" fontAlgn="base" hangingPunct="0">
              <a:spcBef>
                <a:spcPct val="0"/>
              </a:spcBef>
              <a:spcAft>
                <a:spcPct val="0"/>
              </a:spcAft>
              <a:defRPr sz="2100" b="1">
                <a:solidFill>
                  <a:schemeClr val="tx1"/>
                </a:solidFill>
                <a:latin typeface="Freestyle Script" panose="030804020302050B0404" pitchFamily="66" charset="0"/>
              </a:defRPr>
            </a:lvl6pPr>
            <a:lvl7pPr marL="3140598" indent="-241584" eaLnBrk="0" fontAlgn="base" hangingPunct="0">
              <a:spcBef>
                <a:spcPct val="0"/>
              </a:spcBef>
              <a:spcAft>
                <a:spcPct val="0"/>
              </a:spcAft>
              <a:defRPr sz="2100" b="1">
                <a:solidFill>
                  <a:schemeClr val="tx1"/>
                </a:solidFill>
                <a:latin typeface="Freestyle Script" panose="030804020302050B0404" pitchFamily="66" charset="0"/>
              </a:defRPr>
            </a:lvl7pPr>
            <a:lvl8pPr marL="3623767" indent="-241584" eaLnBrk="0" fontAlgn="base" hangingPunct="0">
              <a:spcBef>
                <a:spcPct val="0"/>
              </a:spcBef>
              <a:spcAft>
                <a:spcPct val="0"/>
              </a:spcAft>
              <a:defRPr sz="2100" b="1">
                <a:solidFill>
                  <a:schemeClr val="tx1"/>
                </a:solidFill>
                <a:latin typeface="Freestyle Script" panose="030804020302050B0404" pitchFamily="66" charset="0"/>
              </a:defRPr>
            </a:lvl8pPr>
            <a:lvl9pPr marL="4106936" indent="-241584" eaLnBrk="0" fontAlgn="base" hangingPunct="0">
              <a:spcBef>
                <a:spcPct val="0"/>
              </a:spcBef>
              <a:spcAft>
                <a:spcPct val="0"/>
              </a:spcAft>
              <a:defRPr sz="2100" b="1">
                <a:solidFill>
                  <a:schemeClr val="tx1"/>
                </a:solidFill>
                <a:latin typeface="Freestyle Script" panose="030804020302050B0404" pitchFamily="66" charset="0"/>
              </a:defRPr>
            </a:lvl9pPr>
          </a:lstStyle>
          <a:p>
            <a:fld id="{4FF93F25-9FF4-4224-83E8-AE66408B239B}" type="slidenum">
              <a:rPr lang="en-US" altLang="en-US" sz="1300" b="0">
                <a:latin typeface="Times New Roman" panose="02020603050405020304" pitchFamily="18" charset="0"/>
              </a:rPr>
              <a:pPr/>
              <a:t>12</a:t>
            </a:fld>
            <a:endParaRPr lang="en-US" altLang="en-US" sz="1300" b="0">
              <a:latin typeface="Times New Roman" panose="02020603050405020304" pitchFamily="18" charset="0"/>
            </a:endParaRPr>
          </a:p>
        </p:txBody>
      </p:sp>
      <p:sp>
        <p:nvSpPr>
          <p:cNvPr id="11267" name="Rectangle 2">
            <a:extLst>
              <a:ext uri="{FF2B5EF4-FFF2-40B4-BE49-F238E27FC236}">
                <a16:creationId xmlns:a16="http://schemas.microsoft.com/office/drawing/2014/main" id="{9B384E9E-C8A0-46F2-A766-161D56EDD75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32AEF223-C8F2-40F1-A8AA-D4D487051827}"/>
              </a:ext>
            </a:extLst>
          </p:cNvPr>
          <p:cNvSpPr>
            <a:spLocks noGrp="1" noChangeArrowheads="1"/>
          </p:cNvSpPr>
          <p:nvPr>
            <p:ph type="body" idx="1"/>
          </p:nvPr>
        </p:nvSpPr>
        <p:spPr>
          <a:noFill/>
        </p:spPr>
        <p:txBody>
          <a:bodyPr/>
          <a:lstStyle/>
          <a:p>
            <a:r>
              <a:rPr lang="en-US" altLang="LID4096"/>
              <a:t>N.B.: special (but not exclusive) focus on testability within complexity independent of the domain size.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07DA3-1EF5-41B6-8880-436259BA5D0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LID4096"/>
          </a:p>
        </p:txBody>
      </p:sp>
      <p:sp>
        <p:nvSpPr>
          <p:cNvPr id="3" name="Subtitle 2">
            <a:extLst>
              <a:ext uri="{FF2B5EF4-FFF2-40B4-BE49-F238E27FC236}">
                <a16:creationId xmlns:a16="http://schemas.microsoft.com/office/drawing/2014/main" id="{BCEDD808-8AAD-43FE-B026-2C8104E339F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ID4096"/>
          </a:p>
        </p:txBody>
      </p:sp>
      <p:sp>
        <p:nvSpPr>
          <p:cNvPr id="4" name="Date Placeholder 3">
            <a:extLst>
              <a:ext uri="{FF2B5EF4-FFF2-40B4-BE49-F238E27FC236}">
                <a16:creationId xmlns:a16="http://schemas.microsoft.com/office/drawing/2014/main" id="{9C5B01BC-BA91-470F-A275-8D3CF3896AF5}"/>
              </a:ext>
            </a:extLst>
          </p:cNvPr>
          <p:cNvSpPr>
            <a:spLocks noGrp="1"/>
          </p:cNvSpPr>
          <p:nvPr>
            <p:ph type="dt" sz="half" idx="10"/>
          </p:nvPr>
        </p:nvSpPr>
        <p:spPr/>
        <p:txBody>
          <a:bodyPr/>
          <a:lstStyle/>
          <a:p>
            <a:fld id="{196A6323-D46A-4A67-9456-269C1CC5C5F5}" type="datetimeFigureOut">
              <a:rPr lang="LID4096" smtClean="0"/>
              <a:t>09/17/2025</a:t>
            </a:fld>
            <a:endParaRPr lang="LID4096"/>
          </a:p>
        </p:txBody>
      </p:sp>
      <p:sp>
        <p:nvSpPr>
          <p:cNvPr id="5" name="Footer Placeholder 4">
            <a:extLst>
              <a:ext uri="{FF2B5EF4-FFF2-40B4-BE49-F238E27FC236}">
                <a16:creationId xmlns:a16="http://schemas.microsoft.com/office/drawing/2014/main" id="{DEDDD388-4399-4661-86FA-6D27CFD28ACC}"/>
              </a:ext>
            </a:extLst>
          </p:cNvPr>
          <p:cNvSpPr>
            <a:spLocks noGrp="1"/>
          </p:cNvSpPr>
          <p:nvPr>
            <p:ph type="ftr" sz="quarter" idx="11"/>
          </p:nvPr>
        </p:nvSpPr>
        <p:spPr/>
        <p:txBody>
          <a:bodyPr/>
          <a:lstStyle/>
          <a:p>
            <a:endParaRPr lang="LID4096"/>
          </a:p>
        </p:txBody>
      </p:sp>
      <p:sp>
        <p:nvSpPr>
          <p:cNvPr id="6" name="Slide Number Placeholder 5">
            <a:extLst>
              <a:ext uri="{FF2B5EF4-FFF2-40B4-BE49-F238E27FC236}">
                <a16:creationId xmlns:a16="http://schemas.microsoft.com/office/drawing/2014/main" id="{A1C8A2F3-FE7A-49C3-AE39-B40621403B80}"/>
              </a:ext>
            </a:extLst>
          </p:cNvPr>
          <p:cNvSpPr>
            <a:spLocks noGrp="1"/>
          </p:cNvSpPr>
          <p:nvPr>
            <p:ph type="sldNum" sz="quarter" idx="12"/>
          </p:nvPr>
        </p:nvSpPr>
        <p:spPr/>
        <p:txBody>
          <a:bodyPr/>
          <a:lstStyle/>
          <a:p>
            <a:fld id="{2AB4D708-AE49-40B0-B28E-1815B2972BEB}" type="slidenum">
              <a:rPr lang="LID4096" smtClean="0"/>
              <a:t>‹#›</a:t>
            </a:fld>
            <a:endParaRPr lang="LID4096"/>
          </a:p>
        </p:txBody>
      </p:sp>
    </p:spTree>
    <p:extLst>
      <p:ext uri="{BB962C8B-B14F-4D97-AF65-F5344CB8AC3E}">
        <p14:creationId xmlns:p14="http://schemas.microsoft.com/office/powerpoint/2010/main" val="1526365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CB3BB-823A-44C4-9C58-31DD0E03302F}"/>
              </a:ext>
            </a:extLst>
          </p:cNvPr>
          <p:cNvSpPr>
            <a:spLocks noGrp="1"/>
          </p:cNvSpPr>
          <p:nvPr>
            <p:ph type="title"/>
          </p:nvPr>
        </p:nvSpPr>
        <p:spPr/>
        <p:txBody>
          <a:bodyPr/>
          <a:lstStyle/>
          <a:p>
            <a:r>
              <a:rPr lang="en-US"/>
              <a:t>Click to edit Master title style</a:t>
            </a:r>
            <a:endParaRPr lang="LID4096"/>
          </a:p>
        </p:txBody>
      </p:sp>
      <p:sp>
        <p:nvSpPr>
          <p:cNvPr id="3" name="Vertical Text Placeholder 2">
            <a:extLst>
              <a:ext uri="{FF2B5EF4-FFF2-40B4-BE49-F238E27FC236}">
                <a16:creationId xmlns:a16="http://schemas.microsoft.com/office/drawing/2014/main" id="{72F6F6F1-5509-4694-A804-38053A0D333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Date Placeholder 3">
            <a:extLst>
              <a:ext uri="{FF2B5EF4-FFF2-40B4-BE49-F238E27FC236}">
                <a16:creationId xmlns:a16="http://schemas.microsoft.com/office/drawing/2014/main" id="{BB7E3DA8-C4BD-485F-8942-46BEF4D6134E}"/>
              </a:ext>
            </a:extLst>
          </p:cNvPr>
          <p:cNvSpPr>
            <a:spLocks noGrp="1"/>
          </p:cNvSpPr>
          <p:nvPr>
            <p:ph type="dt" sz="half" idx="10"/>
          </p:nvPr>
        </p:nvSpPr>
        <p:spPr/>
        <p:txBody>
          <a:bodyPr/>
          <a:lstStyle/>
          <a:p>
            <a:fld id="{196A6323-D46A-4A67-9456-269C1CC5C5F5}" type="datetimeFigureOut">
              <a:rPr lang="LID4096" smtClean="0"/>
              <a:t>09/17/2025</a:t>
            </a:fld>
            <a:endParaRPr lang="LID4096"/>
          </a:p>
        </p:txBody>
      </p:sp>
      <p:sp>
        <p:nvSpPr>
          <p:cNvPr id="5" name="Footer Placeholder 4">
            <a:extLst>
              <a:ext uri="{FF2B5EF4-FFF2-40B4-BE49-F238E27FC236}">
                <a16:creationId xmlns:a16="http://schemas.microsoft.com/office/drawing/2014/main" id="{F5D8755E-0FEF-4F96-A561-1746C679DB9F}"/>
              </a:ext>
            </a:extLst>
          </p:cNvPr>
          <p:cNvSpPr>
            <a:spLocks noGrp="1"/>
          </p:cNvSpPr>
          <p:nvPr>
            <p:ph type="ftr" sz="quarter" idx="11"/>
          </p:nvPr>
        </p:nvSpPr>
        <p:spPr/>
        <p:txBody>
          <a:bodyPr/>
          <a:lstStyle/>
          <a:p>
            <a:endParaRPr lang="LID4096"/>
          </a:p>
        </p:txBody>
      </p:sp>
      <p:sp>
        <p:nvSpPr>
          <p:cNvPr id="6" name="Slide Number Placeholder 5">
            <a:extLst>
              <a:ext uri="{FF2B5EF4-FFF2-40B4-BE49-F238E27FC236}">
                <a16:creationId xmlns:a16="http://schemas.microsoft.com/office/drawing/2014/main" id="{A7EADEF9-2379-4A3B-8244-4DBF97333105}"/>
              </a:ext>
            </a:extLst>
          </p:cNvPr>
          <p:cNvSpPr>
            <a:spLocks noGrp="1"/>
          </p:cNvSpPr>
          <p:nvPr>
            <p:ph type="sldNum" sz="quarter" idx="12"/>
          </p:nvPr>
        </p:nvSpPr>
        <p:spPr/>
        <p:txBody>
          <a:bodyPr/>
          <a:lstStyle/>
          <a:p>
            <a:fld id="{2AB4D708-AE49-40B0-B28E-1815B2972BEB}" type="slidenum">
              <a:rPr lang="LID4096" smtClean="0"/>
              <a:t>‹#›</a:t>
            </a:fld>
            <a:endParaRPr lang="LID4096"/>
          </a:p>
        </p:txBody>
      </p:sp>
    </p:spTree>
    <p:extLst>
      <p:ext uri="{BB962C8B-B14F-4D97-AF65-F5344CB8AC3E}">
        <p14:creationId xmlns:p14="http://schemas.microsoft.com/office/powerpoint/2010/main" val="2667105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D80BA0D-D92C-40C2-8834-6C3930D7CCA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LID4096"/>
          </a:p>
        </p:txBody>
      </p:sp>
      <p:sp>
        <p:nvSpPr>
          <p:cNvPr id="3" name="Vertical Text Placeholder 2">
            <a:extLst>
              <a:ext uri="{FF2B5EF4-FFF2-40B4-BE49-F238E27FC236}">
                <a16:creationId xmlns:a16="http://schemas.microsoft.com/office/drawing/2014/main" id="{83C541BE-98C2-4E09-A7BA-FD8CEBE4C69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Date Placeholder 3">
            <a:extLst>
              <a:ext uri="{FF2B5EF4-FFF2-40B4-BE49-F238E27FC236}">
                <a16:creationId xmlns:a16="http://schemas.microsoft.com/office/drawing/2014/main" id="{C252E31D-E70A-4307-951D-8DFBCA954E2C}"/>
              </a:ext>
            </a:extLst>
          </p:cNvPr>
          <p:cNvSpPr>
            <a:spLocks noGrp="1"/>
          </p:cNvSpPr>
          <p:nvPr>
            <p:ph type="dt" sz="half" idx="10"/>
          </p:nvPr>
        </p:nvSpPr>
        <p:spPr/>
        <p:txBody>
          <a:bodyPr/>
          <a:lstStyle/>
          <a:p>
            <a:fld id="{196A6323-D46A-4A67-9456-269C1CC5C5F5}" type="datetimeFigureOut">
              <a:rPr lang="LID4096" smtClean="0"/>
              <a:t>09/17/2025</a:t>
            </a:fld>
            <a:endParaRPr lang="LID4096"/>
          </a:p>
        </p:txBody>
      </p:sp>
      <p:sp>
        <p:nvSpPr>
          <p:cNvPr id="5" name="Footer Placeholder 4">
            <a:extLst>
              <a:ext uri="{FF2B5EF4-FFF2-40B4-BE49-F238E27FC236}">
                <a16:creationId xmlns:a16="http://schemas.microsoft.com/office/drawing/2014/main" id="{BD0B2A06-5423-432E-8776-E419B6AFEF98}"/>
              </a:ext>
            </a:extLst>
          </p:cNvPr>
          <p:cNvSpPr>
            <a:spLocks noGrp="1"/>
          </p:cNvSpPr>
          <p:nvPr>
            <p:ph type="ftr" sz="quarter" idx="11"/>
          </p:nvPr>
        </p:nvSpPr>
        <p:spPr/>
        <p:txBody>
          <a:bodyPr/>
          <a:lstStyle/>
          <a:p>
            <a:endParaRPr lang="LID4096"/>
          </a:p>
        </p:txBody>
      </p:sp>
      <p:sp>
        <p:nvSpPr>
          <p:cNvPr id="6" name="Slide Number Placeholder 5">
            <a:extLst>
              <a:ext uri="{FF2B5EF4-FFF2-40B4-BE49-F238E27FC236}">
                <a16:creationId xmlns:a16="http://schemas.microsoft.com/office/drawing/2014/main" id="{065A1D2B-9595-4EC6-A386-8B8F19A2525F}"/>
              </a:ext>
            </a:extLst>
          </p:cNvPr>
          <p:cNvSpPr>
            <a:spLocks noGrp="1"/>
          </p:cNvSpPr>
          <p:nvPr>
            <p:ph type="sldNum" sz="quarter" idx="12"/>
          </p:nvPr>
        </p:nvSpPr>
        <p:spPr/>
        <p:txBody>
          <a:bodyPr/>
          <a:lstStyle/>
          <a:p>
            <a:fld id="{2AB4D708-AE49-40B0-B28E-1815B2972BEB}" type="slidenum">
              <a:rPr lang="LID4096" smtClean="0"/>
              <a:t>‹#›</a:t>
            </a:fld>
            <a:endParaRPr lang="LID4096"/>
          </a:p>
        </p:txBody>
      </p:sp>
    </p:spTree>
    <p:extLst>
      <p:ext uri="{BB962C8B-B14F-4D97-AF65-F5344CB8AC3E}">
        <p14:creationId xmlns:p14="http://schemas.microsoft.com/office/powerpoint/2010/main" val="1186059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CE8CFE-7C32-480A-838C-EA4F1F5FEF9A}"/>
              </a:ext>
            </a:extLst>
          </p:cNvPr>
          <p:cNvSpPr>
            <a:spLocks noGrp="1"/>
          </p:cNvSpPr>
          <p:nvPr>
            <p:ph type="title"/>
          </p:nvPr>
        </p:nvSpPr>
        <p:spPr/>
        <p:txBody>
          <a:bodyPr/>
          <a:lstStyle/>
          <a:p>
            <a:r>
              <a:rPr lang="en-US"/>
              <a:t>Click to edit Master title style</a:t>
            </a:r>
            <a:endParaRPr lang="LID4096"/>
          </a:p>
        </p:txBody>
      </p:sp>
      <p:sp>
        <p:nvSpPr>
          <p:cNvPr id="3" name="Content Placeholder 2">
            <a:extLst>
              <a:ext uri="{FF2B5EF4-FFF2-40B4-BE49-F238E27FC236}">
                <a16:creationId xmlns:a16="http://schemas.microsoft.com/office/drawing/2014/main" id="{39AFF337-2EFE-452C-8072-BFA638454B0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Date Placeholder 3">
            <a:extLst>
              <a:ext uri="{FF2B5EF4-FFF2-40B4-BE49-F238E27FC236}">
                <a16:creationId xmlns:a16="http://schemas.microsoft.com/office/drawing/2014/main" id="{532B3D70-9973-4E1E-92DE-32E3DE9D49DF}"/>
              </a:ext>
            </a:extLst>
          </p:cNvPr>
          <p:cNvSpPr>
            <a:spLocks noGrp="1"/>
          </p:cNvSpPr>
          <p:nvPr>
            <p:ph type="dt" sz="half" idx="10"/>
          </p:nvPr>
        </p:nvSpPr>
        <p:spPr/>
        <p:txBody>
          <a:bodyPr/>
          <a:lstStyle/>
          <a:p>
            <a:fld id="{196A6323-D46A-4A67-9456-269C1CC5C5F5}" type="datetimeFigureOut">
              <a:rPr lang="LID4096" smtClean="0"/>
              <a:t>09/17/2025</a:t>
            </a:fld>
            <a:endParaRPr lang="LID4096"/>
          </a:p>
        </p:txBody>
      </p:sp>
      <p:sp>
        <p:nvSpPr>
          <p:cNvPr id="5" name="Footer Placeholder 4">
            <a:extLst>
              <a:ext uri="{FF2B5EF4-FFF2-40B4-BE49-F238E27FC236}">
                <a16:creationId xmlns:a16="http://schemas.microsoft.com/office/drawing/2014/main" id="{C4E5D41B-729F-4236-A94C-6AFB3E8E7627}"/>
              </a:ext>
            </a:extLst>
          </p:cNvPr>
          <p:cNvSpPr>
            <a:spLocks noGrp="1"/>
          </p:cNvSpPr>
          <p:nvPr>
            <p:ph type="ftr" sz="quarter" idx="11"/>
          </p:nvPr>
        </p:nvSpPr>
        <p:spPr/>
        <p:txBody>
          <a:bodyPr/>
          <a:lstStyle/>
          <a:p>
            <a:endParaRPr lang="LID4096"/>
          </a:p>
        </p:txBody>
      </p:sp>
      <p:sp>
        <p:nvSpPr>
          <p:cNvPr id="6" name="Slide Number Placeholder 5">
            <a:extLst>
              <a:ext uri="{FF2B5EF4-FFF2-40B4-BE49-F238E27FC236}">
                <a16:creationId xmlns:a16="http://schemas.microsoft.com/office/drawing/2014/main" id="{8DE3C0DE-8A14-4F29-8094-55418A61700E}"/>
              </a:ext>
            </a:extLst>
          </p:cNvPr>
          <p:cNvSpPr>
            <a:spLocks noGrp="1"/>
          </p:cNvSpPr>
          <p:nvPr>
            <p:ph type="sldNum" sz="quarter" idx="12"/>
          </p:nvPr>
        </p:nvSpPr>
        <p:spPr/>
        <p:txBody>
          <a:bodyPr/>
          <a:lstStyle/>
          <a:p>
            <a:fld id="{2AB4D708-AE49-40B0-B28E-1815B2972BEB}" type="slidenum">
              <a:rPr lang="LID4096" smtClean="0"/>
              <a:t>‹#›</a:t>
            </a:fld>
            <a:endParaRPr lang="LID4096"/>
          </a:p>
        </p:txBody>
      </p:sp>
    </p:spTree>
    <p:extLst>
      <p:ext uri="{BB962C8B-B14F-4D97-AF65-F5344CB8AC3E}">
        <p14:creationId xmlns:p14="http://schemas.microsoft.com/office/powerpoint/2010/main" val="2830435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63BBB-7886-4464-B950-47A996AB81C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ID4096"/>
          </a:p>
        </p:txBody>
      </p:sp>
      <p:sp>
        <p:nvSpPr>
          <p:cNvPr id="3" name="Text Placeholder 2">
            <a:extLst>
              <a:ext uri="{FF2B5EF4-FFF2-40B4-BE49-F238E27FC236}">
                <a16:creationId xmlns:a16="http://schemas.microsoft.com/office/drawing/2014/main" id="{5BE13B40-8C1E-473A-99C0-695892E2162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BCCCD5F-DCE2-499B-A7A4-FCFD10FDE8F1}"/>
              </a:ext>
            </a:extLst>
          </p:cNvPr>
          <p:cNvSpPr>
            <a:spLocks noGrp="1"/>
          </p:cNvSpPr>
          <p:nvPr>
            <p:ph type="dt" sz="half" idx="10"/>
          </p:nvPr>
        </p:nvSpPr>
        <p:spPr/>
        <p:txBody>
          <a:bodyPr/>
          <a:lstStyle/>
          <a:p>
            <a:fld id="{196A6323-D46A-4A67-9456-269C1CC5C5F5}" type="datetimeFigureOut">
              <a:rPr lang="LID4096" smtClean="0"/>
              <a:t>09/17/2025</a:t>
            </a:fld>
            <a:endParaRPr lang="LID4096"/>
          </a:p>
        </p:txBody>
      </p:sp>
      <p:sp>
        <p:nvSpPr>
          <p:cNvPr id="5" name="Footer Placeholder 4">
            <a:extLst>
              <a:ext uri="{FF2B5EF4-FFF2-40B4-BE49-F238E27FC236}">
                <a16:creationId xmlns:a16="http://schemas.microsoft.com/office/drawing/2014/main" id="{DFD0EEF7-948E-470D-9014-0F8A165E81A4}"/>
              </a:ext>
            </a:extLst>
          </p:cNvPr>
          <p:cNvSpPr>
            <a:spLocks noGrp="1"/>
          </p:cNvSpPr>
          <p:nvPr>
            <p:ph type="ftr" sz="quarter" idx="11"/>
          </p:nvPr>
        </p:nvSpPr>
        <p:spPr/>
        <p:txBody>
          <a:bodyPr/>
          <a:lstStyle/>
          <a:p>
            <a:endParaRPr lang="LID4096"/>
          </a:p>
        </p:txBody>
      </p:sp>
      <p:sp>
        <p:nvSpPr>
          <p:cNvPr id="6" name="Slide Number Placeholder 5">
            <a:extLst>
              <a:ext uri="{FF2B5EF4-FFF2-40B4-BE49-F238E27FC236}">
                <a16:creationId xmlns:a16="http://schemas.microsoft.com/office/drawing/2014/main" id="{76357643-E44B-48F7-9A60-0D16CED9E84E}"/>
              </a:ext>
            </a:extLst>
          </p:cNvPr>
          <p:cNvSpPr>
            <a:spLocks noGrp="1"/>
          </p:cNvSpPr>
          <p:nvPr>
            <p:ph type="sldNum" sz="quarter" idx="12"/>
          </p:nvPr>
        </p:nvSpPr>
        <p:spPr/>
        <p:txBody>
          <a:bodyPr/>
          <a:lstStyle/>
          <a:p>
            <a:fld id="{2AB4D708-AE49-40B0-B28E-1815B2972BEB}" type="slidenum">
              <a:rPr lang="LID4096" smtClean="0"/>
              <a:t>‹#›</a:t>
            </a:fld>
            <a:endParaRPr lang="LID4096"/>
          </a:p>
        </p:txBody>
      </p:sp>
    </p:spTree>
    <p:extLst>
      <p:ext uri="{BB962C8B-B14F-4D97-AF65-F5344CB8AC3E}">
        <p14:creationId xmlns:p14="http://schemas.microsoft.com/office/powerpoint/2010/main" val="428518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BF06C-D83A-4F9E-A276-C450C19A849E}"/>
              </a:ext>
            </a:extLst>
          </p:cNvPr>
          <p:cNvSpPr>
            <a:spLocks noGrp="1"/>
          </p:cNvSpPr>
          <p:nvPr>
            <p:ph type="title"/>
          </p:nvPr>
        </p:nvSpPr>
        <p:spPr/>
        <p:txBody>
          <a:bodyPr/>
          <a:lstStyle/>
          <a:p>
            <a:r>
              <a:rPr lang="en-US"/>
              <a:t>Click to edit Master title style</a:t>
            </a:r>
            <a:endParaRPr lang="LID4096"/>
          </a:p>
        </p:txBody>
      </p:sp>
      <p:sp>
        <p:nvSpPr>
          <p:cNvPr id="3" name="Content Placeholder 2">
            <a:extLst>
              <a:ext uri="{FF2B5EF4-FFF2-40B4-BE49-F238E27FC236}">
                <a16:creationId xmlns:a16="http://schemas.microsoft.com/office/drawing/2014/main" id="{205DA71E-4E20-46FA-8EC7-1372A6DC8B6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Content Placeholder 3">
            <a:extLst>
              <a:ext uri="{FF2B5EF4-FFF2-40B4-BE49-F238E27FC236}">
                <a16:creationId xmlns:a16="http://schemas.microsoft.com/office/drawing/2014/main" id="{E4435E7D-6EDD-4CFC-922F-18AB0794F76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5" name="Date Placeholder 4">
            <a:extLst>
              <a:ext uri="{FF2B5EF4-FFF2-40B4-BE49-F238E27FC236}">
                <a16:creationId xmlns:a16="http://schemas.microsoft.com/office/drawing/2014/main" id="{AE7D89DE-8BB5-4AD5-B8B8-F54C662C6CCE}"/>
              </a:ext>
            </a:extLst>
          </p:cNvPr>
          <p:cNvSpPr>
            <a:spLocks noGrp="1"/>
          </p:cNvSpPr>
          <p:nvPr>
            <p:ph type="dt" sz="half" idx="10"/>
          </p:nvPr>
        </p:nvSpPr>
        <p:spPr/>
        <p:txBody>
          <a:bodyPr/>
          <a:lstStyle/>
          <a:p>
            <a:fld id="{196A6323-D46A-4A67-9456-269C1CC5C5F5}" type="datetimeFigureOut">
              <a:rPr lang="LID4096" smtClean="0"/>
              <a:t>09/17/2025</a:t>
            </a:fld>
            <a:endParaRPr lang="LID4096"/>
          </a:p>
        </p:txBody>
      </p:sp>
      <p:sp>
        <p:nvSpPr>
          <p:cNvPr id="6" name="Footer Placeholder 5">
            <a:extLst>
              <a:ext uri="{FF2B5EF4-FFF2-40B4-BE49-F238E27FC236}">
                <a16:creationId xmlns:a16="http://schemas.microsoft.com/office/drawing/2014/main" id="{B76E08AC-0E3A-4C3B-BEDD-ADBC46BE98F9}"/>
              </a:ext>
            </a:extLst>
          </p:cNvPr>
          <p:cNvSpPr>
            <a:spLocks noGrp="1"/>
          </p:cNvSpPr>
          <p:nvPr>
            <p:ph type="ftr" sz="quarter" idx="11"/>
          </p:nvPr>
        </p:nvSpPr>
        <p:spPr/>
        <p:txBody>
          <a:bodyPr/>
          <a:lstStyle/>
          <a:p>
            <a:endParaRPr lang="LID4096"/>
          </a:p>
        </p:txBody>
      </p:sp>
      <p:sp>
        <p:nvSpPr>
          <p:cNvPr id="7" name="Slide Number Placeholder 6">
            <a:extLst>
              <a:ext uri="{FF2B5EF4-FFF2-40B4-BE49-F238E27FC236}">
                <a16:creationId xmlns:a16="http://schemas.microsoft.com/office/drawing/2014/main" id="{4F2F42BB-C6DB-4148-A5B4-DD867DFB1265}"/>
              </a:ext>
            </a:extLst>
          </p:cNvPr>
          <p:cNvSpPr>
            <a:spLocks noGrp="1"/>
          </p:cNvSpPr>
          <p:nvPr>
            <p:ph type="sldNum" sz="quarter" idx="12"/>
          </p:nvPr>
        </p:nvSpPr>
        <p:spPr/>
        <p:txBody>
          <a:bodyPr/>
          <a:lstStyle/>
          <a:p>
            <a:fld id="{2AB4D708-AE49-40B0-B28E-1815B2972BEB}" type="slidenum">
              <a:rPr lang="LID4096" smtClean="0"/>
              <a:t>‹#›</a:t>
            </a:fld>
            <a:endParaRPr lang="LID4096"/>
          </a:p>
        </p:txBody>
      </p:sp>
    </p:spTree>
    <p:extLst>
      <p:ext uri="{BB962C8B-B14F-4D97-AF65-F5344CB8AC3E}">
        <p14:creationId xmlns:p14="http://schemas.microsoft.com/office/powerpoint/2010/main" val="3787358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39ADB-05D5-442C-A9D3-9C1E2CD3FA01}"/>
              </a:ext>
            </a:extLst>
          </p:cNvPr>
          <p:cNvSpPr>
            <a:spLocks noGrp="1"/>
          </p:cNvSpPr>
          <p:nvPr>
            <p:ph type="title"/>
          </p:nvPr>
        </p:nvSpPr>
        <p:spPr>
          <a:xfrm>
            <a:off x="839788" y="365125"/>
            <a:ext cx="10515600" cy="1325563"/>
          </a:xfrm>
        </p:spPr>
        <p:txBody>
          <a:bodyPr/>
          <a:lstStyle/>
          <a:p>
            <a:r>
              <a:rPr lang="en-US"/>
              <a:t>Click to edit Master title style</a:t>
            </a:r>
            <a:endParaRPr lang="LID4096"/>
          </a:p>
        </p:txBody>
      </p:sp>
      <p:sp>
        <p:nvSpPr>
          <p:cNvPr id="3" name="Text Placeholder 2">
            <a:extLst>
              <a:ext uri="{FF2B5EF4-FFF2-40B4-BE49-F238E27FC236}">
                <a16:creationId xmlns:a16="http://schemas.microsoft.com/office/drawing/2014/main" id="{73F7DE8D-393A-4EE9-81A2-46E7C48A7B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0232A23-F20A-461B-A281-565ED4275F8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5" name="Text Placeholder 4">
            <a:extLst>
              <a:ext uri="{FF2B5EF4-FFF2-40B4-BE49-F238E27FC236}">
                <a16:creationId xmlns:a16="http://schemas.microsoft.com/office/drawing/2014/main" id="{530590D1-966C-4CC7-AFB5-6263BCC3B7C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FB03E1D-6056-4C12-A652-B837ECEED1E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7" name="Date Placeholder 6">
            <a:extLst>
              <a:ext uri="{FF2B5EF4-FFF2-40B4-BE49-F238E27FC236}">
                <a16:creationId xmlns:a16="http://schemas.microsoft.com/office/drawing/2014/main" id="{A3545429-99F5-4162-A5D7-D2FADC9B4FE3}"/>
              </a:ext>
            </a:extLst>
          </p:cNvPr>
          <p:cNvSpPr>
            <a:spLocks noGrp="1"/>
          </p:cNvSpPr>
          <p:nvPr>
            <p:ph type="dt" sz="half" idx="10"/>
          </p:nvPr>
        </p:nvSpPr>
        <p:spPr/>
        <p:txBody>
          <a:bodyPr/>
          <a:lstStyle/>
          <a:p>
            <a:fld id="{196A6323-D46A-4A67-9456-269C1CC5C5F5}" type="datetimeFigureOut">
              <a:rPr lang="LID4096" smtClean="0"/>
              <a:t>09/17/2025</a:t>
            </a:fld>
            <a:endParaRPr lang="LID4096"/>
          </a:p>
        </p:txBody>
      </p:sp>
      <p:sp>
        <p:nvSpPr>
          <p:cNvPr id="8" name="Footer Placeholder 7">
            <a:extLst>
              <a:ext uri="{FF2B5EF4-FFF2-40B4-BE49-F238E27FC236}">
                <a16:creationId xmlns:a16="http://schemas.microsoft.com/office/drawing/2014/main" id="{78C5003A-3ADC-4D1F-B304-8E7E2CAE2635}"/>
              </a:ext>
            </a:extLst>
          </p:cNvPr>
          <p:cNvSpPr>
            <a:spLocks noGrp="1"/>
          </p:cNvSpPr>
          <p:nvPr>
            <p:ph type="ftr" sz="quarter" idx="11"/>
          </p:nvPr>
        </p:nvSpPr>
        <p:spPr/>
        <p:txBody>
          <a:bodyPr/>
          <a:lstStyle/>
          <a:p>
            <a:endParaRPr lang="LID4096"/>
          </a:p>
        </p:txBody>
      </p:sp>
      <p:sp>
        <p:nvSpPr>
          <p:cNvPr id="9" name="Slide Number Placeholder 8">
            <a:extLst>
              <a:ext uri="{FF2B5EF4-FFF2-40B4-BE49-F238E27FC236}">
                <a16:creationId xmlns:a16="http://schemas.microsoft.com/office/drawing/2014/main" id="{BDEE38DD-A141-4AE9-B07C-F9A14843D45A}"/>
              </a:ext>
            </a:extLst>
          </p:cNvPr>
          <p:cNvSpPr>
            <a:spLocks noGrp="1"/>
          </p:cNvSpPr>
          <p:nvPr>
            <p:ph type="sldNum" sz="quarter" idx="12"/>
          </p:nvPr>
        </p:nvSpPr>
        <p:spPr/>
        <p:txBody>
          <a:bodyPr/>
          <a:lstStyle/>
          <a:p>
            <a:fld id="{2AB4D708-AE49-40B0-B28E-1815B2972BEB}" type="slidenum">
              <a:rPr lang="LID4096" smtClean="0"/>
              <a:t>‹#›</a:t>
            </a:fld>
            <a:endParaRPr lang="LID4096"/>
          </a:p>
        </p:txBody>
      </p:sp>
    </p:spTree>
    <p:extLst>
      <p:ext uri="{BB962C8B-B14F-4D97-AF65-F5344CB8AC3E}">
        <p14:creationId xmlns:p14="http://schemas.microsoft.com/office/powerpoint/2010/main" val="1512531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80D75-FDE3-4D42-8A1E-2B37091C2E20}"/>
              </a:ext>
            </a:extLst>
          </p:cNvPr>
          <p:cNvSpPr>
            <a:spLocks noGrp="1"/>
          </p:cNvSpPr>
          <p:nvPr>
            <p:ph type="title"/>
          </p:nvPr>
        </p:nvSpPr>
        <p:spPr/>
        <p:txBody>
          <a:bodyPr/>
          <a:lstStyle/>
          <a:p>
            <a:r>
              <a:rPr lang="en-US"/>
              <a:t>Click to edit Master title style</a:t>
            </a:r>
            <a:endParaRPr lang="LID4096"/>
          </a:p>
        </p:txBody>
      </p:sp>
      <p:sp>
        <p:nvSpPr>
          <p:cNvPr id="3" name="Date Placeholder 2">
            <a:extLst>
              <a:ext uri="{FF2B5EF4-FFF2-40B4-BE49-F238E27FC236}">
                <a16:creationId xmlns:a16="http://schemas.microsoft.com/office/drawing/2014/main" id="{5756163B-124A-4181-BF5E-4335CA99CEBC}"/>
              </a:ext>
            </a:extLst>
          </p:cNvPr>
          <p:cNvSpPr>
            <a:spLocks noGrp="1"/>
          </p:cNvSpPr>
          <p:nvPr>
            <p:ph type="dt" sz="half" idx="10"/>
          </p:nvPr>
        </p:nvSpPr>
        <p:spPr/>
        <p:txBody>
          <a:bodyPr/>
          <a:lstStyle/>
          <a:p>
            <a:fld id="{196A6323-D46A-4A67-9456-269C1CC5C5F5}" type="datetimeFigureOut">
              <a:rPr lang="LID4096" smtClean="0"/>
              <a:t>09/17/2025</a:t>
            </a:fld>
            <a:endParaRPr lang="LID4096"/>
          </a:p>
        </p:txBody>
      </p:sp>
      <p:sp>
        <p:nvSpPr>
          <p:cNvPr id="4" name="Footer Placeholder 3">
            <a:extLst>
              <a:ext uri="{FF2B5EF4-FFF2-40B4-BE49-F238E27FC236}">
                <a16:creationId xmlns:a16="http://schemas.microsoft.com/office/drawing/2014/main" id="{5068FA5A-D2ED-4DC9-B2D3-226B4B6CB7FD}"/>
              </a:ext>
            </a:extLst>
          </p:cNvPr>
          <p:cNvSpPr>
            <a:spLocks noGrp="1"/>
          </p:cNvSpPr>
          <p:nvPr>
            <p:ph type="ftr" sz="quarter" idx="11"/>
          </p:nvPr>
        </p:nvSpPr>
        <p:spPr/>
        <p:txBody>
          <a:bodyPr/>
          <a:lstStyle/>
          <a:p>
            <a:endParaRPr lang="LID4096"/>
          </a:p>
        </p:txBody>
      </p:sp>
      <p:sp>
        <p:nvSpPr>
          <p:cNvPr id="5" name="Slide Number Placeholder 4">
            <a:extLst>
              <a:ext uri="{FF2B5EF4-FFF2-40B4-BE49-F238E27FC236}">
                <a16:creationId xmlns:a16="http://schemas.microsoft.com/office/drawing/2014/main" id="{0C17FE29-A14F-45C9-9673-1DE1668CD341}"/>
              </a:ext>
            </a:extLst>
          </p:cNvPr>
          <p:cNvSpPr>
            <a:spLocks noGrp="1"/>
          </p:cNvSpPr>
          <p:nvPr>
            <p:ph type="sldNum" sz="quarter" idx="12"/>
          </p:nvPr>
        </p:nvSpPr>
        <p:spPr/>
        <p:txBody>
          <a:bodyPr/>
          <a:lstStyle/>
          <a:p>
            <a:fld id="{2AB4D708-AE49-40B0-B28E-1815B2972BEB}" type="slidenum">
              <a:rPr lang="LID4096" smtClean="0"/>
              <a:t>‹#›</a:t>
            </a:fld>
            <a:endParaRPr lang="LID4096"/>
          </a:p>
        </p:txBody>
      </p:sp>
    </p:spTree>
    <p:extLst>
      <p:ext uri="{BB962C8B-B14F-4D97-AF65-F5344CB8AC3E}">
        <p14:creationId xmlns:p14="http://schemas.microsoft.com/office/powerpoint/2010/main" val="991051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634F934-1164-4E8C-8CEB-77613E8760CE}"/>
              </a:ext>
            </a:extLst>
          </p:cNvPr>
          <p:cNvSpPr>
            <a:spLocks noGrp="1"/>
          </p:cNvSpPr>
          <p:nvPr>
            <p:ph type="dt" sz="half" idx="10"/>
          </p:nvPr>
        </p:nvSpPr>
        <p:spPr/>
        <p:txBody>
          <a:bodyPr/>
          <a:lstStyle/>
          <a:p>
            <a:fld id="{196A6323-D46A-4A67-9456-269C1CC5C5F5}" type="datetimeFigureOut">
              <a:rPr lang="LID4096" smtClean="0"/>
              <a:t>09/17/2025</a:t>
            </a:fld>
            <a:endParaRPr lang="LID4096"/>
          </a:p>
        </p:txBody>
      </p:sp>
      <p:sp>
        <p:nvSpPr>
          <p:cNvPr id="3" name="Footer Placeholder 2">
            <a:extLst>
              <a:ext uri="{FF2B5EF4-FFF2-40B4-BE49-F238E27FC236}">
                <a16:creationId xmlns:a16="http://schemas.microsoft.com/office/drawing/2014/main" id="{0006C5DF-A05A-4436-ACD2-541B093E57A6}"/>
              </a:ext>
            </a:extLst>
          </p:cNvPr>
          <p:cNvSpPr>
            <a:spLocks noGrp="1"/>
          </p:cNvSpPr>
          <p:nvPr>
            <p:ph type="ftr" sz="quarter" idx="11"/>
          </p:nvPr>
        </p:nvSpPr>
        <p:spPr/>
        <p:txBody>
          <a:bodyPr/>
          <a:lstStyle/>
          <a:p>
            <a:endParaRPr lang="LID4096"/>
          </a:p>
        </p:txBody>
      </p:sp>
      <p:sp>
        <p:nvSpPr>
          <p:cNvPr id="4" name="Slide Number Placeholder 3">
            <a:extLst>
              <a:ext uri="{FF2B5EF4-FFF2-40B4-BE49-F238E27FC236}">
                <a16:creationId xmlns:a16="http://schemas.microsoft.com/office/drawing/2014/main" id="{406506A3-F11F-46D7-A68C-4EB4A4362719}"/>
              </a:ext>
            </a:extLst>
          </p:cNvPr>
          <p:cNvSpPr>
            <a:spLocks noGrp="1"/>
          </p:cNvSpPr>
          <p:nvPr>
            <p:ph type="sldNum" sz="quarter" idx="12"/>
          </p:nvPr>
        </p:nvSpPr>
        <p:spPr/>
        <p:txBody>
          <a:bodyPr/>
          <a:lstStyle/>
          <a:p>
            <a:fld id="{2AB4D708-AE49-40B0-B28E-1815B2972BEB}" type="slidenum">
              <a:rPr lang="LID4096" smtClean="0"/>
              <a:t>‹#›</a:t>
            </a:fld>
            <a:endParaRPr lang="LID4096"/>
          </a:p>
        </p:txBody>
      </p:sp>
    </p:spTree>
    <p:extLst>
      <p:ext uri="{BB962C8B-B14F-4D97-AF65-F5344CB8AC3E}">
        <p14:creationId xmlns:p14="http://schemas.microsoft.com/office/powerpoint/2010/main" val="189142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80C7A-21AB-419C-9D89-4C2B462FFB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ID4096"/>
          </a:p>
        </p:txBody>
      </p:sp>
      <p:sp>
        <p:nvSpPr>
          <p:cNvPr id="3" name="Content Placeholder 2">
            <a:extLst>
              <a:ext uri="{FF2B5EF4-FFF2-40B4-BE49-F238E27FC236}">
                <a16:creationId xmlns:a16="http://schemas.microsoft.com/office/drawing/2014/main" id="{103777B3-83F4-4CA0-B69A-195B56FB7A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Text Placeholder 3">
            <a:extLst>
              <a:ext uri="{FF2B5EF4-FFF2-40B4-BE49-F238E27FC236}">
                <a16:creationId xmlns:a16="http://schemas.microsoft.com/office/drawing/2014/main" id="{EC03891A-2A24-4FF3-AC25-43CEBE4D0A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8C7A1FF-8070-4AA2-A7EC-94F322B944AF}"/>
              </a:ext>
            </a:extLst>
          </p:cNvPr>
          <p:cNvSpPr>
            <a:spLocks noGrp="1"/>
          </p:cNvSpPr>
          <p:nvPr>
            <p:ph type="dt" sz="half" idx="10"/>
          </p:nvPr>
        </p:nvSpPr>
        <p:spPr/>
        <p:txBody>
          <a:bodyPr/>
          <a:lstStyle/>
          <a:p>
            <a:fld id="{196A6323-D46A-4A67-9456-269C1CC5C5F5}" type="datetimeFigureOut">
              <a:rPr lang="LID4096" smtClean="0"/>
              <a:t>09/17/2025</a:t>
            </a:fld>
            <a:endParaRPr lang="LID4096"/>
          </a:p>
        </p:txBody>
      </p:sp>
      <p:sp>
        <p:nvSpPr>
          <p:cNvPr id="6" name="Footer Placeholder 5">
            <a:extLst>
              <a:ext uri="{FF2B5EF4-FFF2-40B4-BE49-F238E27FC236}">
                <a16:creationId xmlns:a16="http://schemas.microsoft.com/office/drawing/2014/main" id="{9756ED16-BC5E-4CF0-A6A6-0D99959A918E}"/>
              </a:ext>
            </a:extLst>
          </p:cNvPr>
          <p:cNvSpPr>
            <a:spLocks noGrp="1"/>
          </p:cNvSpPr>
          <p:nvPr>
            <p:ph type="ftr" sz="quarter" idx="11"/>
          </p:nvPr>
        </p:nvSpPr>
        <p:spPr/>
        <p:txBody>
          <a:bodyPr/>
          <a:lstStyle/>
          <a:p>
            <a:endParaRPr lang="LID4096"/>
          </a:p>
        </p:txBody>
      </p:sp>
      <p:sp>
        <p:nvSpPr>
          <p:cNvPr id="7" name="Slide Number Placeholder 6">
            <a:extLst>
              <a:ext uri="{FF2B5EF4-FFF2-40B4-BE49-F238E27FC236}">
                <a16:creationId xmlns:a16="http://schemas.microsoft.com/office/drawing/2014/main" id="{2CCB15CF-B2D9-47A3-B4BB-A1212EA15871}"/>
              </a:ext>
            </a:extLst>
          </p:cNvPr>
          <p:cNvSpPr>
            <a:spLocks noGrp="1"/>
          </p:cNvSpPr>
          <p:nvPr>
            <p:ph type="sldNum" sz="quarter" idx="12"/>
          </p:nvPr>
        </p:nvSpPr>
        <p:spPr/>
        <p:txBody>
          <a:bodyPr/>
          <a:lstStyle/>
          <a:p>
            <a:fld id="{2AB4D708-AE49-40B0-B28E-1815B2972BEB}" type="slidenum">
              <a:rPr lang="LID4096" smtClean="0"/>
              <a:t>‹#›</a:t>
            </a:fld>
            <a:endParaRPr lang="LID4096"/>
          </a:p>
        </p:txBody>
      </p:sp>
    </p:spTree>
    <p:extLst>
      <p:ext uri="{BB962C8B-B14F-4D97-AF65-F5344CB8AC3E}">
        <p14:creationId xmlns:p14="http://schemas.microsoft.com/office/powerpoint/2010/main" val="1975165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A46C6-BB6A-4AD5-BAAC-AC214772AB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ID4096"/>
          </a:p>
        </p:txBody>
      </p:sp>
      <p:sp>
        <p:nvSpPr>
          <p:cNvPr id="3" name="Picture Placeholder 2">
            <a:extLst>
              <a:ext uri="{FF2B5EF4-FFF2-40B4-BE49-F238E27FC236}">
                <a16:creationId xmlns:a16="http://schemas.microsoft.com/office/drawing/2014/main" id="{80589CA3-E1B3-434D-A484-5A13ADF208C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ID4096"/>
          </a:p>
        </p:txBody>
      </p:sp>
      <p:sp>
        <p:nvSpPr>
          <p:cNvPr id="4" name="Text Placeholder 3">
            <a:extLst>
              <a:ext uri="{FF2B5EF4-FFF2-40B4-BE49-F238E27FC236}">
                <a16:creationId xmlns:a16="http://schemas.microsoft.com/office/drawing/2014/main" id="{E77883F6-F24C-46BA-9032-A261C47A27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E417F13-49B0-484C-8FD6-489C774EC039}"/>
              </a:ext>
            </a:extLst>
          </p:cNvPr>
          <p:cNvSpPr>
            <a:spLocks noGrp="1"/>
          </p:cNvSpPr>
          <p:nvPr>
            <p:ph type="dt" sz="half" idx="10"/>
          </p:nvPr>
        </p:nvSpPr>
        <p:spPr/>
        <p:txBody>
          <a:bodyPr/>
          <a:lstStyle/>
          <a:p>
            <a:fld id="{196A6323-D46A-4A67-9456-269C1CC5C5F5}" type="datetimeFigureOut">
              <a:rPr lang="LID4096" smtClean="0"/>
              <a:t>09/17/2025</a:t>
            </a:fld>
            <a:endParaRPr lang="LID4096"/>
          </a:p>
        </p:txBody>
      </p:sp>
      <p:sp>
        <p:nvSpPr>
          <p:cNvPr id="6" name="Footer Placeholder 5">
            <a:extLst>
              <a:ext uri="{FF2B5EF4-FFF2-40B4-BE49-F238E27FC236}">
                <a16:creationId xmlns:a16="http://schemas.microsoft.com/office/drawing/2014/main" id="{1A0C80D1-7A50-4B9B-8226-488AC92D632A}"/>
              </a:ext>
            </a:extLst>
          </p:cNvPr>
          <p:cNvSpPr>
            <a:spLocks noGrp="1"/>
          </p:cNvSpPr>
          <p:nvPr>
            <p:ph type="ftr" sz="quarter" idx="11"/>
          </p:nvPr>
        </p:nvSpPr>
        <p:spPr/>
        <p:txBody>
          <a:bodyPr/>
          <a:lstStyle/>
          <a:p>
            <a:endParaRPr lang="LID4096"/>
          </a:p>
        </p:txBody>
      </p:sp>
      <p:sp>
        <p:nvSpPr>
          <p:cNvPr id="7" name="Slide Number Placeholder 6">
            <a:extLst>
              <a:ext uri="{FF2B5EF4-FFF2-40B4-BE49-F238E27FC236}">
                <a16:creationId xmlns:a16="http://schemas.microsoft.com/office/drawing/2014/main" id="{A42E12A6-9B07-4DFC-AC79-5D7E8C815104}"/>
              </a:ext>
            </a:extLst>
          </p:cNvPr>
          <p:cNvSpPr>
            <a:spLocks noGrp="1"/>
          </p:cNvSpPr>
          <p:nvPr>
            <p:ph type="sldNum" sz="quarter" idx="12"/>
          </p:nvPr>
        </p:nvSpPr>
        <p:spPr/>
        <p:txBody>
          <a:bodyPr/>
          <a:lstStyle/>
          <a:p>
            <a:fld id="{2AB4D708-AE49-40B0-B28E-1815B2972BEB}" type="slidenum">
              <a:rPr lang="LID4096" smtClean="0"/>
              <a:t>‹#›</a:t>
            </a:fld>
            <a:endParaRPr lang="LID4096"/>
          </a:p>
        </p:txBody>
      </p:sp>
    </p:spTree>
    <p:extLst>
      <p:ext uri="{BB962C8B-B14F-4D97-AF65-F5344CB8AC3E}">
        <p14:creationId xmlns:p14="http://schemas.microsoft.com/office/powerpoint/2010/main" val="4084707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8DCCF4-077B-4901-85F1-9ED17A4C21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ID4096"/>
          </a:p>
        </p:txBody>
      </p:sp>
      <p:sp>
        <p:nvSpPr>
          <p:cNvPr id="3" name="Text Placeholder 2">
            <a:extLst>
              <a:ext uri="{FF2B5EF4-FFF2-40B4-BE49-F238E27FC236}">
                <a16:creationId xmlns:a16="http://schemas.microsoft.com/office/drawing/2014/main" id="{B7B8E2E2-928D-4D73-B9A8-B03C551365D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Date Placeholder 3">
            <a:extLst>
              <a:ext uri="{FF2B5EF4-FFF2-40B4-BE49-F238E27FC236}">
                <a16:creationId xmlns:a16="http://schemas.microsoft.com/office/drawing/2014/main" id="{EBCC8F28-1B7D-4CC7-B217-751051544F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6A6323-D46A-4A67-9456-269C1CC5C5F5}" type="datetimeFigureOut">
              <a:rPr lang="LID4096" smtClean="0"/>
              <a:t>09/17/2025</a:t>
            </a:fld>
            <a:endParaRPr lang="LID4096"/>
          </a:p>
        </p:txBody>
      </p:sp>
      <p:sp>
        <p:nvSpPr>
          <p:cNvPr id="5" name="Footer Placeholder 4">
            <a:extLst>
              <a:ext uri="{FF2B5EF4-FFF2-40B4-BE49-F238E27FC236}">
                <a16:creationId xmlns:a16="http://schemas.microsoft.com/office/drawing/2014/main" id="{67A6539B-DDB8-45F9-A610-A6E9E03673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ID4096"/>
          </a:p>
        </p:txBody>
      </p:sp>
      <p:sp>
        <p:nvSpPr>
          <p:cNvPr id="6" name="Slide Number Placeholder 5">
            <a:extLst>
              <a:ext uri="{FF2B5EF4-FFF2-40B4-BE49-F238E27FC236}">
                <a16:creationId xmlns:a16="http://schemas.microsoft.com/office/drawing/2014/main" id="{DBA9445F-FC69-43D3-A925-4E69BC10BF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B4D708-AE49-40B0-B28E-1815B2972BEB}" type="slidenum">
              <a:rPr lang="LID4096" smtClean="0"/>
              <a:t>‹#›</a:t>
            </a:fld>
            <a:endParaRPr lang="LID4096"/>
          </a:p>
        </p:txBody>
      </p:sp>
    </p:spTree>
    <p:extLst>
      <p:ext uri="{BB962C8B-B14F-4D97-AF65-F5344CB8AC3E}">
        <p14:creationId xmlns:p14="http://schemas.microsoft.com/office/powerpoint/2010/main" val="17648533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wmf"/><Relationship Id="rId7"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10" Type="http://schemas.openxmlformats.org/officeDocument/2006/relationships/image" Target="../media/image8.jpeg"/><Relationship Id="rId4" Type="http://schemas.openxmlformats.org/officeDocument/2006/relationships/image" Target="../media/image2.jpeg"/><Relationship Id="rId9" Type="http://schemas.openxmlformats.org/officeDocument/2006/relationships/image" Target="../media/image7.jpeg"/></Relationships>
</file>

<file path=ppt/slides/_rels/slide1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93645-BCBE-4E66-AA4E-89BE1C49C7D2}"/>
              </a:ext>
            </a:extLst>
          </p:cNvPr>
          <p:cNvSpPr>
            <a:spLocks noGrp="1"/>
          </p:cNvSpPr>
          <p:nvPr>
            <p:ph type="ctrTitle"/>
          </p:nvPr>
        </p:nvSpPr>
        <p:spPr>
          <a:xfrm>
            <a:off x="1523999" y="629919"/>
            <a:ext cx="9348789" cy="1741805"/>
          </a:xfrm>
        </p:spPr>
        <p:txBody>
          <a:bodyPr>
            <a:normAutofit/>
          </a:bodyPr>
          <a:lstStyle/>
          <a:p>
            <a:r>
              <a:rPr lang="en-US" dirty="0"/>
              <a:t>Minerva Mini-Symposia</a:t>
            </a:r>
            <a:br>
              <a:rPr lang="en-US" dirty="0"/>
            </a:br>
            <a:r>
              <a:rPr lang="en-US" sz="4800" dirty="0"/>
              <a:t>September 2025</a:t>
            </a:r>
            <a:endParaRPr lang="LID4096" sz="4800" dirty="0"/>
          </a:p>
        </p:txBody>
      </p:sp>
      <p:sp>
        <p:nvSpPr>
          <p:cNvPr id="3" name="Subtitle 2">
            <a:extLst>
              <a:ext uri="{FF2B5EF4-FFF2-40B4-BE49-F238E27FC236}">
                <a16:creationId xmlns:a16="http://schemas.microsoft.com/office/drawing/2014/main" id="{A9CE1E8B-92B6-4881-9B99-BAB501C9DA96}"/>
              </a:ext>
            </a:extLst>
          </p:cNvPr>
          <p:cNvSpPr>
            <a:spLocks noGrp="1"/>
          </p:cNvSpPr>
          <p:nvPr>
            <p:ph type="subTitle" idx="1"/>
          </p:nvPr>
        </p:nvSpPr>
        <p:spPr>
          <a:xfrm>
            <a:off x="1728788" y="3688322"/>
            <a:ext cx="9144000" cy="1595909"/>
          </a:xfrm>
        </p:spPr>
        <p:txBody>
          <a:bodyPr>
            <a:normAutofit fontScale="92500"/>
          </a:bodyPr>
          <a:lstStyle/>
          <a:p>
            <a:r>
              <a:rPr lang="en-US" sz="6000" dirty="0">
                <a:solidFill>
                  <a:srgbClr val="FF0000"/>
                </a:solidFill>
              </a:rPr>
              <a:t>Randomness and Computation</a:t>
            </a:r>
          </a:p>
          <a:p>
            <a:r>
              <a:rPr lang="en-US" sz="4000" dirty="0">
                <a:solidFill>
                  <a:srgbClr val="FF0000"/>
                </a:solidFill>
              </a:rPr>
              <a:t>Oded Goldreich</a:t>
            </a:r>
          </a:p>
        </p:txBody>
      </p:sp>
    </p:spTree>
    <p:extLst>
      <p:ext uri="{BB962C8B-B14F-4D97-AF65-F5344CB8AC3E}">
        <p14:creationId xmlns:p14="http://schemas.microsoft.com/office/powerpoint/2010/main" val="3806115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ANALYZE">
            <a:extLst>
              <a:ext uri="{FF2B5EF4-FFF2-40B4-BE49-F238E27FC236}">
                <a16:creationId xmlns:a16="http://schemas.microsoft.com/office/drawing/2014/main" id="{EFA0048A-842B-4295-A1EC-D283046805DF}"/>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572001" y="3889376"/>
            <a:ext cx="512763" cy="538163"/>
          </a:xfrm>
          <a:noFill/>
        </p:spPr>
      </p:pic>
      <p:sp>
        <p:nvSpPr>
          <p:cNvPr id="6147" name="Line 3">
            <a:extLst>
              <a:ext uri="{FF2B5EF4-FFF2-40B4-BE49-F238E27FC236}">
                <a16:creationId xmlns:a16="http://schemas.microsoft.com/office/drawing/2014/main" id="{6A31E782-D60C-43B0-ADBF-4F3ECE6D2396}"/>
              </a:ext>
            </a:extLst>
          </p:cNvPr>
          <p:cNvSpPr>
            <a:spLocks noChangeShapeType="1"/>
          </p:cNvSpPr>
          <p:nvPr/>
        </p:nvSpPr>
        <p:spPr bwMode="auto">
          <a:xfrm>
            <a:off x="5184776" y="3956051"/>
            <a:ext cx="3381375" cy="74613"/>
          </a:xfrm>
          <a:prstGeom prst="line">
            <a:avLst/>
          </a:prstGeom>
          <a:noFill/>
          <a:ln w="12700" cap="sq">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LID4096"/>
          </a:p>
        </p:txBody>
      </p:sp>
      <p:sp>
        <p:nvSpPr>
          <p:cNvPr id="6148" name="Line 4">
            <a:extLst>
              <a:ext uri="{FF2B5EF4-FFF2-40B4-BE49-F238E27FC236}">
                <a16:creationId xmlns:a16="http://schemas.microsoft.com/office/drawing/2014/main" id="{A62E3D15-FEB3-4AE0-8B17-DA2020C038A5}"/>
              </a:ext>
            </a:extLst>
          </p:cNvPr>
          <p:cNvSpPr>
            <a:spLocks noChangeShapeType="1"/>
          </p:cNvSpPr>
          <p:nvPr/>
        </p:nvSpPr>
        <p:spPr bwMode="auto">
          <a:xfrm>
            <a:off x="5116513" y="4157664"/>
            <a:ext cx="749300" cy="606425"/>
          </a:xfrm>
          <a:prstGeom prst="line">
            <a:avLst/>
          </a:prstGeom>
          <a:noFill/>
          <a:ln w="12700" cap="sq">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LID4096"/>
          </a:p>
        </p:txBody>
      </p:sp>
      <p:sp>
        <p:nvSpPr>
          <p:cNvPr id="6149" name="Line 5">
            <a:extLst>
              <a:ext uri="{FF2B5EF4-FFF2-40B4-BE49-F238E27FC236}">
                <a16:creationId xmlns:a16="http://schemas.microsoft.com/office/drawing/2014/main" id="{032B39E3-05B3-4602-A200-BC1AD256B21C}"/>
              </a:ext>
            </a:extLst>
          </p:cNvPr>
          <p:cNvSpPr>
            <a:spLocks noChangeShapeType="1"/>
          </p:cNvSpPr>
          <p:nvPr/>
        </p:nvSpPr>
        <p:spPr bwMode="auto">
          <a:xfrm>
            <a:off x="5184775" y="4090988"/>
            <a:ext cx="1905000" cy="874712"/>
          </a:xfrm>
          <a:prstGeom prst="line">
            <a:avLst/>
          </a:prstGeom>
          <a:noFill/>
          <a:ln w="12700" cap="sq">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LID4096"/>
          </a:p>
        </p:txBody>
      </p:sp>
      <p:sp>
        <p:nvSpPr>
          <p:cNvPr id="6150" name="Line 6">
            <a:extLst>
              <a:ext uri="{FF2B5EF4-FFF2-40B4-BE49-F238E27FC236}">
                <a16:creationId xmlns:a16="http://schemas.microsoft.com/office/drawing/2014/main" id="{61F791B4-C824-4328-AE45-FEBBFF17C992}"/>
              </a:ext>
            </a:extLst>
          </p:cNvPr>
          <p:cNvSpPr>
            <a:spLocks noChangeShapeType="1"/>
          </p:cNvSpPr>
          <p:nvPr/>
        </p:nvSpPr>
        <p:spPr bwMode="auto">
          <a:xfrm>
            <a:off x="5253039" y="4090988"/>
            <a:ext cx="2992437" cy="830262"/>
          </a:xfrm>
          <a:prstGeom prst="line">
            <a:avLst/>
          </a:prstGeom>
          <a:noFill/>
          <a:ln w="12700" cap="sq">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LID4096"/>
          </a:p>
        </p:txBody>
      </p:sp>
      <p:sp>
        <p:nvSpPr>
          <p:cNvPr id="6151" name="Line 7">
            <a:extLst>
              <a:ext uri="{FF2B5EF4-FFF2-40B4-BE49-F238E27FC236}">
                <a16:creationId xmlns:a16="http://schemas.microsoft.com/office/drawing/2014/main" id="{719B8971-2CBB-48F4-AE22-E5634DD45F49}"/>
              </a:ext>
            </a:extLst>
          </p:cNvPr>
          <p:cNvSpPr>
            <a:spLocks noChangeShapeType="1"/>
          </p:cNvSpPr>
          <p:nvPr/>
        </p:nvSpPr>
        <p:spPr bwMode="auto">
          <a:xfrm flipV="1">
            <a:off x="5159375" y="3521076"/>
            <a:ext cx="2249488" cy="365125"/>
          </a:xfrm>
          <a:prstGeom prst="line">
            <a:avLst/>
          </a:prstGeom>
          <a:noFill/>
          <a:ln w="12700" cap="sq">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LID4096"/>
          </a:p>
        </p:txBody>
      </p:sp>
      <p:sp>
        <p:nvSpPr>
          <p:cNvPr id="6152" name="Line 8">
            <a:extLst>
              <a:ext uri="{FF2B5EF4-FFF2-40B4-BE49-F238E27FC236}">
                <a16:creationId xmlns:a16="http://schemas.microsoft.com/office/drawing/2014/main" id="{04142DDC-9413-4831-892C-FFA8D9EEA0AE}"/>
              </a:ext>
            </a:extLst>
          </p:cNvPr>
          <p:cNvSpPr>
            <a:spLocks noChangeShapeType="1"/>
          </p:cNvSpPr>
          <p:nvPr/>
        </p:nvSpPr>
        <p:spPr bwMode="auto">
          <a:xfrm flipV="1">
            <a:off x="5159375" y="2630489"/>
            <a:ext cx="2884488" cy="1146175"/>
          </a:xfrm>
          <a:prstGeom prst="line">
            <a:avLst/>
          </a:prstGeom>
          <a:noFill/>
          <a:ln w="12700" cap="sq">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LID4096"/>
          </a:p>
        </p:txBody>
      </p:sp>
      <p:sp>
        <p:nvSpPr>
          <p:cNvPr id="6153" name="Line 9">
            <a:extLst>
              <a:ext uri="{FF2B5EF4-FFF2-40B4-BE49-F238E27FC236}">
                <a16:creationId xmlns:a16="http://schemas.microsoft.com/office/drawing/2014/main" id="{04692CC3-F17E-4F23-B551-DEB2F3E5DB4A}"/>
              </a:ext>
            </a:extLst>
          </p:cNvPr>
          <p:cNvSpPr>
            <a:spLocks noChangeShapeType="1"/>
          </p:cNvSpPr>
          <p:nvPr/>
        </p:nvSpPr>
        <p:spPr bwMode="auto">
          <a:xfrm flipV="1">
            <a:off x="5030788" y="2884489"/>
            <a:ext cx="1212850" cy="828675"/>
          </a:xfrm>
          <a:prstGeom prst="line">
            <a:avLst/>
          </a:prstGeom>
          <a:noFill/>
          <a:ln w="12700" cap="sq">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LID4096"/>
          </a:p>
        </p:txBody>
      </p:sp>
      <p:sp>
        <p:nvSpPr>
          <p:cNvPr id="6154" name="AutoShape 10">
            <a:extLst>
              <a:ext uri="{FF2B5EF4-FFF2-40B4-BE49-F238E27FC236}">
                <a16:creationId xmlns:a16="http://schemas.microsoft.com/office/drawing/2014/main" id="{2F751254-F41D-4CF2-BE77-728A7EEDBBFE}"/>
              </a:ext>
            </a:extLst>
          </p:cNvPr>
          <p:cNvSpPr>
            <a:spLocks noChangeArrowheads="1"/>
          </p:cNvSpPr>
          <p:nvPr/>
        </p:nvSpPr>
        <p:spPr bwMode="auto">
          <a:xfrm>
            <a:off x="2514600" y="1803400"/>
            <a:ext cx="2636838" cy="1081088"/>
          </a:xfrm>
          <a:prstGeom prst="cloudCallout">
            <a:avLst>
              <a:gd name="adj1" fmla="val 33602"/>
              <a:gd name="adj2" fmla="val 128079"/>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rtl="1" eaLnBrk="1" hangingPunct="1">
              <a:spcBef>
                <a:spcPct val="0"/>
              </a:spcBef>
              <a:buFontTx/>
              <a:buNone/>
            </a:pPr>
            <a:r>
              <a:rPr lang="en-US" altLang="LID4096" sz="2000">
                <a:latin typeface="Algerian" panose="04020705040A02060702" pitchFamily="82" charset="0"/>
                <a:cs typeface="Arial" panose="020B0604020202020204" pitchFamily="34" charset="0"/>
              </a:rPr>
              <a:t>Gothic cathedral ?</a:t>
            </a:r>
            <a:endParaRPr lang="en-GB" altLang="LID4096" sz="2000">
              <a:latin typeface="Algerian" panose="04020705040A02060702" pitchFamily="82" charset="0"/>
              <a:cs typeface="Arial" panose="020B0604020202020204" pitchFamily="34" charset="0"/>
            </a:endParaRPr>
          </a:p>
        </p:txBody>
      </p:sp>
      <p:pic>
        <p:nvPicPr>
          <p:cNvPr id="6155" name="Picture 11" descr="c01s">
            <a:extLst>
              <a:ext uri="{FF2B5EF4-FFF2-40B4-BE49-F238E27FC236}">
                <a16:creationId xmlns:a16="http://schemas.microsoft.com/office/drawing/2014/main" id="{0B2DB2E8-02C6-4B63-89FE-5C187ED0D88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35950" y="4794251"/>
            <a:ext cx="1093788" cy="102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6" name="Picture 12" descr="c02s">
            <a:extLst>
              <a:ext uri="{FF2B5EF4-FFF2-40B4-BE49-F238E27FC236}">
                <a16:creationId xmlns:a16="http://schemas.microsoft.com/office/drawing/2014/main" id="{5727EEA4-84C8-4864-AB53-AFBA738717F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86463" y="1676400"/>
            <a:ext cx="1174750" cy="1208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7" name="Picture 13" descr="c07s">
            <a:extLst>
              <a:ext uri="{FF2B5EF4-FFF2-40B4-BE49-F238E27FC236}">
                <a16:creationId xmlns:a16="http://schemas.microsoft.com/office/drawing/2014/main" id="{71263D79-E67B-4111-A9A6-A4147C3B882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043863" y="1676400"/>
            <a:ext cx="1135062"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8" name="Picture 14" descr="c04s">
            <a:extLst>
              <a:ext uri="{FF2B5EF4-FFF2-40B4-BE49-F238E27FC236}">
                <a16:creationId xmlns:a16="http://schemas.microsoft.com/office/drawing/2014/main" id="{649F462F-455C-4204-AFFA-188C31DA2E4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399338" y="2949575"/>
            <a:ext cx="1028700"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9" name="Picture 15" descr="c03s">
            <a:extLst>
              <a:ext uri="{FF2B5EF4-FFF2-40B4-BE49-F238E27FC236}">
                <a16:creationId xmlns:a16="http://schemas.microsoft.com/office/drawing/2014/main" id="{ACFBF688-4D47-40FC-B4AF-A049CFC7082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558213" y="3584575"/>
            <a:ext cx="1028700" cy="1011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60" name="Picture 16" descr="c06s">
            <a:extLst>
              <a:ext uri="{FF2B5EF4-FFF2-40B4-BE49-F238E27FC236}">
                <a16:creationId xmlns:a16="http://schemas.microsoft.com/office/drawing/2014/main" id="{A274B280-3B5C-4A70-AA7F-3C48C4AA7327}"/>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886575" y="4984751"/>
            <a:ext cx="1060450"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61" name="Picture 17" descr="c08s">
            <a:extLst>
              <a:ext uri="{FF2B5EF4-FFF2-40B4-BE49-F238E27FC236}">
                <a16:creationId xmlns:a16="http://schemas.microsoft.com/office/drawing/2014/main" id="{9D37086C-FCFD-4E68-805C-28A2408563B4}"/>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151439" y="4794250"/>
            <a:ext cx="1220787" cy="99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62" name="Rectangle 18">
            <a:extLst>
              <a:ext uri="{FF2B5EF4-FFF2-40B4-BE49-F238E27FC236}">
                <a16:creationId xmlns:a16="http://schemas.microsoft.com/office/drawing/2014/main" id="{24ED5EC8-842E-4872-9D92-114A7AB22122}"/>
              </a:ext>
            </a:extLst>
          </p:cNvPr>
          <p:cNvSpPr>
            <a:spLocks noGrp="1" noChangeArrowheads="1"/>
          </p:cNvSpPr>
          <p:nvPr>
            <p:ph type="title"/>
          </p:nvPr>
        </p:nvSpPr>
        <p:spPr>
          <a:xfrm>
            <a:off x="1752600" y="228600"/>
            <a:ext cx="8229600" cy="1066800"/>
          </a:xfrm>
          <a:noFill/>
        </p:spPr>
        <p:txBody>
          <a:bodyPr>
            <a:normAutofit fontScale="90000"/>
          </a:bodyPr>
          <a:lstStyle/>
          <a:p>
            <a:pPr algn="l"/>
            <a:r>
              <a:rPr lang="en-US" altLang="en-US" sz="4000" b="1" u="sng">
                <a:ea typeface="Arial Unicode MS" pitchFamily="34" charset="-128"/>
                <a:cs typeface="Times New Roman" panose="02020603050405020304" pitchFamily="18" charset="0"/>
              </a:rPr>
              <a:t>Property Testing </a:t>
            </a:r>
            <a:r>
              <a:rPr lang="en-US" altLang="en-US" sz="3200" b="1" u="sng">
                <a:ea typeface="Arial Unicode MS" pitchFamily="34" charset="-128"/>
                <a:cs typeface="Times New Roman" panose="02020603050405020304" pitchFamily="18" charset="0"/>
              </a:rPr>
              <a:t>(super-fast approximate decision):</a:t>
            </a:r>
            <a:r>
              <a:rPr lang="en-US" altLang="en-US" sz="3600" b="1" u="sng">
                <a:ea typeface="Arial Unicode MS" pitchFamily="34" charset="-128"/>
                <a:cs typeface="Times New Roman" panose="02020603050405020304" pitchFamily="18" charset="0"/>
              </a:rPr>
              <a:t>  </a:t>
            </a:r>
            <a:r>
              <a:rPr lang="en-US" altLang="en-US" sz="4000" b="1" u="sng">
                <a:ea typeface="Arial Unicode MS" pitchFamily="34" charset="-128"/>
                <a:cs typeface="Times New Roman" panose="02020603050405020304" pitchFamily="18" charset="0"/>
              </a:rPr>
              <a:t>an illustration</a:t>
            </a:r>
            <a:endParaRPr lang="en-US" altLang="he-IL" sz="4000" b="1" u="sng">
              <a:ea typeface="Arial Unicode MS" pitchFamily="34" charset="-128"/>
              <a:cs typeface="Times New Roman" panose="02020603050405020304" pitchFamily="18" charset="0"/>
            </a:endParaRPr>
          </a:p>
        </p:txBody>
      </p:sp>
      <p:sp>
        <p:nvSpPr>
          <p:cNvPr id="6163" name="AutoShape 19">
            <a:extLst>
              <a:ext uri="{FF2B5EF4-FFF2-40B4-BE49-F238E27FC236}">
                <a16:creationId xmlns:a16="http://schemas.microsoft.com/office/drawing/2014/main" id="{CCDD0CA6-63A5-4593-BD50-8FCA9867C6E4}"/>
              </a:ext>
            </a:extLst>
          </p:cNvPr>
          <p:cNvSpPr>
            <a:spLocks noChangeArrowheads="1"/>
          </p:cNvSpPr>
          <p:nvPr/>
        </p:nvSpPr>
        <p:spPr bwMode="auto">
          <a:xfrm>
            <a:off x="1752600" y="4655761"/>
            <a:ext cx="2209800" cy="899279"/>
          </a:xfrm>
          <a:prstGeom prst="irregularSeal2">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endParaRPr lang="he-IL" altLang="LID4096" sz="2000">
              <a:latin typeface="Freestyle Script" panose="030804020302050B0404" pitchFamily="66" charset="0"/>
            </a:endParaRPr>
          </a:p>
        </p:txBody>
      </p:sp>
      <p:sp>
        <p:nvSpPr>
          <p:cNvPr id="4117" name="Text Box 21">
            <a:extLst>
              <a:ext uri="{FF2B5EF4-FFF2-40B4-BE49-F238E27FC236}">
                <a16:creationId xmlns:a16="http://schemas.microsoft.com/office/drawing/2014/main" id="{4EFA0764-B857-467B-A8F1-0AC8B1D66E7F}"/>
              </a:ext>
            </a:extLst>
          </p:cNvPr>
          <p:cNvSpPr txBox="1">
            <a:spLocks noChangeArrowheads="1"/>
          </p:cNvSpPr>
          <p:nvPr/>
        </p:nvSpPr>
        <p:spPr bwMode="auto">
          <a:xfrm>
            <a:off x="1905000" y="4343401"/>
            <a:ext cx="2286000" cy="198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000" b="1">
                <a:solidFill>
                  <a:schemeClr val="tx1"/>
                </a:solidFill>
                <a:latin typeface="Freestyle Script" pitchFamily="66" charset="0"/>
              </a:defRPr>
            </a:lvl1pPr>
            <a:lvl2pPr marL="742950" indent="-285750">
              <a:defRPr sz="2000" b="1">
                <a:solidFill>
                  <a:schemeClr val="tx1"/>
                </a:solidFill>
                <a:latin typeface="Freestyle Script" pitchFamily="66" charset="0"/>
              </a:defRPr>
            </a:lvl2pPr>
            <a:lvl3pPr marL="1143000" indent="-228600">
              <a:defRPr sz="2000" b="1">
                <a:solidFill>
                  <a:schemeClr val="tx1"/>
                </a:solidFill>
                <a:latin typeface="Freestyle Script" pitchFamily="66" charset="0"/>
              </a:defRPr>
            </a:lvl3pPr>
            <a:lvl4pPr marL="1600200" indent="-228600">
              <a:defRPr sz="2000" b="1">
                <a:solidFill>
                  <a:schemeClr val="tx1"/>
                </a:solidFill>
                <a:latin typeface="Freestyle Script" pitchFamily="66" charset="0"/>
              </a:defRPr>
            </a:lvl4pPr>
            <a:lvl5pPr marL="2057400" indent="-228600">
              <a:defRPr sz="2000" b="1">
                <a:solidFill>
                  <a:schemeClr val="tx1"/>
                </a:solidFill>
                <a:latin typeface="Freestyle Script" pitchFamily="66" charset="0"/>
              </a:defRPr>
            </a:lvl5pPr>
            <a:lvl6pPr marL="2514600" indent="-228600" algn="l" rtl="0" eaLnBrk="0" fontAlgn="base" hangingPunct="0">
              <a:spcBef>
                <a:spcPct val="50000"/>
              </a:spcBef>
              <a:spcAft>
                <a:spcPct val="0"/>
              </a:spcAft>
              <a:defRPr sz="2000" b="1">
                <a:solidFill>
                  <a:schemeClr val="tx1"/>
                </a:solidFill>
                <a:latin typeface="Freestyle Script" pitchFamily="66" charset="0"/>
              </a:defRPr>
            </a:lvl6pPr>
            <a:lvl7pPr marL="2971800" indent="-228600" algn="l" rtl="0" eaLnBrk="0" fontAlgn="base" hangingPunct="0">
              <a:spcBef>
                <a:spcPct val="50000"/>
              </a:spcBef>
              <a:spcAft>
                <a:spcPct val="0"/>
              </a:spcAft>
              <a:defRPr sz="2000" b="1">
                <a:solidFill>
                  <a:schemeClr val="tx1"/>
                </a:solidFill>
                <a:latin typeface="Freestyle Script" pitchFamily="66" charset="0"/>
              </a:defRPr>
            </a:lvl7pPr>
            <a:lvl8pPr marL="3429000" indent="-228600" algn="l" rtl="0" eaLnBrk="0" fontAlgn="base" hangingPunct="0">
              <a:spcBef>
                <a:spcPct val="50000"/>
              </a:spcBef>
              <a:spcAft>
                <a:spcPct val="0"/>
              </a:spcAft>
              <a:defRPr sz="2000" b="1">
                <a:solidFill>
                  <a:schemeClr val="tx1"/>
                </a:solidFill>
                <a:latin typeface="Freestyle Script" pitchFamily="66" charset="0"/>
              </a:defRPr>
            </a:lvl8pPr>
            <a:lvl9pPr marL="3886200" indent="-228600" algn="l" rtl="0" eaLnBrk="0" fontAlgn="base" hangingPunct="0">
              <a:spcBef>
                <a:spcPct val="50000"/>
              </a:spcBef>
              <a:spcAft>
                <a:spcPct val="0"/>
              </a:spcAft>
              <a:defRPr sz="2000" b="1">
                <a:solidFill>
                  <a:schemeClr val="tx1"/>
                </a:solidFill>
                <a:latin typeface="Freestyle Script" pitchFamily="66" charset="0"/>
              </a:defRPr>
            </a:lvl9pPr>
          </a:lstStyle>
          <a:p>
            <a:pPr>
              <a:spcBef>
                <a:spcPct val="50000"/>
              </a:spcBef>
              <a:defRPr/>
            </a:pPr>
            <a:r>
              <a:rPr lang="en-US" dirty="0">
                <a:solidFill>
                  <a:schemeClr val="accent2">
                    <a:lumMod val="75000"/>
                  </a:schemeClr>
                </a:solidFill>
                <a:latin typeface="Arial" pitchFamily="34" charset="0"/>
                <a:cs typeface="Arial" pitchFamily="34" charset="0"/>
              </a:rPr>
              <a:t>One Motivation:</a:t>
            </a:r>
            <a:br>
              <a:rPr lang="en-US" dirty="0">
                <a:solidFill>
                  <a:schemeClr val="accent2">
                    <a:lumMod val="75000"/>
                  </a:schemeClr>
                </a:solidFill>
                <a:latin typeface="Arial" pitchFamily="34" charset="0"/>
                <a:cs typeface="Arial" pitchFamily="34" charset="0"/>
              </a:rPr>
            </a:br>
            <a:r>
              <a:rPr lang="en-US" dirty="0">
                <a:solidFill>
                  <a:schemeClr val="accent2">
                    <a:lumMod val="75000"/>
                  </a:schemeClr>
                </a:solidFill>
                <a:latin typeface="Arial" pitchFamily="34" charset="0"/>
                <a:cs typeface="Arial" pitchFamily="34" charset="0"/>
              </a:rPr>
              <a:t>Real objects are far apart.</a:t>
            </a:r>
          </a:p>
          <a:p>
            <a:pPr>
              <a:spcBef>
                <a:spcPct val="50000"/>
              </a:spcBef>
              <a:defRPr/>
            </a:pPr>
            <a:r>
              <a:rPr lang="en-US" sz="1800" dirty="0">
                <a:solidFill>
                  <a:schemeClr val="accent2">
                    <a:lumMod val="75000"/>
                  </a:schemeClr>
                </a:solidFill>
                <a:latin typeface="Arial" pitchFamily="34" charset="0"/>
                <a:cs typeface="Arial" pitchFamily="34" charset="0"/>
              </a:rPr>
              <a:t>Other motivations:</a:t>
            </a:r>
            <a:br>
              <a:rPr lang="en-US" sz="1800" dirty="0">
                <a:solidFill>
                  <a:schemeClr val="accent2">
                    <a:lumMod val="75000"/>
                  </a:schemeClr>
                </a:solidFill>
                <a:latin typeface="Arial" pitchFamily="34" charset="0"/>
                <a:cs typeface="Arial" pitchFamily="34" charset="0"/>
              </a:rPr>
            </a:br>
            <a:r>
              <a:rPr lang="en-US" sz="1800" dirty="0">
                <a:solidFill>
                  <a:schemeClr val="accent2">
                    <a:lumMod val="75000"/>
                  </a:schemeClr>
                </a:solidFill>
                <a:latin typeface="Arial" pitchFamily="34" charset="0"/>
                <a:cs typeface="Arial" pitchFamily="34" charset="0"/>
              </a:rPr>
              <a:t>Approx. per se, or a preliminary step.</a:t>
            </a:r>
          </a:p>
        </p:txBody>
      </p:sp>
      <p:sp>
        <p:nvSpPr>
          <p:cNvPr id="2" name="TextBox 1">
            <a:extLst>
              <a:ext uri="{FF2B5EF4-FFF2-40B4-BE49-F238E27FC236}">
                <a16:creationId xmlns:a16="http://schemas.microsoft.com/office/drawing/2014/main" id="{FD194270-A754-4E76-84B5-481A1758DEFC}"/>
              </a:ext>
            </a:extLst>
          </p:cNvPr>
          <p:cNvSpPr txBox="1"/>
          <p:nvPr/>
        </p:nvSpPr>
        <p:spPr>
          <a:xfrm>
            <a:off x="4648200" y="6327775"/>
            <a:ext cx="5867400" cy="369332"/>
          </a:xfrm>
          <a:prstGeom prst="rect">
            <a:avLst/>
          </a:prstGeom>
          <a:noFill/>
        </p:spPr>
        <p:txBody>
          <a:bodyPr rtlCol="1">
            <a:spAutoFit/>
          </a:bodyPr>
          <a:lstStyle/>
          <a:p>
            <a:pPr>
              <a:spcBef>
                <a:spcPct val="50000"/>
              </a:spcBef>
              <a:defRPr/>
            </a:pPr>
            <a:r>
              <a:rPr lang="en-US" dirty="0"/>
              <a:t>Deciding by inspecting few locations in the object.</a:t>
            </a:r>
            <a:endParaRPr lang="he-I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E0166560-08C8-456E-AD7D-104CE9A7141F}"/>
              </a:ext>
            </a:extLst>
          </p:cNvPr>
          <p:cNvSpPr>
            <a:spLocks noGrp="1" noChangeArrowheads="1"/>
          </p:cNvSpPr>
          <p:nvPr>
            <p:ph type="title"/>
          </p:nvPr>
        </p:nvSpPr>
        <p:spPr>
          <a:xfrm>
            <a:off x="1752600" y="228600"/>
            <a:ext cx="7620000" cy="762000"/>
          </a:xfrm>
        </p:spPr>
        <p:txBody>
          <a:bodyPr/>
          <a:lstStyle/>
          <a:p>
            <a:pPr algn="l"/>
            <a:r>
              <a:rPr lang="en-US" altLang="en-US" sz="2800" b="1" u="sng">
                <a:ea typeface="Arial Unicode MS" pitchFamily="34" charset="-128"/>
                <a:cs typeface="Times New Roman" panose="02020603050405020304" pitchFamily="18" charset="0"/>
              </a:rPr>
              <a:t>Property Testing: informal definition</a:t>
            </a:r>
            <a:endParaRPr lang="en-US" altLang="he-IL" sz="2800" b="1">
              <a:ea typeface="Arial Unicode MS" pitchFamily="34" charset="-128"/>
              <a:cs typeface="Times New Roman" panose="02020603050405020304" pitchFamily="18" charset="0"/>
            </a:endParaRPr>
          </a:p>
        </p:txBody>
      </p:sp>
      <p:sp>
        <p:nvSpPr>
          <p:cNvPr id="8195" name="Text Box 3">
            <a:extLst>
              <a:ext uri="{FF2B5EF4-FFF2-40B4-BE49-F238E27FC236}">
                <a16:creationId xmlns:a16="http://schemas.microsoft.com/office/drawing/2014/main" id="{C5ECBC8E-2CCB-4CB9-8B75-0FDA5C758D9D}"/>
              </a:ext>
            </a:extLst>
          </p:cNvPr>
          <p:cNvSpPr txBox="1">
            <a:spLocks noChangeArrowheads="1"/>
          </p:cNvSpPr>
          <p:nvPr/>
        </p:nvSpPr>
        <p:spPr bwMode="auto">
          <a:xfrm>
            <a:off x="1905000" y="1219200"/>
            <a:ext cx="6172200" cy="2255838"/>
          </a:xfrm>
          <a:prstGeom prst="rect">
            <a:avLst/>
          </a:prstGeom>
          <a:noFill/>
          <a:ln w="28575">
            <a:solidFill>
              <a:srgbClr val="FF99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he-IL" sz="2800">
                <a:solidFill>
                  <a:srgbClr val="FF3300"/>
                </a:solidFill>
                <a:latin typeface="Monotype Corsiva" panose="03010101010201010101" pitchFamily="66" charset="0"/>
                <a:ea typeface="Arial Unicode MS" pitchFamily="34" charset="-128"/>
                <a:cs typeface="Times New Roman" panose="02020603050405020304" pitchFamily="18" charset="0"/>
              </a:rPr>
              <a:t>A relaxation of a decision problem:</a:t>
            </a:r>
          </a:p>
          <a:p>
            <a:pPr>
              <a:spcBef>
                <a:spcPct val="0"/>
              </a:spcBef>
              <a:buFontTx/>
              <a:buNone/>
            </a:pPr>
            <a:r>
              <a:rPr lang="en-US" altLang="he-IL" sz="2800">
                <a:solidFill>
                  <a:srgbClr val="6600CC"/>
                </a:solidFill>
                <a:latin typeface="Monotype Corsiva" panose="03010101010201010101" pitchFamily="66" charset="0"/>
                <a:ea typeface="Arial Unicode MS" pitchFamily="34" charset="-128"/>
                <a:cs typeface="Times New Roman" panose="02020603050405020304" pitchFamily="18" charset="0"/>
              </a:rPr>
              <a:t>For a fixed property </a:t>
            </a:r>
            <a:r>
              <a:rPr lang="en-US" altLang="he-IL" sz="2800">
                <a:latin typeface="Lucida Calligraphy" panose="03010101010101010101" pitchFamily="66" charset="0"/>
                <a:ea typeface="Arial Unicode MS" pitchFamily="34" charset="-128"/>
                <a:cs typeface="Times New Roman" panose="02020603050405020304" pitchFamily="18" charset="0"/>
              </a:rPr>
              <a:t>P</a:t>
            </a:r>
            <a:r>
              <a:rPr lang="en-US" altLang="he-IL" sz="2800">
                <a:ea typeface="Arial Unicode MS" pitchFamily="34" charset="-128"/>
                <a:cs typeface="Times New Roman" panose="02020603050405020304" pitchFamily="18" charset="0"/>
              </a:rPr>
              <a:t> </a:t>
            </a:r>
            <a:r>
              <a:rPr lang="en-US" altLang="he-IL" sz="2800">
                <a:solidFill>
                  <a:srgbClr val="6600CC"/>
                </a:solidFill>
                <a:latin typeface="Monotype Corsiva" panose="03010101010201010101" pitchFamily="66" charset="0"/>
                <a:ea typeface="Arial Unicode MS" pitchFamily="34" charset="-128"/>
                <a:cs typeface="Times New Roman" panose="02020603050405020304" pitchFamily="18" charset="0"/>
              </a:rPr>
              <a:t>and any given object </a:t>
            </a:r>
            <a:r>
              <a:rPr lang="en-US" altLang="he-IL" sz="2800">
                <a:ea typeface="Arial Unicode MS" pitchFamily="34" charset="-128"/>
                <a:cs typeface="Times New Roman" panose="02020603050405020304" pitchFamily="18" charset="0"/>
              </a:rPr>
              <a:t>O</a:t>
            </a:r>
            <a:r>
              <a:rPr lang="en-US" altLang="he-IL" sz="2800">
                <a:solidFill>
                  <a:srgbClr val="6600CC"/>
                </a:solidFill>
                <a:latin typeface="Monotype Corsiva" panose="03010101010201010101" pitchFamily="66" charset="0"/>
                <a:ea typeface="Arial Unicode MS" pitchFamily="34" charset="-128"/>
                <a:cs typeface="Times New Roman" panose="02020603050405020304" pitchFamily="18" charset="0"/>
              </a:rPr>
              <a:t>,</a:t>
            </a:r>
          </a:p>
          <a:p>
            <a:pPr>
              <a:spcBef>
                <a:spcPct val="0"/>
              </a:spcBef>
              <a:buFontTx/>
              <a:buNone/>
            </a:pPr>
            <a:r>
              <a:rPr lang="en-US" altLang="he-IL" sz="2800">
                <a:solidFill>
                  <a:srgbClr val="6600CC"/>
                </a:solidFill>
                <a:latin typeface="Monotype Corsiva" panose="03010101010201010101" pitchFamily="66" charset="0"/>
                <a:ea typeface="Arial Unicode MS" pitchFamily="34" charset="-128"/>
                <a:cs typeface="Times New Roman" panose="02020603050405020304" pitchFamily="18" charset="0"/>
              </a:rPr>
              <a:t>determine whether  </a:t>
            </a:r>
            <a:r>
              <a:rPr lang="en-US" altLang="he-IL" sz="2800">
                <a:ea typeface="Arial Unicode MS" pitchFamily="34" charset="-128"/>
                <a:cs typeface="Times New Roman" panose="02020603050405020304" pitchFamily="18" charset="0"/>
              </a:rPr>
              <a:t>O </a:t>
            </a:r>
            <a:r>
              <a:rPr lang="en-US" altLang="he-IL" sz="2800">
                <a:solidFill>
                  <a:srgbClr val="6600CC"/>
                </a:solidFill>
                <a:latin typeface="Monotype Corsiva" panose="03010101010201010101" pitchFamily="66" charset="0"/>
                <a:ea typeface="Arial Unicode MS" pitchFamily="34" charset="-128"/>
                <a:cs typeface="Times New Roman" panose="02020603050405020304" pitchFamily="18" charset="0"/>
              </a:rPr>
              <a:t>has property </a:t>
            </a:r>
            <a:r>
              <a:rPr lang="en-US" altLang="he-IL" sz="2800">
                <a:latin typeface="Lucida Calligraphy" panose="03010101010101010101" pitchFamily="66" charset="0"/>
                <a:ea typeface="Arial Unicode MS" pitchFamily="34" charset="-128"/>
                <a:cs typeface="Times New Roman" panose="02020603050405020304" pitchFamily="18" charset="0"/>
              </a:rPr>
              <a:t>P</a:t>
            </a:r>
            <a:endParaRPr lang="en-US" altLang="he-IL" sz="2800">
              <a:solidFill>
                <a:srgbClr val="6600CC"/>
              </a:solidFill>
              <a:latin typeface="Monotype Corsiva" panose="03010101010201010101" pitchFamily="66" charset="0"/>
              <a:ea typeface="Arial Unicode MS" pitchFamily="34" charset="-128"/>
              <a:cs typeface="Times New Roman" panose="02020603050405020304" pitchFamily="18" charset="0"/>
            </a:endParaRPr>
          </a:p>
          <a:p>
            <a:pPr>
              <a:spcBef>
                <a:spcPct val="0"/>
              </a:spcBef>
              <a:buFontTx/>
              <a:buNone/>
            </a:pPr>
            <a:r>
              <a:rPr lang="en-US" altLang="he-IL" sz="2800">
                <a:solidFill>
                  <a:srgbClr val="6600CC"/>
                </a:solidFill>
                <a:latin typeface="Monotype Corsiva" panose="03010101010201010101" pitchFamily="66" charset="0"/>
                <a:ea typeface="Arial Unicode MS" pitchFamily="34" charset="-128"/>
                <a:cs typeface="Times New Roman" panose="02020603050405020304" pitchFamily="18" charset="0"/>
              </a:rPr>
              <a:t>or is far from having property </a:t>
            </a:r>
            <a:r>
              <a:rPr lang="en-US" altLang="he-IL" sz="2800">
                <a:latin typeface="Lucida Calligraphy" panose="03010101010101010101" pitchFamily="66" charset="0"/>
                <a:ea typeface="Arial Unicode MS" pitchFamily="34" charset="-128"/>
                <a:cs typeface="Times New Roman" panose="02020603050405020304" pitchFamily="18" charset="0"/>
              </a:rPr>
              <a:t>P</a:t>
            </a:r>
            <a:r>
              <a:rPr lang="en-US" altLang="he-IL" sz="2800">
                <a:ea typeface="Arial Unicode MS" pitchFamily="34" charset="-128"/>
                <a:cs typeface="Times New Roman" panose="02020603050405020304" pitchFamily="18" charset="0"/>
              </a:rPr>
              <a:t> </a:t>
            </a:r>
            <a:r>
              <a:rPr lang="en-US" altLang="he-IL" sz="2800">
                <a:solidFill>
                  <a:srgbClr val="6600CC"/>
                </a:solidFill>
                <a:latin typeface="Monotype Corsiva" panose="03010101010201010101" pitchFamily="66" charset="0"/>
                <a:ea typeface="Arial Unicode MS" pitchFamily="34" charset="-128"/>
                <a:cs typeface="Times New Roman" panose="02020603050405020304" pitchFamily="18" charset="0"/>
              </a:rPr>
              <a:t> </a:t>
            </a:r>
            <a:br>
              <a:rPr lang="en-US" altLang="he-IL" sz="2800">
                <a:solidFill>
                  <a:srgbClr val="6600CC"/>
                </a:solidFill>
                <a:latin typeface="Monotype Corsiva" panose="03010101010201010101" pitchFamily="66" charset="0"/>
                <a:ea typeface="Arial Unicode MS" pitchFamily="34" charset="-128"/>
                <a:cs typeface="Times New Roman" panose="02020603050405020304" pitchFamily="18" charset="0"/>
              </a:rPr>
            </a:br>
            <a:r>
              <a:rPr lang="en-US" altLang="he-IL" sz="2800">
                <a:solidFill>
                  <a:srgbClr val="6600CC"/>
                </a:solidFill>
                <a:ea typeface="Arial Unicode MS" pitchFamily="34" charset="-128"/>
                <a:cs typeface="Times New Roman" panose="02020603050405020304" pitchFamily="18" charset="0"/>
              </a:rPr>
              <a:t>(</a:t>
            </a:r>
            <a:r>
              <a:rPr lang="en-US" altLang="he-IL" sz="2800">
                <a:solidFill>
                  <a:srgbClr val="6600CC"/>
                </a:solidFill>
                <a:latin typeface="Monotype Corsiva" panose="03010101010201010101" pitchFamily="66" charset="0"/>
                <a:ea typeface="Arial Unicode MS" pitchFamily="34" charset="-128"/>
                <a:cs typeface="Times New Roman" panose="02020603050405020304" pitchFamily="18" charset="0"/>
              </a:rPr>
              <a:t>i.e., </a:t>
            </a:r>
            <a:r>
              <a:rPr lang="en-US" altLang="he-IL" sz="2800">
                <a:ea typeface="Arial Unicode MS" pitchFamily="34" charset="-128"/>
                <a:cs typeface="Times New Roman" panose="02020603050405020304" pitchFamily="18" charset="0"/>
              </a:rPr>
              <a:t>O </a:t>
            </a:r>
            <a:r>
              <a:rPr lang="en-US" altLang="he-IL" sz="2800">
                <a:solidFill>
                  <a:srgbClr val="6600CC"/>
                </a:solidFill>
                <a:latin typeface="Monotype Corsiva" panose="03010101010201010101" pitchFamily="66" charset="0"/>
                <a:ea typeface="Arial Unicode MS" pitchFamily="34" charset="-128"/>
                <a:cs typeface="Times New Roman" panose="02020603050405020304" pitchFamily="18" charset="0"/>
              </a:rPr>
              <a:t>is far from any other object having </a:t>
            </a:r>
            <a:r>
              <a:rPr lang="en-US" altLang="he-IL" sz="2800">
                <a:latin typeface="Lucida Calligraphy" panose="03010101010101010101" pitchFamily="66" charset="0"/>
                <a:ea typeface="Arial Unicode MS" pitchFamily="34" charset="-128"/>
                <a:cs typeface="Times New Roman" panose="02020603050405020304" pitchFamily="18" charset="0"/>
              </a:rPr>
              <a:t>P</a:t>
            </a:r>
            <a:r>
              <a:rPr lang="en-US" altLang="he-IL" sz="2800">
                <a:solidFill>
                  <a:srgbClr val="6600CC"/>
                </a:solidFill>
                <a:ea typeface="Arial Unicode MS" pitchFamily="34" charset="-128"/>
                <a:cs typeface="Times New Roman" panose="02020603050405020304" pitchFamily="18" charset="0"/>
              </a:rPr>
              <a:t>).</a:t>
            </a:r>
          </a:p>
        </p:txBody>
      </p:sp>
      <p:sp>
        <p:nvSpPr>
          <p:cNvPr id="8196" name="Freeform 4">
            <a:extLst>
              <a:ext uri="{FF2B5EF4-FFF2-40B4-BE49-F238E27FC236}">
                <a16:creationId xmlns:a16="http://schemas.microsoft.com/office/drawing/2014/main" id="{33C1403D-A221-4E5E-865E-592A2450946E}"/>
              </a:ext>
            </a:extLst>
          </p:cNvPr>
          <p:cNvSpPr>
            <a:spLocks/>
          </p:cNvSpPr>
          <p:nvPr/>
        </p:nvSpPr>
        <p:spPr bwMode="auto">
          <a:xfrm>
            <a:off x="3962400" y="3886200"/>
            <a:ext cx="5029200" cy="1765300"/>
          </a:xfrm>
          <a:custGeom>
            <a:avLst/>
            <a:gdLst>
              <a:gd name="T0" fmla="*/ 2147483646 w 3168"/>
              <a:gd name="T1" fmla="*/ 2147483646 h 1112"/>
              <a:gd name="T2" fmla="*/ 2147483646 w 3168"/>
              <a:gd name="T3" fmla="*/ 2147483646 h 1112"/>
              <a:gd name="T4" fmla="*/ 2147483646 w 3168"/>
              <a:gd name="T5" fmla="*/ 2147483646 h 1112"/>
              <a:gd name="T6" fmla="*/ 2147483646 w 3168"/>
              <a:gd name="T7" fmla="*/ 2147483646 h 1112"/>
              <a:gd name="T8" fmla="*/ 2147483646 w 3168"/>
              <a:gd name="T9" fmla="*/ 2147483646 h 1112"/>
              <a:gd name="T10" fmla="*/ 2147483646 w 3168"/>
              <a:gd name="T11" fmla="*/ 2147483646 h 1112"/>
              <a:gd name="T12" fmla="*/ 2147483646 w 3168"/>
              <a:gd name="T13" fmla="*/ 2147483646 h 1112"/>
              <a:gd name="T14" fmla="*/ 2147483646 w 3168"/>
              <a:gd name="T15" fmla="*/ 2147483646 h 1112"/>
              <a:gd name="T16" fmla="*/ 2147483646 w 3168"/>
              <a:gd name="T17" fmla="*/ 2147483646 h 1112"/>
              <a:gd name="T18" fmla="*/ 2147483646 w 3168"/>
              <a:gd name="T19" fmla="*/ 2147483646 h 1112"/>
              <a:gd name="T20" fmla="*/ 2147483646 w 3168"/>
              <a:gd name="T21" fmla="*/ 2147483646 h 1112"/>
              <a:gd name="T22" fmla="*/ 2147483646 w 3168"/>
              <a:gd name="T23" fmla="*/ 2147483646 h 1112"/>
              <a:gd name="T24" fmla="*/ 2147483646 w 3168"/>
              <a:gd name="T25" fmla="*/ 2147483646 h 1112"/>
              <a:gd name="T26" fmla="*/ 2147483646 w 3168"/>
              <a:gd name="T27" fmla="*/ 2147483646 h 11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168" h="1112">
                <a:moveTo>
                  <a:pt x="392" y="424"/>
                </a:moveTo>
                <a:cubicBezTo>
                  <a:pt x="472" y="400"/>
                  <a:pt x="520" y="152"/>
                  <a:pt x="728" y="88"/>
                </a:cubicBezTo>
                <a:cubicBezTo>
                  <a:pt x="936" y="24"/>
                  <a:pt x="1360" y="0"/>
                  <a:pt x="1640" y="40"/>
                </a:cubicBezTo>
                <a:cubicBezTo>
                  <a:pt x="1920" y="80"/>
                  <a:pt x="2200" y="272"/>
                  <a:pt x="2408" y="328"/>
                </a:cubicBezTo>
                <a:cubicBezTo>
                  <a:pt x="2616" y="384"/>
                  <a:pt x="2768" y="304"/>
                  <a:pt x="2888" y="376"/>
                </a:cubicBezTo>
                <a:cubicBezTo>
                  <a:pt x="3008" y="448"/>
                  <a:pt x="3168" y="656"/>
                  <a:pt x="3128" y="760"/>
                </a:cubicBezTo>
                <a:cubicBezTo>
                  <a:pt x="3088" y="864"/>
                  <a:pt x="2888" y="968"/>
                  <a:pt x="2648" y="1000"/>
                </a:cubicBezTo>
                <a:cubicBezTo>
                  <a:pt x="2408" y="1032"/>
                  <a:pt x="1944" y="936"/>
                  <a:pt x="1688" y="952"/>
                </a:cubicBezTo>
                <a:cubicBezTo>
                  <a:pt x="1432" y="968"/>
                  <a:pt x="1264" y="1112"/>
                  <a:pt x="1112" y="1096"/>
                </a:cubicBezTo>
                <a:cubicBezTo>
                  <a:pt x="960" y="1080"/>
                  <a:pt x="912" y="872"/>
                  <a:pt x="776" y="856"/>
                </a:cubicBezTo>
                <a:cubicBezTo>
                  <a:pt x="640" y="840"/>
                  <a:pt x="424" y="1064"/>
                  <a:pt x="296" y="1000"/>
                </a:cubicBezTo>
                <a:cubicBezTo>
                  <a:pt x="168" y="936"/>
                  <a:pt x="16" y="600"/>
                  <a:pt x="8" y="472"/>
                </a:cubicBezTo>
                <a:cubicBezTo>
                  <a:pt x="0" y="344"/>
                  <a:pt x="184" y="240"/>
                  <a:pt x="248" y="232"/>
                </a:cubicBezTo>
                <a:cubicBezTo>
                  <a:pt x="312" y="224"/>
                  <a:pt x="312" y="448"/>
                  <a:pt x="392" y="424"/>
                </a:cubicBezTo>
                <a:close/>
              </a:path>
            </a:pathLst>
          </a:custGeom>
          <a:solidFill>
            <a:srgbClr val="00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LID4096"/>
          </a:p>
        </p:txBody>
      </p:sp>
      <p:grpSp>
        <p:nvGrpSpPr>
          <p:cNvPr id="8197" name="Group 5">
            <a:extLst>
              <a:ext uri="{FF2B5EF4-FFF2-40B4-BE49-F238E27FC236}">
                <a16:creationId xmlns:a16="http://schemas.microsoft.com/office/drawing/2014/main" id="{4AA737F3-ACD8-4865-BC83-EC3164A44BD2}"/>
              </a:ext>
            </a:extLst>
          </p:cNvPr>
          <p:cNvGrpSpPr>
            <a:grpSpLocks/>
          </p:cNvGrpSpPr>
          <p:nvPr/>
        </p:nvGrpSpPr>
        <p:grpSpPr bwMode="auto">
          <a:xfrm>
            <a:off x="2971800" y="3733800"/>
            <a:ext cx="7239000" cy="2851150"/>
            <a:chOff x="864" y="2256"/>
            <a:chExt cx="4560" cy="1796"/>
          </a:xfrm>
        </p:grpSpPr>
        <p:grpSp>
          <p:nvGrpSpPr>
            <p:cNvPr id="8199" name="Group 6">
              <a:extLst>
                <a:ext uri="{FF2B5EF4-FFF2-40B4-BE49-F238E27FC236}">
                  <a16:creationId xmlns:a16="http://schemas.microsoft.com/office/drawing/2014/main" id="{EB51F41B-8394-42C5-9B41-C6915FD595DA}"/>
                </a:ext>
              </a:extLst>
            </p:cNvPr>
            <p:cNvGrpSpPr>
              <a:grpSpLocks/>
            </p:cNvGrpSpPr>
            <p:nvPr/>
          </p:nvGrpSpPr>
          <p:grpSpPr bwMode="auto">
            <a:xfrm>
              <a:off x="960" y="2448"/>
              <a:ext cx="4464" cy="1604"/>
              <a:chOff x="528" y="2448"/>
              <a:chExt cx="4464" cy="1604"/>
            </a:xfrm>
          </p:grpSpPr>
          <p:sp>
            <p:nvSpPr>
              <p:cNvPr id="8206" name="Text Box 7">
                <a:extLst>
                  <a:ext uri="{FF2B5EF4-FFF2-40B4-BE49-F238E27FC236}">
                    <a16:creationId xmlns:a16="http://schemas.microsoft.com/office/drawing/2014/main" id="{B048F69D-66AA-4707-AECF-1371CAF85752}"/>
                  </a:ext>
                </a:extLst>
              </p:cNvPr>
              <p:cNvSpPr txBox="1">
                <a:spLocks noChangeArrowheads="1"/>
              </p:cNvSpPr>
              <p:nvPr/>
            </p:nvSpPr>
            <p:spPr bwMode="auto">
              <a:xfrm>
                <a:off x="528" y="3456"/>
                <a:ext cx="4464" cy="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he-IL" sz="2800">
                    <a:solidFill>
                      <a:srgbClr val="FF0000"/>
                    </a:solidFill>
                    <a:latin typeface="Monotype Corsiva" panose="03010101010201010101" pitchFamily="66" charset="0"/>
                    <a:cs typeface="Times New Roman" panose="02020603050405020304" pitchFamily="18" charset="0"/>
                  </a:rPr>
                  <a:t>Focus:</a:t>
                </a:r>
                <a:r>
                  <a:rPr lang="en-US" altLang="he-IL" sz="2800">
                    <a:solidFill>
                      <a:srgbClr val="6600CC"/>
                    </a:solidFill>
                    <a:latin typeface="Monotype Corsiva" panose="03010101010201010101" pitchFamily="66" charset="0"/>
                    <a:cs typeface="Times New Roman" panose="02020603050405020304" pitchFamily="18" charset="0"/>
                  </a:rPr>
                  <a:t> sub-linear time algorithms = performing the task by inspecting the object at  few locations.</a:t>
                </a:r>
              </a:p>
            </p:txBody>
          </p:sp>
          <p:sp>
            <p:nvSpPr>
              <p:cNvPr id="8207" name="Text Box 8">
                <a:extLst>
                  <a:ext uri="{FF2B5EF4-FFF2-40B4-BE49-F238E27FC236}">
                    <a16:creationId xmlns:a16="http://schemas.microsoft.com/office/drawing/2014/main" id="{B87A28E4-4D0D-4F19-A5DB-446B591CA0DF}"/>
                  </a:ext>
                </a:extLst>
              </p:cNvPr>
              <p:cNvSpPr txBox="1">
                <a:spLocks noChangeArrowheads="1"/>
              </p:cNvSpPr>
              <p:nvPr/>
            </p:nvSpPr>
            <p:spPr bwMode="auto">
              <a:xfrm>
                <a:off x="1344" y="2784"/>
                <a:ext cx="19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a:latin typeface="Times New Roman (Hebrew)" panose="02020603050405020304" pitchFamily="18" charset="0"/>
                  </a:rPr>
                  <a:t>?</a:t>
                </a:r>
              </a:p>
            </p:txBody>
          </p:sp>
          <p:sp>
            <p:nvSpPr>
              <p:cNvPr id="8208" name="Text Box 9">
                <a:extLst>
                  <a:ext uri="{FF2B5EF4-FFF2-40B4-BE49-F238E27FC236}">
                    <a16:creationId xmlns:a16="http://schemas.microsoft.com/office/drawing/2014/main" id="{971E30B4-E41D-448D-BECC-FF34E04A9642}"/>
                  </a:ext>
                </a:extLst>
              </p:cNvPr>
              <p:cNvSpPr txBox="1">
                <a:spLocks noChangeArrowheads="1"/>
              </p:cNvSpPr>
              <p:nvPr/>
            </p:nvSpPr>
            <p:spPr bwMode="auto">
              <a:xfrm>
                <a:off x="3072" y="2784"/>
                <a:ext cx="19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a:latin typeface="Times New Roman (Hebrew)" panose="02020603050405020304" pitchFamily="18" charset="0"/>
                  </a:rPr>
                  <a:t>?</a:t>
                </a:r>
              </a:p>
            </p:txBody>
          </p:sp>
          <p:sp>
            <p:nvSpPr>
              <p:cNvPr id="8209" name="Text Box 10">
                <a:extLst>
                  <a:ext uri="{FF2B5EF4-FFF2-40B4-BE49-F238E27FC236}">
                    <a16:creationId xmlns:a16="http://schemas.microsoft.com/office/drawing/2014/main" id="{8B787628-A943-4027-A346-95452829E178}"/>
                  </a:ext>
                </a:extLst>
              </p:cNvPr>
              <p:cNvSpPr txBox="1">
                <a:spLocks noChangeArrowheads="1"/>
              </p:cNvSpPr>
              <p:nvPr/>
            </p:nvSpPr>
            <p:spPr bwMode="auto">
              <a:xfrm>
                <a:off x="2544" y="2448"/>
                <a:ext cx="19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a:latin typeface="Times New Roman (Hebrew)" panose="02020603050405020304" pitchFamily="18" charset="0"/>
                  </a:rPr>
                  <a:t>?</a:t>
                </a:r>
              </a:p>
            </p:txBody>
          </p:sp>
          <p:sp>
            <p:nvSpPr>
              <p:cNvPr id="8210" name="Text Box 11">
                <a:extLst>
                  <a:ext uri="{FF2B5EF4-FFF2-40B4-BE49-F238E27FC236}">
                    <a16:creationId xmlns:a16="http://schemas.microsoft.com/office/drawing/2014/main" id="{755E6A7C-637E-4105-9E68-AEE1856DFE7A}"/>
                  </a:ext>
                </a:extLst>
              </p:cNvPr>
              <p:cNvSpPr txBox="1">
                <a:spLocks noChangeArrowheads="1"/>
              </p:cNvSpPr>
              <p:nvPr/>
            </p:nvSpPr>
            <p:spPr bwMode="auto">
              <a:xfrm>
                <a:off x="2208" y="2976"/>
                <a:ext cx="19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a:latin typeface="Times New Roman (Hebrew)" panose="02020603050405020304" pitchFamily="18" charset="0"/>
                  </a:rPr>
                  <a:t>?</a:t>
                </a:r>
              </a:p>
            </p:txBody>
          </p:sp>
          <p:sp>
            <p:nvSpPr>
              <p:cNvPr id="8211" name="Text Box 12">
                <a:extLst>
                  <a:ext uri="{FF2B5EF4-FFF2-40B4-BE49-F238E27FC236}">
                    <a16:creationId xmlns:a16="http://schemas.microsoft.com/office/drawing/2014/main" id="{DD768096-795D-47CD-A79D-214C2CA2316D}"/>
                  </a:ext>
                </a:extLst>
              </p:cNvPr>
              <p:cNvSpPr txBox="1">
                <a:spLocks noChangeArrowheads="1"/>
              </p:cNvSpPr>
              <p:nvPr/>
            </p:nvSpPr>
            <p:spPr bwMode="auto">
              <a:xfrm>
                <a:off x="3792" y="2784"/>
                <a:ext cx="19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a:latin typeface="Times New Roman (Hebrew)" panose="02020603050405020304" pitchFamily="18" charset="0"/>
                  </a:rPr>
                  <a:t>?</a:t>
                </a:r>
              </a:p>
            </p:txBody>
          </p:sp>
        </p:grpSp>
        <p:pic>
          <p:nvPicPr>
            <p:cNvPr id="8200" name="Picture 13" descr="ANALYZE">
              <a:extLst>
                <a:ext uri="{FF2B5EF4-FFF2-40B4-BE49-F238E27FC236}">
                  <a16:creationId xmlns:a16="http://schemas.microsoft.com/office/drawing/2014/main" id="{8412D48E-2299-45CB-89D3-21195098B3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4" y="2256"/>
              <a:ext cx="361" cy="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201" name="Line 14">
              <a:extLst>
                <a:ext uri="{FF2B5EF4-FFF2-40B4-BE49-F238E27FC236}">
                  <a16:creationId xmlns:a16="http://schemas.microsoft.com/office/drawing/2014/main" id="{EAA2B353-A65D-4462-BE5E-FAEC8B19EBED}"/>
                </a:ext>
              </a:extLst>
            </p:cNvPr>
            <p:cNvSpPr>
              <a:spLocks noChangeShapeType="1"/>
            </p:cNvSpPr>
            <p:nvPr/>
          </p:nvSpPr>
          <p:spPr bwMode="auto">
            <a:xfrm>
              <a:off x="1296" y="2304"/>
              <a:ext cx="1680" cy="240"/>
            </a:xfrm>
            <a:prstGeom prst="line">
              <a:avLst/>
            </a:prstGeom>
            <a:noFill/>
            <a:ln w="12700" cap="sq">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LID4096"/>
            </a:p>
          </p:txBody>
        </p:sp>
        <p:sp>
          <p:nvSpPr>
            <p:cNvPr id="8202" name="Line 15">
              <a:extLst>
                <a:ext uri="{FF2B5EF4-FFF2-40B4-BE49-F238E27FC236}">
                  <a16:creationId xmlns:a16="http://schemas.microsoft.com/office/drawing/2014/main" id="{A7423069-8E9C-4557-B58F-F145F4964045}"/>
                </a:ext>
              </a:extLst>
            </p:cNvPr>
            <p:cNvSpPr>
              <a:spLocks noChangeShapeType="1"/>
            </p:cNvSpPr>
            <p:nvPr/>
          </p:nvSpPr>
          <p:spPr bwMode="auto">
            <a:xfrm>
              <a:off x="1248" y="2448"/>
              <a:ext cx="528" cy="432"/>
            </a:xfrm>
            <a:prstGeom prst="line">
              <a:avLst/>
            </a:prstGeom>
            <a:noFill/>
            <a:ln w="12700" cap="sq">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LID4096"/>
            </a:p>
          </p:txBody>
        </p:sp>
        <p:sp>
          <p:nvSpPr>
            <p:cNvPr id="8203" name="Line 16">
              <a:extLst>
                <a:ext uri="{FF2B5EF4-FFF2-40B4-BE49-F238E27FC236}">
                  <a16:creationId xmlns:a16="http://schemas.microsoft.com/office/drawing/2014/main" id="{C18CA5E0-9346-4A02-93C0-725C92665A3B}"/>
                </a:ext>
              </a:extLst>
            </p:cNvPr>
            <p:cNvSpPr>
              <a:spLocks noChangeShapeType="1"/>
            </p:cNvSpPr>
            <p:nvPr/>
          </p:nvSpPr>
          <p:spPr bwMode="auto">
            <a:xfrm>
              <a:off x="1296" y="2400"/>
              <a:ext cx="1344" cy="624"/>
            </a:xfrm>
            <a:prstGeom prst="line">
              <a:avLst/>
            </a:prstGeom>
            <a:noFill/>
            <a:ln w="12700" cap="sq">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LID4096"/>
            </a:p>
          </p:txBody>
        </p:sp>
        <p:sp>
          <p:nvSpPr>
            <p:cNvPr id="8204" name="Line 17">
              <a:extLst>
                <a:ext uri="{FF2B5EF4-FFF2-40B4-BE49-F238E27FC236}">
                  <a16:creationId xmlns:a16="http://schemas.microsoft.com/office/drawing/2014/main" id="{382AE1FC-6F19-4C1C-B599-A6036812FBE9}"/>
                </a:ext>
              </a:extLst>
            </p:cNvPr>
            <p:cNvSpPr>
              <a:spLocks noChangeShapeType="1"/>
            </p:cNvSpPr>
            <p:nvPr/>
          </p:nvSpPr>
          <p:spPr bwMode="auto">
            <a:xfrm>
              <a:off x="1296" y="2352"/>
              <a:ext cx="2880" cy="528"/>
            </a:xfrm>
            <a:prstGeom prst="line">
              <a:avLst/>
            </a:prstGeom>
            <a:noFill/>
            <a:ln w="12700" cap="sq">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LID4096"/>
            </a:p>
          </p:txBody>
        </p:sp>
        <p:sp>
          <p:nvSpPr>
            <p:cNvPr id="8205" name="Line 18">
              <a:extLst>
                <a:ext uri="{FF2B5EF4-FFF2-40B4-BE49-F238E27FC236}">
                  <a16:creationId xmlns:a16="http://schemas.microsoft.com/office/drawing/2014/main" id="{3D7E81DB-0CEE-45DD-81DC-B651407BB0FE}"/>
                </a:ext>
              </a:extLst>
            </p:cNvPr>
            <p:cNvSpPr>
              <a:spLocks noChangeShapeType="1"/>
            </p:cNvSpPr>
            <p:nvPr/>
          </p:nvSpPr>
          <p:spPr bwMode="auto">
            <a:xfrm>
              <a:off x="1344" y="2400"/>
              <a:ext cx="2112" cy="480"/>
            </a:xfrm>
            <a:prstGeom prst="line">
              <a:avLst/>
            </a:prstGeom>
            <a:noFill/>
            <a:ln w="12700" cap="sq">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LID4096"/>
            </a:p>
          </p:txBody>
        </p:sp>
      </p:grpSp>
      <p:sp>
        <p:nvSpPr>
          <p:cNvPr id="8198" name="Text Box 19">
            <a:extLst>
              <a:ext uri="{FF2B5EF4-FFF2-40B4-BE49-F238E27FC236}">
                <a16:creationId xmlns:a16="http://schemas.microsoft.com/office/drawing/2014/main" id="{6616E6B6-2979-4B1A-99D7-02C8DC6EF06F}"/>
              </a:ext>
            </a:extLst>
          </p:cNvPr>
          <p:cNvSpPr txBox="1">
            <a:spLocks noChangeArrowheads="1"/>
          </p:cNvSpPr>
          <p:nvPr/>
        </p:nvSpPr>
        <p:spPr bwMode="auto">
          <a:xfrm>
            <a:off x="8229600" y="2286001"/>
            <a:ext cx="2133600" cy="1781175"/>
          </a:xfrm>
          <a:prstGeom prst="rect">
            <a:avLst/>
          </a:prstGeom>
          <a:noFill/>
          <a:ln w="12700" cap="sq">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LID4096" sz="2000">
                <a:latin typeface="Arial" panose="020B0604020202020204" pitchFamily="34" charset="0"/>
                <a:cs typeface="Arial" panose="020B0604020202020204" pitchFamily="34" charset="0"/>
              </a:rPr>
              <a:t>Objects viewed as functions.</a:t>
            </a:r>
          </a:p>
          <a:p>
            <a:pPr>
              <a:spcBef>
                <a:spcPct val="50000"/>
              </a:spcBef>
              <a:buFontTx/>
              <a:buNone/>
            </a:pPr>
            <a:r>
              <a:rPr lang="en-US" altLang="LID4096" sz="2000">
                <a:latin typeface="Arial" panose="020B0604020202020204" pitchFamily="34" charset="0"/>
                <a:cs typeface="Arial" panose="020B0604020202020204" pitchFamily="34" charset="0"/>
              </a:rPr>
              <a:t>Inspecting = querying the function/oracle</a:t>
            </a:r>
            <a:r>
              <a:rPr lang="en-US" altLang="LID4096" sz="2000">
                <a:latin typeface="Freestyle Script" panose="030804020302050B0404" pitchFamily="66" charset="0"/>
              </a:rPr>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00964C41-BF98-4DCC-B9BC-95279FED50A0}"/>
              </a:ext>
            </a:extLst>
          </p:cNvPr>
          <p:cNvSpPr>
            <a:spLocks noGrp="1" noChangeArrowheads="1"/>
          </p:cNvSpPr>
          <p:nvPr>
            <p:ph type="title"/>
          </p:nvPr>
        </p:nvSpPr>
        <p:spPr>
          <a:xfrm>
            <a:off x="1752600" y="228600"/>
            <a:ext cx="8534400" cy="762000"/>
          </a:xfrm>
        </p:spPr>
        <p:txBody>
          <a:bodyPr/>
          <a:lstStyle/>
          <a:p>
            <a:pPr algn="l"/>
            <a:r>
              <a:rPr lang="en-US" altLang="en-US" sz="2800" b="1" u="sng">
                <a:ea typeface="Arial Unicode MS" pitchFamily="34" charset="-128"/>
                <a:cs typeface="Times New Roman" panose="02020603050405020304" pitchFamily="18" charset="0"/>
              </a:rPr>
              <a:t>Property Testing: the standard (one-sided error) def’n</a:t>
            </a:r>
            <a:endParaRPr lang="en-US" altLang="he-IL" sz="2800" b="1">
              <a:ea typeface="Arial Unicode MS" pitchFamily="34" charset="-128"/>
              <a:cs typeface="Times New Roman" panose="02020603050405020304" pitchFamily="18" charset="0"/>
            </a:endParaRPr>
          </a:p>
        </p:txBody>
      </p:sp>
      <p:sp>
        <p:nvSpPr>
          <p:cNvPr id="10243" name="Text Box 3">
            <a:extLst>
              <a:ext uri="{FF2B5EF4-FFF2-40B4-BE49-F238E27FC236}">
                <a16:creationId xmlns:a16="http://schemas.microsoft.com/office/drawing/2014/main" id="{7401E963-D117-4427-AE8B-594A6C13E032}"/>
              </a:ext>
            </a:extLst>
          </p:cNvPr>
          <p:cNvSpPr txBox="1">
            <a:spLocks noChangeArrowheads="1"/>
          </p:cNvSpPr>
          <p:nvPr/>
        </p:nvSpPr>
        <p:spPr bwMode="auto">
          <a:xfrm>
            <a:off x="1828800" y="1143000"/>
            <a:ext cx="8686800" cy="3232150"/>
          </a:xfrm>
          <a:prstGeom prst="rect">
            <a:avLst/>
          </a:prstGeom>
          <a:noFill/>
          <a:ln w="28575">
            <a:solidFill>
              <a:srgbClr val="FF99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he-IL" sz="2800">
                <a:solidFill>
                  <a:srgbClr val="6600CC"/>
                </a:solidFill>
                <a:ea typeface="Arial Unicode MS" pitchFamily="34" charset="-128"/>
                <a:cs typeface="Times New Roman" panose="02020603050405020304" pitchFamily="18" charset="0"/>
              </a:rPr>
              <a:t>A property </a:t>
            </a:r>
            <a:r>
              <a:rPr lang="en-US" altLang="he-IL" sz="2800">
                <a:latin typeface="Lucida Calligraphy" panose="03010101010101010101" pitchFamily="66" charset="0"/>
                <a:ea typeface="Arial Unicode MS" pitchFamily="34" charset="-128"/>
                <a:cs typeface="Times New Roman" panose="02020603050405020304" pitchFamily="18" charset="0"/>
              </a:rPr>
              <a:t>P</a:t>
            </a:r>
            <a:r>
              <a:rPr lang="en-US" altLang="he-IL" sz="2800">
                <a:ea typeface="Arial Unicode MS" pitchFamily="34" charset="-128"/>
                <a:cs typeface="Times New Roman" panose="02020603050405020304" pitchFamily="18" charset="0"/>
              </a:rPr>
              <a:t> = </a:t>
            </a:r>
            <a:r>
              <a:rPr lang="en-US" altLang="he-IL" sz="3600">
                <a:ea typeface="Arial Unicode MS" pitchFamily="34" charset="-128"/>
                <a:cs typeface="Times New Roman" panose="02020603050405020304" pitchFamily="18" charset="0"/>
                <a:sym typeface="Symbol" panose="05050102010706020507" pitchFamily="18" charset="2"/>
              </a:rPr>
              <a:t></a:t>
            </a:r>
            <a:r>
              <a:rPr lang="en-US" altLang="he-IL" sz="3600" baseline="-25000">
                <a:ea typeface="Arial Unicode MS" pitchFamily="34" charset="-128"/>
                <a:cs typeface="Times New Roman" panose="02020603050405020304" pitchFamily="18" charset="0"/>
                <a:sym typeface="Symbol" panose="05050102010706020507" pitchFamily="18" charset="2"/>
              </a:rPr>
              <a:t>n</a:t>
            </a:r>
            <a:r>
              <a:rPr lang="en-US" altLang="he-IL" sz="3600">
                <a:ea typeface="Arial Unicode MS" pitchFamily="34" charset="-128"/>
                <a:cs typeface="Times New Roman" panose="02020603050405020304" pitchFamily="18" charset="0"/>
                <a:sym typeface="Symbol" panose="05050102010706020507" pitchFamily="18" charset="2"/>
              </a:rPr>
              <a:t> </a:t>
            </a:r>
            <a:r>
              <a:rPr lang="en-US" altLang="he-IL" sz="2800">
                <a:latin typeface="Lucida Calligraphy" panose="03010101010101010101" pitchFamily="66" charset="0"/>
                <a:ea typeface="Arial Unicode MS" pitchFamily="34" charset="-128"/>
                <a:cs typeface="Times New Roman" panose="02020603050405020304" pitchFamily="18" charset="0"/>
              </a:rPr>
              <a:t>P</a:t>
            </a:r>
            <a:r>
              <a:rPr lang="en-US" altLang="he-IL" baseline="-25000">
                <a:ea typeface="Arial Unicode MS" pitchFamily="34" charset="-128"/>
                <a:cs typeface="Times New Roman" panose="02020603050405020304" pitchFamily="18" charset="0"/>
              </a:rPr>
              <a:t>n </a:t>
            </a:r>
            <a:r>
              <a:rPr lang="en-US" altLang="he-IL" sz="2800">
                <a:solidFill>
                  <a:srgbClr val="6600CC"/>
                </a:solidFill>
                <a:ea typeface="Arial Unicode MS" pitchFamily="34" charset="-128"/>
                <a:cs typeface="Times New Roman" panose="02020603050405020304" pitchFamily="18" charset="0"/>
              </a:rPr>
              <a:t>, </a:t>
            </a:r>
          </a:p>
          <a:p>
            <a:pPr>
              <a:spcBef>
                <a:spcPct val="0"/>
              </a:spcBef>
              <a:buFontTx/>
              <a:buNone/>
            </a:pPr>
            <a:r>
              <a:rPr lang="en-US" altLang="he-IL" sz="2800">
                <a:solidFill>
                  <a:srgbClr val="6600CC"/>
                </a:solidFill>
                <a:ea typeface="Arial Unicode MS" pitchFamily="34" charset="-128"/>
                <a:cs typeface="Times New Roman" panose="02020603050405020304" pitchFamily="18" charset="0"/>
              </a:rPr>
              <a:t>where </a:t>
            </a:r>
            <a:r>
              <a:rPr lang="en-US" altLang="he-IL" sz="2800">
                <a:latin typeface="Lucida Calligraphy" panose="03010101010101010101" pitchFamily="66" charset="0"/>
                <a:ea typeface="Arial Unicode MS" pitchFamily="34" charset="-128"/>
                <a:cs typeface="Times New Roman" panose="02020603050405020304" pitchFamily="18" charset="0"/>
              </a:rPr>
              <a:t>P</a:t>
            </a:r>
            <a:r>
              <a:rPr lang="en-US" altLang="he-IL" baseline="-25000">
                <a:ea typeface="Arial Unicode MS" pitchFamily="34" charset="-128"/>
                <a:cs typeface="Times New Roman" panose="02020603050405020304" pitchFamily="18" charset="0"/>
              </a:rPr>
              <a:t>n</a:t>
            </a:r>
            <a:r>
              <a:rPr lang="en-US" altLang="he-IL" sz="2800">
                <a:solidFill>
                  <a:srgbClr val="6600CC"/>
                </a:solidFill>
                <a:ea typeface="Arial Unicode MS" pitchFamily="34" charset="-128"/>
                <a:cs typeface="Times New Roman" panose="02020603050405020304" pitchFamily="18" charset="0"/>
              </a:rPr>
              <a:t> is a set of functions with domain </a:t>
            </a:r>
            <a:r>
              <a:rPr lang="en-US" altLang="he-IL" sz="2800">
                <a:ea typeface="Arial Unicode MS" pitchFamily="34" charset="-128"/>
                <a:cs typeface="Times New Roman" panose="02020603050405020304" pitchFamily="18" charset="0"/>
              </a:rPr>
              <a:t>D</a:t>
            </a:r>
            <a:r>
              <a:rPr lang="en-US" altLang="he-IL" baseline="-25000">
                <a:ea typeface="Arial Unicode MS" pitchFamily="34" charset="-128"/>
                <a:cs typeface="Times New Roman" panose="02020603050405020304" pitchFamily="18" charset="0"/>
              </a:rPr>
              <a:t>n</a:t>
            </a:r>
            <a:r>
              <a:rPr lang="en-US" altLang="he-IL" sz="2800">
                <a:solidFill>
                  <a:srgbClr val="6600CC"/>
                </a:solidFill>
                <a:ea typeface="Arial Unicode MS" pitchFamily="34" charset="-128"/>
                <a:cs typeface="Times New Roman" panose="02020603050405020304" pitchFamily="18" charset="0"/>
              </a:rPr>
              <a:t>.</a:t>
            </a:r>
          </a:p>
          <a:p>
            <a:pPr>
              <a:spcBef>
                <a:spcPct val="0"/>
              </a:spcBef>
              <a:buFontTx/>
              <a:buNone/>
            </a:pPr>
            <a:r>
              <a:rPr lang="en-US" altLang="he-IL" sz="2800">
                <a:solidFill>
                  <a:srgbClr val="6600CC"/>
                </a:solidFill>
                <a:ea typeface="Arial Unicode MS" pitchFamily="34" charset="-128"/>
                <a:cs typeface="Times New Roman" panose="02020603050405020304" pitchFamily="18" charset="0"/>
              </a:rPr>
              <a:t>The tester </a:t>
            </a:r>
            <a:r>
              <a:rPr lang="en-US" altLang="he-IL" sz="2800">
                <a:ea typeface="Arial Unicode MS" pitchFamily="34" charset="-128"/>
                <a:cs typeface="Times New Roman" panose="02020603050405020304" pitchFamily="18" charset="0"/>
              </a:rPr>
              <a:t>T</a:t>
            </a:r>
            <a:r>
              <a:rPr lang="en-US" altLang="he-IL" sz="2800">
                <a:solidFill>
                  <a:srgbClr val="6600CC"/>
                </a:solidFill>
                <a:ea typeface="Arial Unicode MS" pitchFamily="34" charset="-128"/>
                <a:cs typeface="Times New Roman" panose="02020603050405020304" pitchFamily="18" charset="0"/>
              </a:rPr>
              <a:t> gets explicit input </a:t>
            </a:r>
            <a:r>
              <a:rPr lang="en-US" altLang="he-IL" sz="2800">
                <a:ea typeface="Arial Unicode MS" pitchFamily="34" charset="-128"/>
                <a:cs typeface="Times New Roman" panose="02020603050405020304" pitchFamily="18" charset="0"/>
              </a:rPr>
              <a:t>n</a:t>
            </a:r>
            <a:r>
              <a:rPr lang="en-US" altLang="he-IL" sz="2800">
                <a:solidFill>
                  <a:srgbClr val="6600CC"/>
                </a:solidFill>
                <a:ea typeface="Arial Unicode MS" pitchFamily="34" charset="-128"/>
                <a:cs typeface="Times New Roman" panose="02020603050405020304" pitchFamily="18" charset="0"/>
              </a:rPr>
              <a:t> and </a:t>
            </a:r>
            <a:r>
              <a:rPr lang="en-US" altLang="he-IL" sz="2800">
                <a:ea typeface="Arial Unicode MS" pitchFamily="34" charset="-128"/>
                <a:cs typeface="Times New Roman" panose="02020603050405020304" pitchFamily="18" charset="0"/>
                <a:sym typeface="Symbol" panose="05050102010706020507" pitchFamily="18" charset="2"/>
              </a:rPr>
              <a:t></a:t>
            </a:r>
            <a:r>
              <a:rPr lang="en-US" altLang="he-IL" sz="2800">
                <a:solidFill>
                  <a:srgbClr val="6600CC"/>
                </a:solidFill>
                <a:ea typeface="Arial Unicode MS" pitchFamily="34" charset="-128"/>
                <a:cs typeface="Times New Roman" panose="02020603050405020304" pitchFamily="18" charset="0"/>
              </a:rPr>
              <a:t>,</a:t>
            </a:r>
          </a:p>
          <a:p>
            <a:pPr>
              <a:spcBef>
                <a:spcPct val="0"/>
              </a:spcBef>
              <a:buFontTx/>
              <a:buNone/>
            </a:pPr>
            <a:r>
              <a:rPr lang="en-US" altLang="he-IL" sz="2800">
                <a:solidFill>
                  <a:srgbClr val="6600CC"/>
                </a:solidFill>
                <a:ea typeface="Arial Unicode MS" pitchFamily="34" charset="-128"/>
                <a:cs typeface="Times New Roman" panose="02020603050405020304" pitchFamily="18" charset="0"/>
              </a:rPr>
              <a:t>and oracle access to a function </a:t>
            </a:r>
            <a:r>
              <a:rPr lang="en-US" altLang="he-IL" sz="2800">
                <a:ea typeface="Arial Unicode MS" pitchFamily="34" charset="-128"/>
                <a:cs typeface="Times New Roman" panose="02020603050405020304" pitchFamily="18" charset="0"/>
              </a:rPr>
              <a:t>f</a:t>
            </a:r>
            <a:r>
              <a:rPr lang="en-US" altLang="he-IL" sz="2800">
                <a:solidFill>
                  <a:srgbClr val="6600CC"/>
                </a:solidFill>
                <a:ea typeface="Arial Unicode MS" pitchFamily="34" charset="-128"/>
                <a:cs typeface="Times New Roman" panose="02020603050405020304" pitchFamily="18" charset="0"/>
              </a:rPr>
              <a:t> with domain </a:t>
            </a:r>
            <a:r>
              <a:rPr lang="en-US" altLang="he-IL" sz="2800">
                <a:ea typeface="Arial Unicode MS" pitchFamily="34" charset="-128"/>
                <a:cs typeface="Times New Roman" panose="02020603050405020304" pitchFamily="18" charset="0"/>
              </a:rPr>
              <a:t>D</a:t>
            </a:r>
            <a:r>
              <a:rPr lang="en-US" altLang="he-IL" baseline="-25000">
                <a:ea typeface="Arial Unicode MS" pitchFamily="34" charset="-128"/>
                <a:cs typeface="Times New Roman" panose="02020603050405020304" pitchFamily="18" charset="0"/>
              </a:rPr>
              <a:t>n</a:t>
            </a:r>
            <a:r>
              <a:rPr lang="en-US" altLang="he-IL" sz="2800">
                <a:solidFill>
                  <a:srgbClr val="6600CC"/>
                </a:solidFill>
                <a:ea typeface="Arial Unicode MS" pitchFamily="34" charset="-128"/>
                <a:cs typeface="Times New Roman" panose="02020603050405020304" pitchFamily="18" charset="0"/>
              </a:rPr>
              <a:t>.</a:t>
            </a:r>
          </a:p>
          <a:p>
            <a:pPr>
              <a:spcBef>
                <a:spcPct val="0"/>
              </a:spcBef>
            </a:pPr>
            <a:r>
              <a:rPr lang="en-US" altLang="he-IL" sz="2800">
                <a:solidFill>
                  <a:srgbClr val="6600CC"/>
                </a:solidFill>
                <a:ea typeface="Arial Unicode MS" pitchFamily="34" charset="-128"/>
                <a:cs typeface="Times New Roman" panose="02020603050405020304" pitchFamily="18" charset="0"/>
              </a:rPr>
              <a:t> If </a:t>
            </a:r>
            <a:r>
              <a:rPr lang="en-US" altLang="he-IL" sz="2800">
                <a:ea typeface="Arial Unicode MS" pitchFamily="34" charset="-128"/>
                <a:cs typeface="Times New Roman" panose="02020603050405020304" pitchFamily="18" charset="0"/>
              </a:rPr>
              <a:t>f</a:t>
            </a:r>
            <a:r>
              <a:rPr lang="en-US" altLang="he-IL" sz="2800">
                <a:solidFill>
                  <a:srgbClr val="6600CC"/>
                </a:solidFill>
                <a:ea typeface="Arial Unicode MS" pitchFamily="34" charset="-128"/>
                <a:cs typeface="Times New Roman" panose="02020603050405020304" pitchFamily="18" charset="0"/>
              </a:rPr>
              <a:t> </a:t>
            </a:r>
            <a:r>
              <a:rPr lang="en-US" altLang="he-IL" sz="2800">
                <a:ea typeface="Arial Unicode MS" pitchFamily="34" charset="-128"/>
                <a:cs typeface="Times New Roman" panose="02020603050405020304" pitchFamily="18" charset="0"/>
                <a:sym typeface="Symbol" panose="05050102010706020507" pitchFamily="18" charset="2"/>
              </a:rPr>
              <a:t> </a:t>
            </a:r>
            <a:r>
              <a:rPr lang="en-US" altLang="he-IL" sz="2800">
                <a:latin typeface="Lucida Calligraphy" panose="03010101010101010101" pitchFamily="66" charset="0"/>
                <a:ea typeface="Arial Unicode MS" pitchFamily="34" charset="-128"/>
                <a:cs typeface="Times New Roman" panose="02020603050405020304" pitchFamily="18" charset="0"/>
              </a:rPr>
              <a:t>P</a:t>
            </a:r>
            <a:r>
              <a:rPr lang="en-US" altLang="he-IL" baseline="-25000">
                <a:ea typeface="Arial Unicode MS" pitchFamily="34" charset="-128"/>
                <a:cs typeface="Times New Roman" panose="02020603050405020304" pitchFamily="18" charset="0"/>
              </a:rPr>
              <a:t>n</a:t>
            </a:r>
            <a:r>
              <a:rPr lang="en-US" altLang="he-IL" sz="2800">
                <a:solidFill>
                  <a:srgbClr val="6600CC"/>
                </a:solidFill>
                <a:ea typeface="Arial Unicode MS" pitchFamily="34" charset="-128"/>
                <a:cs typeface="Times New Roman" panose="02020603050405020304" pitchFamily="18" charset="0"/>
              </a:rPr>
              <a:t> then </a:t>
            </a:r>
            <a:r>
              <a:rPr lang="en-US" altLang="he-IL" sz="2800">
                <a:ea typeface="Arial Unicode MS" pitchFamily="34" charset="-128"/>
                <a:cs typeface="Times New Roman" panose="02020603050405020304" pitchFamily="18" charset="0"/>
              </a:rPr>
              <a:t>Prob[T</a:t>
            </a:r>
            <a:r>
              <a:rPr lang="en-US" altLang="he-IL" baseline="30000">
                <a:ea typeface="Arial Unicode MS" pitchFamily="34" charset="-128"/>
                <a:cs typeface="Times New Roman" panose="02020603050405020304" pitchFamily="18" charset="0"/>
              </a:rPr>
              <a:t>f</a:t>
            </a:r>
            <a:r>
              <a:rPr lang="en-US" altLang="he-IL" sz="2800">
                <a:ea typeface="Arial Unicode MS" pitchFamily="34" charset="-128"/>
                <a:cs typeface="Times New Roman" panose="02020603050405020304" pitchFamily="18" charset="0"/>
              </a:rPr>
              <a:t>(n,</a:t>
            </a:r>
            <a:r>
              <a:rPr lang="en-US" altLang="he-IL" sz="2800">
                <a:ea typeface="Arial Unicode MS" pitchFamily="34" charset="-128"/>
                <a:cs typeface="Times New Roman" panose="02020603050405020304" pitchFamily="18" charset="0"/>
                <a:sym typeface="Symbol" panose="05050102010706020507" pitchFamily="18" charset="2"/>
              </a:rPr>
              <a:t></a:t>
            </a:r>
            <a:r>
              <a:rPr lang="en-US" altLang="he-IL" sz="2800">
                <a:ea typeface="Arial Unicode MS" pitchFamily="34" charset="-128"/>
                <a:cs typeface="Times New Roman" panose="02020603050405020304" pitchFamily="18" charset="0"/>
              </a:rPr>
              <a:t>)  accepts]  &gt; 2/3</a:t>
            </a:r>
            <a:r>
              <a:rPr lang="en-US" altLang="he-IL" sz="2800">
                <a:solidFill>
                  <a:srgbClr val="6600CC"/>
                </a:solidFill>
                <a:ea typeface="Arial Unicode MS" pitchFamily="34" charset="-128"/>
                <a:cs typeface="Times New Roman" panose="02020603050405020304" pitchFamily="18" charset="0"/>
              </a:rPr>
              <a:t>  (or </a:t>
            </a:r>
            <a:r>
              <a:rPr lang="en-US" altLang="he-IL" sz="2800">
                <a:ea typeface="Arial Unicode MS" pitchFamily="34" charset="-128"/>
                <a:cs typeface="Times New Roman" panose="02020603050405020304" pitchFamily="18" charset="0"/>
              </a:rPr>
              <a:t>= 1</a:t>
            </a:r>
            <a:r>
              <a:rPr lang="en-US" altLang="he-IL" sz="2800">
                <a:solidFill>
                  <a:srgbClr val="6600CC"/>
                </a:solidFill>
                <a:ea typeface="Arial Unicode MS" pitchFamily="34" charset="-128"/>
                <a:cs typeface="Times New Roman" panose="02020603050405020304" pitchFamily="18" charset="0"/>
              </a:rPr>
              <a:t>).</a:t>
            </a:r>
          </a:p>
          <a:p>
            <a:pPr>
              <a:spcBef>
                <a:spcPct val="0"/>
              </a:spcBef>
            </a:pPr>
            <a:r>
              <a:rPr lang="en-US" altLang="he-IL" sz="2800">
                <a:solidFill>
                  <a:srgbClr val="6600CC"/>
                </a:solidFill>
                <a:ea typeface="Arial Unicode MS" pitchFamily="34" charset="-128"/>
                <a:cs typeface="Times New Roman" panose="02020603050405020304" pitchFamily="18" charset="0"/>
              </a:rPr>
              <a:t> If </a:t>
            </a:r>
            <a:r>
              <a:rPr lang="en-US" altLang="he-IL" sz="2800">
                <a:ea typeface="Arial Unicode MS" pitchFamily="34" charset="-128"/>
                <a:cs typeface="Times New Roman" panose="02020603050405020304" pitchFamily="18" charset="0"/>
              </a:rPr>
              <a:t>f</a:t>
            </a:r>
            <a:r>
              <a:rPr lang="en-US" altLang="he-IL" sz="2800">
                <a:solidFill>
                  <a:srgbClr val="6600CC"/>
                </a:solidFill>
                <a:ea typeface="Arial Unicode MS" pitchFamily="34" charset="-128"/>
                <a:cs typeface="Times New Roman" panose="02020603050405020304" pitchFamily="18" charset="0"/>
              </a:rPr>
              <a:t> is </a:t>
            </a:r>
            <a:r>
              <a:rPr lang="en-US" altLang="he-IL" sz="2800">
                <a:ea typeface="Arial Unicode MS" pitchFamily="34" charset="-128"/>
                <a:cs typeface="Times New Roman" panose="02020603050405020304" pitchFamily="18" charset="0"/>
                <a:sym typeface="Symbol" panose="05050102010706020507" pitchFamily="18" charset="2"/>
              </a:rPr>
              <a:t></a:t>
            </a:r>
            <a:r>
              <a:rPr lang="en-US" altLang="he-IL" sz="2800">
                <a:solidFill>
                  <a:srgbClr val="6600CC"/>
                </a:solidFill>
                <a:ea typeface="Arial Unicode MS" pitchFamily="34" charset="-128"/>
                <a:cs typeface="Times New Roman" panose="02020603050405020304" pitchFamily="18" charset="0"/>
              </a:rPr>
              <a:t>-far from </a:t>
            </a:r>
            <a:r>
              <a:rPr lang="en-US" altLang="he-IL" sz="2800">
                <a:latin typeface="Lucida Calligraphy" panose="03010101010101010101" pitchFamily="66" charset="0"/>
                <a:ea typeface="Arial Unicode MS" pitchFamily="34" charset="-128"/>
                <a:cs typeface="Times New Roman" panose="02020603050405020304" pitchFamily="18" charset="0"/>
              </a:rPr>
              <a:t>P</a:t>
            </a:r>
            <a:r>
              <a:rPr lang="en-US" altLang="he-IL" baseline="-25000">
                <a:ea typeface="Arial Unicode MS" pitchFamily="34" charset="-128"/>
                <a:cs typeface="Times New Roman" panose="02020603050405020304" pitchFamily="18" charset="0"/>
              </a:rPr>
              <a:t>n</a:t>
            </a:r>
            <a:r>
              <a:rPr lang="en-US" altLang="he-IL" sz="2800">
                <a:solidFill>
                  <a:srgbClr val="6600CC"/>
                </a:solidFill>
                <a:ea typeface="Arial Unicode MS" pitchFamily="34" charset="-128"/>
                <a:cs typeface="Times New Roman" panose="02020603050405020304" pitchFamily="18" charset="0"/>
              </a:rPr>
              <a:t> then </a:t>
            </a:r>
            <a:r>
              <a:rPr lang="en-US" altLang="he-IL" sz="2800">
                <a:ea typeface="Arial Unicode MS" pitchFamily="34" charset="-128"/>
                <a:cs typeface="Times New Roman" panose="02020603050405020304" pitchFamily="18" charset="0"/>
              </a:rPr>
              <a:t>Prob[T</a:t>
            </a:r>
            <a:r>
              <a:rPr lang="en-US" altLang="he-IL" baseline="30000">
                <a:ea typeface="Arial Unicode MS" pitchFamily="34" charset="-128"/>
                <a:cs typeface="Times New Roman" panose="02020603050405020304" pitchFamily="18" charset="0"/>
              </a:rPr>
              <a:t>f</a:t>
            </a:r>
            <a:r>
              <a:rPr lang="en-US" altLang="he-IL" sz="2800">
                <a:ea typeface="Arial Unicode MS" pitchFamily="34" charset="-128"/>
                <a:cs typeface="Times New Roman" panose="02020603050405020304" pitchFamily="18" charset="0"/>
              </a:rPr>
              <a:t>(n,</a:t>
            </a:r>
            <a:r>
              <a:rPr lang="en-US" altLang="he-IL" sz="2800">
                <a:ea typeface="Arial Unicode MS" pitchFamily="34" charset="-128"/>
                <a:cs typeface="Times New Roman" panose="02020603050405020304" pitchFamily="18" charset="0"/>
                <a:sym typeface="Symbol" panose="05050102010706020507" pitchFamily="18" charset="2"/>
              </a:rPr>
              <a:t></a:t>
            </a:r>
            <a:r>
              <a:rPr lang="en-US" altLang="he-IL" sz="2800">
                <a:ea typeface="Arial Unicode MS" pitchFamily="34" charset="-128"/>
                <a:cs typeface="Times New Roman" panose="02020603050405020304" pitchFamily="18" charset="0"/>
              </a:rPr>
              <a:t>) </a:t>
            </a:r>
            <a:r>
              <a:rPr lang="en-US" altLang="he-IL" sz="2800">
                <a:ea typeface="Arial Unicode MS" pitchFamily="34" charset="-128"/>
                <a:cs typeface="Times New Roman" panose="02020603050405020304" pitchFamily="18" charset="0"/>
                <a:sym typeface="Symbol" panose="05050102010706020507" pitchFamily="18" charset="2"/>
              </a:rPr>
              <a:t> rejects</a:t>
            </a:r>
            <a:r>
              <a:rPr lang="en-US" altLang="he-IL" sz="2800">
                <a:ea typeface="Arial Unicode MS" pitchFamily="34" charset="-128"/>
                <a:cs typeface="Times New Roman" panose="02020603050405020304" pitchFamily="18" charset="0"/>
              </a:rPr>
              <a:t>]  &gt;  2/3</a:t>
            </a:r>
            <a:r>
              <a:rPr lang="en-US" altLang="he-IL" sz="2800">
                <a:solidFill>
                  <a:schemeClr val="accent2"/>
                </a:solidFill>
                <a:ea typeface="Arial Unicode MS" pitchFamily="34" charset="-128"/>
                <a:cs typeface="Times New Roman" panose="02020603050405020304" pitchFamily="18" charset="0"/>
              </a:rPr>
              <a:t>.</a:t>
            </a:r>
            <a:br>
              <a:rPr lang="en-US" altLang="he-IL" sz="2800">
                <a:ea typeface="Arial Unicode MS" pitchFamily="34" charset="-128"/>
                <a:cs typeface="Times New Roman" panose="02020603050405020304" pitchFamily="18" charset="0"/>
              </a:rPr>
            </a:br>
            <a:r>
              <a:rPr lang="en-US" altLang="he-IL" sz="2800">
                <a:ea typeface="Arial Unicode MS" pitchFamily="34" charset="-128"/>
                <a:cs typeface="Times New Roman" panose="02020603050405020304" pitchFamily="18" charset="0"/>
              </a:rPr>
              <a:t>   </a:t>
            </a:r>
            <a:r>
              <a:rPr lang="en-US" altLang="he-IL" sz="2800">
                <a:solidFill>
                  <a:srgbClr val="6600CC"/>
                </a:solidFill>
                <a:ea typeface="Arial Unicode MS" pitchFamily="34" charset="-128"/>
                <a:cs typeface="Times New Roman" panose="02020603050405020304" pitchFamily="18" charset="0"/>
              </a:rPr>
              <a:t>(Distance is defined as fraction of disagreements.)</a:t>
            </a:r>
          </a:p>
        </p:txBody>
      </p:sp>
      <p:sp>
        <p:nvSpPr>
          <p:cNvPr id="10244" name="Text Box 4">
            <a:extLst>
              <a:ext uri="{FF2B5EF4-FFF2-40B4-BE49-F238E27FC236}">
                <a16:creationId xmlns:a16="http://schemas.microsoft.com/office/drawing/2014/main" id="{A925E917-9A92-4875-9D51-36882EB1708C}"/>
              </a:ext>
            </a:extLst>
          </p:cNvPr>
          <p:cNvSpPr txBox="1">
            <a:spLocks noChangeArrowheads="1"/>
          </p:cNvSpPr>
          <p:nvPr/>
        </p:nvSpPr>
        <p:spPr bwMode="auto">
          <a:xfrm>
            <a:off x="2667000" y="4724400"/>
            <a:ext cx="6705600" cy="1035050"/>
          </a:xfrm>
          <a:prstGeom prst="rect">
            <a:avLst/>
          </a:prstGeom>
          <a:noFill/>
          <a:ln w="28575">
            <a:solidFill>
              <a:srgbClr val="FF99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he-IL" sz="2800">
                <a:solidFill>
                  <a:srgbClr val="FF0000"/>
                </a:solidFill>
                <a:latin typeface="Monotype Corsiva" panose="03010101010201010101" pitchFamily="66" charset="0"/>
                <a:ea typeface="Arial Unicode MS" pitchFamily="34" charset="-128"/>
                <a:cs typeface="Times New Roman" panose="02020603050405020304" pitchFamily="18" charset="0"/>
              </a:rPr>
              <a:t>Focus: </a:t>
            </a:r>
            <a:r>
              <a:rPr lang="en-US" altLang="he-IL" sz="2800">
                <a:solidFill>
                  <a:schemeClr val="accent2"/>
                </a:solidFill>
                <a:latin typeface="Monotype Corsiva" panose="03010101010201010101" pitchFamily="66" charset="0"/>
                <a:ea typeface="Arial Unicode MS" pitchFamily="34" charset="-128"/>
                <a:cs typeface="Times New Roman" panose="02020603050405020304" pitchFamily="18" charset="0"/>
              </a:rPr>
              <a:t>query complexity</a:t>
            </a:r>
            <a:r>
              <a:rPr lang="en-US" altLang="he-IL" sz="2800">
                <a:solidFill>
                  <a:srgbClr val="FF0000"/>
                </a:solidFill>
                <a:latin typeface="Monotype Corsiva" panose="03010101010201010101" pitchFamily="66" charset="0"/>
                <a:ea typeface="Arial Unicode MS" pitchFamily="34" charset="-128"/>
                <a:cs typeface="Times New Roman" panose="02020603050405020304" pitchFamily="18" charset="0"/>
              </a:rPr>
              <a:t>,  </a:t>
            </a:r>
            <a:r>
              <a:rPr lang="en-US" altLang="he-IL" sz="2800">
                <a:ea typeface="Arial Unicode MS" pitchFamily="34" charset="-128"/>
                <a:cs typeface="Times New Roman" panose="02020603050405020304" pitchFamily="18" charset="0"/>
              </a:rPr>
              <a:t>q(n,</a:t>
            </a:r>
            <a:r>
              <a:rPr lang="en-US" altLang="he-IL" sz="2800">
                <a:ea typeface="Arial Unicode MS" pitchFamily="34" charset="-128"/>
                <a:cs typeface="Times New Roman" panose="02020603050405020304" pitchFamily="18" charset="0"/>
                <a:sym typeface="Symbol" panose="05050102010706020507" pitchFamily="18" charset="2"/>
              </a:rPr>
              <a:t></a:t>
            </a:r>
            <a:r>
              <a:rPr lang="en-US" altLang="he-IL" sz="2800">
                <a:ea typeface="Arial Unicode MS" pitchFamily="34" charset="-128"/>
                <a:cs typeface="Times New Roman" panose="02020603050405020304" pitchFamily="18" charset="0"/>
              </a:rPr>
              <a:t>)  </a:t>
            </a:r>
            <a:r>
              <a:rPr lang="en-US" altLang="he-IL">
                <a:ea typeface="Arial Unicode MS" pitchFamily="34" charset="-128"/>
                <a:cs typeface="Times New Roman" panose="02020603050405020304" pitchFamily="18" charset="0"/>
              </a:rPr>
              <a:t>« </a:t>
            </a:r>
            <a:r>
              <a:rPr lang="en-US" altLang="he-IL" sz="2800">
                <a:ea typeface="Arial Unicode MS" pitchFamily="34" charset="-128"/>
                <a:cs typeface="Times New Roman" panose="02020603050405020304" pitchFamily="18" charset="0"/>
              </a:rPr>
              <a:t> |D</a:t>
            </a:r>
            <a:r>
              <a:rPr lang="en-US" altLang="he-IL" sz="2800" baseline="-25000">
                <a:ea typeface="Arial Unicode MS" pitchFamily="34" charset="-128"/>
                <a:cs typeface="Times New Roman" panose="02020603050405020304" pitchFamily="18" charset="0"/>
              </a:rPr>
              <a:t>n</a:t>
            </a:r>
            <a:r>
              <a:rPr lang="en-US" altLang="he-IL" sz="2800">
                <a:ea typeface="Arial Unicode MS" pitchFamily="34" charset="-128"/>
                <a:cs typeface="Times New Roman" panose="02020603050405020304" pitchFamily="18" charset="0"/>
              </a:rPr>
              <a:t>|</a:t>
            </a:r>
            <a:endParaRPr lang="en-US" altLang="he-IL" sz="2800">
              <a:solidFill>
                <a:srgbClr val="FF0000"/>
              </a:solidFill>
              <a:latin typeface="Monotype Corsiva" panose="03010101010201010101" pitchFamily="66" charset="0"/>
              <a:ea typeface="Arial Unicode MS" pitchFamily="34" charset="-128"/>
              <a:cs typeface="Times New Roman" panose="02020603050405020304" pitchFamily="18" charset="0"/>
            </a:endParaRPr>
          </a:p>
          <a:p>
            <a:pPr>
              <a:spcBef>
                <a:spcPct val="0"/>
              </a:spcBef>
              <a:buFontTx/>
              <a:buNone/>
            </a:pPr>
            <a:r>
              <a:rPr lang="en-US" altLang="he-IL" sz="2800">
                <a:solidFill>
                  <a:srgbClr val="FF0000"/>
                </a:solidFill>
                <a:latin typeface="Monotype Corsiva" panose="03010101010201010101" pitchFamily="66" charset="0"/>
                <a:ea typeface="Arial Unicode MS" pitchFamily="34" charset="-128"/>
                <a:cs typeface="Times New Roman" panose="02020603050405020304" pitchFamily="18" charset="0"/>
              </a:rPr>
              <a:t>Special  focus</a:t>
            </a:r>
            <a:r>
              <a:rPr lang="en-US" altLang="he-IL" sz="2800">
                <a:solidFill>
                  <a:srgbClr val="6600CC"/>
                </a:solidFill>
                <a:latin typeface="Monotype Corsiva" panose="03010101010201010101" pitchFamily="66" charset="0"/>
                <a:ea typeface="Arial Unicode MS" pitchFamily="34" charset="-128"/>
                <a:cs typeface="Times New Roman" panose="02020603050405020304" pitchFamily="18" charset="0"/>
              </a:rPr>
              <a:t>:  </a:t>
            </a:r>
            <a:r>
              <a:rPr lang="en-US" altLang="he-IL" sz="2800">
                <a:ea typeface="Arial Unicode MS" pitchFamily="34" charset="-128"/>
                <a:cs typeface="Times New Roman" panose="02020603050405020304" pitchFamily="18" charset="0"/>
              </a:rPr>
              <a:t>q(n,</a:t>
            </a:r>
            <a:r>
              <a:rPr lang="en-US" altLang="he-IL" sz="2800">
                <a:ea typeface="Arial Unicode MS" pitchFamily="34" charset="-128"/>
                <a:cs typeface="Times New Roman" panose="02020603050405020304" pitchFamily="18" charset="0"/>
                <a:sym typeface="Symbol" panose="05050102010706020507" pitchFamily="18" charset="2"/>
              </a:rPr>
              <a:t></a:t>
            </a:r>
            <a:r>
              <a:rPr lang="en-US" altLang="he-IL" sz="2800">
                <a:ea typeface="Arial Unicode MS" pitchFamily="34" charset="-128"/>
                <a:cs typeface="Times New Roman" panose="02020603050405020304" pitchFamily="18" charset="0"/>
              </a:rPr>
              <a:t>)=q(</a:t>
            </a:r>
            <a:r>
              <a:rPr lang="en-US" altLang="he-IL" sz="2800">
                <a:ea typeface="Arial Unicode MS" pitchFamily="34" charset="-128"/>
                <a:cs typeface="Times New Roman" panose="02020603050405020304" pitchFamily="18" charset="0"/>
                <a:sym typeface="Symbol" panose="05050102010706020507" pitchFamily="18" charset="2"/>
              </a:rPr>
              <a:t></a:t>
            </a:r>
            <a:r>
              <a:rPr lang="en-US" altLang="he-IL" sz="2800">
                <a:ea typeface="Arial Unicode MS" pitchFamily="34" charset="-128"/>
                <a:cs typeface="Times New Roman" panose="02020603050405020304" pitchFamily="18" charset="0"/>
              </a:rPr>
              <a:t>)</a:t>
            </a:r>
            <a:r>
              <a:rPr lang="en-US" altLang="he-IL" sz="2400">
                <a:solidFill>
                  <a:schemeClr val="accent2"/>
                </a:solidFill>
                <a:ea typeface="Arial Unicode MS" pitchFamily="34" charset="-128"/>
                <a:cs typeface="Times New Roman" panose="02020603050405020304" pitchFamily="18" charset="0"/>
              </a:rPr>
              <a:t>,  independent of</a:t>
            </a:r>
            <a:r>
              <a:rPr lang="en-US" altLang="he-IL" sz="2800">
                <a:ea typeface="Arial Unicode MS" pitchFamily="34" charset="-128"/>
                <a:cs typeface="Times New Roman" panose="02020603050405020304" pitchFamily="18" charset="0"/>
              </a:rPr>
              <a:t> n</a:t>
            </a:r>
            <a:r>
              <a:rPr lang="en-US" altLang="he-IL" sz="2800">
                <a:solidFill>
                  <a:schemeClr val="accent2"/>
                </a:solidFill>
                <a:ea typeface="Arial Unicode MS" pitchFamily="34" charset="-128"/>
                <a:cs typeface="Times New Roman" panose="02020603050405020304" pitchFamily="18" charset="0"/>
              </a:rPr>
              <a:t>.</a:t>
            </a:r>
          </a:p>
        </p:txBody>
      </p:sp>
      <p:sp>
        <p:nvSpPr>
          <p:cNvPr id="10245" name="Text Box 5">
            <a:extLst>
              <a:ext uri="{FF2B5EF4-FFF2-40B4-BE49-F238E27FC236}">
                <a16:creationId xmlns:a16="http://schemas.microsoft.com/office/drawing/2014/main" id="{4B5EB015-4287-4DAE-A839-0C788B69A0D3}"/>
              </a:ext>
            </a:extLst>
          </p:cNvPr>
          <p:cNvSpPr txBox="1">
            <a:spLocks noChangeArrowheads="1"/>
          </p:cNvSpPr>
          <p:nvPr/>
        </p:nvSpPr>
        <p:spPr bwMode="auto">
          <a:xfrm>
            <a:off x="2667000" y="5867400"/>
            <a:ext cx="6705600" cy="523220"/>
          </a:xfrm>
          <a:prstGeom prst="rect">
            <a:avLst/>
          </a:prstGeom>
          <a:noFill/>
          <a:ln w="28575">
            <a:solidFill>
              <a:srgbClr val="FF99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he-IL" sz="2800">
                <a:solidFill>
                  <a:srgbClr val="FF0000"/>
                </a:solidFill>
                <a:latin typeface="Monotype Corsiva" panose="03010101010201010101" pitchFamily="66" charset="0"/>
                <a:ea typeface="Arial Unicode MS" pitchFamily="34" charset="-128"/>
                <a:cs typeface="Times New Roman" panose="02020603050405020304" pitchFamily="18" charset="0"/>
              </a:rPr>
              <a:t>Terminology:</a:t>
            </a:r>
            <a:r>
              <a:rPr lang="en-US" altLang="he-IL" sz="2800">
                <a:solidFill>
                  <a:srgbClr val="6600CC"/>
                </a:solidFill>
                <a:latin typeface="Monotype Corsiva" panose="03010101010201010101" pitchFamily="66" charset="0"/>
                <a:ea typeface="Arial Unicode MS" pitchFamily="34" charset="-128"/>
                <a:cs typeface="Times New Roman" panose="02020603050405020304" pitchFamily="18" charset="0"/>
              </a:rPr>
              <a:t>  </a:t>
            </a:r>
            <a:r>
              <a:rPr lang="en-US" altLang="he-IL" sz="2800">
                <a:ea typeface="Arial Unicode MS" pitchFamily="34" charset="-128"/>
                <a:cs typeface="Times New Roman" panose="02020603050405020304" pitchFamily="18" charset="0"/>
                <a:sym typeface="Symbol" panose="05050102010706020507" pitchFamily="18" charset="2"/>
              </a:rPr>
              <a:t></a:t>
            </a:r>
            <a:r>
              <a:rPr lang="en-US" altLang="he-IL" sz="2800">
                <a:solidFill>
                  <a:srgbClr val="6600CC"/>
                </a:solidFill>
                <a:latin typeface="Monotype Corsiva" panose="03010101010201010101" pitchFamily="66" charset="0"/>
                <a:ea typeface="Arial Unicode MS" pitchFamily="34" charset="-128"/>
                <a:cs typeface="Times New Roman" panose="02020603050405020304" pitchFamily="18" charset="0"/>
              </a:rPr>
              <a:t> </a:t>
            </a:r>
            <a:r>
              <a:rPr lang="en-US" altLang="he-IL" sz="2800">
                <a:ea typeface="Arial Unicode MS" pitchFamily="34" charset="-128"/>
                <a:cs typeface="Times New Roman" panose="02020603050405020304" pitchFamily="18" charset="0"/>
              </a:rPr>
              <a:t> </a:t>
            </a:r>
            <a:r>
              <a:rPr lang="en-US" altLang="he-IL" sz="2800">
                <a:solidFill>
                  <a:srgbClr val="6600CC"/>
                </a:solidFill>
                <a:latin typeface="Monotype Corsiva" panose="03010101010201010101" pitchFamily="66" charset="0"/>
                <a:ea typeface="Arial Unicode MS" pitchFamily="34" charset="-128"/>
                <a:cs typeface="Times New Roman" panose="02020603050405020304" pitchFamily="18" charset="0"/>
              </a:rPr>
              <a:t>is called the  </a:t>
            </a:r>
            <a:r>
              <a:rPr lang="en-US" altLang="he-IL" sz="2800">
                <a:solidFill>
                  <a:srgbClr val="FF0000"/>
                </a:solidFill>
                <a:latin typeface="Monotype Corsiva" panose="03010101010201010101" pitchFamily="66" charset="0"/>
                <a:ea typeface="Arial Unicode MS" pitchFamily="34" charset="-128"/>
                <a:cs typeface="Times New Roman" panose="02020603050405020304" pitchFamily="18" charset="0"/>
              </a:rPr>
              <a:t>proximity</a:t>
            </a:r>
            <a:r>
              <a:rPr lang="en-US" altLang="he-IL" sz="2800">
                <a:solidFill>
                  <a:srgbClr val="6600CC"/>
                </a:solidFill>
                <a:latin typeface="Monotype Corsiva" panose="03010101010201010101" pitchFamily="66" charset="0"/>
                <a:ea typeface="Arial Unicode MS" pitchFamily="34" charset="-128"/>
                <a:cs typeface="Times New Roman" panose="02020603050405020304" pitchFamily="18" charset="0"/>
              </a:rPr>
              <a:t>  parameter.</a:t>
            </a:r>
          </a:p>
        </p:txBody>
      </p:sp>
      <p:sp>
        <p:nvSpPr>
          <p:cNvPr id="10246" name="Line 6">
            <a:extLst>
              <a:ext uri="{FF2B5EF4-FFF2-40B4-BE49-F238E27FC236}">
                <a16:creationId xmlns:a16="http://schemas.microsoft.com/office/drawing/2014/main" id="{6ED46104-20E9-4CE6-A9B3-732601FC32AC}"/>
              </a:ext>
            </a:extLst>
          </p:cNvPr>
          <p:cNvSpPr>
            <a:spLocks noChangeShapeType="1"/>
          </p:cNvSpPr>
          <p:nvPr/>
        </p:nvSpPr>
        <p:spPr bwMode="auto">
          <a:xfrm>
            <a:off x="1828800" y="5257800"/>
            <a:ext cx="762000" cy="0"/>
          </a:xfrm>
          <a:prstGeom prst="line">
            <a:avLst/>
          </a:prstGeom>
          <a:noFill/>
          <a:ln w="76200" cap="sq">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LID4096"/>
          </a:p>
        </p:txBody>
      </p:sp>
      <p:sp>
        <p:nvSpPr>
          <p:cNvPr id="10247" name="Line 7">
            <a:extLst>
              <a:ext uri="{FF2B5EF4-FFF2-40B4-BE49-F238E27FC236}">
                <a16:creationId xmlns:a16="http://schemas.microsoft.com/office/drawing/2014/main" id="{6731A6CF-DBD1-48BA-8D4D-5EEE472395ED}"/>
              </a:ext>
            </a:extLst>
          </p:cNvPr>
          <p:cNvSpPr>
            <a:spLocks noChangeShapeType="1"/>
          </p:cNvSpPr>
          <p:nvPr/>
        </p:nvSpPr>
        <p:spPr bwMode="auto">
          <a:xfrm>
            <a:off x="1828800" y="6172200"/>
            <a:ext cx="762000" cy="0"/>
          </a:xfrm>
          <a:prstGeom prst="line">
            <a:avLst/>
          </a:prstGeom>
          <a:noFill/>
          <a:ln w="76200" cap="sq">
            <a:solidFill>
              <a:schemeClr val="accent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LID4096"/>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D4C21-5599-46A4-8A1E-FDE2CBD8A541}"/>
              </a:ext>
            </a:extLst>
          </p:cNvPr>
          <p:cNvSpPr>
            <a:spLocks noGrp="1"/>
          </p:cNvSpPr>
          <p:nvPr>
            <p:ph type="title"/>
          </p:nvPr>
        </p:nvSpPr>
        <p:spPr/>
        <p:txBody>
          <a:bodyPr/>
          <a:lstStyle/>
          <a:p>
            <a:r>
              <a:rPr lang="en-US" dirty="0"/>
              <a:t>Randomness and Computation – A major </a:t>
            </a:r>
            <a:r>
              <a:rPr lang="en-US" b="1" dirty="0"/>
              <a:t>theme</a:t>
            </a:r>
            <a:r>
              <a:rPr lang="en-US" dirty="0"/>
              <a:t> within the Theory of Computation</a:t>
            </a:r>
            <a:endParaRPr lang="LID4096" dirty="0"/>
          </a:p>
        </p:txBody>
      </p:sp>
      <p:sp>
        <p:nvSpPr>
          <p:cNvPr id="4" name="Oval 3">
            <a:extLst>
              <a:ext uri="{FF2B5EF4-FFF2-40B4-BE49-F238E27FC236}">
                <a16:creationId xmlns:a16="http://schemas.microsoft.com/office/drawing/2014/main" id="{55102F31-8408-4CC7-8E32-B4FA05D3399A}"/>
              </a:ext>
            </a:extLst>
          </p:cNvPr>
          <p:cNvSpPr/>
          <p:nvPr/>
        </p:nvSpPr>
        <p:spPr>
          <a:xfrm>
            <a:off x="1685924" y="1793099"/>
            <a:ext cx="8458201" cy="4267200"/>
          </a:xfrm>
          <a:prstGeom prst="ellipse">
            <a:avLst/>
          </a:prstGeom>
          <a:noFill/>
          <a:ln w="57150">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ID4096"/>
          </a:p>
        </p:txBody>
      </p:sp>
      <p:sp>
        <p:nvSpPr>
          <p:cNvPr id="5" name="Oval 4">
            <a:extLst>
              <a:ext uri="{FF2B5EF4-FFF2-40B4-BE49-F238E27FC236}">
                <a16:creationId xmlns:a16="http://schemas.microsoft.com/office/drawing/2014/main" id="{CD207B01-CA06-4D6A-9764-9E4D5F5C7E09}"/>
              </a:ext>
            </a:extLst>
          </p:cNvPr>
          <p:cNvSpPr/>
          <p:nvPr/>
        </p:nvSpPr>
        <p:spPr>
          <a:xfrm>
            <a:off x="3062026" y="2614275"/>
            <a:ext cx="2712244" cy="1743076"/>
          </a:xfrm>
          <a:prstGeom prst="ellipse">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ID4096"/>
          </a:p>
        </p:txBody>
      </p:sp>
      <p:sp>
        <p:nvSpPr>
          <p:cNvPr id="6" name="Oval 5">
            <a:extLst>
              <a:ext uri="{FF2B5EF4-FFF2-40B4-BE49-F238E27FC236}">
                <a16:creationId xmlns:a16="http://schemas.microsoft.com/office/drawing/2014/main" id="{927B4FB3-CA50-4129-AE53-2C7F5257E85F}"/>
              </a:ext>
            </a:extLst>
          </p:cNvPr>
          <p:cNvSpPr/>
          <p:nvPr/>
        </p:nvSpPr>
        <p:spPr>
          <a:xfrm>
            <a:off x="4287275" y="3485813"/>
            <a:ext cx="3014664" cy="2000250"/>
          </a:xfrm>
          <a:prstGeom prst="ellipse">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ID4096"/>
          </a:p>
        </p:txBody>
      </p:sp>
      <p:sp>
        <p:nvSpPr>
          <p:cNvPr id="7" name="Oval 6">
            <a:extLst>
              <a:ext uri="{FF2B5EF4-FFF2-40B4-BE49-F238E27FC236}">
                <a16:creationId xmlns:a16="http://schemas.microsoft.com/office/drawing/2014/main" id="{0039AE02-1EAA-4D6C-96B8-3BEE3DD0BFE8}"/>
              </a:ext>
            </a:extLst>
          </p:cNvPr>
          <p:cNvSpPr/>
          <p:nvPr/>
        </p:nvSpPr>
        <p:spPr>
          <a:xfrm>
            <a:off x="5492325" y="2574450"/>
            <a:ext cx="2712243" cy="1771650"/>
          </a:xfrm>
          <a:prstGeom prst="ellipse">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ID4096"/>
          </a:p>
        </p:txBody>
      </p:sp>
      <p:sp>
        <p:nvSpPr>
          <p:cNvPr id="8" name="Oval 7">
            <a:extLst>
              <a:ext uri="{FF2B5EF4-FFF2-40B4-BE49-F238E27FC236}">
                <a16:creationId xmlns:a16="http://schemas.microsoft.com/office/drawing/2014/main" id="{49F32431-7961-44FF-8DB9-E0B93678FF5A}"/>
              </a:ext>
            </a:extLst>
          </p:cNvPr>
          <p:cNvSpPr/>
          <p:nvPr/>
        </p:nvSpPr>
        <p:spPr>
          <a:xfrm>
            <a:off x="6862409" y="3220754"/>
            <a:ext cx="4688676" cy="322343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ID4096"/>
          </a:p>
        </p:txBody>
      </p:sp>
      <p:sp>
        <p:nvSpPr>
          <p:cNvPr id="9" name="Oval 8">
            <a:extLst>
              <a:ext uri="{FF2B5EF4-FFF2-40B4-BE49-F238E27FC236}">
                <a16:creationId xmlns:a16="http://schemas.microsoft.com/office/drawing/2014/main" id="{A6434921-14F5-4617-BDBE-CDEBDBEE5AE5}"/>
              </a:ext>
            </a:extLst>
          </p:cNvPr>
          <p:cNvSpPr/>
          <p:nvPr/>
        </p:nvSpPr>
        <p:spPr>
          <a:xfrm>
            <a:off x="222655" y="3152569"/>
            <a:ext cx="4853846" cy="280531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ID4096"/>
          </a:p>
        </p:txBody>
      </p:sp>
      <p:sp>
        <p:nvSpPr>
          <p:cNvPr id="10" name="TextBox 9">
            <a:extLst>
              <a:ext uri="{FF2B5EF4-FFF2-40B4-BE49-F238E27FC236}">
                <a16:creationId xmlns:a16="http://schemas.microsoft.com/office/drawing/2014/main" id="{7FDBB6CA-EAE6-4A05-86E7-9A440115F3F6}"/>
              </a:ext>
            </a:extLst>
          </p:cNvPr>
          <p:cNvSpPr txBox="1"/>
          <p:nvPr/>
        </p:nvSpPr>
        <p:spPr>
          <a:xfrm>
            <a:off x="3168625" y="2862723"/>
            <a:ext cx="2809872" cy="707886"/>
          </a:xfrm>
          <a:prstGeom prst="rect">
            <a:avLst/>
          </a:prstGeom>
          <a:noFill/>
        </p:spPr>
        <p:txBody>
          <a:bodyPr wrap="none" rtlCol="0">
            <a:spAutoFit/>
          </a:bodyPr>
          <a:lstStyle/>
          <a:p>
            <a:r>
              <a:rPr lang="en-US" sz="2000" b="1" dirty="0">
                <a:solidFill>
                  <a:srgbClr val="FF0000"/>
                </a:solidFill>
              </a:rPr>
              <a:t>Probabilistic proof </a:t>
            </a:r>
          </a:p>
          <a:p>
            <a:r>
              <a:rPr lang="en-US" sz="2000" b="1" dirty="0">
                <a:solidFill>
                  <a:srgbClr val="FF0000"/>
                </a:solidFill>
              </a:rPr>
              <a:t>systems</a:t>
            </a:r>
            <a:r>
              <a:rPr lang="en-US" sz="2000" dirty="0">
                <a:solidFill>
                  <a:srgbClr val="FF0000"/>
                </a:solidFill>
              </a:rPr>
              <a:t> (e.g., IP, ZK, PCP)</a:t>
            </a:r>
          </a:p>
        </p:txBody>
      </p:sp>
      <p:sp>
        <p:nvSpPr>
          <p:cNvPr id="11" name="TextBox 10">
            <a:extLst>
              <a:ext uri="{FF2B5EF4-FFF2-40B4-BE49-F238E27FC236}">
                <a16:creationId xmlns:a16="http://schemas.microsoft.com/office/drawing/2014/main" id="{F1A40F98-8096-4447-8251-E7CC9215DE6B}"/>
              </a:ext>
            </a:extLst>
          </p:cNvPr>
          <p:cNvSpPr txBox="1"/>
          <p:nvPr/>
        </p:nvSpPr>
        <p:spPr>
          <a:xfrm>
            <a:off x="559331" y="4410597"/>
            <a:ext cx="2350295" cy="461665"/>
          </a:xfrm>
          <a:prstGeom prst="rect">
            <a:avLst/>
          </a:prstGeom>
          <a:noFill/>
        </p:spPr>
        <p:txBody>
          <a:bodyPr wrap="square" rtlCol="0">
            <a:spAutoFit/>
          </a:bodyPr>
          <a:lstStyle/>
          <a:p>
            <a:r>
              <a:rPr lang="en-US" sz="2400" b="1" dirty="0"/>
              <a:t>CRYPTOGRAPHY</a:t>
            </a:r>
            <a:endParaRPr lang="LID4096" sz="2400" b="1" dirty="0"/>
          </a:p>
        </p:txBody>
      </p:sp>
      <p:sp>
        <p:nvSpPr>
          <p:cNvPr id="12" name="TextBox 11">
            <a:extLst>
              <a:ext uri="{FF2B5EF4-FFF2-40B4-BE49-F238E27FC236}">
                <a16:creationId xmlns:a16="http://schemas.microsoft.com/office/drawing/2014/main" id="{BF364188-A253-4CD3-B402-A57FCB58B6C8}"/>
              </a:ext>
            </a:extLst>
          </p:cNvPr>
          <p:cNvSpPr txBox="1"/>
          <p:nvPr/>
        </p:nvSpPr>
        <p:spPr>
          <a:xfrm>
            <a:off x="8692233" y="4577518"/>
            <a:ext cx="2390777" cy="954107"/>
          </a:xfrm>
          <a:prstGeom prst="rect">
            <a:avLst/>
          </a:prstGeom>
          <a:noFill/>
        </p:spPr>
        <p:txBody>
          <a:bodyPr wrap="square" rtlCol="0">
            <a:spAutoFit/>
          </a:bodyPr>
          <a:lstStyle/>
          <a:p>
            <a:r>
              <a:rPr lang="en-US" sz="2800" b="1" dirty="0"/>
              <a:t>Randomized Algorithms</a:t>
            </a:r>
            <a:endParaRPr lang="LID4096" sz="2800" b="1" dirty="0"/>
          </a:p>
        </p:txBody>
      </p:sp>
      <p:sp>
        <p:nvSpPr>
          <p:cNvPr id="13" name="TextBox 12">
            <a:extLst>
              <a:ext uri="{FF2B5EF4-FFF2-40B4-BE49-F238E27FC236}">
                <a16:creationId xmlns:a16="http://schemas.microsoft.com/office/drawing/2014/main" id="{AF688EE3-E313-42EC-B271-BCA4A667E491}"/>
              </a:ext>
            </a:extLst>
          </p:cNvPr>
          <p:cNvSpPr txBox="1"/>
          <p:nvPr/>
        </p:nvSpPr>
        <p:spPr>
          <a:xfrm>
            <a:off x="6085096" y="2812646"/>
            <a:ext cx="1918154" cy="707886"/>
          </a:xfrm>
          <a:prstGeom prst="rect">
            <a:avLst/>
          </a:prstGeom>
          <a:noFill/>
        </p:spPr>
        <p:txBody>
          <a:bodyPr wrap="none" rtlCol="0">
            <a:spAutoFit/>
          </a:bodyPr>
          <a:lstStyle/>
          <a:p>
            <a:r>
              <a:rPr lang="en-US" sz="2000" b="1" dirty="0">
                <a:solidFill>
                  <a:srgbClr val="FF0000"/>
                </a:solidFill>
              </a:rPr>
              <a:t>Property Testing</a:t>
            </a:r>
            <a:br>
              <a:rPr lang="en-US" sz="2000" b="1" dirty="0">
                <a:solidFill>
                  <a:srgbClr val="FF0000"/>
                </a:solidFill>
              </a:rPr>
            </a:br>
            <a:r>
              <a:rPr lang="en-US" sz="2000" dirty="0">
                <a:solidFill>
                  <a:srgbClr val="FF0000"/>
                </a:solidFill>
              </a:rPr>
              <a:t>(e.g., of graphs)</a:t>
            </a:r>
          </a:p>
        </p:txBody>
      </p:sp>
      <p:sp>
        <p:nvSpPr>
          <p:cNvPr id="14" name="TextBox 13">
            <a:extLst>
              <a:ext uri="{FF2B5EF4-FFF2-40B4-BE49-F238E27FC236}">
                <a16:creationId xmlns:a16="http://schemas.microsoft.com/office/drawing/2014/main" id="{15F8E8EB-326C-4B26-BBD7-CBD81428BB71}"/>
              </a:ext>
            </a:extLst>
          </p:cNvPr>
          <p:cNvSpPr txBox="1"/>
          <p:nvPr/>
        </p:nvSpPr>
        <p:spPr>
          <a:xfrm>
            <a:off x="4344298" y="4295769"/>
            <a:ext cx="3019032" cy="707886"/>
          </a:xfrm>
          <a:prstGeom prst="rect">
            <a:avLst/>
          </a:prstGeom>
          <a:noFill/>
        </p:spPr>
        <p:txBody>
          <a:bodyPr wrap="none" rtlCol="0">
            <a:spAutoFit/>
          </a:bodyPr>
          <a:lstStyle/>
          <a:p>
            <a:r>
              <a:rPr lang="en-US" sz="2000" b="1" dirty="0" err="1">
                <a:solidFill>
                  <a:srgbClr val="FF0000"/>
                </a:solidFill>
              </a:rPr>
              <a:t>Pseudorandomness</a:t>
            </a:r>
            <a:r>
              <a:rPr lang="en-US" sz="2000" dirty="0">
                <a:solidFill>
                  <a:srgbClr val="FF0000"/>
                </a:solidFill>
              </a:rPr>
              <a:t> </a:t>
            </a:r>
            <a:br>
              <a:rPr lang="en-US" sz="2000" dirty="0">
                <a:solidFill>
                  <a:srgbClr val="FF0000"/>
                </a:solidFill>
              </a:rPr>
            </a:br>
            <a:r>
              <a:rPr lang="en-US" sz="2000" dirty="0">
                <a:solidFill>
                  <a:srgbClr val="FF0000"/>
                </a:solidFill>
              </a:rPr>
              <a:t>(i.e., PRGs of various types)</a:t>
            </a:r>
          </a:p>
        </p:txBody>
      </p:sp>
      <p:sp>
        <p:nvSpPr>
          <p:cNvPr id="19" name="Freeform: Shape 18">
            <a:extLst>
              <a:ext uri="{FF2B5EF4-FFF2-40B4-BE49-F238E27FC236}">
                <a16:creationId xmlns:a16="http://schemas.microsoft.com/office/drawing/2014/main" id="{57B7D86E-05B3-40E9-99FF-F4023AE7B054}"/>
              </a:ext>
            </a:extLst>
          </p:cNvPr>
          <p:cNvSpPr/>
          <p:nvPr/>
        </p:nvSpPr>
        <p:spPr>
          <a:xfrm>
            <a:off x="3392762" y="2337526"/>
            <a:ext cx="4392313" cy="4520474"/>
          </a:xfrm>
          <a:custGeom>
            <a:avLst/>
            <a:gdLst>
              <a:gd name="connsiteX0" fmla="*/ 0 w 4700588"/>
              <a:gd name="connsiteY0" fmla="*/ 1457348 h 1457348"/>
              <a:gd name="connsiteX1" fmla="*/ 2157413 w 4700588"/>
              <a:gd name="connsiteY1" fmla="*/ 23 h 1457348"/>
              <a:gd name="connsiteX2" fmla="*/ 4700588 w 4700588"/>
              <a:gd name="connsiteY2" fmla="*/ 1428773 h 1457348"/>
            </a:gdLst>
            <a:ahLst/>
            <a:cxnLst>
              <a:cxn ang="0">
                <a:pos x="connsiteX0" y="connsiteY0"/>
              </a:cxn>
              <a:cxn ang="0">
                <a:pos x="connsiteX1" y="connsiteY1"/>
              </a:cxn>
              <a:cxn ang="0">
                <a:pos x="connsiteX2" y="connsiteY2"/>
              </a:cxn>
            </a:cxnLst>
            <a:rect l="l" t="t" r="r" b="b"/>
            <a:pathLst>
              <a:path w="4700588" h="1457348">
                <a:moveTo>
                  <a:pt x="0" y="1457348"/>
                </a:moveTo>
                <a:cubicBezTo>
                  <a:pt x="686991" y="731066"/>
                  <a:pt x="1373982" y="4785"/>
                  <a:pt x="2157413" y="23"/>
                </a:cubicBezTo>
                <a:cubicBezTo>
                  <a:pt x="2940844" y="-4740"/>
                  <a:pt x="3820716" y="712016"/>
                  <a:pt x="4700588" y="142877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ID4096"/>
          </a:p>
        </p:txBody>
      </p:sp>
      <p:sp>
        <p:nvSpPr>
          <p:cNvPr id="21" name="TextBox 20">
            <a:extLst>
              <a:ext uri="{FF2B5EF4-FFF2-40B4-BE49-F238E27FC236}">
                <a16:creationId xmlns:a16="http://schemas.microsoft.com/office/drawing/2014/main" id="{B710E0D8-4A34-4618-BD54-3B6ADC9FA41A}"/>
              </a:ext>
            </a:extLst>
          </p:cNvPr>
          <p:cNvSpPr txBox="1"/>
          <p:nvPr/>
        </p:nvSpPr>
        <p:spPr>
          <a:xfrm>
            <a:off x="4180123" y="6060299"/>
            <a:ext cx="3188294" cy="461665"/>
          </a:xfrm>
          <a:prstGeom prst="rect">
            <a:avLst/>
          </a:prstGeom>
          <a:noFill/>
        </p:spPr>
        <p:txBody>
          <a:bodyPr wrap="square" rtlCol="0">
            <a:spAutoFit/>
          </a:bodyPr>
          <a:lstStyle/>
          <a:p>
            <a:r>
              <a:rPr lang="en-US" sz="2400" b="1" dirty="0"/>
              <a:t>COMPLEXITY THEORY</a:t>
            </a:r>
            <a:endParaRPr lang="LID4096" sz="2400" b="1" dirty="0"/>
          </a:p>
        </p:txBody>
      </p:sp>
      <p:sp>
        <p:nvSpPr>
          <p:cNvPr id="17" name="TextBox 16">
            <a:extLst>
              <a:ext uri="{FF2B5EF4-FFF2-40B4-BE49-F238E27FC236}">
                <a16:creationId xmlns:a16="http://schemas.microsoft.com/office/drawing/2014/main" id="{22158115-3096-4F3D-AB15-2DB334E5921F}"/>
              </a:ext>
            </a:extLst>
          </p:cNvPr>
          <p:cNvSpPr txBox="1"/>
          <p:nvPr/>
        </p:nvSpPr>
        <p:spPr>
          <a:xfrm>
            <a:off x="8633088" y="2276581"/>
            <a:ext cx="2699573" cy="830997"/>
          </a:xfrm>
          <a:prstGeom prst="rect">
            <a:avLst/>
          </a:prstGeom>
          <a:noFill/>
        </p:spPr>
        <p:txBody>
          <a:bodyPr wrap="square" rtlCol="0">
            <a:spAutoFit/>
          </a:bodyPr>
          <a:lstStyle/>
          <a:p>
            <a:r>
              <a:rPr lang="en-US" sz="2400" b="1" dirty="0"/>
              <a:t>COMPUTATIONAL</a:t>
            </a:r>
          </a:p>
          <a:p>
            <a:r>
              <a:rPr lang="en-US" sz="2400" b="1" dirty="0"/>
              <a:t>LEARNING THEORY</a:t>
            </a:r>
            <a:endParaRPr lang="LID4096" sz="2400" b="1" dirty="0"/>
          </a:p>
        </p:txBody>
      </p:sp>
      <p:sp>
        <p:nvSpPr>
          <p:cNvPr id="18" name="Oval 17">
            <a:extLst>
              <a:ext uri="{FF2B5EF4-FFF2-40B4-BE49-F238E27FC236}">
                <a16:creationId xmlns:a16="http://schemas.microsoft.com/office/drawing/2014/main" id="{4F1C3813-3BB2-46BD-B103-AB426AFEFE5B}"/>
              </a:ext>
            </a:extLst>
          </p:cNvPr>
          <p:cNvSpPr/>
          <p:nvPr/>
        </p:nvSpPr>
        <p:spPr>
          <a:xfrm>
            <a:off x="7471950" y="1793099"/>
            <a:ext cx="4687271" cy="172743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ID4096"/>
          </a:p>
        </p:txBody>
      </p:sp>
    </p:spTree>
    <p:extLst>
      <p:ext uri="{BB962C8B-B14F-4D97-AF65-F5344CB8AC3E}">
        <p14:creationId xmlns:p14="http://schemas.microsoft.com/office/powerpoint/2010/main" val="1353035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1" grpId="0"/>
      <p:bldP spid="12" grpId="0"/>
      <p:bldP spid="19" grpId="0" animBg="1"/>
      <p:bldP spid="21" grpId="0"/>
      <p:bldP spid="17" grpId="0"/>
      <p:bldP spid="1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77C67-966F-4785-8FD9-4F33E095A140}"/>
              </a:ext>
            </a:extLst>
          </p:cNvPr>
          <p:cNvSpPr>
            <a:spLocks noGrp="1"/>
          </p:cNvSpPr>
          <p:nvPr>
            <p:ph type="title"/>
          </p:nvPr>
        </p:nvSpPr>
        <p:spPr>
          <a:xfrm>
            <a:off x="838200" y="365125"/>
            <a:ext cx="10515600" cy="1063625"/>
          </a:xfrm>
        </p:spPr>
        <p:txBody>
          <a:bodyPr/>
          <a:lstStyle/>
          <a:p>
            <a:r>
              <a:rPr lang="en-US" dirty="0"/>
              <a:t>Property Testing</a:t>
            </a:r>
            <a:endParaRPr lang="LID4096" dirty="0"/>
          </a:p>
        </p:txBody>
      </p:sp>
      <p:sp>
        <p:nvSpPr>
          <p:cNvPr id="3" name="Content Placeholder 2">
            <a:extLst>
              <a:ext uri="{FF2B5EF4-FFF2-40B4-BE49-F238E27FC236}">
                <a16:creationId xmlns:a16="http://schemas.microsoft.com/office/drawing/2014/main" id="{55C5DA28-7520-48CF-85C0-CAF1020504C6}"/>
              </a:ext>
            </a:extLst>
          </p:cNvPr>
          <p:cNvSpPr>
            <a:spLocks noGrp="1"/>
          </p:cNvSpPr>
          <p:nvPr>
            <p:ph idx="1"/>
          </p:nvPr>
        </p:nvSpPr>
        <p:spPr/>
        <p:txBody>
          <a:bodyPr/>
          <a:lstStyle/>
          <a:p>
            <a:r>
              <a:rPr lang="en-US" dirty="0"/>
              <a:t>Property Testers = </a:t>
            </a:r>
            <a:r>
              <a:rPr lang="en-US" b="1" dirty="0">
                <a:solidFill>
                  <a:schemeClr val="accent4"/>
                </a:solidFill>
              </a:rPr>
              <a:t>super-fast</a:t>
            </a:r>
            <a:r>
              <a:rPr lang="en-US" dirty="0">
                <a:solidFill>
                  <a:schemeClr val="accent4"/>
                </a:solidFill>
              </a:rPr>
              <a:t> </a:t>
            </a:r>
            <a:r>
              <a:rPr lang="en-US" b="1" dirty="0">
                <a:solidFill>
                  <a:srgbClr val="FF0000"/>
                </a:solidFill>
              </a:rPr>
              <a:t>approximate decision </a:t>
            </a:r>
            <a:r>
              <a:rPr lang="en-US" dirty="0"/>
              <a:t>procedures.</a:t>
            </a:r>
          </a:p>
          <a:p>
            <a:r>
              <a:rPr lang="en-US" b="1" dirty="0">
                <a:solidFill>
                  <a:schemeClr val="accent4"/>
                </a:solidFill>
              </a:rPr>
              <a:t>super-fast</a:t>
            </a:r>
            <a:r>
              <a:rPr lang="en-US" dirty="0"/>
              <a:t> = running-time is sub-linear (significantly so); </a:t>
            </a:r>
            <a:br>
              <a:rPr lang="en-US" dirty="0"/>
            </a:br>
            <a:r>
              <a:rPr lang="en-US" dirty="0"/>
              <a:t>that is, the tester does not read the entire object.</a:t>
            </a:r>
            <a:br>
              <a:rPr lang="en-US" dirty="0"/>
            </a:br>
            <a:r>
              <a:rPr lang="en-US" dirty="0"/>
              <a:t>The object is accessed by queries to its “parts” (e.g., bits).</a:t>
            </a:r>
          </a:p>
          <a:p>
            <a:r>
              <a:rPr lang="en-US" b="1" dirty="0">
                <a:solidFill>
                  <a:srgbClr val="FF0000"/>
                </a:solidFill>
              </a:rPr>
              <a:t>approximate decision </a:t>
            </a:r>
            <a:r>
              <a:rPr lang="en-US" dirty="0"/>
              <a:t>= distinguish objects that have the property (equiv., are in the set) from objects that are far from the property, where far means that many “parts” have to be changed to get an object that has the property. (Indeed: there is a proximity parameter.)</a:t>
            </a:r>
          </a:p>
          <a:p>
            <a:r>
              <a:rPr lang="en-US" dirty="0"/>
              <a:t>The question of representation (i.e., what are the “parts”?).</a:t>
            </a:r>
            <a:br>
              <a:rPr lang="en-US" dirty="0"/>
            </a:br>
            <a:r>
              <a:rPr lang="en-US" dirty="0"/>
              <a:t>This determines the queries as well as the distance measure.</a:t>
            </a:r>
          </a:p>
        </p:txBody>
      </p:sp>
    </p:spTree>
    <p:extLst>
      <p:ext uri="{BB962C8B-B14F-4D97-AF65-F5344CB8AC3E}">
        <p14:creationId xmlns:p14="http://schemas.microsoft.com/office/powerpoint/2010/main" val="811518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028BF-A409-453F-A9AE-8E4696A7A8C7}"/>
              </a:ext>
            </a:extLst>
          </p:cNvPr>
          <p:cNvSpPr>
            <a:spLocks noGrp="1"/>
          </p:cNvSpPr>
          <p:nvPr>
            <p:ph type="title"/>
          </p:nvPr>
        </p:nvSpPr>
        <p:spPr>
          <a:xfrm>
            <a:off x="535781" y="245487"/>
            <a:ext cx="11120438" cy="930275"/>
          </a:xfrm>
        </p:spPr>
        <p:txBody>
          <a:bodyPr/>
          <a:lstStyle/>
          <a:p>
            <a:r>
              <a:rPr lang="en-US" dirty="0"/>
              <a:t>PT of graphs: The Bounded-Degree Graph model</a:t>
            </a:r>
            <a:endParaRPr lang="LID4096" dirty="0"/>
          </a:p>
        </p:txBody>
      </p:sp>
      <p:sp>
        <p:nvSpPr>
          <p:cNvPr id="3" name="Content Placeholder 2">
            <a:extLst>
              <a:ext uri="{FF2B5EF4-FFF2-40B4-BE49-F238E27FC236}">
                <a16:creationId xmlns:a16="http://schemas.microsoft.com/office/drawing/2014/main" id="{E6A915CA-249C-4BCE-993D-7484CF16E58E}"/>
              </a:ext>
            </a:extLst>
          </p:cNvPr>
          <p:cNvSpPr>
            <a:spLocks noGrp="1"/>
          </p:cNvSpPr>
          <p:nvPr>
            <p:ph idx="1"/>
          </p:nvPr>
        </p:nvSpPr>
        <p:spPr>
          <a:xfrm>
            <a:off x="535781" y="1382713"/>
            <a:ext cx="10515600" cy="3736975"/>
          </a:xfrm>
        </p:spPr>
        <p:txBody>
          <a:bodyPr>
            <a:normAutofit/>
          </a:bodyPr>
          <a:lstStyle/>
          <a:p>
            <a:pPr marL="0" indent="0">
              <a:buNone/>
            </a:pPr>
            <a:r>
              <a:rPr lang="en-US" sz="3200" dirty="0">
                <a:solidFill>
                  <a:srgbClr val="0070C0"/>
                </a:solidFill>
              </a:rPr>
              <a:t>For a degree bound </a:t>
            </a:r>
            <a:r>
              <a:rPr lang="en-US" sz="3200" dirty="0"/>
              <a:t>d</a:t>
            </a:r>
            <a:r>
              <a:rPr lang="en-US" sz="3200" dirty="0">
                <a:solidFill>
                  <a:srgbClr val="0070C0"/>
                </a:solidFill>
              </a:rPr>
              <a:t>, graphs are represented by incidence functions such that </a:t>
            </a:r>
            <a:r>
              <a:rPr lang="en-US" sz="3200" dirty="0"/>
              <a:t>g(</a:t>
            </a:r>
            <a:r>
              <a:rPr lang="en-US" sz="3200" dirty="0" err="1"/>
              <a:t>v,i</a:t>
            </a:r>
            <a:r>
              <a:rPr lang="en-US" sz="3200" dirty="0"/>
              <a:t>) = w</a:t>
            </a:r>
            <a:r>
              <a:rPr lang="en-US" sz="3200" dirty="0">
                <a:solidFill>
                  <a:srgbClr val="0070C0"/>
                </a:solidFill>
              </a:rPr>
              <a:t> if </a:t>
            </a:r>
            <a:r>
              <a:rPr lang="en-US" sz="3200" dirty="0"/>
              <a:t>w</a:t>
            </a:r>
            <a:r>
              <a:rPr lang="en-US" sz="3200" dirty="0">
                <a:solidFill>
                  <a:srgbClr val="0070C0"/>
                </a:solidFill>
              </a:rPr>
              <a:t> is the </a:t>
            </a:r>
            <a:r>
              <a:rPr lang="en-US" sz="3200" dirty="0" err="1"/>
              <a:t>i</a:t>
            </a:r>
            <a:r>
              <a:rPr lang="en-US" sz="3200" baseline="30000" dirty="0" err="1">
                <a:solidFill>
                  <a:srgbClr val="0070C0"/>
                </a:solidFill>
              </a:rPr>
              <a:t>th</a:t>
            </a:r>
            <a:r>
              <a:rPr lang="en-US" sz="3200" dirty="0">
                <a:solidFill>
                  <a:srgbClr val="0070C0"/>
                </a:solidFill>
              </a:rPr>
              <a:t> neighbor of </a:t>
            </a:r>
            <a:r>
              <a:rPr lang="en-US" sz="3200" dirty="0"/>
              <a:t>v</a:t>
            </a:r>
            <a:r>
              <a:rPr lang="en-US" sz="3200" dirty="0">
                <a:solidFill>
                  <a:srgbClr val="0070C0"/>
                </a:solidFill>
              </a:rPr>
              <a:t>. </a:t>
            </a:r>
          </a:p>
          <a:p>
            <a:pPr marL="0" indent="0">
              <a:buNone/>
            </a:pPr>
            <a:r>
              <a:rPr lang="en-US" dirty="0">
                <a:solidFill>
                  <a:srgbClr val="0070C0"/>
                </a:solidFill>
              </a:rPr>
              <a:t>On (explicit) input </a:t>
            </a:r>
            <a:r>
              <a:rPr lang="en-US" dirty="0"/>
              <a:t>n</a:t>
            </a:r>
            <a:r>
              <a:rPr lang="en-US" dirty="0">
                <a:solidFill>
                  <a:srgbClr val="0070C0"/>
                </a:solidFill>
              </a:rPr>
              <a:t> and </a:t>
            </a:r>
            <a:r>
              <a:rPr lang="en-US" dirty="0">
                <a:sym typeface="Symbol" panose="05050102010706020507" pitchFamily="18" charset="2"/>
              </a:rPr>
              <a:t></a:t>
            </a:r>
            <a:r>
              <a:rPr lang="en-US" dirty="0">
                <a:solidFill>
                  <a:srgbClr val="0070C0"/>
                </a:solidFill>
                <a:sym typeface="Symbol" panose="05050102010706020507" pitchFamily="18" charset="2"/>
              </a:rPr>
              <a:t>, a tester for property </a:t>
            </a:r>
            <a:r>
              <a:rPr lang="en-US" dirty="0">
                <a:sym typeface="Symbol" panose="05050102010706020507" pitchFamily="18" charset="2"/>
              </a:rPr>
              <a:t></a:t>
            </a:r>
            <a:r>
              <a:rPr lang="en-US" dirty="0">
                <a:solidFill>
                  <a:srgbClr val="0070C0"/>
                </a:solidFill>
                <a:sym typeface="Symbol" panose="05050102010706020507" pitchFamily="18" charset="2"/>
              </a:rPr>
              <a:t> </a:t>
            </a:r>
            <a:br>
              <a:rPr lang="en-US" dirty="0">
                <a:solidFill>
                  <a:srgbClr val="0070C0"/>
                </a:solidFill>
                <a:sym typeface="Symbol" panose="05050102010706020507" pitchFamily="18" charset="2"/>
              </a:rPr>
            </a:br>
            <a:r>
              <a:rPr lang="en-US" dirty="0">
                <a:solidFill>
                  <a:srgbClr val="0070C0"/>
                </a:solidFill>
                <a:sym typeface="Symbol" panose="05050102010706020507" pitchFamily="18" charset="2"/>
              </a:rPr>
              <a:t>is given </a:t>
            </a:r>
            <a:r>
              <a:rPr lang="en-US" b="1" dirty="0">
                <a:solidFill>
                  <a:srgbClr val="0070C0"/>
                </a:solidFill>
              </a:rPr>
              <a:t>oracle access </a:t>
            </a:r>
            <a:r>
              <a:rPr lang="en-US" dirty="0">
                <a:solidFill>
                  <a:srgbClr val="0070C0"/>
                </a:solidFill>
              </a:rPr>
              <a:t>to </a:t>
            </a:r>
            <a:r>
              <a:rPr lang="en-US" dirty="0"/>
              <a:t>g</a:t>
            </a:r>
            <a:r>
              <a:rPr lang="en-US" dirty="0">
                <a:solidFill>
                  <a:srgbClr val="0070C0"/>
                </a:solidFill>
              </a:rPr>
              <a:t>, representing </a:t>
            </a:r>
            <a:r>
              <a:rPr lang="en-US" dirty="0"/>
              <a:t>G</a:t>
            </a:r>
            <a:r>
              <a:rPr lang="en-US" dirty="0">
                <a:solidFill>
                  <a:srgbClr val="0070C0"/>
                </a:solidFill>
              </a:rPr>
              <a:t>, and should satisfy:</a:t>
            </a:r>
          </a:p>
          <a:p>
            <a:r>
              <a:rPr lang="en-US" dirty="0">
                <a:solidFill>
                  <a:srgbClr val="0070C0"/>
                </a:solidFill>
              </a:rPr>
              <a:t>If </a:t>
            </a:r>
            <a:r>
              <a:rPr lang="en-US" dirty="0"/>
              <a:t>G</a:t>
            </a:r>
            <a:r>
              <a:rPr lang="en-US" dirty="0">
                <a:solidFill>
                  <a:srgbClr val="0070C0"/>
                </a:solidFill>
              </a:rPr>
              <a:t> is in </a:t>
            </a:r>
            <a:r>
              <a:rPr lang="en-US" dirty="0">
                <a:sym typeface="Symbol" panose="05050102010706020507" pitchFamily="18" charset="2"/>
              </a:rPr>
              <a:t></a:t>
            </a:r>
            <a:r>
              <a:rPr lang="en-US" dirty="0">
                <a:solidFill>
                  <a:srgbClr val="0070C0"/>
                </a:solidFill>
                <a:sym typeface="Symbol" panose="05050102010706020507" pitchFamily="18" charset="2"/>
              </a:rPr>
              <a:t>, then the tester accepts </a:t>
            </a:r>
            <a:r>
              <a:rPr lang="en-US" dirty="0" err="1">
                <a:solidFill>
                  <a:srgbClr val="0070C0"/>
                </a:solidFill>
                <a:sym typeface="Symbol" panose="05050102010706020507" pitchFamily="18" charset="2"/>
              </a:rPr>
              <a:t>w.p</a:t>
            </a:r>
            <a:r>
              <a:rPr lang="en-US" dirty="0">
                <a:solidFill>
                  <a:srgbClr val="0070C0"/>
                </a:solidFill>
                <a:sym typeface="Symbol" panose="05050102010706020507" pitchFamily="18" charset="2"/>
              </a:rPr>
              <a:t> at least </a:t>
            </a:r>
            <a:r>
              <a:rPr lang="en-US" dirty="0">
                <a:sym typeface="Symbol" panose="05050102010706020507" pitchFamily="18" charset="2"/>
              </a:rPr>
              <a:t>2/3</a:t>
            </a:r>
            <a:r>
              <a:rPr lang="en-US" dirty="0">
                <a:solidFill>
                  <a:srgbClr val="0070C0"/>
                </a:solidFill>
                <a:sym typeface="Symbol" panose="05050102010706020507" pitchFamily="18" charset="2"/>
              </a:rPr>
              <a:t> </a:t>
            </a:r>
            <a:r>
              <a:rPr lang="en-US" sz="2400" dirty="0">
                <a:solidFill>
                  <a:srgbClr val="0070C0"/>
                </a:solidFill>
                <a:sym typeface="Symbol" panose="05050102010706020507" pitchFamily="18" charset="2"/>
              </a:rPr>
              <a:t>(or </a:t>
            </a:r>
            <a:r>
              <a:rPr lang="en-US" sz="2400" dirty="0">
                <a:sym typeface="Symbol" panose="05050102010706020507" pitchFamily="18" charset="2"/>
              </a:rPr>
              <a:t>1</a:t>
            </a:r>
            <a:r>
              <a:rPr lang="en-US" sz="2400" dirty="0">
                <a:solidFill>
                  <a:srgbClr val="0070C0"/>
                </a:solidFill>
                <a:sym typeface="Symbol" panose="05050102010706020507" pitchFamily="18" charset="2"/>
              </a:rPr>
              <a:t> (“one-sided”))</a:t>
            </a:r>
            <a:r>
              <a:rPr lang="en-US" dirty="0">
                <a:solidFill>
                  <a:srgbClr val="0070C0"/>
                </a:solidFill>
                <a:sym typeface="Symbol" panose="05050102010706020507" pitchFamily="18" charset="2"/>
              </a:rPr>
              <a:t>.</a:t>
            </a:r>
          </a:p>
          <a:p>
            <a:r>
              <a:rPr lang="en-US" dirty="0">
                <a:solidFill>
                  <a:srgbClr val="0070C0"/>
                </a:solidFill>
                <a:sym typeface="Symbol" panose="05050102010706020507" pitchFamily="18" charset="2"/>
              </a:rPr>
              <a:t>If </a:t>
            </a:r>
            <a:r>
              <a:rPr lang="en-US" dirty="0">
                <a:sym typeface="Symbol" panose="05050102010706020507" pitchFamily="18" charset="2"/>
              </a:rPr>
              <a:t>G</a:t>
            </a:r>
            <a:r>
              <a:rPr lang="en-US" dirty="0">
                <a:solidFill>
                  <a:srgbClr val="0070C0"/>
                </a:solidFill>
                <a:sym typeface="Symbol" panose="05050102010706020507" pitchFamily="18" charset="2"/>
              </a:rPr>
              <a:t> is </a:t>
            </a:r>
            <a:r>
              <a:rPr lang="en-US" dirty="0">
                <a:sym typeface="Symbol" panose="05050102010706020507" pitchFamily="18" charset="2"/>
              </a:rPr>
              <a:t></a:t>
            </a:r>
            <a:r>
              <a:rPr lang="en-US" dirty="0">
                <a:solidFill>
                  <a:srgbClr val="0070C0"/>
                </a:solidFill>
                <a:sym typeface="Symbol" panose="05050102010706020507" pitchFamily="18" charset="2"/>
              </a:rPr>
              <a:t>-far from </a:t>
            </a:r>
            <a:r>
              <a:rPr lang="en-US" dirty="0">
                <a:sym typeface="Symbol" panose="05050102010706020507" pitchFamily="18" charset="2"/>
              </a:rPr>
              <a:t></a:t>
            </a:r>
            <a:r>
              <a:rPr lang="en-US" dirty="0">
                <a:solidFill>
                  <a:srgbClr val="0070C0"/>
                </a:solidFill>
                <a:sym typeface="Symbol" panose="05050102010706020507" pitchFamily="18" charset="2"/>
              </a:rPr>
              <a:t>, then the tester should reject </a:t>
            </a:r>
            <a:r>
              <a:rPr lang="en-US" dirty="0" err="1">
                <a:solidFill>
                  <a:srgbClr val="0070C0"/>
                </a:solidFill>
                <a:sym typeface="Symbol" panose="05050102010706020507" pitchFamily="18" charset="2"/>
              </a:rPr>
              <a:t>w.p.</a:t>
            </a:r>
            <a:r>
              <a:rPr lang="en-US" dirty="0">
                <a:solidFill>
                  <a:srgbClr val="0070C0"/>
                </a:solidFill>
                <a:sym typeface="Symbol" panose="05050102010706020507" pitchFamily="18" charset="2"/>
              </a:rPr>
              <a:t> at least </a:t>
            </a:r>
            <a:r>
              <a:rPr lang="en-US" dirty="0">
                <a:sym typeface="Symbol" panose="05050102010706020507" pitchFamily="18" charset="2"/>
              </a:rPr>
              <a:t>2/3</a:t>
            </a:r>
            <a:r>
              <a:rPr lang="en-US" dirty="0">
                <a:solidFill>
                  <a:srgbClr val="0070C0"/>
                </a:solidFill>
                <a:sym typeface="Symbol" panose="05050102010706020507" pitchFamily="18" charset="2"/>
              </a:rPr>
              <a:t>,</a:t>
            </a:r>
            <a:br>
              <a:rPr lang="en-US" dirty="0">
                <a:solidFill>
                  <a:srgbClr val="0070C0"/>
                </a:solidFill>
                <a:sym typeface="Symbol" panose="05050102010706020507" pitchFamily="18" charset="2"/>
              </a:rPr>
            </a:br>
            <a:r>
              <a:rPr lang="en-US" dirty="0">
                <a:solidFill>
                  <a:srgbClr val="0070C0"/>
                </a:solidFill>
                <a:sym typeface="Symbol" panose="05050102010706020507" pitchFamily="18" charset="2"/>
              </a:rPr>
              <a:t>where </a:t>
            </a:r>
            <a:r>
              <a:rPr lang="en-US" dirty="0">
                <a:sym typeface="Symbol" panose="05050102010706020507" pitchFamily="18" charset="2"/>
              </a:rPr>
              <a:t>G</a:t>
            </a:r>
            <a:r>
              <a:rPr lang="en-US" dirty="0">
                <a:solidFill>
                  <a:srgbClr val="0070C0"/>
                </a:solidFill>
                <a:sym typeface="Symbol" panose="05050102010706020507" pitchFamily="18" charset="2"/>
              </a:rPr>
              <a:t> is </a:t>
            </a:r>
            <a:r>
              <a:rPr lang="en-US" b="1" dirty="0">
                <a:sym typeface="Symbol" panose="05050102010706020507" pitchFamily="18" charset="2"/>
              </a:rPr>
              <a:t></a:t>
            </a:r>
            <a:r>
              <a:rPr lang="en-US" b="1" dirty="0">
                <a:solidFill>
                  <a:srgbClr val="0070C0"/>
                </a:solidFill>
                <a:sym typeface="Symbol" panose="05050102010706020507" pitchFamily="18" charset="2"/>
              </a:rPr>
              <a:t>-far </a:t>
            </a:r>
            <a:r>
              <a:rPr lang="en-US" dirty="0">
                <a:solidFill>
                  <a:srgbClr val="0070C0"/>
                </a:solidFill>
                <a:sym typeface="Symbol" panose="05050102010706020507" pitchFamily="18" charset="2"/>
              </a:rPr>
              <a:t>from </a:t>
            </a:r>
            <a:r>
              <a:rPr lang="en-US" dirty="0">
                <a:sym typeface="Symbol" panose="05050102010706020507" pitchFamily="18" charset="2"/>
              </a:rPr>
              <a:t></a:t>
            </a:r>
            <a:r>
              <a:rPr lang="en-US" dirty="0">
                <a:solidFill>
                  <a:srgbClr val="0070C0"/>
                </a:solidFill>
                <a:sym typeface="Symbol" panose="05050102010706020507" pitchFamily="18" charset="2"/>
              </a:rPr>
              <a:t> if for every </a:t>
            </a:r>
            <a:r>
              <a:rPr lang="en-US" dirty="0">
                <a:sym typeface="Symbol" panose="05050102010706020507" pitchFamily="18" charset="2"/>
              </a:rPr>
              <a:t>G’ </a:t>
            </a:r>
            <a:r>
              <a:rPr lang="en-US" dirty="0">
                <a:solidFill>
                  <a:srgbClr val="0070C0"/>
                </a:solidFill>
                <a:sym typeface="Symbol" panose="05050102010706020507" pitchFamily="18" charset="2"/>
              </a:rPr>
              <a:t>the symmetric difference between </a:t>
            </a:r>
            <a:r>
              <a:rPr lang="en-US" dirty="0">
                <a:sym typeface="Symbol" panose="05050102010706020507" pitchFamily="18" charset="2"/>
              </a:rPr>
              <a:t>G</a:t>
            </a:r>
            <a:r>
              <a:rPr lang="en-US" dirty="0">
                <a:solidFill>
                  <a:srgbClr val="0070C0"/>
                </a:solidFill>
                <a:sym typeface="Symbol" panose="05050102010706020507" pitchFamily="18" charset="2"/>
              </a:rPr>
              <a:t> and </a:t>
            </a:r>
            <a:r>
              <a:rPr lang="en-US" dirty="0">
                <a:sym typeface="Symbol" panose="05050102010706020507" pitchFamily="18" charset="2"/>
              </a:rPr>
              <a:t>G’</a:t>
            </a:r>
            <a:r>
              <a:rPr lang="en-US" dirty="0">
                <a:solidFill>
                  <a:srgbClr val="0070C0"/>
                </a:solidFill>
                <a:sym typeface="Symbol" panose="05050102010706020507" pitchFamily="18" charset="2"/>
              </a:rPr>
              <a:t> is greater than </a:t>
            </a:r>
            <a:r>
              <a:rPr lang="en-US" dirty="0">
                <a:sym typeface="Symbol" panose="05050102010706020507" pitchFamily="18" charset="2"/>
              </a:rPr>
              <a:t></a:t>
            </a:r>
            <a:r>
              <a:rPr lang="en-US" dirty="0" err="1">
                <a:sym typeface="Symbol" panose="05050102010706020507" pitchFamily="18" charset="2"/>
              </a:rPr>
              <a:t>dn</a:t>
            </a:r>
            <a:r>
              <a:rPr lang="en-US" dirty="0">
                <a:sym typeface="Symbol" panose="05050102010706020507" pitchFamily="18" charset="2"/>
              </a:rPr>
              <a:t>/2</a:t>
            </a:r>
            <a:r>
              <a:rPr lang="en-US" dirty="0">
                <a:solidFill>
                  <a:srgbClr val="0070C0"/>
                </a:solidFill>
                <a:sym typeface="Symbol" panose="05050102010706020507" pitchFamily="18" charset="2"/>
              </a:rPr>
              <a:t>.</a:t>
            </a:r>
            <a:endParaRPr lang="LID4096" dirty="0">
              <a:solidFill>
                <a:srgbClr val="0070C0"/>
              </a:solidFill>
            </a:endParaRPr>
          </a:p>
        </p:txBody>
      </p:sp>
      <p:sp>
        <p:nvSpPr>
          <p:cNvPr id="4" name="TextBox 3">
            <a:extLst>
              <a:ext uri="{FF2B5EF4-FFF2-40B4-BE49-F238E27FC236}">
                <a16:creationId xmlns:a16="http://schemas.microsoft.com/office/drawing/2014/main" id="{474B0FF0-7F0B-44AC-B401-10FA40ACFB07}"/>
              </a:ext>
            </a:extLst>
          </p:cNvPr>
          <p:cNvSpPr txBox="1"/>
          <p:nvPr/>
        </p:nvSpPr>
        <p:spPr>
          <a:xfrm>
            <a:off x="838200" y="5697537"/>
            <a:ext cx="10957560" cy="584775"/>
          </a:xfrm>
          <a:prstGeom prst="rect">
            <a:avLst/>
          </a:prstGeom>
          <a:noFill/>
        </p:spPr>
        <p:txBody>
          <a:bodyPr wrap="square" rtlCol="0">
            <a:spAutoFit/>
          </a:bodyPr>
          <a:lstStyle/>
          <a:p>
            <a:r>
              <a:rPr lang="en-US" sz="3200" dirty="0">
                <a:solidFill>
                  <a:srgbClr val="FF0000"/>
                </a:solidFill>
              </a:rPr>
              <a:t>Focus: query complexity (as a function of</a:t>
            </a:r>
            <a:r>
              <a:rPr lang="en-US" sz="3200" dirty="0">
                <a:solidFill>
                  <a:srgbClr val="002060"/>
                </a:solidFill>
              </a:rPr>
              <a:t> </a:t>
            </a:r>
            <a:r>
              <a:rPr lang="en-US" sz="3200" dirty="0"/>
              <a:t>n </a:t>
            </a:r>
            <a:r>
              <a:rPr lang="en-US" sz="3200" dirty="0">
                <a:solidFill>
                  <a:srgbClr val="FF0000"/>
                </a:solidFill>
              </a:rPr>
              <a:t>and</a:t>
            </a:r>
            <a:r>
              <a:rPr lang="en-US" sz="3200" dirty="0"/>
              <a:t> </a:t>
            </a:r>
            <a:r>
              <a:rPr lang="en-US" sz="3200" dirty="0">
                <a:sym typeface="Symbol" panose="05050102010706020507" pitchFamily="18" charset="2"/>
              </a:rPr>
              <a:t></a:t>
            </a:r>
            <a:r>
              <a:rPr lang="en-US" sz="3200" dirty="0">
                <a:solidFill>
                  <a:srgbClr val="FF0000"/>
                </a:solidFill>
                <a:sym typeface="Symbol" panose="05050102010706020507" pitchFamily="18" charset="2"/>
              </a:rPr>
              <a:t>). </a:t>
            </a:r>
            <a:r>
              <a:rPr lang="en-US" sz="3200" dirty="0"/>
              <a:t> </a:t>
            </a:r>
            <a:endParaRPr lang="LID4096" sz="3200" dirty="0"/>
          </a:p>
        </p:txBody>
      </p:sp>
    </p:spTree>
    <p:extLst>
      <p:ext uri="{BB962C8B-B14F-4D97-AF65-F5344CB8AC3E}">
        <p14:creationId xmlns:p14="http://schemas.microsoft.com/office/powerpoint/2010/main" val="2750631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028BF-A409-453F-A9AE-8E4696A7A8C7}"/>
              </a:ext>
            </a:extLst>
          </p:cNvPr>
          <p:cNvSpPr>
            <a:spLocks noGrp="1"/>
          </p:cNvSpPr>
          <p:nvPr>
            <p:ph type="title"/>
          </p:nvPr>
        </p:nvSpPr>
        <p:spPr>
          <a:xfrm>
            <a:off x="838200" y="365125"/>
            <a:ext cx="8747760" cy="1143635"/>
          </a:xfrm>
        </p:spPr>
        <p:txBody>
          <a:bodyPr>
            <a:normAutofit fontScale="90000"/>
          </a:bodyPr>
          <a:lstStyle/>
          <a:p>
            <a:r>
              <a:rPr lang="en-US" dirty="0"/>
              <a:t>An example: Testing Graph Isomorphism</a:t>
            </a:r>
            <a:br>
              <a:rPr lang="en-US" dirty="0"/>
            </a:br>
            <a:r>
              <a:rPr lang="en-US" dirty="0"/>
              <a:t>(in the </a:t>
            </a:r>
            <a:r>
              <a:rPr lang="en-US" b="1" dirty="0"/>
              <a:t>fixed-</a:t>
            </a:r>
            <a:r>
              <a:rPr lang="en-US" dirty="0"/>
              <a:t>graph version) </a:t>
            </a:r>
            <a:endParaRPr lang="LID4096" dirty="0"/>
          </a:p>
        </p:txBody>
      </p:sp>
      <p:sp>
        <p:nvSpPr>
          <p:cNvPr id="3" name="Content Placeholder 2">
            <a:extLst>
              <a:ext uri="{FF2B5EF4-FFF2-40B4-BE49-F238E27FC236}">
                <a16:creationId xmlns:a16="http://schemas.microsoft.com/office/drawing/2014/main" id="{E6A915CA-249C-4BCE-993D-7484CF16E58E}"/>
              </a:ext>
            </a:extLst>
          </p:cNvPr>
          <p:cNvSpPr>
            <a:spLocks noGrp="1"/>
          </p:cNvSpPr>
          <p:nvPr>
            <p:ph idx="1"/>
          </p:nvPr>
        </p:nvSpPr>
        <p:spPr>
          <a:xfrm>
            <a:off x="838200" y="1825625"/>
            <a:ext cx="10774680" cy="4175125"/>
          </a:xfrm>
        </p:spPr>
        <p:txBody>
          <a:bodyPr>
            <a:normAutofit fontScale="92500"/>
          </a:bodyPr>
          <a:lstStyle/>
          <a:p>
            <a:pPr marL="0" indent="0">
              <a:buNone/>
            </a:pPr>
            <a:r>
              <a:rPr lang="en-US" dirty="0">
                <a:solidFill>
                  <a:srgbClr val="002060"/>
                </a:solidFill>
              </a:rPr>
              <a:t>F</a:t>
            </a:r>
            <a:r>
              <a:rPr lang="en-US" sz="3000" dirty="0">
                <a:solidFill>
                  <a:srgbClr val="002060"/>
                </a:solidFill>
              </a:rPr>
              <a:t>or a </a:t>
            </a:r>
            <a:r>
              <a:rPr lang="en-US" sz="3000" b="1" dirty="0">
                <a:solidFill>
                  <a:srgbClr val="002060"/>
                </a:solidFill>
              </a:rPr>
              <a:t>fixed</a:t>
            </a:r>
            <a:r>
              <a:rPr lang="en-US" sz="3000" dirty="0">
                <a:solidFill>
                  <a:srgbClr val="002060"/>
                </a:solidFill>
              </a:rPr>
              <a:t> </a:t>
            </a:r>
            <a:r>
              <a:rPr lang="en-US" sz="3000" dirty="0"/>
              <a:t>n</a:t>
            </a:r>
            <a:r>
              <a:rPr lang="en-US" sz="3000" dirty="0">
                <a:solidFill>
                  <a:srgbClr val="002060"/>
                </a:solidFill>
              </a:rPr>
              <a:t>-vertex graph </a:t>
            </a:r>
            <a:r>
              <a:rPr lang="en-US" sz="3000" dirty="0"/>
              <a:t>H (equiv., free access to H)</a:t>
            </a:r>
            <a:r>
              <a:rPr lang="en-US" sz="3000" dirty="0">
                <a:solidFill>
                  <a:srgbClr val="002060"/>
                </a:solidFill>
              </a:rPr>
              <a:t>, </a:t>
            </a:r>
            <a:br>
              <a:rPr lang="en-US" sz="3000" dirty="0">
                <a:solidFill>
                  <a:srgbClr val="002060"/>
                </a:solidFill>
              </a:rPr>
            </a:br>
            <a:r>
              <a:rPr lang="en-US" sz="3000" dirty="0">
                <a:solidFill>
                  <a:srgbClr val="002060"/>
                </a:solidFill>
              </a:rPr>
              <a:t>the question is whether the input graph </a:t>
            </a:r>
            <a:r>
              <a:rPr lang="en-US" sz="3000" dirty="0"/>
              <a:t>G</a:t>
            </a:r>
            <a:r>
              <a:rPr lang="en-US" sz="3000" dirty="0">
                <a:solidFill>
                  <a:srgbClr val="002060"/>
                </a:solidFill>
              </a:rPr>
              <a:t> is isomorphic to </a:t>
            </a:r>
            <a:r>
              <a:rPr lang="en-US" sz="3000" dirty="0"/>
              <a:t>H</a:t>
            </a:r>
            <a:r>
              <a:rPr lang="en-US" sz="3000" dirty="0">
                <a:solidFill>
                  <a:srgbClr val="002060"/>
                </a:solidFill>
              </a:rPr>
              <a:t>.</a:t>
            </a:r>
            <a:endParaRPr lang="en-US" dirty="0">
              <a:solidFill>
                <a:srgbClr val="002060"/>
              </a:solidFill>
            </a:endParaRPr>
          </a:p>
          <a:p>
            <a:pPr marL="0" indent="0">
              <a:buNone/>
            </a:pPr>
            <a:r>
              <a:rPr lang="en-US" sz="3200" dirty="0">
                <a:solidFill>
                  <a:srgbClr val="FF0000"/>
                </a:solidFill>
              </a:rPr>
              <a:t>THM: Testing requires query complexity </a:t>
            </a:r>
            <a:r>
              <a:rPr lang="en-US" sz="3200" dirty="0">
                <a:sym typeface="Symbol" panose="05050102010706020507" pitchFamily="18" charset="2"/>
              </a:rPr>
              <a:t>(n</a:t>
            </a:r>
            <a:r>
              <a:rPr lang="en-US" sz="3200" baseline="30000" dirty="0">
                <a:sym typeface="Symbol" panose="05050102010706020507" pitchFamily="18" charset="2"/>
              </a:rPr>
              <a:t>1/2</a:t>
            </a:r>
            <a:r>
              <a:rPr lang="en-US" sz="3200" dirty="0">
                <a:sym typeface="Symbol" panose="05050102010706020507" pitchFamily="18" charset="2"/>
              </a:rPr>
              <a:t>)</a:t>
            </a:r>
            <a:r>
              <a:rPr lang="en-US" sz="3200" dirty="0">
                <a:solidFill>
                  <a:srgbClr val="FF0000"/>
                </a:solidFill>
                <a:sym typeface="Symbol" panose="05050102010706020507" pitchFamily="18" charset="2"/>
              </a:rPr>
              <a:t>. </a:t>
            </a:r>
            <a:br>
              <a:rPr lang="en-US" sz="3200" dirty="0">
                <a:solidFill>
                  <a:srgbClr val="002060"/>
                </a:solidFill>
                <a:sym typeface="Symbol" panose="05050102010706020507" pitchFamily="18" charset="2"/>
              </a:rPr>
            </a:br>
            <a:r>
              <a:rPr lang="en-US" sz="3200" dirty="0">
                <a:solidFill>
                  <a:srgbClr val="FF0000"/>
                </a:solidFill>
                <a:sym typeface="Symbol" panose="05050102010706020507" pitchFamily="18" charset="2"/>
              </a:rPr>
              <a:t>Furthermore, this holds for almost all </a:t>
            </a:r>
            <a:r>
              <a:rPr lang="en-US" sz="3200" dirty="0">
                <a:sym typeface="Symbol" panose="05050102010706020507" pitchFamily="18" charset="2"/>
              </a:rPr>
              <a:t>d</a:t>
            </a:r>
            <a:r>
              <a:rPr lang="en-US" sz="3200" dirty="0">
                <a:solidFill>
                  <a:srgbClr val="FF0000"/>
                </a:solidFill>
                <a:sym typeface="Symbol" panose="05050102010706020507" pitchFamily="18" charset="2"/>
              </a:rPr>
              <a:t>-regular </a:t>
            </a:r>
            <a:r>
              <a:rPr lang="en-US" sz="3200" dirty="0">
                <a:sym typeface="Symbol" panose="05050102010706020507" pitchFamily="18" charset="2"/>
              </a:rPr>
              <a:t>n</a:t>
            </a:r>
            <a:r>
              <a:rPr lang="en-US" sz="3200" dirty="0">
                <a:solidFill>
                  <a:srgbClr val="FF0000"/>
                </a:solidFill>
                <a:sym typeface="Symbol" panose="05050102010706020507" pitchFamily="18" charset="2"/>
              </a:rPr>
              <a:t>-vertex graphs </a:t>
            </a:r>
            <a:r>
              <a:rPr lang="en-US" sz="3200" dirty="0">
                <a:solidFill>
                  <a:srgbClr val="002060"/>
                </a:solidFill>
                <a:sym typeface="Symbol" panose="05050102010706020507" pitchFamily="18" charset="2"/>
              </a:rPr>
              <a:t>H.</a:t>
            </a:r>
            <a:endParaRPr lang="en-US" dirty="0">
              <a:solidFill>
                <a:srgbClr val="002060"/>
              </a:solidFill>
              <a:sym typeface="Symbol" panose="05050102010706020507" pitchFamily="18" charset="2"/>
            </a:endParaRPr>
          </a:p>
          <a:p>
            <a:pPr marL="0" indent="0">
              <a:buNone/>
            </a:pPr>
            <a:r>
              <a:rPr lang="en-US" sz="3200" dirty="0">
                <a:solidFill>
                  <a:srgbClr val="FF0000"/>
                </a:solidFill>
              </a:rPr>
              <a:t>THM: </a:t>
            </a:r>
            <a:r>
              <a:rPr lang="en-US" sz="3200" dirty="0">
                <a:solidFill>
                  <a:srgbClr val="FF0000"/>
                </a:solidFill>
                <a:sym typeface="Symbol" panose="05050102010706020507" pitchFamily="18" charset="2"/>
              </a:rPr>
              <a:t>For almost all </a:t>
            </a:r>
            <a:r>
              <a:rPr lang="en-US" sz="3200" dirty="0">
                <a:sym typeface="Symbol" panose="05050102010706020507" pitchFamily="18" charset="2"/>
              </a:rPr>
              <a:t>d</a:t>
            </a:r>
            <a:r>
              <a:rPr lang="en-US" sz="3200" dirty="0">
                <a:solidFill>
                  <a:srgbClr val="FF0000"/>
                </a:solidFill>
                <a:sym typeface="Symbol" panose="05050102010706020507" pitchFamily="18" charset="2"/>
              </a:rPr>
              <a:t>-regular </a:t>
            </a:r>
            <a:r>
              <a:rPr lang="en-US" sz="3200" dirty="0">
                <a:sym typeface="Symbol" panose="05050102010706020507" pitchFamily="18" charset="2"/>
              </a:rPr>
              <a:t>n</a:t>
            </a:r>
            <a:r>
              <a:rPr lang="en-US" sz="3200" dirty="0">
                <a:solidFill>
                  <a:srgbClr val="FF0000"/>
                </a:solidFill>
                <a:sym typeface="Symbol" panose="05050102010706020507" pitchFamily="18" charset="2"/>
              </a:rPr>
              <a:t>-vertex graphs </a:t>
            </a:r>
            <a:r>
              <a:rPr lang="en-US" sz="3200" dirty="0">
                <a:solidFill>
                  <a:srgbClr val="002060"/>
                </a:solidFill>
                <a:sym typeface="Symbol" panose="05050102010706020507" pitchFamily="18" charset="2"/>
              </a:rPr>
              <a:t>H, </a:t>
            </a:r>
            <a:br>
              <a:rPr lang="en-US" sz="3200" dirty="0">
                <a:solidFill>
                  <a:srgbClr val="002060"/>
                </a:solidFill>
                <a:sym typeface="Symbol" panose="05050102010706020507" pitchFamily="18" charset="2"/>
              </a:rPr>
            </a:br>
            <a:r>
              <a:rPr lang="en-US" sz="3200" dirty="0">
                <a:solidFill>
                  <a:srgbClr val="FF0000"/>
                </a:solidFill>
                <a:sym typeface="Symbol" panose="05050102010706020507" pitchFamily="18" charset="2"/>
              </a:rPr>
              <a:t>t</a:t>
            </a:r>
            <a:r>
              <a:rPr lang="en-US" sz="3200" dirty="0">
                <a:solidFill>
                  <a:srgbClr val="FF0000"/>
                </a:solidFill>
              </a:rPr>
              <a:t>esting can be done in query complexity </a:t>
            </a:r>
            <a:r>
              <a:rPr lang="en-US" sz="3200" dirty="0">
                <a:sym typeface="Symbol" panose="05050102010706020507" pitchFamily="18" charset="2"/>
              </a:rPr>
              <a:t>O(n</a:t>
            </a:r>
            <a:r>
              <a:rPr lang="en-US" sz="3200" baseline="30000" dirty="0">
                <a:sym typeface="Symbol" panose="05050102010706020507" pitchFamily="18" charset="2"/>
              </a:rPr>
              <a:t>1/2</a:t>
            </a:r>
            <a:r>
              <a:rPr lang="en-US" sz="3200" dirty="0">
                <a:sym typeface="Symbol" panose="05050102010706020507" pitchFamily="18" charset="2"/>
              </a:rPr>
              <a:t>)</a:t>
            </a:r>
            <a:r>
              <a:rPr lang="en-US" sz="3200" dirty="0">
                <a:solidFill>
                  <a:srgbClr val="FF0000"/>
                </a:solidFill>
                <a:sym typeface="Symbol" panose="05050102010706020507" pitchFamily="18" charset="2"/>
              </a:rPr>
              <a:t>. </a:t>
            </a:r>
            <a:br>
              <a:rPr lang="en-US" dirty="0">
                <a:solidFill>
                  <a:srgbClr val="002060"/>
                </a:solidFill>
                <a:sym typeface="Symbol" panose="05050102010706020507" pitchFamily="18" charset="2"/>
              </a:rPr>
            </a:br>
            <a:endParaRPr lang="en-US" dirty="0">
              <a:solidFill>
                <a:srgbClr val="002060"/>
              </a:solidFill>
              <a:sym typeface="Symbol" panose="05050102010706020507" pitchFamily="18" charset="2"/>
            </a:endParaRPr>
          </a:p>
          <a:p>
            <a:pPr marL="0" indent="0">
              <a:buNone/>
            </a:pPr>
            <a:r>
              <a:rPr lang="en-US" sz="3200" dirty="0">
                <a:solidFill>
                  <a:schemeClr val="accent4">
                    <a:lumMod val="75000"/>
                  </a:schemeClr>
                </a:solidFill>
              </a:rPr>
              <a:t>Open problem: What about other graphs </a:t>
            </a:r>
            <a:r>
              <a:rPr lang="en-US" sz="3200" dirty="0"/>
              <a:t>H</a:t>
            </a:r>
            <a:r>
              <a:rPr lang="en-US" sz="3200" dirty="0">
                <a:solidFill>
                  <a:schemeClr val="accent4">
                    <a:lumMod val="75000"/>
                  </a:schemeClr>
                </a:solidFill>
              </a:rPr>
              <a:t>? </a:t>
            </a:r>
            <a:br>
              <a:rPr lang="en-US" sz="3200" dirty="0">
                <a:solidFill>
                  <a:schemeClr val="accent4">
                    <a:lumMod val="75000"/>
                  </a:schemeClr>
                </a:solidFill>
              </a:rPr>
            </a:br>
            <a:r>
              <a:rPr lang="en-US" sz="3200" dirty="0">
                <a:solidFill>
                  <a:schemeClr val="accent4">
                    <a:lumMod val="75000"/>
                  </a:schemeClr>
                </a:solidFill>
              </a:rPr>
              <a:t>I.e., are there graphs</a:t>
            </a:r>
            <a:r>
              <a:rPr lang="en-US" sz="3200" dirty="0"/>
              <a:t> H </a:t>
            </a:r>
            <a:r>
              <a:rPr lang="en-US" sz="3200" dirty="0">
                <a:solidFill>
                  <a:schemeClr val="accent4">
                    <a:lumMod val="75000"/>
                  </a:schemeClr>
                </a:solidFill>
              </a:rPr>
              <a:t>for which the query complexity is higher? </a:t>
            </a:r>
          </a:p>
        </p:txBody>
      </p:sp>
      <p:sp>
        <p:nvSpPr>
          <p:cNvPr id="5" name="TextBox 4">
            <a:extLst>
              <a:ext uri="{FF2B5EF4-FFF2-40B4-BE49-F238E27FC236}">
                <a16:creationId xmlns:a16="http://schemas.microsoft.com/office/drawing/2014/main" id="{83046293-B88D-4B31-90F1-36865EAC53A4}"/>
              </a:ext>
            </a:extLst>
          </p:cNvPr>
          <p:cNvSpPr txBox="1"/>
          <p:nvPr/>
        </p:nvSpPr>
        <p:spPr>
          <a:xfrm>
            <a:off x="7124700" y="3852227"/>
            <a:ext cx="335280" cy="523220"/>
          </a:xfrm>
          <a:prstGeom prst="rect">
            <a:avLst/>
          </a:prstGeom>
          <a:noFill/>
        </p:spPr>
        <p:txBody>
          <a:bodyPr wrap="square" rtlCol="0">
            <a:spAutoFit/>
          </a:bodyPr>
          <a:lstStyle/>
          <a:p>
            <a:r>
              <a:rPr lang="en-US" sz="2800" b="1" dirty="0">
                <a:sym typeface="Symbol" panose="05050102010706020507" pitchFamily="18" charset="2"/>
              </a:rPr>
              <a:t></a:t>
            </a:r>
            <a:endParaRPr lang="LID4096" sz="2800" b="1" dirty="0"/>
          </a:p>
        </p:txBody>
      </p:sp>
      <p:sp>
        <p:nvSpPr>
          <p:cNvPr id="4" name="TextBox 3">
            <a:extLst>
              <a:ext uri="{FF2B5EF4-FFF2-40B4-BE49-F238E27FC236}">
                <a16:creationId xmlns:a16="http://schemas.microsoft.com/office/drawing/2014/main" id="{984A5E6F-42CD-436D-B0DC-692D8C9B5876}"/>
              </a:ext>
            </a:extLst>
          </p:cNvPr>
          <p:cNvSpPr txBox="1"/>
          <p:nvPr/>
        </p:nvSpPr>
        <p:spPr>
          <a:xfrm>
            <a:off x="838200" y="6132949"/>
            <a:ext cx="6621780" cy="461665"/>
          </a:xfrm>
          <a:prstGeom prst="rect">
            <a:avLst/>
          </a:prstGeom>
          <a:noFill/>
        </p:spPr>
        <p:txBody>
          <a:bodyPr wrap="square" rtlCol="0">
            <a:spAutoFit/>
          </a:bodyPr>
          <a:lstStyle/>
          <a:p>
            <a:r>
              <a:rPr lang="en-US" sz="2400" dirty="0">
                <a:solidFill>
                  <a:srgbClr val="002060"/>
                </a:solidFill>
              </a:rPr>
              <a:t>*) This is a massively parameterized property</a:t>
            </a:r>
            <a:endParaRPr lang="LID4096" sz="2400" dirty="0"/>
          </a:p>
        </p:txBody>
      </p:sp>
    </p:spTree>
    <p:extLst>
      <p:ext uri="{BB962C8B-B14F-4D97-AF65-F5344CB8AC3E}">
        <p14:creationId xmlns:p14="http://schemas.microsoft.com/office/powerpoint/2010/main" val="1772130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028BF-A409-453F-A9AE-8E4696A7A8C7}"/>
              </a:ext>
            </a:extLst>
          </p:cNvPr>
          <p:cNvSpPr>
            <a:spLocks noGrp="1"/>
          </p:cNvSpPr>
          <p:nvPr>
            <p:ph type="title"/>
          </p:nvPr>
        </p:nvSpPr>
        <p:spPr>
          <a:xfrm>
            <a:off x="838200" y="365125"/>
            <a:ext cx="7543800" cy="1460500"/>
          </a:xfrm>
        </p:spPr>
        <p:txBody>
          <a:bodyPr/>
          <a:lstStyle/>
          <a:p>
            <a:r>
              <a:rPr lang="en-US" dirty="0"/>
              <a:t>Testing Graph Isomorphism: </a:t>
            </a:r>
            <a:br>
              <a:rPr lang="en-US" dirty="0"/>
            </a:br>
            <a:r>
              <a:rPr lang="en-US" dirty="0"/>
              <a:t>The two-input-graphs version</a:t>
            </a:r>
            <a:endParaRPr lang="LID4096" dirty="0"/>
          </a:p>
        </p:txBody>
      </p:sp>
      <p:sp>
        <p:nvSpPr>
          <p:cNvPr id="3" name="Content Placeholder 2">
            <a:extLst>
              <a:ext uri="{FF2B5EF4-FFF2-40B4-BE49-F238E27FC236}">
                <a16:creationId xmlns:a16="http://schemas.microsoft.com/office/drawing/2014/main" id="{E6A915CA-249C-4BCE-993D-7484CF16E58E}"/>
              </a:ext>
            </a:extLst>
          </p:cNvPr>
          <p:cNvSpPr>
            <a:spLocks noGrp="1"/>
          </p:cNvSpPr>
          <p:nvPr>
            <p:ph idx="1"/>
          </p:nvPr>
        </p:nvSpPr>
        <p:spPr>
          <a:xfrm>
            <a:off x="838200" y="1825625"/>
            <a:ext cx="10805160" cy="4285615"/>
          </a:xfrm>
        </p:spPr>
        <p:txBody>
          <a:bodyPr>
            <a:normAutofit/>
          </a:bodyPr>
          <a:lstStyle/>
          <a:p>
            <a:pPr marL="0" indent="0">
              <a:buNone/>
            </a:pPr>
            <a:r>
              <a:rPr lang="en-US" sz="2600" dirty="0">
                <a:solidFill>
                  <a:srgbClr val="002060"/>
                </a:solidFill>
              </a:rPr>
              <a:t>(The model has to be revised for two input oracles; </a:t>
            </a:r>
            <a:br>
              <a:rPr lang="en-US" sz="2600" dirty="0">
                <a:solidFill>
                  <a:srgbClr val="002060"/>
                </a:solidFill>
              </a:rPr>
            </a:br>
            <a:r>
              <a:rPr lang="en-US" sz="2600" dirty="0">
                <a:solidFill>
                  <a:srgbClr val="002060"/>
                </a:solidFill>
              </a:rPr>
              <a:t>alternatively pack two oracles in one.)</a:t>
            </a:r>
          </a:p>
          <a:p>
            <a:pPr marL="0" indent="0">
              <a:buNone/>
            </a:pPr>
            <a:r>
              <a:rPr lang="en-US" sz="3200" dirty="0">
                <a:solidFill>
                  <a:srgbClr val="FF0000"/>
                </a:solidFill>
              </a:rPr>
              <a:t>THM: Testing requires query complexity </a:t>
            </a:r>
            <a:r>
              <a:rPr lang="en-US" sz="3200" dirty="0">
                <a:sym typeface="Symbol" panose="05050102010706020507" pitchFamily="18" charset="2"/>
              </a:rPr>
              <a:t>(n</a:t>
            </a:r>
            <a:r>
              <a:rPr lang="en-US" sz="3200" baseline="30000" dirty="0">
                <a:sym typeface="Symbol" panose="05050102010706020507" pitchFamily="18" charset="2"/>
              </a:rPr>
              <a:t>2/3</a:t>
            </a:r>
            <a:r>
              <a:rPr lang="en-US" sz="3200" dirty="0">
                <a:sym typeface="Symbol" panose="05050102010706020507" pitchFamily="18" charset="2"/>
              </a:rPr>
              <a:t>)</a:t>
            </a:r>
            <a:r>
              <a:rPr lang="en-US" sz="3200" dirty="0">
                <a:solidFill>
                  <a:srgbClr val="002060"/>
                </a:solidFill>
                <a:sym typeface="Symbol" panose="05050102010706020507" pitchFamily="18" charset="2"/>
              </a:rPr>
              <a:t>, </a:t>
            </a:r>
            <a:r>
              <a:rPr lang="en-US" sz="3200" dirty="0">
                <a:sym typeface="Symbol" panose="05050102010706020507" pitchFamily="18" charset="2"/>
              </a:rPr>
              <a:t>n = #vertices</a:t>
            </a:r>
            <a:r>
              <a:rPr lang="en-US" sz="3200" dirty="0">
                <a:solidFill>
                  <a:srgbClr val="002060"/>
                </a:solidFill>
                <a:sym typeface="Symbol" panose="05050102010706020507" pitchFamily="18" charset="2"/>
              </a:rPr>
              <a:t>. </a:t>
            </a:r>
            <a:endParaRPr lang="en-US" sz="2600" dirty="0">
              <a:solidFill>
                <a:srgbClr val="002060"/>
              </a:solidFill>
              <a:sym typeface="Symbol" panose="05050102010706020507" pitchFamily="18" charset="2"/>
            </a:endParaRPr>
          </a:p>
          <a:p>
            <a:pPr marL="0" indent="0">
              <a:buNone/>
            </a:pPr>
            <a:br>
              <a:rPr lang="en-US" dirty="0">
                <a:solidFill>
                  <a:srgbClr val="002060"/>
                </a:solidFill>
                <a:sym typeface="Symbol" panose="05050102010706020507" pitchFamily="18" charset="2"/>
              </a:rPr>
            </a:br>
            <a:r>
              <a:rPr lang="en-US" dirty="0">
                <a:solidFill>
                  <a:srgbClr val="002060"/>
                </a:solidFill>
                <a:sym typeface="Symbol" panose="05050102010706020507" pitchFamily="18" charset="2"/>
              </a:rPr>
              <a:t>Proved by reduction to testing equality between </a:t>
            </a:r>
            <a:r>
              <a:rPr lang="en-US" dirty="0">
                <a:sym typeface="Symbol" panose="05050102010706020507" pitchFamily="18" charset="2"/>
              </a:rPr>
              <a:t>(n/polylog n</a:t>
            </a:r>
            <a:r>
              <a:rPr lang="en-US" dirty="0">
                <a:solidFill>
                  <a:srgbClr val="002060"/>
                </a:solidFill>
                <a:sym typeface="Symbol" panose="05050102010706020507" pitchFamily="18" charset="2"/>
              </a:rPr>
              <a:t>)-long sequences over </a:t>
            </a:r>
            <a:r>
              <a:rPr lang="en-US" dirty="0">
                <a:sym typeface="Symbol" panose="05050102010706020507" pitchFamily="18" charset="2"/>
              </a:rPr>
              <a:t>[n]</a:t>
            </a:r>
            <a:r>
              <a:rPr lang="en-US" dirty="0">
                <a:solidFill>
                  <a:srgbClr val="002060"/>
                </a:solidFill>
                <a:sym typeface="Symbol" panose="05050102010706020507" pitchFamily="18" charset="2"/>
              </a:rPr>
              <a:t>, which in turn is closely related to testing equality between two distributions. </a:t>
            </a:r>
          </a:p>
          <a:p>
            <a:pPr marL="0" indent="0">
              <a:buNone/>
            </a:pPr>
            <a:r>
              <a:rPr lang="en-US" sz="2600" dirty="0">
                <a:solidFill>
                  <a:srgbClr val="002060"/>
                </a:solidFill>
                <a:sym typeface="Symbol" panose="05050102010706020507" pitchFamily="18" charset="2"/>
              </a:rPr>
              <a:t>(The tested pairs of graphs consists of polylog-sized connected components.)</a:t>
            </a:r>
          </a:p>
          <a:p>
            <a:pPr marL="0" indent="0">
              <a:buNone/>
            </a:pPr>
            <a:r>
              <a:rPr lang="en-US" dirty="0">
                <a:solidFill>
                  <a:schemeClr val="accent4">
                    <a:lumMod val="75000"/>
                  </a:schemeClr>
                </a:solidFill>
              </a:rPr>
              <a:t>Open problem: What is the query complexity of this testing problem? </a:t>
            </a:r>
          </a:p>
        </p:txBody>
      </p:sp>
      <p:sp>
        <p:nvSpPr>
          <p:cNvPr id="8" name="TextBox 7">
            <a:extLst>
              <a:ext uri="{FF2B5EF4-FFF2-40B4-BE49-F238E27FC236}">
                <a16:creationId xmlns:a16="http://schemas.microsoft.com/office/drawing/2014/main" id="{89E9280F-4BEF-49D7-87A5-554FFCB28905}"/>
              </a:ext>
            </a:extLst>
          </p:cNvPr>
          <p:cNvSpPr txBox="1"/>
          <p:nvPr/>
        </p:nvSpPr>
        <p:spPr>
          <a:xfrm>
            <a:off x="7528560" y="2423160"/>
            <a:ext cx="335280" cy="523220"/>
          </a:xfrm>
          <a:prstGeom prst="rect">
            <a:avLst/>
          </a:prstGeom>
          <a:noFill/>
        </p:spPr>
        <p:txBody>
          <a:bodyPr wrap="square" rtlCol="0">
            <a:spAutoFit/>
          </a:bodyPr>
          <a:lstStyle/>
          <a:p>
            <a:r>
              <a:rPr lang="en-US" sz="2800" b="1" dirty="0">
                <a:sym typeface="Symbol" panose="05050102010706020507" pitchFamily="18" charset="2"/>
              </a:rPr>
              <a:t></a:t>
            </a:r>
            <a:endParaRPr lang="LID4096" sz="2800" b="1" dirty="0"/>
          </a:p>
        </p:txBody>
      </p:sp>
    </p:spTree>
    <p:extLst>
      <p:ext uri="{BB962C8B-B14F-4D97-AF65-F5344CB8AC3E}">
        <p14:creationId xmlns:p14="http://schemas.microsoft.com/office/powerpoint/2010/main" val="4029719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33735-F819-47AB-9E8C-6707523CCA64}"/>
              </a:ext>
            </a:extLst>
          </p:cNvPr>
          <p:cNvSpPr>
            <a:spLocks noGrp="1"/>
          </p:cNvSpPr>
          <p:nvPr>
            <p:ph type="title"/>
          </p:nvPr>
        </p:nvSpPr>
        <p:spPr>
          <a:xfrm>
            <a:off x="442913" y="322262"/>
            <a:ext cx="11282362" cy="1149351"/>
          </a:xfrm>
        </p:spPr>
        <p:txBody>
          <a:bodyPr/>
          <a:lstStyle/>
          <a:p>
            <a:r>
              <a:rPr lang="en-US" dirty="0"/>
              <a:t>Research direction (within PT in BDG model only)</a:t>
            </a:r>
            <a:endParaRPr lang="LID4096" dirty="0"/>
          </a:p>
        </p:txBody>
      </p:sp>
      <p:sp>
        <p:nvSpPr>
          <p:cNvPr id="3" name="Content Placeholder 2">
            <a:extLst>
              <a:ext uri="{FF2B5EF4-FFF2-40B4-BE49-F238E27FC236}">
                <a16:creationId xmlns:a16="http://schemas.microsoft.com/office/drawing/2014/main" id="{A8E4F822-C455-4C0E-9FCF-3F1890ACD248}"/>
              </a:ext>
            </a:extLst>
          </p:cNvPr>
          <p:cNvSpPr>
            <a:spLocks noGrp="1"/>
          </p:cNvSpPr>
          <p:nvPr>
            <p:ph idx="1"/>
          </p:nvPr>
        </p:nvSpPr>
        <p:spPr>
          <a:xfrm>
            <a:off x="314325" y="1471613"/>
            <a:ext cx="11410950" cy="4460875"/>
          </a:xfrm>
        </p:spPr>
        <p:txBody>
          <a:bodyPr>
            <a:normAutofit lnSpcReduction="10000"/>
          </a:bodyPr>
          <a:lstStyle/>
          <a:p>
            <a:r>
              <a:rPr lang="en-US" dirty="0"/>
              <a:t>Local Characterization vs Testing.</a:t>
            </a:r>
            <a:br>
              <a:rPr lang="en-US" dirty="0"/>
            </a:br>
            <a:r>
              <a:rPr lang="en-US" dirty="0">
                <a:solidFill>
                  <a:srgbClr val="FF0000"/>
                </a:solidFill>
              </a:rPr>
              <a:t>THM: local characterization does not imply size-oblivious testers.</a:t>
            </a:r>
            <a:br>
              <a:rPr lang="en-US" dirty="0">
                <a:solidFill>
                  <a:srgbClr val="FF0000"/>
                </a:solidFill>
              </a:rPr>
            </a:br>
            <a:r>
              <a:rPr lang="en-US" dirty="0">
                <a:solidFill>
                  <a:srgbClr val="0070C0"/>
                </a:solidFill>
              </a:rPr>
              <a:t>Open: Bounds on the query complexity of testers for such properties.</a:t>
            </a:r>
          </a:p>
          <a:p>
            <a:r>
              <a:rPr lang="en-US" dirty="0"/>
              <a:t>Local Characterization + Testing vs Proximity Oblivious Testers</a:t>
            </a:r>
            <a:br>
              <a:rPr lang="en-US" dirty="0"/>
            </a:br>
            <a:r>
              <a:rPr lang="en-US" dirty="0"/>
              <a:t>(POT = </a:t>
            </a:r>
            <a:r>
              <a:rPr lang="en-US" b="1" dirty="0"/>
              <a:t>robust</a:t>
            </a:r>
            <a:r>
              <a:rPr lang="en-US" dirty="0"/>
              <a:t> local characterization).</a:t>
            </a:r>
            <a:br>
              <a:rPr lang="en-US" dirty="0"/>
            </a:br>
            <a:r>
              <a:rPr lang="en-US" dirty="0">
                <a:solidFill>
                  <a:srgbClr val="0070C0"/>
                </a:solidFill>
              </a:rPr>
              <a:t>Open: Does LC + size-oblivious testers imply POT?</a:t>
            </a:r>
          </a:p>
          <a:p>
            <a:r>
              <a:rPr lang="en-US" sz="3200" dirty="0"/>
              <a:t>What is the complexity of testing k-paths (resp., k-cycles)?</a:t>
            </a:r>
            <a:br>
              <a:rPr lang="en-US" dirty="0"/>
            </a:br>
            <a:r>
              <a:rPr lang="en-US" dirty="0"/>
              <a:t>Equiv.: What is the complexity of finding them when the graph </a:t>
            </a:r>
            <a:br>
              <a:rPr lang="en-US" dirty="0"/>
            </a:br>
            <a:r>
              <a:rPr lang="en-US" dirty="0"/>
              <a:t>“has them in abundance” (i.e., is far away from lacking them).</a:t>
            </a:r>
            <a:br>
              <a:rPr lang="en-US" dirty="0"/>
            </a:br>
            <a:r>
              <a:rPr lang="en-US" dirty="0">
                <a:solidFill>
                  <a:srgbClr val="FF0000"/>
                </a:solidFill>
              </a:rPr>
              <a:t>(Note: exp(k) queries suffice, but do poly(k) queries suffice?</a:t>
            </a:r>
            <a:br>
              <a:rPr lang="en-US" dirty="0">
                <a:solidFill>
                  <a:srgbClr val="FF0000"/>
                </a:solidFill>
              </a:rPr>
            </a:br>
            <a:r>
              <a:rPr lang="en-US" dirty="0">
                <a:solidFill>
                  <a:srgbClr val="FF0000"/>
                </a:solidFill>
              </a:rPr>
              <a:t>N.B.: I’m asking about the query complexity, not about the time complexity.)</a:t>
            </a:r>
            <a:endParaRPr lang="LID4096" dirty="0">
              <a:solidFill>
                <a:srgbClr val="FF0000"/>
              </a:solidFill>
            </a:endParaRPr>
          </a:p>
        </p:txBody>
      </p:sp>
      <p:sp>
        <p:nvSpPr>
          <p:cNvPr id="4" name="TextBox 3">
            <a:extLst>
              <a:ext uri="{FF2B5EF4-FFF2-40B4-BE49-F238E27FC236}">
                <a16:creationId xmlns:a16="http://schemas.microsoft.com/office/drawing/2014/main" id="{FB381954-461E-4092-A708-95E4F8ED5C2A}"/>
              </a:ext>
            </a:extLst>
          </p:cNvPr>
          <p:cNvSpPr txBox="1"/>
          <p:nvPr/>
        </p:nvSpPr>
        <p:spPr>
          <a:xfrm>
            <a:off x="442913" y="5932488"/>
            <a:ext cx="11257121" cy="461665"/>
          </a:xfrm>
          <a:prstGeom prst="rect">
            <a:avLst/>
          </a:prstGeom>
          <a:noFill/>
        </p:spPr>
        <p:txBody>
          <a:bodyPr wrap="none" rtlCol="0">
            <a:spAutoFit/>
          </a:bodyPr>
          <a:lstStyle/>
          <a:p>
            <a:r>
              <a:rPr lang="en-US" sz="2400" dirty="0">
                <a:solidFill>
                  <a:srgbClr val="00B050"/>
                </a:solidFill>
              </a:rPr>
              <a:t>These are three problems within one subarea within one area within the general theme. </a:t>
            </a:r>
            <a:endParaRPr lang="LID4096" sz="2400" dirty="0">
              <a:solidFill>
                <a:srgbClr val="00B050"/>
              </a:solidFill>
            </a:endParaRPr>
          </a:p>
        </p:txBody>
      </p:sp>
    </p:spTree>
    <p:extLst>
      <p:ext uri="{BB962C8B-B14F-4D97-AF65-F5344CB8AC3E}">
        <p14:creationId xmlns:p14="http://schemas.microsoft.com/office/powerpoint/2010/main" val="3618182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839ED-EDFD-4DAE-AA85-763A12D7D274}"/>
              </a:ext>
            </a:extLst>
          </p:cNvPr>
          <p:cNvSpPr>
            <a:spLocks noGrp="1"/>
          </p:cNvSpPr>
          <p:nvPr>
            <p:ph type="title"/>
          </p:nvPr>
        </p:nvSpPr>
        <p:spPr>
          <a:xfrm>
            <a:off x="838200" y="365125"/>
            <a:ext cx="10515600" cy="2106612"/>
          </a:xfrm>
        </p:spPr>
        <p:txBody>
          <a:bodyPr>
            <a:normAutofit/>
          </a:bodyPr>
          <a:lstStyle/>
          <a:p>
            <a:r>
              <a:rPr lang="en-US" dirty="0"/>
              <a:t>Possible Q: Query complexity of Testing </a:t>
            </a:r>
            <a:br>
              <a:rPr lang="en-US" dirty="0"/>
            </a:br>
            <a:r>
              <a:rPr lang="en-US" dirty="0"/>
              <a:t>vs computational complexity of deciding</a:t>
            </a:r>
            <a:br>
              <a:rPr lang="en-US" dirty="0"/>
            </a:br>
            <a:r>
              <a:rPr lang="en-US" dirty="0"/>
              <a:t>(</a:t>
            </a:r>
            <a:r>
              <a:rPr lang="en-US" sz="4000" dirty="0"/>
              <a:t>in the Bounded-Degree Graph model</a:t>
            </a:r>
            <a:r>
              <a:rPr lang="en-US" dirty="0"/>
              <a:t>)</a:t>
            </a:r>
            <a:endParaRPr lang="LID4096" dirty="0"/>
          </a:p>
        </p:txBody>
      </p:sp>
      <p:sp>
        <p:nvSpPr>
          <p:cNvPr id="3" name="Content Placeholder 2">
            <a:extLst>
              <a:ext uri="{FF2B5EF4-FFF2-40B4-BE49-F238E27FC236}">
                <a16:creationId xmlns:a16="http://schemas.microsoft.com/office/drawing/2014/main" id="{D81EEBA8-612B-499C-85D2-D939E0B97E86}"/>
              </a:ext>
            </a:extLst>
          </p:cNvPr>
          <p:cNvSpPr>
            <a:spLocks noGrp="1"/>
          </p:cNvSpPr>
          <p:nvPr>
            <p:ph idx="1"/>
          </p:nvPr>
        </p:nvSpPr>
        <p:spPr>
          <a:xfrm>
            <a:off x="838200" y="2787651"/>
            <a:ext cx="10515600" cy="3227387"/>
          </a:xfrm>
        </p:spPr>
        <p:txBody>
          <a:bodyPr/>
          <a:lstStyle/>
          <a:p>
            <a:r>
              <a:rPr lang="en-US" b="1" dirty="0">
                <a:solidFill>
                  <a:srgbClr val="FF0000"/>
                </a:solidFill>
              </a:rPr>
              <a:t>3-colorability requires linear query complexity.</a:t>
            </a:r>
          </a:p>
          <a:p>
            <a:r>
              <a:rPr lang="en-US" b="1" dirty="0" err="1">
                <a:solidFill>
                  <a:srgbClr val="00B050"/>
                </a:solidFill>
              </a:rPr>
              <a:t>Hamiltonicity</a:t>
            </a:r>
            <a:r>
              <a:rPr lang="en-US" b="1" dirty="0">
                <a:solidFill>
                  <a:srgbClr val="00B050"/>
                </a:solidFill>
              </a:rPr>
              <a:t> in planar graphs (still NPC) </a:t>
            </a:r>
            <a:br>
              <a:rPr lang="en-US" b="1" dirty="0">
                <a:solidFill>
                  <a:srgbClr val="00B050"/>
                </a:solidFill>
              </a:rPr>
            </a:br>
            <a:r>
              <a:rPr lang="en-US" b="1" dirty="0">
                <a:solidFill>
                  <a:srgbClr val="00B050"/>
                </a:solidFill>
              </a:rPr>
              <a:t>can be tested in poly(1/</a:t>
            </a:r>
            <a:r>
              <a:rPr lang="en-US" b="1" dirty="0">
                <a:solidFill>
                  <a:srgbClr val="00B050"/>
                </a:solidFill>
                <a:sym typeface="Symbol" panose="05050102010706020507" pitchFamily="18" charset="2"/>
              </a:rPr>
              <a:t>) queries.</a:t>
            </a:r>
          </a:p>
          <a:p>
            <a:r>
              <a:rPr lang="en-US" b="1" dirty="0">
                <a:solidFill>
                  <a:srgbClr val="FF0000"/>
                </a:solidFill>
                <a:sym typeface="Symbol" panose="05050102010706020507" pitchFamily="18" charset="2"/>
              </a:rPr>
              <a:t>There exists a problem in P that requires linear query complexity.</a:t>
            </a:r>
          </a:p>
          <a:p>
            <a:r>
              <a:rPr lang="en-US" dirty="0">
                <a:sym typeface="Symbol" panose="05050102010706020507" pitchFamily="18" charset="2"/>
              </a:rPr>
              <a:t>Bipartiteness in n-vertex graphs has query complexity (n</a:t>
            </a:r>
            <a:r>
              <a:rPr lang="en-US" baseline="30000" dirty="0">
                <a:sym typeface="Symbol" panose="05050102010706020507" pitchFamily="18" charset="2"/>
              </a:rPr>
              <a:t>0.5</a:t>
            </a:r>
            <a:r>
              <a:rPr lang="en-US" dirty="0">
                <a:sym typeface="Symbol" panose="05050102010706020507" pitchFamily="18" charset="2"/>
              </a:rPr>
              <a:t>).</a:t>
            </a:r>
          </a:p>
          <a:p>
            <a:r>
              <a:rPr lang="en-US" dirty="0">
                <a:sym typeface="Symbol" panose="05050102010706020507" pitchFamily="18" charset="2"/>
              </a:rPr>
              <a:t>Connectivity </a:t>
            </a:r>
            <a:r>
              <a:rPr lang="en-US" dirty="0"/>
              <a:t>can be tested in poly(1/</a:t>
            </a:r>
            <a:r>
              <a:rPr lang="en-US" dirty="0">
                <a:sym typeface="Symbol" panose="05050102010706020507" pitchFamily="18" charset="2"/>
              </a:rPr>
              <a:t>) queries.</a:t>
            </a:r>
            <a:endParaRPr lang="en-US" dirty="0"/>
          </a:p>
        </p:txBody>
      </p:sp>
      <p:sp>
        <p:nvSpPr>
          <p:cNvPr id="4" name="TextBox 3">
            <a:extLst>
              <a:ext uri="{FF2B5EF4-FFF2-40B4-BE49-F238E27FC236}">
                <a16:creationId xmlns:a16="http://schemas.microsoft.com/office/drawing/2014/main" id="{68B03C30-6224-4CB0-921B-701ACDD97114}"/>
              </a:ext>
            </a:extLst>
          </p:cNvPr>
          <p:cNvSpPr txBox="1"/>
          <p:nvPr/>
        </p:nvSpPr>
        <p:spPr>
          <a:xfrm>
            <a:off x="8872538" y="4317096"/>
            <a:ext cx="471488" cy="646331"/>
          </a:xfrm>
          <a:prstGeom prst="rect">
            <a:avLst/>
          </a:prstGeom>
          <a:noFill/>
        </p:spPr>
        <p:txBody>
          <a:bodyPr wrap="square" rtlCol="0">
            <a:spAutoFit/>
          </a:bodyPr>
          <a:lstStyle/>
          <a:p>
            <a:r>
              <a:rPr lang="en-US" sz="3600" dirty="0">
                <a:sym typeface="Symbol" panose="05050102010706020507" pitchFamily="18" charset="2"/>
              </a:rPr>
              <a:t></a:t>
            </a:r>
            <a:endParaRPr lang="LID4096" sz="3600" dirty="0"/>
          </a:p>
        </p:txBody>
      </p:sp>
    </p:spTree>
    <p:extLst>
      <p:ext uri="{BB962C8B-B14F-4D97-AF65-F5344CB8AC3E}">
        <p14:creationId xmlns:p14="http://schemas.microsoft.com/office/powerpoint/2010/main" val="3995743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567286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696</TotalTime>
  <Words>1291</Words>
  <Application>Microsoft Office PowerPoint</Application>
  <PresentationFormat>Widescreen</PresentationFormat>
  <Paragraphs>94</Paragraphs>
  <Slides>12</Slides>
  <Notes>8</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12</vt:i4>
      </vt:variant>
    </vt:vector>
  </HeadingPairs>
  <TitlesOfParts>
    <vt:vector size="24" baseType="lpstr">
      <vt:lpstr>Algerian</vt:lpstr>
      <vt:lpstr>Arial</vt:lpstr>
      <vt:lpstr>Arial Unicode MS</vt:lpstr>
      <vt:lpstr>Calibri</vt:lpstr>
      <vt:lpstr>Calibri Light</vt:lpstr>
      <vt:lpstr>Freestyle Script</vt:lpstr>
      <vt:lpstr>Lucida Calligraphy</vt:lpstr>
      <vt:lpstr>Monotype Corsiva</vt:lpstr>
      <vt:lpstr>Symbol</vt:lpstr>
      <vt:lpstr>Times New Roman</vt:lpstr>
      <vt:lpstr>Times New Roman (Hebrew)</vt:lpstr>
      <vt:lpstr>Office Theme</vt:lpstr>
      <vt:lpstr>Minerva Mini-Symposia September 2025</vt:lpstr>
      <vt:lpstr>Randomness and Computation – A major theme within the Theory of Computation</vt:lpstr>
      <vt:lpstr>Property Testing</vt:lpstr>
      <vt:lpstr>PT of graphs: The Bounded-Degree Graph model</vt:lpstr>
      <vt:lpstr>An example: Testing Graph Isomorphism (in the fixed-graph version) </vt:lpstr>
      <vt:lpstr>Testing Graph Isomorphism:  The two-input-graphs version</vt:lpstr>
      <vt:lpstr>Research direction (within PT in BDG model only)</vt:lpstr>
      <vt:lpstr>Possible Q: Query complexity of Testing  vs computational complexity of deciding (in the Bounded-Degree Graph model)</vt:lpstr>
      <vt:lpstr>PowerPoint Presentation</vt:lpstr>
      <vt:lpstr>Property Testing (super-fast approximate decision):  an illustration</vt:lpstr>
      <vt:lpstr>Property Testing: informal definition</vt:lpstr>
      <vt:lpstr>Property Testing: the standard (one-sided error) def’n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Recent Developments in Testing Bounded-Degree Graphs</dc:title>
  <dc:creator>User</dc:creator>
  <cp:lastModifiedBy>User</cp:lastModifiedBy>
  <cp:revision>140</cp:revision>
  <cp:lastPrinted>2025-09-14T12:42:23Z</cp:lastPrinted>
  <dcterms:created xsi:type="dcterms:W3CDTF">2024-07-03T08:53:44Z</dcterms:created>
  <dcterms:modified xsi:type="dcterms:W3CDTF">2025-09-17T07:29:33Z</dcterms:modified>
</cp:coreProperties>
</file>