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71" r:id="rId9"/>
    <p:sldId id="267" r:id="rId10"/>
    <p:sldId id="265" r:id="rId11"/>
    <p:sldId id="268" r:id="rId12"/>
    <p:sldId id="269" r:id="rId13"/>
    <p:sldId id="272" r:id="rId14"/>
    <p:sldId id="273" r:id="rId15"/>
    <p:sldId id="270" r:id="rId16"/>
    <p:sldId id="274" r:id="rId17"/>
    <p:sldId id="275" r:id="rId18"/>
    <p:sldId id="276" r:id="rId19"/>
    <p:sldId id="277" r:id="rId20"/>
    <p:sldId id="278" r:id="rId21"/>
    <p:sldId id="279" r:id="rId2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5040" autoAdjust="0"/>
  </p:normalViewPr>
  <p:slideViewPr>
    <p:cSldViewPr snapToGrid="0">
      <p:cViewPr varScale="1">
        <p:scale>
          <a:sx n="84" d="100"/>
          <a:sy n="84" d="100"/>
        </p:scale>
        <p:origin x="81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01F7871-BFC0-4F49-AB13-3E2AF887F5EF}" type="datetimeFigureOut">
              <a:rPr lang="en-US" smtClean="0"/>
              <a:t>6/9/2014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68663F5-6D53-493F-9964-224E0275CB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4726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 smtClean="0"/>
              <a:t>Domain and Range (State what</a:t>
            </a:r>
            <a:r>
              <a:rPr lang="en-US" baseline="0" dirty="0" smtClean="0"/>
              <a:t> they are – </a:t>
            </a:r>
            <a:r>
              <a:rPr lang="en-US" baseline="0" dirty="0" err="1" smtClean="0"/>
              <a:t>hypergrids</a:t>
            </a:r>
            <a:r>
              <a:rPr lang="en-US" baseline="0" dirty="0" smtClean="0"/>
              <a:t>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aseline="0" dirty="0" smtClean="0"/>
              <a:t>Close-By: Stress on the contrapositive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0B77A2-592E-4C33-8719-FB4C8AF355BD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46644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**</a:t>
            </a:r>
            <a:r>
              <a:rPr lang="en-US" b="1" dirty="0" smtClean="0"/>
              <a:t> WORK ON THIS METAPHOR</a:t>
            </a: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0B77A2-592E-4C33-8719-FB4C8AF355BD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85002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2EF55E-5DEB-4A05-8427-AFBCBC98D33A}" type="datetimeFigureOut">
              <a:rPr lang="en-US" smtClean="0"/>
              <a:t>6/9/2014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F740A-817B-462B-A9EF-D646DFD0D3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07407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2EF55E-5DEB-4A05-8427-AFBCBC98D33A}" type="datetimeFigureOut">
              <a:rPr lang="en-US" smtClean="0"/>
              <a:t>6/9/2014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F740A-817B-462B-A9EF-D646DFD0D3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22166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2EF55E-5DEB-4A05-8427-AFBCBC98D33A}" type="datetimeFigureOut">
              <a:rPr lang="en-US" smtClean="0"/>
              <a:t>6/9/2014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F740A-817B-462B-A9EF-D646DFD0D3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20868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2EF55E-5DEB-4A05-8427-AFBCBC98D33A}" type="datetimeFigureOut">
              <a:rPr lang="en-US" smtClean="0"/>
              <a:t>6/9/2014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F740A-817B-462B-A9EF-D646DFD0D3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88115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2EF55E-5DEB-4A05-8427-AFBCBC98D33A}" type="datetimeFigureOut">
              <a:rPr lang="en-US" smtClean="0"/>
              <a:t>6/9/2014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F740A-817B-462B-A9EF-D646DFD0D3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49278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2EF55E-5DEB-4A05-8427-AFBCBC98D33A}" type="datetimeFigureOut">
              <a:rPr lang="en-US" smtClean="0"/>
              <a:t>6/9/2014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F740A-817B-462B-A9EF-D646DFD0D3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192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2EF55E-5DEB-4A05-8427-AFBCBC98D33A}" type="datetimeFigureOut">
              <a:rPr lang="en-US" smtClean="0"/>
              <a:t>6/9/2014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F740A-817B-462B-A9EF-D646DFD0D3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51612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2EF55E-5DEB-4A05-8427-AFBCBC98D33A}" type="datetimeFigureOut">
              <a:rPr lang="en-US" smtClean="0"/>
              <a:t>6/9/2014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F740A-817B-462B-A9EF-D646DFD0D3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15264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2EF55E-5DEB-4A05-8427-AFBCBC98D33A}" type="datetimeFigureOut">
              <a:rPr lang="en-US" smtClean="0"/>
              <a:t>6/9/2014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F740A-817B-462B-A9EF-D646DFD0D3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4621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2EF55E-5DEB-4A05-8427-AFBCBC98D33A}" type="datetimeFigureOut">
              <a:rPr lang="en-US" smtClean="0"/>
              <a:t>6/9/2014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F740A-817B-462B-A9EF-D646DFD0D3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4352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2EF55E-5DEB-4A05-8427-AFBCBC98D33A}" type="datetimeFigureOut">
              <a:rPr lang="en-US" smtClean="0"/>
              <a:t>6/9/2014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F740A-817B-462B-A9EF-D646DFD0D3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43238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2EF55E-5DEB-4A05-8427-AFBCBC98D33A}" type="datetimeFigureOut">
              <a:rPr lang="en-US" smtClean="0"/>
              <a:t>6/9/2014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AF740A-817B-462B-A9EF-D646DFD0D3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6112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1010" y="916623"/>
            <a:ext cx="11483340" cy="2387600"/>
          </a:xfrm>
        </p:spPr>
        <p:txBody>
          <a:bodyPr>
            <a:normAutofit/>
          </a:bodyPr>
          <a:lstStyle/>
          <a:p>
            <a:r>
              <a:rPr lang="en-US" sz="4400" dirty="0" smtClean="0"/>
              <a:t>Property Testing on Product Distributions:</a:t>
            </a:r>
            <a:br>
              <a:rPr lang="en-US" sz="4400" dirty="0" smtClean="0"/>
            </a:br>
            <a:r>
              <a:rPr lang="en-US" sz="4200" dirty="0" smtClean="0"/>
              <a:t>Optimal Testers for Bounded Derivative Properties</a:t>
            </a:r>
            <a:endParaRPr lang="en-US" sz="4200" dirty="0"/>
          </a:p>
        </p:txBody>
      </p:sp>
      <p:sp>
        <p:nvSpPr>
          <p:cNvPr id="4" name="TextBox 3"/>
          <p:cNvSpPr txBox="1"/>
          <p:nvPr/>
        </p:nvSpPr>
        <p:spPr>
          <a:xfrm>
            <a:off x="4623497" y="4194810"/>
            <a:ext cx="3158365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/>
              <a:t>Deeparnab Chakrabarty</a:t>
            </a:r>
          </a:p>
          <a:p>
            <a:pPr algn="ctr"/>
            <a:r>
              <a:rPr lang="en-US" sz="2400" dirty="0" smtClean="0"/>
              <a:t>Microsoft Research</a:t>
            </a:r>
          </a:p>
          <a:p>
            <a:pPr algn="ctr"/>
            <a:r>
              <a:rPr lang="en-US" dirty="0" smtClean="0"/>
              <a:t>Bangalore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808705" y="6077664"/>
            <a:ext cx="678794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/>
              <a:t>Kashyap Dixit (PSU), Madhav Jha (Sandia), C. Seshadhri (Sandia)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340515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 smtClean="0"/>
              <a:t>Binary Search Trees</a:t>
            </a:r>
            <a:endParaRPr lang="en-US" u="sng" dirty="0"/>
          </a:p>
        </p:txBody>
      </p:sp>
      <p:grpSp>
        <p:nvGrpSpPr>
          <p:cNvPr id="4" name="Group 3"/>
          <p:cNvGrpSpPr/>
          <p:nvPr/>
        </p:nvGrpSpPr>
        <p:grpSpPr>
          <a:xfrm>
            <a:off x="8208836" y="1460152"/>
            <a:ext cx="2741739" cy="1592682"/>
            <a:chOff x="509016" y="1697406"/>
            <a:chExt cx="3703320" cy="2151266"/>
          </a:xfrm>
        </p:grpSpPr>
        <p:sp>
          <p:nvSpPr>
            <p:cNvPr id="5" name="Oval 4"/>
            <p:cNvSpPr/>
            <p:nvPr/>
          </p:nvSpPr>
          <p:spPr>
            <a:xfrm>
              <a:off x="2194560" y="1697406"/>
              <a:ext cx="329184" cy="322466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4</a:t>
              </a:r>
              <a:endParaRPr lang="en-US" dirty="0"/>
            </a:p>
          </p:txBody>
        </p:sp>
        <p:sp>
          <p:nvSpPr>
            <p:cNvPr id="6" name="Oval 5"/>
            <p:cNvSpPr/>
            <p:nvPr/>
          </p:nvSpPr>
          <p:spPr>
            <a:xfrm>
              <a:off x="1249680" y="2487149"/>
              <a:ext cx="329184" cy="322466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2</a:t>
              </a:r>
              <a:endParaRPr lang="en-US" dirty="0"/>
            </a:p>
          </p:txBody>
        </p:sp>
        <p:sp>
          <p:nvSpPr>
            <p:cNvPr id="7" name="Oval 6"/>
            <p:cNvSpPr/>
            <p:nvPr/>
          </p:nvSpPr>
          <p:spPr>
            <a:xfrm>
              <a:off x="3112008" y="2487771"/>
              <a:ext cx="329184" cy="322466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6</a:t>
              </a:r>
              <a:endParaRPr lang="en-US" dirty="0"/>
            </a:p>
          </p:txBody>
        </p:sp>
        <p:sp>
          <p:nvSpPr>
            <p:cNvPr id="8" name="Oval 7"/>
            <p:cNvSpPr/>
            <p:nvPr/>
          </p:nvSpPr>
          <p:spPr>
            <a:xfrm>
              <a:off x="3883152" y="3526206"/>
              <a:ext cx="329184" cy="322466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7</a:t>
              </a:r>
              <a:endParaRPr lang="en-US" dirty="0"/>
            </a:p>
          </p:txBody>
        </p:sp>
        <p:sp>
          <p:nvSpPr>
            <p:cNvPr id="9" name="Oval 8"/>
            <p:cNvSpPr/>
            <p:nvPr/>
          </p:nvSpPr>
          <p:spPr>
            <a:xfrm>
              <a:off x="2523744" y="3526206"/>
              <a:ext cx="329184" cy="322466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5</a:t>
              </a:r>
              <a:endParaRPr lang="en-US" dirty="0"/>
            </a:p>
          </p:txBody>
        </p:sp>
        <p:sp>
          <p:nvSpPr>
            <p:cNvPr id="10" name="Oval 9"/>
            <p:cNvSpPr/>
            <p:nvPr/>
          </p:nvSpPr>
          <p:spPr>
            <a:xfrm>
              <a:off x="1725168" y="3526206"/>
              <a:ext cx="329184" cy="322466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3</a:t>
              </a:r>
              <a:endParaRPr lang="en-US" dirty="0"/>
            </a:p>
          </p:txBody>
        </p:sp>
        <p:sp>
          <p:nvSpPr>
            <p:cNvPr id="11" name="Oval 10"/>
            <p:cNvSpPr/>
            <p:nvPr/>
          </p:nvSpPr>
          <p:spPr>
            <a:xfrm>
              <a:off x="509016" y="3526206"/>
              <a:ext cx="329184" cy="322466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1</a:t>
              </a:r>
              <a:endParaRPr lang="en-US" dirty="0"/>
            </a:p>
          </p:txBody>
        </p:sp>
        <p:cxnSp>
          <p:nvCxnSpPr>
            <p:cNvPr id="12" name="Straight Connector 11"/>
            <p:cNvCxnSpPr>
              <a:stCxn id="6" idx="7"/>
              <a:endCxn id="5" idx="3"/>
            </p:cNvCxnSpPr>
            <p:nvPr/>
          </p:nvCxnSpPr>
          <p:spPr>
            <a:xfrm flipV="1">
              <a:off x="1530656" y="1972648"/>
              <a:ext cx="712112" cy="561725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>
              <a:stCxn id="11" idx="7"/>
              <a:endCxn id="6" idx="3"/>
            </p:cNvCxnSpPr>
            <p:nvPr/>
          </p:nvCxnSpPr>
          <p:spPr>
            <a:xfrm flipV="1">
              <a:off x="789992" y="2762391"/>
              <a:ext cx="507896" cy="811039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>
              <a:stCxn id="10" idx="0"/>
              <a:endCxn id="6" idx="5"/>
            </p:cNvCxnSpPr>
            <p:nvPr/>
          </p:nvCxnSpPr>
          <p:spPr>
            <a:xfrm flipH="1" flipV="1">
              <a:off x="1530656" y="2762391"/>
              <a:ext cx="359104" cy="763815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>
              <a:stCxn id="5" idx="5"/>
              <a:endCxn id="7" idx="1"/>
            </p:cNvCxnSpPr>
            <p:nvPr/>
          </p:nvCxnSpPr>
          <p:spPr>
            <a:xfrm>
              <a:off x="2475536" y="1972648"/>
              <a:ext cx="684680" cy="562347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>
              <a:stCxn id="9" idx="7"/>
              <a:endCxn id="7" idx="3"/>
            </p:cNvCxnSpPr>
            <p:nvPr/>
          </p:nvCxnSpPr>
          <p:spPr>
            <a:xfrm flipV="1">
              <a:off x="2804720" y="2763013"/>
              <a:ext cx="355496" cy="810417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>
              <a:stCxn id="8" idx="1"/>
              <a:endCxn id="7" idx="5"/>
            </p:cNvCxnSpPr>
            <p:nvPr/>
          </p:nvCxnSpPr>
          <p:spPr>
            <a:xfrm flipH="1" flipV="1">
              <a:off x="3392984" y="2763013"/>
              <a:ext cx="538376" cy="810417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oup 17"/>
          <p:cNvGrpSpPr/>
          <p:nvPr/>
        </p:nvGrpSpPr>
        <p:grpSpPr>
          <a:xfrm>
            <a:off x="8595185" y="3988214"/>
            <a:ext cx="2095375" cy="2311641"/>
            <a:chOff x="7245081" y="3247053"/>
            <a:chExt cx="2932176" cy="3234810"/>
          </a:xfrm>
        </p:grpSpPr>
        <p:sp>
          <p:nvSpPr>
            <p:cNvPr id="19" name="Oval 18"/>
            <p:cNvSpPr/>
            <p:nvPr/>
          </p:nvSpPr>
          <p:spPr>
            <a:xfrm>
              <a:off x="8930625" y="3247053"/>
              <a:ext cx="329184" cy="322466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6</a:t>
              </a:r>
              <a:endParaRPr lang="en-US" dirty="0"/>
            </a:p>
          </p:txBody>
        </p:sp>
        <p:sp>
          <p:nvSpPr>
            <p:cNvPr id="20" name="Oval 19"/>
            <p:cNvSpPr/>
            <p:nvPr/>
          </p:nvSpPr>
          <p:spPr>
            <a:xfrm>
              <a:off x="7985745" y="4036796"/>
              <a:ext cx="329184" cy="322466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2</a:t>
              </a:r>
              <a:endParaRPr lang="en-US" dirty="0"/>
            </a:p>
          </p:txBody>
        </p:sp>
        <p:sp>
          <p:nvSpPr>
            <p:cNvPr id="21" name="Oval 20"/>
            <p:cNvSpPr/>
            <p:nvPr/>
          </p:nvSpPr>
          <p:spPr>
            <a:xfrm>
              <a:off x="9848073" y="4037418"/>
              <a:ext cx="329184" cy="322466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7</a:t>
              </a:r>
            </a:p>
          </p:txBody>
        </p:sp>
        <p:sp>
          <p:nvSpPr>
            <p:cNvPr id="22" name="Oval 21"/>
            <p:cNvSpPr/>
            <p:nvPr/>
          </p:nvSpPr>
          <p:spPr>
            <a:xfrm>
              <a:off x="8996157" y="6159397"/>
              <a:ext cx="329184" cy="322466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5</a:t>
              </a:r>
              <a:endParaRPr lang="en-US" dirty="0"/>
            </a:p>
          </p:txBody>
        </p:sp>
        <p:sp>
          <p:nvSpPr>
            <p:cNvPr id="23" name="Oval 22"/>
            <p:cNvSpPr/>
            <p:nvPr/>
          </p:nvSpPr>
          <p:spPr>
            <a:xfrm>
              <a:off x="7780005" y="6112173"/>
              <a:ext cx="329184" cy="322466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3</a:t>
              </a:r>
              <a:endParaRPr lang="en-US" dirty="0"/>
            </a:p>
          </p:txBody>
        </p:sp>
        <p:sp>
          <p:nvSpPr>
            <p:cNvPr id="24" name="Oval 23"/>
            <p:cNvSpPr/>
            <p:nvPr/>
          </p:nvSpPr>
          <p:spPr>
            <a:xfrm>
              <a:off x="8461233" y="5075853"/>
              <a:ext cx="329184" cy="322466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4</a:t>
              </a:r>
              <a:endParaRPr lang="en-US" dirty="0"/>
            </a:p>
          </p:txBody>
        </p:sp>
        <p:sp>
          <p:nvSpPr>
            <p:cNvPr id="25" name="Oval 24"/>
            <p:cNvSpPr/>
            <p:nvPr/>
          </p:nvSpPr>
          <p:spPr>
            <a:xfrm>
              <a:off x="7245081" y="5075853"/>
              <a:ext cx="329184" cy="322466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1</a:t>
              </a:r>
              <a:endParaRPr lang="en-US" dirty="0"/>
            </a:p>
          </p:txBody>
        </p:sp>
        <p:cxnSp>
          <p:nvCxnSpPr>
            <p:cNvPr id="26" name="Straight Connector 25"/>
            <p:cNvCxnSpPr>
              <a:stCxn id="20" idx="7"/>
              <a:endCxn id="19" idx="3"/>
            </p:cNvCxnSpPr>
            <p:nvPr/>
          </p:nvCxnSpPr>
          <p:spPr>
            <a:xfrm flipV="1">
              <a:off x="8266721" y="3522295"/>
              <a:ext cx="712112" cy="561725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>
              <a:stCxn id="25" idx="7"/>
              <a:endCxn id="20" idx="3"/>
            </p:cNvCxnSpPr>
            <p:nvPr/>
          </p:nvCxnSpPr>
          <p:spPr>
            <a:xfrm flipV="1">
              <a:off x="7526057" y="4312038"/>
              <a:ext cx="507896" cy="811039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>
              <a:stCxn id="24" idx="0"/>
              <a:endCxn id="20" idx="5"/>
            </p:cNvCxnSpPr>
            <p:nvPr/>
          </p:nvCxnSpPr>
          <p:spPr>
            <a:xfrm flipH="1" flipV="1">
              <a:off x="8266721" y="4312038"/>
              <a:ext cx="359104" cy="763815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>
              <a:stCxn id="19" idx="5"/>
              <a:endCxn id="21" idx="1"/>
            </p:cNvCxnSpPr>
            <p:nvPr/>
          </p:nvCxnSpPr>
          <p:spPr>
            <a:xfrm>
              <a:off x="9211601" y="3522295"/>
              <a:ext cx="684680" cy="562347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>
              <a:stCxn id="23" idx="7"/>
              <a:endCxn id="24" idx="3"/>
            </p:cNvCxnSpPr>
            <p:nvPr/>
          </p:nvCxnSpPr>
          <p:spPr>
            <a:xfrm flipV="1">
              <a:off x="8060981" y="5351095"/>
              <a:ext cx="448460" cy="808302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>
              <a:stCxn id="22" idx="1"/>
              <a:endCxn id="24" idx="5"/>
            </p:cNvCxnSpPr>
            <p:nvPr/>
          </p:nvCxnSpPr>
          <p:spPr>
            <a:xfrm flipH="1" flipV="1">
              <a:off x="8742209" y="5351095"/>
              <a:ext cx="302156" cy="855526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3" name="TextBox 32"/>
          <p:cNvSpPr txBox="1"/>
          <p:nvPr/>
        </p:nvSpPr>
        <p:spPr>
          <a:xfrm>
            <a:off x="795844" y="5356817"/>
            <a:ext cx="7005572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Give </a:t>
            </a:r>
            <a:r>
              <a:rPr lang="en-US" sz="2400" b="1" dirty="0" smtClean="0"/>
              <a:t>product</a:t>
            </a:r>
            <a:r>
              <a:rPr lang="en-US" sz="2400" dirty="0" smtClean="0"/>
              <a:t> Distribution D = D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 X  …  X </a:t>
            </a:r>
            <a:r>
              <a:rPr lang="en-US" sz="2400" dirty="0" err="1" smtClean="0"/>
              <a:t>D</a:t>
            </a:r>
            <a:r>
              <a:rPr lang="en-US" sz="2400" baseline="-25000" dirty="0" err="1" smtClean="0"/>
              <a:t>d</a:t>
            </a:r>
            <a:r>
              <a:rPr lang="en-US" sz="2400" dirty="0" smtClean="0"/>
              <a:t>,</a:t>
            </a:r>
          </a:p>
          <a:p>
            <a:r>
              <a:rPr lang="en-US" sz="2400" dirty="0"/>
              <a:t>	</a:t>
            </a:r>
            <a:r>
              <a:rPr lang="en-US" sz="2400" dirty="0" smtClean="0"/>
              <a:t> ∆</a:t>
            </a:r>
            <a:r>
              <a:rPr lang="en-US" sz="2400" baseline="30000" dirty="0" smtClean="0"/>
              <a:t>*</a:t>
            </a:r>
            <a:r>
              <a:rPr lang="en-US" sz="2400" dirty="0" smtClean="0"/>
              <a:t>(D) = ∆</a:t>
            </a:r>
            <a:r>
              <a:rPr lang="en-US" sz="2400" baseline="30000" dirty="0" smtClean="0"/>
              <a:t>*</a:t>
            </a:r>
            <a:r>
              <a:rPr lang="en-US" sz="2400" dirty="0" smtClean="0"/>
              <a:t>(D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) + … + ∆</a:t>
            </a:r>
            <a:r>
              <a:rPr lang="en-US" sz="2400" baseline="30000" dirty="0" smtClean="0"/>
              <a:t>*</a:t>
            </a:r>
            <a:r>
              <a:rPr lang="en-US" sz="2400" dirty="0" smtClean="0"/>
              <a:t>(</a:t>
            </a:r>
            <a:r>
              <a:rPr lang="en-US" sz="2400" dirty="0" err="1" smtClean="0"/>
              <a:t>D</a:t>
            </a:r>
            <a:r>
              <a:rPr lang="en-US" sz="2400" baseline="-25000" dirty="0" err="1" smtClean="0"/>
              <a:t>d</a:t>
            </a:r>
            <a:r>
              <a:rPr lang="en-US" sz="2400" dirty="0" smtClean="0"/>
              <a:t>)</a:t>
            </a:r>
          </a:p>
          <a:p>
            <a:r>
              <a:rPr lang="en-US" sz="2400" dirty="0" smtClean="0"/>
              <a:t>     At most the entropy, but could be less by additive d.</a:t>
            </a:r>
            <a:endParaRPr lang="en-US" sz="2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800203" y="2713859"/>
                <a:ext cx="6098464" cy="230832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en-US" sz="2400" b="0" dirty="0" err="1" smtClean="0"/>
                  <a:t>depth</a:t>
                </a:r>
                <a:r>
                  <a:rPr lang="en-US" sz="2400" b="0" baseline="-25000" dirty="0" err="1" smtClean="0"/>
                  <a:t>T</a:t>
                </a:r>
                <a:r>
                  <a:rPr lang="en-US" sz="2400" b="0" dirty="0" smtClean="0"/>
                  <a:t>(v):  </a:t>
                </a:r>
                <a:r>
                  <a:rPr lang="en-US" sz="2400" dirty="0" smtClean="0"/>
                  <a:t>Number of edges from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𝑣</m:t>
                    </m:r>
                  </m:oMath>
                </a14:m>
                <a:r>
                  <a:rPr lang="en-US" sz="2400" dirty="0" smtClean="0"/>
                  <a:t> to root.</a:t>
                </a: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en-US" sz="2400" b="1" dirty="0" smtClean="0"/>
                  <a:t>Optimal BST </a:t>
                </a:r>
                <a:r>
                  <a:rPr lang="en-US" sz="2400" dirty="0" err="1" smtClean="0"/>
                  <a:t>wrt</a:t>
                </a:r>
                <a:r>
                  <a:rPr lang="en-US" sz="2400" dirty="0" smtClean="0"/>
                  <a:t> distribution D on {1,2,…,n}: </a:t>
                </a:r>
                <a:br>
                  <a:rPr lang="en-US" sz="2400" dirty="0" smtClean="0"/>
                </a:br>
                <a:r>
                  <a:rPr lang="en-US" sz="2400" dirty="0" smtClean="0"/>
                  <a:t>Tree with least </a:t>
                </a:r>
                <a:r>
                  <a:rPr lang="en-US" sz="2400" u="sng" dirty="0" smtClean="0"/>
                  <a:t>expected </a:t>
                </a:r>
                <a:r>
                  <a:rPr lang="en-US" sz="2400" dirty="0" smtClean="0"/>
                  <a:t>depth. </a:t>
                </a: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en-US" sz="2400" dirty="0" smtClean="0"/>
                  <a:t>Denote depth by ∆</a:t>
                </a:r>
                <a:r>
                  <a:rPr lang="en-US" sz="2400" baseline="30000" dirty="0" smtClean="0"/>
                  <a:t>*</a:t>
                </a:r>
                <a:r>
                  <a:rPr lang="en-US" sz="2400" dirty="0" smtClean="0"/>
                  <a:t>(D). </a:t>
                </a:r>
                <a:br>
                  <a:rPr lang="en-US" sz="2400" dirty="0" smtClean="0"/>
                </a:br>
                <a:r>
                  <a:rPr lang="en-US" sz="2400" dirty="0" smtClean="0"/>
                  <a:t>Relation to Entropy: [</a:t>
                </a:r>
                <a:r>
                  <a:rPr lang="en-US" sz="2400" dirty="0" err="1" smtClean="0"/>
                  <a:t>Mehlhorn</a:t>
                </a:r>
                <a:r>
                  <a:rPr lang="en-US" sz="2400" dirty="0" smtClean="0"/>
                  <a:t> ‘75] </a:t>
                </a:r>
                <a:br>
                  <a:rPr lang="en-US" sz="2400" dirty="0" smtClean="0"/>
                </a:br>
                <a:r>
                  <a:rPr lang="en-US" sz="2400" dirty="0" smtClean="0"/>
                  <a:t>		0.63H(D) – 1 ≤ ∆</a:t>
                </a:r>
                <a:r>
                  <a:rPr lang="en-US" sz="2400" baseline="30000" dirty="0" smtClean="0"/>
                  <a:t>*</a:t>
                </a:r>
                <a:r>
                  <a:rPr lang="en-US" sz="2400" dirty="0" smtClean="0"/>
                  <a:t>(D) ≤ H(D)</a:t>
                </a:r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0203" y="2713859"/>
                <a:ext cx="6098464" cy="2308324"/>
              </a:xfrm>
              <a:prstGeom prst="rect">
                <a:avLst/>
              </a:prstGeom>
              <a:blipFill rotWithShape="0">
                <a:blip r:embed="rId2"/>
                <a:stretch>
                  <a:fillRect l="-1299" t="-2111" r="-500" b="-501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6" name="TextBox 35"/>
          <p:cNvSpPr txBox="1"/>
          <p:nvPr/>
        </p:nvSpPr>
        <p:spPr>
          <a:xfrm>
            <a:off x="838200" y="1637587"/>
            <a:ext cx="668086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Rooted Binary Tree with n vertices marked 1 to n.</a:t>
            </a:r>
          </a:p>
          <a:p>
            <a:r>
              <a:rPr lang="en-US" sz="2400" dirty="0"/>
              <a:t> </a:t>
            </a:r>
            <a:r>
              <a:rPr lang="en-US" sz="2400" dirty="0" smtClean="0"/>
              <a:t>    label(left-child) &lt;  label(v) &lt; label(right-child)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0523470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/>
      <p:bldP spid="35" grpId="0"/>
      <p:bldP spid="3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 smtClean="0"/>
              <a:t>Statement of Results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655185"/>
          </a:xfrm>
        </p:spPr>
        <p:txBody>
          <a:bodyPr>
            <a:normAutofit lnSpcReduction="10000"/>
          </a:bodyPr>
          <a:lstStyle/>
          <a:p>
            <a:r>
              <a:rPr lang="en-US" b="1" dirty="0" smtClean="0"/>
              <a:t>Upper Bounds. </a:t>
            </a:r>
            <a:r>
              <a:rPr lang="en-US" dirty="0" smtClean="0"/>
              <a:t>Given any product distribution D and any bounded derivative property P(</a:t>
            </a:r>
            <a:r>
              <a:rPr lang="en-US" b="1" dirty="0" smtClean="0"/>
              <a:t>B</a:t>
            </a:r>
            <a:r>
              <a:rPr lang="en-US" dirty="0" smtClean="0"/>
              <a:t>), there exists a 100</a:t>
            </a:r>
            <a:r>
              <a:rPr lang="el-GR" dirty="0" smtClean="0">
                <a:latin typeface="Calibri" panose="020F0502020204030204" pitchFamily="34" charset="0"/>
              </a:rPr>
              <a:t>ε</a:t>
            </a:r>
            <a:r>
              <a:rPr lang="en-US" baseline="30000" dirty="0" smtClean="0">
                <a:latin typeface="Calibri" panose="020F0502020204030204" pitchFamily="34" charset="0"/>
              </a:rPr>
              <a:t>-1</a:t>
            </a:r>
            <a:r>
              <a:rPr lang="en-US" dirty="0" smtClean="0"/>
              <a:t>∆</a:t>
            </a:r>
            <a:r>
              <a:rPr lang="en-US" baseline="30000" dirty="0" smtClean="0"/>
              <a:t>*</a:t>
            </a:r>
            <a:r>
              <a:rPr lang="en-US" dirty="0" smtClean="0"/>
              <a:t>(D)-query P(</a:t>
            </a:r>
            <a:r>
              <a:rPr lang="en-US" b="1" dirty="0" smtClean="0"/>
              <a:t>B</a:t>
            </a:r>
            <a:r>
              <a:rPr lang="en-US" dirty="0" smtClean="0"/>
              <a:t>)-tester. </a:t>
            </a:r>
          </a:p>
          <a:p>
            <a:endParaRPr lang="en-US" dirty="0"/>
          </a:p>
          <a:p>
            <a:r>
              <a:rPr lang="en-US" b="1" dirty="0" smtClean="0"/>
              <a:t>Lower Bounds. </a:t>
            </a:r>
            <a:r>
              <a:rPr lang="en-US" dirty="0" smtClean="0"/>
              <a:t>For any bounded derivative property P(</a:t>
            </a:r>
            <a:r>
              <a:rPr lang="en-US" b="1" dirty="0" smtClean="0"/>
              <a:t>B</a:t>
            </a:r>
            <a:r>
              <a:rPr lang="en-US" dirty="0" smtClean="0"/>
              <a:t>), and any </a:t>
            </a:r>
            <a:r>
              <a:rPr lang="en-US" b="1" dirty="0" smtClean="0"/>
              <a:t>stable</a:t>
            </a:r>
            <a:r>
              <a:rPr lang="en-US" dirty="0" smtClean="0"/>
              <a:t> product distribution D, for some constant </a:t>
            </a:r>
            <a:r>
              <a:rPr lang="el-GR" dirty="0" smtClean="0">
                <a:latin typeface="Calibri" panose="020F0502020204030204" pitchFamily="34" charset="0"/>
              </a:rPr>
              <a:t>ε</a:t>
            </a:r>
            <a:r>
              <a:rPr lang="en-US" dirty="0" smtClean="0">
                <a:latin typeface="Calibri" panose="020F0502020204030204" pitchFamily="34" charset="0"/>
              </a:rPr>
              <a:t>, </a:t>
            </a:r>
            <a:r>
              <a:rPr lang="el-GR" dirty="0" smtClean="0">
                <a:latin typeface="Calibri" panose="020F0502020204030204" pitchFamily="34" charset="0"/>
              </a:rPr>
              <a:t>Ω</a:t>
            </a:r>
            <a:r>
              <a:rPr lang="en-US" dirty="0" smtClean="0">
                <a:latin typeface="Calibri" panose="020F0502020204030204" pitchFamily="34" charset="0"/>
              </a:rPr>
              <a:t>(</a:t>
            </a:r>
            <a:r>
              <a:rPr lang="en-US" dirty="0" smtClean="0"/>
              <a:t>∆</a:t>
            </a:r>
            <a:r>
              <a:rPr lang="en-US" baseline="30000" dirty="0" smtClean="0"/>
              <a:t>*</a:t>
            </a:r>
            <a:r>
              <a:rPr lang="en-US" dirty="0" smtClean="0"/>
              <a:t>(D))-queries are necessary.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b="1" dirty="0" smtClean="0"/>
              <a:t>Dimension Reduction Theorem. </a:t>
            </a:r>
            <a:r>
              <a:rPr lang="en-US" dirty="0" err="1" smtClean="0"/>
              <a:t>dist</a:t>
            </a:r>
            <a:r>
              <a:rPr lang="en-US" baseline="-25000" dirty="0" err="1" smtClean="0"/>
              <a:t>i</a:t>
            </a:r>
            <a:r>
              <a:rPr lang="en-US" dirty="0" smtClean="0"/>
              <a:t>(f) be the distance of the function restricted to a “random” </a:t>
            </a:r>
            <a:r>
              <a:rPr lang="en-US" dirty="0" err="1" smtClean="0"/>
              <a:t>i</a:t>
            </a:r>
            <a:r>
              <a:rPr lang="en-US" dirty="0" smtClean="0"/>
              <a:t>-line. Then, </a:t>
            </a:r>
            <a:br>
              <a:rPr lang="en-US" dirty="0" smtClean="0"/>
            </a:br>
            <a:r>
              <a:rPr lang="en-US" dirty="0" smtClean="0"/>
              <a:t>		</a:t>
            </a:r>
            <a:br>
              <a:rPr lang="en-US" dirty="0" smtClean="0"/>
            </a:br>
            <a:r>
              <a:rPr lang="en-US" dirty="0"/>
              <a:t> </a:t>
            </a:r>
            <a:r>
              <a:rPr lang="en-US" dirty="0" smtClean="0"/>
              <a:t>                dist</a:t>
            </a:r>
            <a:r>
              <a:rPr lang="en-US" baseline="-25000" dirty="0" smtClean="0"/>
              <a:t>1</a:t>
            </a:r>
            <a:r>
              <a:rPr lang="en-US" dirty="0" smtClean="0"/>
              <a:t>(f) + dist</a:t>
            </a:r>
            <a:r>
              <a:rPr lang="en-US" baseline="-25000" dirty="0" smtClean="0"/>
              <a:t>2</a:t>
            </a:r>
            <a:r>
              <a:rPr lang="en-US" dirty="0" smtClean="0"/>
              <a:t>(f) + … + </a:t>
            </a:r>
            <a:r>
              <a:rPr lang="en-US" dirty="0" err="1" smtClean="0"/>
              <a:t>dist</a:t>
            </a:r>
            <a:r>
              <a:rPr lang="en-US" baseline="-25000" dirty="0" err="1" smtClean="0"/>
              <a:t>d</a:t>
            </a:r>
            <a:r>
              <a:rPr lang="en-US" dirty="0" smtClean="0"/>
              <a:t>(f) ≥ </a:t>
            </a:r>
            <a:r>
              <a:rPr lang="en-US" dirty="0" err="1" smtClean="0"/>
              <a:t>dist</a:t>
            </a:r>
            <a:r>
              <a:rPr lang="en-US" dirty="0" smtClean="0"/>
              <a:t>(f)/4</a:t>
            </a:r>
            <a:endParaRPr lang="en-US" b="1" dirty="0" smtClean="0"/>
          </a:p>
          <a:p>
            <a:pPr marL="0" indent="0">
              <a:buNone/>
            </a:pPr>
            <a:endParaRPr lang="en-US" dirty="0"/>
          </a:p>
          <a:p>
            <a:endParaRPr lang="en-US" b="1" dirty="0" smtClean="0"/>
          </a:p>
        </p:txBody>
      </p:sp>
    </p:spTree>
    <p:extLst>
      <p:ext uri="{BB962C8B-B14F-4D97-AF65-F5344CB8AC3E}">
        <p14:creationId xmlns:p14="http://schemas.microsoft.com/office/powerpoint/2010/main" val="3345558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1050" y="2868295"/>
            <a:ext cx="10515600" cy="1325563"/>
          </a:xfrm>
        </p:spPr>
        <p:txBody>
          <a:bodyPr/>
          <a:lstStyle/>
          <a:p>
            <a:pPr algn="ctr"/>
            <a:r>
              <a:rPr lang="en-US" dirty="0" smtClean="0"/>
              <a:t>The Line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1057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1121980" y="5538757"/>
            <a:ext cx="5894070" cy="450563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 smtClean="0"/>
              <a:t>Algorithm</a:t>
            </a:r>
            <a:endParaRPr lang="en-US" u="sng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:</m:t>
                    </m:r>
                    <m:d>
                      <m:dPr>
                        <m:begChr m:val="["/>
                        <m:endChr m:val="]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↦</m:t>
                    </m:r>
                    <m:r>
                      <a:rPr lang="en-US" b="1" i="0" smtClean="0">
                        <a:latin typeface="Cambria Math" panose="02040503050406030204" pitchFamily="18" charset="0"/>
                      </a:rPr>
                      <m:t>𝐑</m:t>
                    </m:r>
                  </m:oMath>
                </a14:m>
                <a:r>
                  <a:rPr lang="en-US" dirty="0" smtClean="0"/>
                  <a:t>. Distribution D on [n].</a:t>
                </a:r>
              </a:p>
              <a:p>
                <a:endParaRPr lang="en-US" dirty="0"/>
              </a:p>
              <a:p>
                <a:r>
                  <a:rPr lang="en-US" dirty="0" smtClean="0"/>
                  <a:t>T: optimal BST </a:t>
                </a:r>
                <a:r>
                  <a:rPr lang="en-US" dirty="0" err="1" smtClean="0"/>
                  <a:t>wrt</a:t>
                </a:r>
                <a:r>
                  <a:rPr lang="en-US" dirty="0" smtClean="0"/>
                  <a:t> D.</a:t>
                </a:r>
              </a:p>
              <a:p>
                <a:r>
                  <a:rPr lang="en-US" dirty="0" smtClean="0"/>
                  <a:t>Sample x from D. </a:t>
                </a:r>
                <a:br>
                  <a:rPr lang="en-US" dirty="0" smtClean="0"/>
                </a:br>
                <a:r>
                  <a:rPr lang="en-US" dirty="0" smtClean="0"/>
                  <a:t>Query f(x) and f(y) for all ancestors of x.</a:t>
                </a:r>
                <a:br>
                  <a:rPr lang="en-US" dirty="0" smtClean="0"/>
                </a:br>
                <a:r>
                  <a:rPr lang="en-US" dirty="0" smtClean="0"/>
                  <a:t>Check for violations among these</a:t>
                </a:r>
                <a:br>
                  <a:rPr lang="en-US" dirty="0" smtClean="0"/>
                </a:br>
                <a:endParaRPr lang="en-US" dirty="0" smtClean="0"/>
              </a:p>
              <a:p>
                <a:r>
                  <a:rPr lang="en-US" dirty="0" smtClean="0"/>
                  <a:t>Expected number of queries:  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dirty="0" smtClean="0"/>
                      <m:t>∆</m:t>
                    </m:r>
                    <m:r>
                      <m:rPr>
                        <m:nor/>
                      </m:rPr>
                      <a:rPr lang="en-US" baseline="30000" dirty="0" smtClean="0"/>
                      <m:t>∗</m:t>
                    </m:r>
                  </m:oMath>
                </a14:m>
                <a:r>
                  <a:rPr lang="en-US" dirty="0" smtClean="0"/>
                  <a:t>(D).</a:t>
                </a:r>
              </a:p>
              <a:p>
                <a:r>
                  <a:rPr lang="en-US" b="1" dirty="0" smtClean="0"/>
                  <a:t>Lemma: </a:t>
                </a:r>
                <a:r>
                  <a:rPr lang="en-US" b="1" dirty="0" err="1" smtClean="0"/>
                  <a:t>Pr</a:t>
                </a:r>
                <a:r>
                  <a:rPr lang="en-US" dirty="0" smtClean="0"/>
                  <a:t>[Find Violation] ≥ </a:t>
                </a:r>
                <a:r>
                  <a:rPr lang="en-US" dirty="0" err="1" smtClean="0">
                    <a:latin typeface="Calibri" panose="020F0502020204030204" pitchFamily="34" charset="0"/>
                  </a:rPr>
                  <a:t>dist</a:t>
                </a:r>
                <a:r>
                  <a:rPr lang="en-US" baseline="-25000" dirty="0" err="1" smtClean="0">
                    <a:latin typeface="Calibri" panose="020F0502020204030204" pitchFamily="34" charset="0"/>
                  </a:rPr>
                  <a:t>D</a:t>
                </a:r>
                <a:r>
                  <a:rPr lang="en-US" dirty="0" smtClean="0">
                    <a:latin typeface="Calibri" panose="020F0502020204030204" pitchFamily="34" charset="0"/>
                  </a:rPr>
                  <a:t>(f)</a:t>
                </a:r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043" t="-2241" b="-14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4" name="Group 3"/>
          <p:cNvGrpSpPr/>
          <p:nvPr/>
        </p:nvGrpSpPr>
        <p:grpSpPr>
          <a:xfrm>
            <a:off x="7746568" y="1734250"/>
            <a:ext cx="2095375" cy="2311641"/>
            <a:chOff x="7245081" y="3247053"/>
            <a:chExt cx="2932176" cy="3234810"/>
          </a:xfrm>
        </p:grpSpPr>
        <p:sp>
          <p:nvSpPr>
            <p:cNvPr id="5" name="Oval 4"/>
            <p:cNvSpPr/>
            <p:nvPr/>
          </p:nvSpPr>
          <p:spPr>
            <a:xfrm>
              <a:off x="8930625" y="3247053"/>
              <a:ext cx="329184" cy="322466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6</a:t>
              </a:r>
              <a:endParaRPr lang="en-US" dirty="0"/>
            </a:p>
          </p:txBody>
        </p:sp>
        <p:sp>
          <p:nvSpPr>
            <p:cNvPr id="6" name="Oval 5"/>
            <p:cNvSpPr/>
            <p:nvPr/>
          </p:nvSpPr>
          <p:spPr>
            <a:xfrm>
              <a:off x="7985745" y="4036796"/>
              <a:ext cx="329184" cy="322466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2</a:t>
              </a:r>
              <a:endParaRPr lang="en-US" dirty="0"/>
            </a:p>
          </p:txBody>
        </p:sp>
        <p:sp>
          <p:nvSpPr>
            <p:cNvPr id="7" name="Oval 6"/>
            <p:cNvSpPr/>
            <p:nvPr/>
          </p:nvSpPr>
          <p:spPr>
            <a:xfrm>
              <a:off x="9848073" y="4037418"/>
              <a:ext cx="329184" cy="322466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7</a:t>
              </a:r>
            </a:p>
          </p:txBody>
        </p:sp>
        <p:sp>
          <p:nvSpPr>
            <p:cNvPr id="8" name="Oval 7"/>
            <p:cNvSpPr/>
            <p:nvPr/>
          </p:nvSpPr>
          <p:spPr>
            <a:xfrm>
              <a:off x="8996157" y="6159397"/>
              <a:ext cx="329184" cy="322466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5</a:t>
              </a:r>
              <a:endParaRPr lang="en-US" dirty="0"/>
            </a:p>
          </p:txBody>
        </p:sp>
        <p:sp>
          <p:nvSpPr>
            <p:cNvPr id="9" name="Oval 8"/>
            <p:cNvSpPr/>
            <p:nvPr/>
          </p:nvSpPr>
          <p:spPr>
            <a:xfrm>
              <a:off x="7780005" y="6112173"/>
              <a:ext cx="329184" cy="322466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3</a:t>
              </a:r>
              <a:endParaRPr lang="en-US" dirty="0"/>
            </a:p>
          </p:txBody>
        </p:sp>
        <p:sp>
          <p:nvSpPr>
            <p:cNvPr id="10" name="Oval 9"/>
            <p:cNvSpPr/>
            <p:nvPr/>
          </p:nvSpPr>
          <p:spPr>
            <a:xfrm>
              <a:off x="8461233" y="5075853"/>
              <a:ext cx="329184" cy="322466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4</a:t>
              </a:r>
              <a:endParaRPr lang="en-US" dirty="0"/>
            </a:p>
          </p:txBody>
        </p:sp>
        <p:sp>
          <p:nvSpPr>
            <p:cNvPr id="11" name="Oval 10"/>
            <p:cNvSpPr/>
            <p:nvPr/>
          </p:nvSpPr>
          <p:spPr>
            <a:xfrm>
              <a:off x="7245081" y="5075853"/>
              <a:ext cx="329184" cy="322466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1</a:t>
              </a:r>
              <a:endParaRPr lang="en-US" dirty="0"/>
            </a:p>
          </p:txBody>
        </p:sp>
        <p:cxnSp>
          <p:nvCxnSpPr>
            <p:cNvPr id="12" name="Straight Connector 11"/>
            <p:cNvCxnSpPr>
              <a:stCxn id="6" idx="7"/>
              <a:endCxn id="5" idx="3"/>
            </p:cNvCxnSpPr>
            <p:nvPr/>
          </p:nvCxnSpPr>
          <p:spPr>
            <a:xfrm flipV="1">
              <a:off x="8266721" y="3522295"/>
              <a:ext cx="712112" cy="561725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>
              <a:stCxn id="11" idx="7"/>
              <a:endCxn id="6" idx="3"/>
            </p:cNvCxnSpPr>
            <p:nvPr/>
          </p:nvCxnSpPr>
          <p:spPr>
            <a:xfrm flipV="1">
              <a:off x="7526057" y="4312038"/>
              <a:ext cx="507896" cy="811039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>
              <a:stCxn id="10" idx="0"/>
              <a:endCxn id="6" idx="5"/>
            </p:cNvCxnSpPr>
            <p:nvPr/>
          </p:nvCxnSpPr>
          <p:spPr>
            <a:xfrm flipH="1" flipV="1">
              <a:off x="8266721" y="4312038"/>
              <a:ext cx="359104" cy="763815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>
              <a:stCxn id="5" idx="5"/>
              <a:endCxn id="7" idx="1"/>
            </p:cNvCxnSpPr>
            <p:nvPr/>
          </p:nvCxnSpPr>
          <p:spPr>
            <a:xfrm>
              <a:off x="9211601" y="3522295"/>
              <a:ext cx="684680" cy="562347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>
              <a:stCxn id="9" idx="7"/>
              <a:endCxn id="10" idx="3"/>
            </p:cNvCxnSpPr>
            <p:nvPr/>
          </p:nvCxnSpPr>
          <p:spPr>
            <a:xfrm flipV="1">
              <a:off x="8060981" y="5351095"/>
              <a:ext cx="448460" cy="808302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>
              <a:stCxn id="8" idx="1"/>
              <a:endCxn id="10" idx="5"/>
            </p:cNvCxnSpPr>
            <p:nvPr/>
          </p:nvCxnSpPr>
          <p:spPr>
            <a:xfrm flipH="1" flipV="1">
              <a:off x="8742209" y="5351095"/>
              <a:ext cx="302156" cy="855526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1" name="Oval 20"/>
          <p:cNvSpPr/>
          <p:nvPr/>
        </p:nvSpPr>
        <p:spPr>
          <a:xfrm>
            <a:off x="8176952" y="2225790"/>
            <a:ext cx="384330" cy="378846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/>
          <p:cNvSpPr/>
          <p:nvPr/>
        </p:nvSpPr>
        <p:spPr>
          <a:xfrm>
            <a:off x="8550351" y="2951433"/>
            <a:ext cx="384330" cy="378846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Oval 22"/>
          <p:cNvSpPr/>
          <p:nvPr/>
        </p:nvSpPr>
        <p:spPr>
          <a:xfrm>
            <a:off x="8880345" y="1653914"/>
            <a:ext cx="384330" cy="378846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8949100" y="2971689"/>
            <a:ext cx="2840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x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9829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/>
          <p:cNvSpPr/>
          <p:nvPr/>
        </p:nvSpPr>
        <p:spPr>
          <a:xfrm>
            <a:off x="904810" y="1858297"/>
            <a:ext cx="5894070" cy="450563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 smtClean="0"/>
              <a:t>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 smtClean="0"/>
              <a:t>Lemma: </a:t>
            </a:r>
            <a:r>
              <a:rPr lang="en-US" b="1" dirty="0" err="1" smtClean="0"/>
              <a:t>Pr</a:t>
            </a:r>
            <a:r>
              <a:rPr lang="en-US" dirty="0" smtClean="0"/>
              <a:t>[Find Violation] ≥ </a:t>
            </a:r>
            <a:r>
              <a:rPr lang="en-US" dirty="0" err="1" smtClean="0">
                <a:latin typeface="Calibri" panose="020F0502020204030204" pitchFamily="34" charset="0"/>
              </a:rPr>
              <a:t>dist</a:t>
            </a:r>
            <a:r>
              <a:rPr lang="en-US" baseline="-25000" dirty="0" err="1" smtClean="0">
                <a:latin typeface="Calibri" panose="020F0502020204030204" pitchFamily="34" charset="0"/>
              </a:rPr>
              <a:t>D</a:t>
            </a:r>
            <a:r>
              <a:rPr lang="en-US" dirty="0" smtClean="0">
                <a:latin typeface="Calibri" panose="020F0502020204030204" pitchFamily="34" charset="0"/>
              </a:rPr>
              <a:t>(f)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Isosceles Triangle 3"/>
          <p:cNvSpPr/>
          <p:nvPr/>
        </p:nvSpPr>
        <p:spPr>
          <a:xfrm>
            <a:off x="8146026" y="1858297"/>
            <a:ext cx="3429000" cy="3486150"/>
          </a:xfrm>
          <a:prstGeom prst="triangle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838200" y="2448671"/>
            <a:ext cx="6371296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u="sng" dirty="0" smtClean="0"/>
              <a:t>Certificate of distance: </a:t>
            </a:r>
            <a:br>
              <a:rPr lang="en-US" sz="2800" u="sng" dirty="0" smtClean="0"/>
            </a:br>
            <a:r>
              <a:rPr lang="en-US" sz="2800" dirty="0" err="1" smtClean="0"/>
              <a:t>dist</a:t>
            </a:r>
            <a:r>
              <a:rPr lang="en-US" sz="2800" baseline="-25000" dirty="0" err="1" smtClean="0"/>
              <a:t>D</a:t>
            </a:r>
            <a:r>
              <a:rPr lang="en-US" sz="2800" dirty="0" smtClean="0"/>
              <a:t>(f) = min </a:t>
            </a:r>
            <a:r>
              <a:rPr lang="el-GR" sz="2800" dirty="0" smtClean="0">
                <a:latin typeface="Calibri" panose="020F0502020204030204" pitchFamily="34" charset="0"/>
              </a:rPr>
              <a:t>μ</a:t>
            </a:r>
            <a:r>
              <a:rPr lang="en-US" sz="2800" baseline="-25000" dirty="0" smtClean="0">
                <a:latin typeface="Calibri" panose="020F0502020204030204" pitchFamily="34" charset="0"/>
              </a:rPr>
              <a:t>D</a:t>
            </a:r>
            <a:r>
              <a:rPr lang="en-US" sz="2800" dirty="0" smtClean="0">
                <a:latin typeface="Calibri" panose="020F0502020204030204" pitchFamily="34" charset="0"/>
              </a:rPr>
              <a:t>(VC)</a:t>
            </a:r>
            <a:endParaRPr lang="en-US" sz="2800" dirty="0" smtClean="0"/>
          </a:p>
          <a:p>
            <a:r>
              <a:rPr lang="en-US" sz="2800" dirty="0" smtClean="0"/>
              <a:t>where VC is a “hitting set” of all violations.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838200" y="4051207"/>
            <a:ext cx="6027291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X be set of points which have </a:t>
            </a:r>
            <a:r>
              <a:rPr lang="en-US" sz="2800" dirty="0" err="1" smtClean="0"/>
              <a:t>violn</a:t>
            </a:r>
            <a:r>
              <a:rPr lang="en-US" sz="2800" dirty="0" smtClean="0"/>
              <a:t> with </a:t>
            </a:r>
            <a:br>
              <a:rPr lang="en-US" sz="2800" dirty="0" smtClean="0"/>
            </a:br>
            <a:r>
              <a:rPr lang="en-US" sz="2800" dirty="0" smtClean="0"/>
              <a:t>some ancestor. </a:t>
            </a:r>
            <a:r>
              <a:rPr lang="en-US" sz="2800" b="1" dirty="0" err="1" smtClean="0"/>
              <a:t>Pr</a:t>
            </a:r>
            <a:r>
              <a:rPr lang="en-US" sz="2800" dirty="0" smtClean="0"/>
              <a:t>[Violation] = </a:t>
            </a:r>
            <a:r>
              <a:rPr lang="el-GR" sz="2800" dirty="0" smtClean="0">
                <a:latin typeface="Calibri" panose="020F0502020204030204" pitchFamily="34" charset="0"/>
              </a:rPr>
              <a:t>μ</a:t>
            </a:r>
            <a:r>
              <a:rPr lang="en-US" sz="2800" baseline="-25000" dirty="0" smtClean="0">
                <a:latin typeface="Calibri" panose="020F0502020204030204" pitchFamily="34" charset="0"/>
              </a:rPr>
              <a:t>D</a:t>
            </a:r>
            <a:r>
              <a:rPr lang="en-US" sz="2800" dirty="0" smtClean="0">
                <a:latin typeface="Calibri" panose="020F0502020204030204" pitchFamily="34" charset="0"/>
              </a:rPr>
              <a:t>(X)</a:t>
            </a:r>
            <a:endParaRPr lang="en-US" sz="2800" dirty="0" smtClean="0"/>
          </a:p>
        </p:txBody>
      </p:sp>
      <p:sp>
        <p:nvSpPr>
          <p:cNvPr id="7" name="Oval 6"/>
          <p:cNvSpPr/>
          <p:nvPr/>
        </p:nvSpPr>
        <p:spPr>
          <a:xfrm>
            <a:off x="9167229" y="4635407"/>
            <a:ext cx="160020" cy="16002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 11"/>
          <p:cNvSpPr/>
          <p:nvPr/>
        </p:nvSpPr>
        <p:spPr>
          <a:xfrm>
            <a:off x="9247239" y="1858297"/>
            <a:ext cx="943896" cy="2802193"/>
          </a:xfrm>
          <a:custGeom>
            <a:avLst/>
            <a:gdLst>
              <a:gd name="connsiteX0" fmla="*/ 398206 w 597824"/>
              <a:gd name="connsiteY0" fmla="*/ 0 h 2802193"/>
              <a:gd name="connsiteX1" fmla="*/ 376084 w 597824"/>
              <a:gd name="connsiteY1" fmla="*/ 140109 h 2802193"/>
              <a:gd name="connsiteX2" fmla="*/ 361335 w 597824"/>
              <a:gd name="connsiteY2" fmla="*/ 390832 h 2802193"/>
              <a:gd name="connsiteX3" fmla="*/ 383458 w 597824"/>
              <a:gd name="connsiteY3" fmla="*/ 523568 h 2802193"/>
              <a:gd name="connsiteX4" fmla="*/ 435077 w 597824"/>
              <a:gd name="connsiteY4" fmla="*/ 560438 h 2802193"/>
              <a:gd name="connsiteX5" fmla="*/ 457200 w 597824"/>
              <a:gd name="connsiteY5" fmla="*/ 575187 h 2802193"/>
              <a:gd name="connsiteX6" fmla="*/ 486696 w 597824"/>
              <a:gd name="connsiteY6" fmla="*/ 589935 h 2802193"/>
              <a:gd name="connsiteX7" fmla="*/ 501445 w 597824"/>
              <a:gd name="connsiteY7" fmla="*/ 604684 h 2802193"/>
              <a:gd name="connsiteX8" fmla="*/ 530942 w 597824"/>
              <a:gd name="connsiteY8" fmla="*/ 626806 h 2802193"/>
              <a:gd name="connsiteX9" fmla="*/ 567813 w 597824"/>
              <a:gd name="connsiteY9" fmla="*/ 663677 h 2802193"/>
              <a:gd name="connsiteX10" fmla="*/ 582561 w 597824"/>
              <a:gd name="connsiteY10" fmla="*/ 685800 h 2802193"/>
              <a:gd name="connsiteX11" fmla="*/ 582561 w 597824"/>
              <a:gd name="connsiteY11" fmla="*/ 899651 h 2802193"/>
              <a:gd name="connsiteX12" fmla="*/ 553064 w 597824"/>
              <a:gd name="connsiteY12" fmla="*/ 973393 h 2802193"/>
              <a:gd name="connsiteX13" fmla="*/ 516193 w 597824"/>
              <a:gd name="connsiteY13" fmla="*/ 1054509 h 2802193"/>
              <a:gd name="connsiteX14" fmla="*/ 471948 w 597824"/>
              <a:gd name="connsiteY14" fmla="*/ 1106129 h 2802193"/>
              <a:gd name="connsiteX15" fmla="*/ 390832 w 597824"/>
              <a:gd name="connsiteY15" fmla="*/ 1201993 h 2802193"/>
              <a:gd name="connsiteX16" fmla="*/ 361335 w 597824"/>
              <a:gd name="connsiteY16" fmla="*/ 1246238 h 2802193"/>
              <a:gd name="connsiteX17" fmla="*/ 339213 w 597824"/>
              <a:gd name="connsiteY17" fmla="*/ 1305232 h 2802193"/>
              <a:gd name="connsiteX18" fmla="*/ 309716 w 597824"/>
              <a:gd name="connsiteY18" fmla="*/ 1342103 h 2802193"/>
              <a:gd name="connsiteX19" fmla="*/ 287593 w 597824"/>
              <a:gd name="connsiteY19" fmla="*/ 1378974 h 2802193"/>
              <a:gd name="connsiteX20" fmla="*/ 250722 w 597824"/>
              <a:gd name="connsiteY20" fmla="*/ 1408471 h 2802193"/>
              <a:gd name="connsiteX21" fmla="*/ 228600 w 597824"/>
              <a:gd name="connsiteY21" fmla="*/ 1437968 h 2802193"/>
              <a:gd name="connsiteX22" fmla="*/ 184355 w 597824"/>
              <a:gd name="connsiteY22" fmla="*/ 1496961 h 2802193"/>
              <a:gd name="connsiteX23" fmla="*/ 169606 w 597824"/>
              <a:gd name="connsiteY23" fmla="*/ 1533832 h 2802193"/>
              <a:gd name="connsiteX24" fmla="*/ 154858 w 597824"/>
              <a:gd name="connsiteY24" fmla="*/ 1563329 h 2802193"/>
              <a:gd name="connsiteX25" fmla="*/ 169606 w 597824"/>
              <a:gd name="connsiteY25" fmla="*/ 1681316 h 2802193"/>
              <a:gd name="connsiteX26" fmla="*/ 199103 w 597824"/>
              <a:gd name="connsiteY26" fmla="*/ 1688690 h 2802193"/>
              <a:gd name="connsiteX27" fmla="*/ 265471 w 597824"/>
              <a:gd name="connsiteY27" fmla="*/ 1703438 h 2802193"/>
              <a:gd name="connsiteX28" fmla="*/ 302342 w 597824"/>
              <a:gd name="connsiteY28" fmla="*/ 1718187 h 2802193"/>
              <a:gd name="connsiteX29" fmla="*/ 390832 w 597824"/>
              <a:gd name="connsiteY29" fmla="*/ 1740309 h 2802193"/>
              <a:gd name="connsiteX30" fmla="*/ 412955 w 597824"/>
              <a:gd name="connsiteY30" fmla="*/ 1755058 h 2802193"/>
              <a:gd name="connsiteX31" fmla="*/ 412955 w 597824"/>
              <a:gd name="connsiteY31" fmla="*/ 1821426 h 2802193"/>
              <a:gd name="connsiteX32" fmla="*/ 405580 w 597824"/>
              <a:gd name="connsiteY32" fmla="*/ 1858297 h 2802193"/>
              <a:gd name="connsiteX33" fmla="*/ 368709 w 597824"/>
              <a:gd name="connsiteY33" fmla="*/ 1932038 h 2802193"/>
              <a:gd name="connsiteX34" fmla="*/ 309716 w 597824"/>
              <a:gd name="connsiteY34" fmla="*/ 2005780 h 2802193"/>
              <a:gd name="connsiteX35" fmla="*/ 280219 w 597824"/>
              <a:gd name="connsiteY35" fmla="*/ 2020529 h 2802193"/>
              <a:gd name="connsiteX36" fmla="*/ 250722 w 597824"/>
              <a:gd name="connsiteY36" fmla="*/ 2042651 h 2802193"/>
              <a:gd name="connsiteX37" fmla="*/ 206477 w 597824"/>
              <a:gd name="connsiteY37" fmla="*/ 2050026 h 2802193"/>
              <a:gd name="connsiteX38" fmla="*/ 125361 w 597824"/>
              <a:gd name="connsiteY38" fmla="*/ 2072148 h 2802193"/>
              <a:gd name="connsiteX39" fmla="*/ 81116 w 597824"/>
              <a:gd name="connsiteY39" fmla="*/ 2109019 h 2802193"/>
              <a:gd name="connsiteX40" fmla="*/ 73742 w 597824"/>
              <a:gd name="connsiteY40" fmla="*/ 2145890 h 2802193"/>
              <a:gd name="connsiteX41" fmla="*/ 66367 w 597824"/>
              <a:gd name="connsiteY41" fmla="*/ 2175387 h 2802193"/>
              <a:gd name="connsiteX42" fmla="*/ 58993 w 597824"/>
              <a:gd name="connsiteY42" fmla="*/ 2249129 h 2802193"/>
              <a:gd name="connsiteX43" fmla="*/ 44245 w 597824"/>
              <a:gd name="connsiteY43" fmla="*/ 2514600 h 2802193"/>
              <a:gd name="connsiteX44" fmla="*/ 36871 w 597824"/>
              <a:gd name="connsiteY44" fmla="*/ 2536722 h 2802193"/>
              <a:gd name="connsiteX45" fmla="*/ 29496 w 597824"/>
              <a:gd name="connsiteY45" fmla="*/ 2573593 h 2802193"/>
              <a:gd name="connsiteX46" fmla="*/ 7374 w 597824"/>
              <a:gd name="connsiteY46" fmla="*/ 2654709 h 2802193"/>
              <a:gd name="connsiteX47" fmla="*/ 0 w 597824"/>
              <a:gd name="connsiteY47" fmla="*/ 2802193 h 28021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597824" h="2802193">
                <a:moveTo>
                  <a:pt x="398206" y="0"/>
                </a:moveTo>
                <a:cubicBezTo>
                  <a:pt x="391127" y="38933"/>
                  <a:pt x="378780" y="98325"/>
                  <a:pt x="376084" y="140109"/>
                </a:cubicBezTo>
                <a:cubicBezTo>
                  <a:pt x="353273" y="493670"/>
                  <a:pt x="380672" y="178116"/>
                  <a:pt x="361335" y="390832"/>
                </a:cubicBezTo>
                <a:cubicBezTo>
                  <a:pt x="368709" y="435077"/>
                  <a:pt x="371135" y="480438"/>
                  <a:pt x="383458" y="523568"/>
                </a:cubicBezTo>
                <a:cubicBezTo>
                  <a:pt x="388731" y="542025"/>
                  <a:pt x="422207" y="553084"/>
                  <a:pt x="435077" y="560438"/>
                </a:cubicBezTo>
                <a:cubicBezTo>
                  <a:pt x="442772" y="564835"/>
                  <a:pt x="449505" y="570790"/>
                  <a:pt x="457200" y="575187"/>
                </a:cubicBezTo>
                <a:cubicBezTo>
                  <a:pt x="466744" y="580641"/>
                  <a:pt x="477550" y="583837"/>
                  <a:pt x="486696" y="589935"/>
                </a:cubicBezTo>
                <a:cubicBezTo>
                  <a:pt x="492481" y="593792"/>
                  <a:pt x="496104" y="600233"/>
                  <a:pt x="501445" y="604684"/>
                </a:cubicBezTo>
                <a:cubicBezTo>
                  <a:pt x="510887" y="612552"/>
                  <a:pt x="521110" y="619432"/>
                  <a:pt x="530942" y="626806"/>
                </a:cubicBezTo>
                <a:cubicBezTo>
                  <a:pt x="570270" y="685801"/>
                  <a:pt x="518652" y="614516"/>
                  <a:pt x="567813" y="663677"/>
                </a:cubicBezTo>
                <a:cubicBezTo>
                  <a:pt x="574080" y="669944"/>
                  <a:pt x="577645" y="678426"/>
                  <a:pt x="582561" y="685800"/>
                </a:cubicBezTo>
                <a:cubicBezTo>
                  <a:pt x="602753" y="766570"/>
                  <a:pt x="603070" y="756091"/>
                  <a:pt x="582561" y="899651"/>
                </a:cubicBezTo>
                <a:cubicBezTo>
                  <a:pt x="578817" y="925859"/>
                  <a:pt x="563493" y="949059"/>
                  <a:pt x="553064" y="973393"/>
                </a:cubicBezTo>
                <a:cubicBezTo>
                  <a:pt x="541364" y="1000692"/>
                  <a:pt x="531680" y="1029166"/>
                  <a:pt x="516193" y="1054509"/>
                </a:cubicBezTo>
                <a:cubicBezTo>
                  <a:pt x="504376" y="1073846"/>
                  <a:pt x="485714" y="1088127"/>
                  <a:pt x="471948" y="1106129"/>
                </a:cubicBezTo>
                <a:cubicBezTo>
                  <a:pt x="400566" y="1199475"/>
                  <a:pt x="449541" y="1157963"/>
                  <a:pt x="390832" y="1201993"/>
                </a:cubicBezTo>
                <a:cubicBezTo>
                  <a:pt x="375014" y="1249450"/>
                  <a:pt x="395859" y="1197904"/>
                  <a:pt x="361335" y="1246238"/>
                </a:cubicBezTo>
                <a:cubicBezTo>
                  <a:pt x="311082" y="1316592"/>
                  <a:pt x="377808" y="1235760"/>
                  <a:pt x="339213" y="1305232"/>
                </a:cubicBezTo>
                <a:cubicBezTo>
                  <a:pt x="331569" y="1318991"/>
                  <a:pt x="318742" y="1329209"/>
                  <a:pt x="309716" y="1342103"/>
                </a:cubicBezTo>
                <a:cubicBezTo>
                  <a:pt x="301497" y="1353845"/>
                  <a:pt x="297115" y="1368261"/>
                  <a:pt x="287593" y="1378974"/>
                </a:cubicBezTo>
                <a:cubicBezTo>
                  <a:pt x="277136" y="1390738"/>
                  <a:pt x="261851" y="1397342"/>
                  <a:pt x="250722" y="1408471"/>
                </a:cubicBezTo>
                <a:cubicBezTo>
                  <a:pt x="242032" y="1417162"/>
                  <a:pt x="235974" y="1428136"/>
                  <a:pt x="228600" y="1437968"/>
                </a:cubicBezTo>
                <a:cubicBezTo>
                  <a:pt x="212249" y="1503374"/>
                  <a:pt x="237154" y="1429078"/>
                  <a:pt x="184355" y="1496961"/>
                </a:cubicBezTo>
                <a:cubicBezTo>
                  <a:pt x="176228" y="1507410"/>
                  <a:pt x="174982" y="1521736"/>
                  <a:pt x="169606" y="1533832"/>
                </a:cubicBezTo>
                <a:cubicBezTo>
                  <a:pt x="165141" y="1543877"/>
                  <a:pt x="159774" y="1553497"/>
                  <a:pt x="154858" y="1563329"/>
                </a:cubicBezTo>
                <a:cubicBezTo>
                  <a:pt x="159774" y="1602658"/>
                  <a:pt x="156415" y="1643941"/>
                  <a:pt x="169606" y="1681316"/>
                </a:cubicBezTo>
                <a:cubicBezTo>
                  <a:pt x="172979" y="1690873"/>
                  <a:pt x="189228" y="1686411"/>
                  <a:pt x="199103" y="1688690"/>
                </a:cubicBezTo>
                <a:cubicBezTo>
                  <a:pt x="221185" y="1693786"/>
                  <a:pt x="243681" y="1697212"/>
                  <a:pt x="265471" y="1703438"/>
                </a:cubicBezTo>
                <a:cubicBezTo>
                  <a:pt x="278199" y="1707075"/>
                  <a:pt x="289614" y="1714550"/>
                  <a:pt x="302342" y="1718187"/>
                </a:cubicBezTo>
                <a:cubicBezTo>
                  <a:pt x="474955" y="1767506"/>
                  <a:pt x="313369" y="1714489"/>
                  <a:pt x="390832" y="1740309"/>
                </a:cubicBezTo>
                <a:cubicBezTo>
                  <a:pt x="398206" y="1745225"/>
                  <a:pt x="407418" y="1748137"/>
                  <a:pt x="412955" y="1755058"/>
                </a:cubicBezTo>
                <a:cubicBezTo>
                  <a:pt x="427862" y="1773691"/>
                  <a:pt x="416212" y="1803511"/>
                  <a:pt x="412955" y="1821426"/>
                </a:cubicBezTo>
                <a:cubicBezTo>
                  <a:pt x="410713" y="1833758"/>
                  <a:pt x="408299" y="1846062"/>
                  <a:pt x="405580" y="1858297"/>
                </a:cubicBezTo>
                <a:cubicBezTo>
                  <a:pt x="396806" y="1897777"/>
                  <a:pt x="398757" y="1891974"/>
                  <a:pt x="368709" y="1932038"/>
                </a:cubicBezTo>
                <a:cubicBezTo>
                  <a:pt x="349822" y="1957221"/>
                  <a:pt x="337871" y="1991702"/>
                  <a:pt x="309716" y="2005780"/>
                </a:cubicBezTo>
                <a:cubicBezTo>
                  <a:pt x="299884" y="2010696"/>
                  <a:pt x="289541" y="2014703"/>
                  <a:pt x="280219" y="2020529"/>
                </a:cubicBezTo>
                <a:cubicBezTo>
                  <a:pt x="269797" y="2027043"/>
                  <a:pt x="262133" y="2038086"/>
                  <a:pt x="250722" y="2042651"/>
                </a:cubicBezTo>
                <a:cubicBezTo>
                  <a:pt x="236840" y="2048204"/>
                  <a:pt x="220982" y="2046400"/>
                  <a:pt x="206477" y="2050026"/>
                </a:cubicBezTo>
                <a:cubicBezTo>
                  <a:pt x="56818" y="2087442"/>
                  <a:pt x="252878" y="2046645"/>
                  <a:pt x="125361" y="2072148"/>
                </a:cubicBezTo>
                <a:cubicBezTo>
                  <a:pt x="112657" y="2080618"/>
                  <a:pt x="88213" y="2094825"/>
                  <a:pt x="81116" y="2109019"/>
                </a:cubicBezTo>
                <a:cubicBezTo>
                  <a:pt x="75511" y="2120230"/>
                  <a:pt x="76461" y="2133655"/>
                  <a:pt x="73742" y="2145890"/>
                </a:cubicBezTo>
                <a:cubicBezTo>
                  <a:pt x="71543" y="2155784"/>
                  <a:pt x="68825" y="2165555"/>
                  <a:pt x="66367" y="2175387"/>
                </a:cubicBezTo>
                <a:cubicBezTo>
                  <a:pt x="63909" y="2199968"/>
                  <a:pt x="60402" y="2224466"/>
                  <a:pt x="58993" y="2249129"/>
                </a:cubicBezTo>
                <a:cubicBezTo>
                  <a:pt x="55660" y="2307462"/>
                  <a:pt x="54924" y="2439845"/>
                  <a:pt x="44245" y="2514600"/>
                </a:cubicBezTo>
                <a:cubicBezTo>
                  <a:pt x="43146" y="2522295"/>
                  <a:pt x="38756" y="2529181"/>
                  <a:pt x="36871" y="2536722"/>
                </a:cubicBezTo>
                <a:cubicBezTo>
                  <a:pt x="33831" y="2548882"/>
                  <a:pt x="32794" y="2561501"/>
                  <a:pt x="29496" y="2573593"/>
                </a:cubicBezTo>
                <a:cubicBezTo>
                  <a:pt x="1432" y="2676491"/>
                  <a:pt x="25337" y="2564893"/>
                  <a:pt x="7374" y="2654709"/>
                </a:cubicBezTo>
                <a:lnTo>
                  <a:pt x="0" y="2802193"/>
                </a:ln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9811488" y="3601372"/>
            <a:ext cx="160020" cy="16002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837272" y="5268536"/>
            <a:ext cx="3471976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u="sng" dirty="0" smtClean="0"/>
              <a:t>X forms a vertex cover.</a:t>
            </a:r>
            <a:br>
              <a:rPr lang="en-US" sz="2800" u="sng" dirty="0" smtClean="0"/>
            </a:br>
            <a:endParaRPr lang="en-US" sz="2800" dirty="0" smtClean="0"/>
          </a:p>
        </p:txBody>
      </p:sp>
      <p:sp>
        <p:nvSpPr>
          <p:cNvPr id="15" name="Oval 14"/>
          <p:cNvSpPr/>
          <p:nvPr/>
        </p:nvSpPr>
        <p:spPr>
          <a:xfrm>
            <a:off x="10428462" y="4635407"/>
            <a:ext cx="160020" cy="16002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7" name="Straight Connector 16"/>
          <p:cNvCxnSpPr>
            <a:stCxn id="7" idx="7"/>
            <a:endCxn id="12" idx="33"/>
          </p:cNvCxnSpPr>
          <p:nvPr/>
        </p:nvCxnSpPr>
        <p:spPr>
          <a:xfrm flipV="1">
            <a:off x="9303815" y="3790335"/>
            <a:ext cx="525574" cy="86850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>
            <a:stCxn id="15" idx="1"/>
            <a:endCxn id="13" idx="5"/>
          </p:cNvCxnSpPr>
          <p:nvPr/>
        </p:nvCxnSpPr>
        <p:spPr>
          <a:xfrm flipH="1" flipV="1">
            <a:off x="9948074" y="3737958"/>
            <a:ext cx="503822" cy="92088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9105213" y="4745698"/>
            <a:ext cx="2840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x</a:t>
            </a:r>
            <a:endParaRPr 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10366446" y="4715417"/>
            <a:ext cx="2888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y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9948167" y="3464334"/>
            <a:ext cx="2840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z</a:t>
            </a:r>
            <a:endParaRPr lang="en-US" dirty="0"/>
          </a:p>
        </p:txBody>
      </p:sp>
      <p:cxnSp>
        <p:nvCxnSpPr>
          <p:cNvPr id="28" name="Straight Connector 27"/>
          <p:cNvCxnSpPr>
            <a:stCxn id="7" idx="6"/>
            <a:endCxn id="25" idx="0"/>
          </p:cNvCxnSpPr>
          <p:nvPr/>
        </p:nvCxnSpPr>
        <p:spPr>
          <a:xfrm>
            <a:off x="9327249" y="4715417"/>
            <a:ext cx="1183628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837272" y="5837480"/>
            <a:ext cx="1104353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If (</a:t>
            </a:r>
            <a:r>
              <a:rPr lang="en-US" sz="2800" dirty="0" err="1" smtClean="0"/>
              <a:t>x,y</a:t>
            </a:r>
            <a:r>
              <a:rPr lang="en-US" sz="2800" dirty="0" smtClean="0"/>
              <a:t>) is a violation then either (</a:t>
            </a:r>
            <a:r>
              <a:rPr lang="en-US" sz="2800" dirty="0" err="1" smtClean="0"/>
              <a:t>x,z</a:t>
            </a:r>
            <a:r>
              <a:rPr lang="en-US" sz="2800" dirty="0" smtClean="0"/>
              <a:t>) or (</a:t>
            </a:r>
            <a:r>
              <a:rPr lang="en-US" sz="2800" dirty="0" err="1" smtClean="0"/>
              <a:t>y,z</a:t>
            </a:r>
            <a:r>
              <a:rPr lang="en-US" sz="2800" dirty="0" smtClean="0"/>
              <a:t>) is a violation, where z = </a:t>
            </a:r>
            <a:r>
              <a:rPr lang="en-US" sz="2800" dirty="0" err="1" smtClean="0"/>
              <a:t>lca</a:t>
            </a:r>
            <a:r>
              <a:rPr lang="en-US" sz="2800" dirty="0" smtClean="0"/>
              <a:t>(</a:t>
            </a:r>
            <a:r>
              <a:rPr lang="en-US" sz="2800" dirty="0" err="1" smtClean="0"/>
              <a:t>x,y</a:t>
            </a:r>
            <a:r>
              <a:rPr lang="en-US" sz="2800" dirty="0" smtClean="0"/>
              <a:t>)</a:t>
            </a:r>
            <a:endParaRPr lang="en-US" sz="2800" dirty="0"/>
          </a:p>
        </p:txBody>
      </p:sp>
      <p:sp>
        <p:nvSpPr>
          <p:cNvPr id="8" name="TextBox 7"/>
          <p:cNvSpPr txBox="1"/>
          <p:nvPr/>
        </p:nvSpPr>
        <p:spPr>
          <a:xfrm rot="16200000">
            <a:off x="-597371" y="2846962"/>
            <a:ext cx="190315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Triangle inequality of m</a:t>
            </a:r>
            <a:endParaRPr lang="en-US" sz="1400" dirty="0"/>
          </a:p>
        </p:txBody>
      </p:sp>
      <p:sp>
        <p:nvSpPr>
          <p:cNvPr id="9" name="Left Brace 8"/>
          <p:cNvSpPr/>
          <p:nvPr/>
        </p:nvSpPr>
        <p:spPr>
          <a:xfrm rot="10800000">
            <a:off x="588102" y="2278026"/>
            <a:ext cx="250097" cy="1524976"/>
          </a:xfrm>
          <a:prstGeom prst="leftBrace">
            <a:avLst>
              <a:gd name="adj1" fmla="val 0"/>
              <a:gd name="adj2" fmla="val 48374"/>
            </a:avLst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Left Brace 22"/>
          <p:cNvSpPr/>
          <p:nvPr/>
        </p:nvSpPr>
        <p:spPr>
          <a:xfrm rot="10800000">
            <a:off x="572949" y="5133743"/>
            <a:ext cx="249957" cy="1156523"/>
          </a:xfrm>
          <a:prstGeom prst="leftBrace">
            <a:avLst>
              <a:gd name="adj1" fmla="val 0"/>
              <a:gd name="adj2" fmla="val 48374"/>
            </a:avLst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TextBox 26"/>
          <p:cNvSpPr txBox="1"/>
          <p:nvPr/>
        </p:nvSpPr>
        <p:spPr>
          <a:xfrm rot="16200000">
            <a:off x="-162251" y="5528837"/>
            <a:ext cx="11913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Linearity of m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38797115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 animBg="1"/>
      <p:bldP spid="12" grpId="0" animBg="1"/>
      <p:bldP spid="13" grpId="0" animBg="1"/>
      <p:bldP spid="14" grpId="0"/>
      <p:bldP spid="15" grpId="0" animBg="1"/>
      <p:bldP spid="24" grpId="0"/>
      <p:bldP spid="25" grpId="0"/>
      <p:bldP spid="26" grpId="0"/>
      <p:bldP spid="30" grpId="0"/>
      <p:bldP spid="8" grpId="0"/>
      <p:bldP spid="9" grpId="0" animBg="1"/>
      <p:bldP spid="23" grpId="0" animBg="1"/>
      <p:bldP spid="27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 smtClean="0"/>
              <a:t>Lower Bound (monotonicity)</a:t>
            </a:r>
            <a:endParaRPr lang="en-US" u="sng" dirty="0"/>
          </a:p>
        </p:txBody>
      </p:sp>
      <p:sp>
        <p:nvSpPr>
          <p:cNvPr id="4" name="TextBox 3"/>
          <p:cNvSpPr txBox="1"/>
          <p:nvPr/>
        </p:nvSpPr>
        <p:spPr>
          <a:xfrm>
            <a:off x="838200" y="1497456"/>
            <a:ext cx="1078611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b="1" dirty="0" smtClean="0"/>
              <a:t>Setting:</a:t>
            </a:r>
            <a:r>
              <a:rPr lang="en-US" sz="2400" dirty="0" smtClean="0"/>
              <a:t>[Fischer’04, CS’13] </a:t>
            </a:r>
            <a:br>
              <a:rPr lang="en-US" sz="2400" dirty="0" smtClean="0"/>
            </a:br>
            <a:r>
              <a:rPr lang="en-US" sz="2400" dirty="0" smtClean="0"/>
              <a:t>Collection of ‘hard’ functions:  g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,…,</a:t>
            </a:r>
            <a:r>
              <a:rPr lang="en-US" sz="2400" dirty="0" err="1" smtClean="0"/>
              <a:t>g</a:t>
            </a:r>
            <a:r>
              <a:rPr lang="en-US" sz="2400" baseline="-25000" dirty="0" err="1" smtClean="0"/>
              <a:t>L</a:t>
            </a:r>
            <a:r>
              <a:rPr lang="en-US" sz="2400" baseline="-25000" dirty="0" smtClean="0"/>
              <a:t> </a:t>
            </a:r>
            <a:r>
              <a:rPr lang="en-US" sz="2400" dirty="0" smtClean="0"/>
              <a:t>each </a:t>
            </a:r>
            <a:r>
              <a:rPr lang="el-GR" sz="2400" dirty="0" smtClean="0">
                <a:latin typeface="Calibri" panose="020F0502020204030204" pitchFamily="34" charset="0"/>
              </a:rPr>
              <a:t>ε</a:t>
            </a:r>
            <a:r>
              <a:rPr lang="en-US" sz="2400" dirty="0" smtClean="0">
                <a:latin typeface="Calibri" panose="020F0502020204030204" pitchFamily="34" charset="0"/>
              </a:rPr>
              <a:t>-far, and q-queries “distinguishes” at most q of these </a:t>
            </a:r>
            <a:r>
              <a:rPr lang="en-US" sz="2400" dirty="0" err="1" smtClean="0">
                <a:latin typeface="Calibri" panose="020F0502020204030204" pitchFamily="34" charset="0"/>
              </a:rPr>
              <a:t>g</a:t>
            </a:r>
            <a:r>
              <a:rPr lang="en-US" sz="2400" baseline="-25000" dirty="0" err="1" smtClean="0">
                <a:latin typeface="Calibri" panose="020F0502020204030204" pitchFamily="34" charset="0"/>
              </a:rPr>
              <a:t>i</a:t>
            </a:r>
            <a:r>
              <a:rPr lang="en-US" sz="2400" dirty="0" err="1" smtClean="0">
                <a:latin typeface="Calibri" panose="020F0502020204030204" pitchFamily="34" charset="0"/>
              </a:rPr>
              <a:t>’s</a:t>
            </a:r>
            <a:r>
              <a:rPr lang="en-US" sz="2400" dirty="0" smtClean="0">
                <a:latin typeface="Calibri" panose="020F0502020204030204" pitchFamily="34" charset="0"/>
              </a:rPr>
              <a:t> from a specified monotone function h, implies </a:t>
            </a:r>
            <a:r>
              <a:rPr lang="el-GR" sz="2400" dirty="0" smtClean="0">
                <a:latin typeface="Calibri" panose="020F0502020204030204" pitchFamily="34" charset="0"/>
              </a:rPr>
              <a:t>Ω</a:t>
            </a:r>
            <a:r>
              <a:rPr lang="en-US" sz="2400" dirty="0" smtClean="0">
                <a:latin typeface="Calibri" panose="020F0502020204030204" pitchFamily="34" charset="0"/>
              </a:rPr>
              <a:t>(L) lower </a:t>
            </a:r>
            <a:r>
              <a:rPr lang="en-US" sz="2400" dirty="0" err="1" smtClean="0">
                <a:latin typeface="Calibri" panose="020F0502020204030204" pitchFamily="34" charset="0"/>
              </a:rPr>
              <a:t>bnd</a:t>
            </a:r>
            <a:endParaRPr lang="en-US" sz="2400" dirty="0" smtClean="0"/>
          </a:p>
          <a:p>
            <a:endParaRPr lang="en-US" sz="2400" dirty="0"/>
          </a:p>
        </p:txBody>
      </p:sp>
      <p:sp>
        <p:nvSpPr>
          <p:cNvPr id="10" name="TextBox 9"/>
          <p:cNvSpPr txBox="1"/>
          <p:nvPr/>
        </p:nvSpPr>
        <p:spPr>
          <a:xfrm>
            <a:off x="838200" y="3068122"/>
            <a:ext cx="1078611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Hard function from each level k of the </a:t>
            </a:r>
            <a:r>
              <a:rPr lang="en-US" sz="2400" b="1" dirty="0" smtClean="0"/>
              <a:t>median </a:t>
            </a:r>
            <a:r>
              <a:rPr lang="en-US" sz="2400" dirty="0" smtClean="0"/>
              <a:t>BST.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Properties of </a:t>
            </a:r>
            <a:r>
              <a:rPr lang="en-US" sz="2400" dirty="0" err="1" smtClean="0"/>
              <a:t>g</a:t>
            </a:r>
            <a:r>
              <a:rPr lang="en-US" sz="2400" baseline="-25000" dirty="0" err="1" smtClean="0"/>
              <a:t>k</a:t>
            </a:r>
            <a:r>
              <a:rPr lang="en-US" sz="2400" dirty="0" smtClean="0"/>
              <a:t>: </a:t>
            </a:r>
            <a:br>
              <a:rPr lang="en-US" sz="2400" dirty="0" smtClean="0"/>
            </a:br>
            <a:r>
              <a:rPr lang="en-US" sz="2400" dirty="0" smtClean="0"/>
              <a:t>	- (</a:t>
            </a:r>
            <a:r>
              <a:rPr lang="en-US" sz="2400" dirty="0" err="1" smtClean="0"/>
              <a:t>x,y</a:t>
            </a:r>
            <a:r>
              <a:rPr lang="en-US" sz="2400" dirty="0" smtClean="0"/>
              <a:t>) is a violation </a:t>
            </a:r>
            <a:r>
              <a:rPr lang="en-US" sz="2400" dirty="0" err="1" smtClean="0"/>
              <a:t>iff</a:t>
            </a:r>
            <a:r>
              <a:rPr lang="en-US" sz="2400" dirty="0" smtClean="0"/>
              <a:t> </a:t>
            </a:r>
            <a:r>
              <a:rPr lang="en-US" sz="2400" dirty="0" err="1" smtClean="0"/>
              <a:t>lca</a:t>
            </a:r>
            <a:r>
              <a:rPr lang="en-US" sz="2400" dirty="0" smtClean="0"/>
              <a:t>(x) is in level k</a:t>
            </a:r>
          </a:p>
          <a:p>
            <a:r>
              <a:rPr lang="en-US" sz="2400" dirty="0"/>
              <a:t> </a:t>
            </a:r>
            <a:r>
              <a:rPr lang="en-US" sz="2400" dirty="0" smtClean="0"/>
              <a:t>            - </a:t>
            </a:r>
            <a:r>
              <a:rPr lang="en-US" sz="2400" dirty="0" err="1" smtClean="0"/>
              <a:t>dist</a:t>
            </a:r>
            <a:r>
              <a:rPr lang="en-US" sz="2400" baseline="-25000" dirty="0" err="1" smtClean="0"/>
              <a:t>D</a:t>
            </a:r>
            <a:r>
              <a:rPr lang="en-US" sz="2400" dirty="0" smtClean="0"/>
              <a:t>(</a:t>
            </a:r>
            <a:r>
              <a:rPr lang="en-US" sz="2400" dirty="0" err="1" smtClean="0"/>
              <a:t>g</a:t>
            </a:r>
            <a:r>
              <a:rPr lang="en-US" sz="2400" baseline="-25000" dirty="0" err="1" smtClean="0"/>
              <a:t>k</a:t>
            </a:r>
            <a:r>
              <a:rPr lang="en-US" sz="2400" dirty="0" smtClean="0"/>
              <a:t>) ≥ </a:t>
            </a:r>
            <a:r>
              <a:rPr lang="el-GR" sz="2400" dirty="0" smtClean="0">
                <a:latin typeface="Calibri" panose="020F0502020204030204" pitchFamily="34" charset="0"/>
              </a:rPr>
              <a:t>μ</a:t>
            </a:r>
            <a:r>
              <a:rPr lang="en-US" sz="2400" baseline="-25000" dirty="0" smtClean="0"/>
              <a:t>≥k</a:t>
            </a:r>
            <a:r>
              <a:rPr lang="en-US" sz="2400" dirty="0" smtClean="0"/>
              <a:t>(T)/2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/>
          </a:p>
        </p:txBody>
      </p:sp>
      <p:sp>
        <p:nvSpPr>
          <p:cNvPr id="30" name="TextBox 29"/>
          <p:cNvSpPr txBox="1"/>
          <p:nvPr/>
        </p:nvSpPr>
        <p:spPr>
          <a:xfrm>
            <a:off x="838200" y="5895826"/>
            <a:ext cx="1078611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For </a:t>
            </a:r>
            <a:r>
              <a:rPr lang="en-US" sz="2400" b="1" dirty="0" smtClean="0"/>
              <a:t>stable </a:t>
            </a:r>
            <a:r>
              <a:rPr lang="en-US" sz="2400" dirty="0" smtClean="0"/>
              <a:t>distributions, </a:t>
            </a:r>
            <a:r>
              <a:rPr lang="el-GR" sz="2400" dirty="0" smtClean="0">
                <a:latin typeface="Calibri" panose="020F0502020204030204" pitchFamily="34" charset="0"/>
              </a:rPr>
              <a:t>μ</a:t>
            </a:r>
            <a:r>
              <a:rPr lang="en-US" sz="2400" baseline="-25000" dirty="0" smtClean="0"/>
              <a:t>≥k</a:t>
            </a:r>
            <a:r>
              <a:rPr lang="en-US" sz="2400" dirty="0" smtClean="0"/>
              <a:t>(T) is constant after </a:t>
            </a:r>
            <a:r>
              <a:rPr lang="el-GR" sz="2400" dirty="0" smtClean="0">
                <a:latin typeface="Calibri" panose="020F0502020204030204" pitchFamily="34" charset="0"/>
              </a:rPr>
              <a:t>Ω</a:t>
            </a:r>
            <a:r>
              <a:rPr lang="en-US" sz="2400" dirty="0" smtClean="0">
                <a:latin typeface="Calibri" panose="020F0502020204030204" pitchFamily="34" charset="0"/>
              </a:rPr>
              <a:t>(</a:t>
            </a:r>
            <a:r>
              <a:rPr lang="en-US" sz="2400" dirty="0" smtClean="0"/>
              <a:t>∆</a:t>
            </a:r>
            <a:r>
              <a:rPr lang="en-US" sz="2400" baseline="30000" dirty="0" smtClean="0"/>
              <a:t>*</a:t>
            </a:r>
            <a:r>
              <a:rPr lang="en-US" sz="2400" dirty="0" smtClean="0"/>
              <a:t>(D)) levels </a:t>
            </a:r>
            <a:br>
              <a:rPr lang="en-US" sz="2400" dirty="0" smtClean="0"/>
            </a:br>
            <a:r>
              <a:rPr lang="en-US" sz="2400" dirty="0" smtClean="0"/>
              <a:t> </a:t>
            </a:r>
            <a:endParaRPr lang="en-US" sz="2400" dirty="0"/>
          </a:p>
        </p:txBody>
      </p:sp>
      <p:sp>
        <p:nvSpPr>
          <p:cNvPr id="3" name="Isosceles Triangle 2"/>
          <p:cNvSpPr/>
          <p:nvPr/>
        </p:nvSpPr>
        <p:spPr>
          <a:xfrm>
            <a:off x="8626086" y="2751020"/>
            <a:ext cx="3429000" cy="2507099"/>
          </a:xfrm>
          <a:prstGeom prst="triangle">
            <a:avLst>
              <a:gd name="adj" fmla="val 49334"/>
            </a:avLst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9955530" y="5566387"/>
            <a:ext cx="9882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Intervals</a:t>
            </a:r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8640728" y="3820837"/>
            <a:ext cx="31511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Isosceles Triangle 10"/>
          <p:cNvSpPr/>
          <p:nvPr/>
        </p:nvSpPr>
        <p:spPr>
          <a:xfrm>
            <a:off x="8626086" y="3992713"/>
            <a:ext cx="1028700" cy="1253550"/>
          </a:xfrm>
          <a:prstGeom prst="triangle">
            <a:avLst>
              <a:gd name="adj" fmla="val 8444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Isosceles Triangle 11"/>
          <p:cNvSpPr/>
          <p:nvPr/>
        </p:nvSpPr>
        <p:spPr>
          <a:xfrm>
            <a:off x="9663004" y="3992713"/>
            <a:ext cx="791178" cy="1253550"/>
          </a:xfrm>
          <a:prstGeom prst="triangle">
            <a:avLst>
              <a:gd name="adj" fmla="val 5555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Isosceles Triangle 13"/>
          <p:cNvSpPr/>
          <p:nvPr/>
        </p:nvSpPr>
        <p:spPr>
          <a:xfrm>
            <a:off x="10454182" y="4010497"/>
            <a:ext cx="707459" cy="1253550"/>
          </a:xfrm>
          <a:prstGeom prst="triangle">
            <a:avLst>
              <a:gd name="adj" fmla="val 3444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Isosceles Triangle 14"/>
          <p:cNvSpPr/>
          <p:nvPr/>
        </p:nvSpPr>
        <p:spPr>
          <a:xfrm>
            <a:off x="11169859" y="3980857"/>
            <a:ext cx="885227" cy="1265406"/>
          </a:xfrm>
          <a:prstGeom prst="triangle">
            <a:avLst>
              <a:gd name="adj" fmla="val 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8" name="Straight Connector 17"/>
          <p:cNvCxnSpPr/>
          <p:nvPr/>
        </p:nvCxnSpPr>
        <p:spPr>
          <a:xfrm>
            <a:off x="9418320" y="4887478"/>
            <a:ext cx="53721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V="1">
            <a:off x="10700807" y="4869570"/>
            <a:ext cx="739424" cy="10679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ight Brace 21"/>
          <p:cNvSpPr/>
          <p:nvPr/>
        </p:nvSpPr>
        <p:spPr>
          <a:xfrm rot="5400000">
            <a:off x="9084218" y="4897977"/>
            <a:ext cx="112436" cy="1028700"/>
          </a:xfrm>
          <a:prstGeom prst="rightBrace">
            <a:avLst>
              <a:gd name="adj1" fmla="val 8333"/>
              <a:gd name="adj2" fmla="val 52888"/>
            </a:avLst>
          </a:prstGeom>
          <a:ln w="381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ight Brace 22"/>
          <p:cNvSpPr/>
          <p:nvPr/>
        </p:nvSpPr>
        <p:spPr>
          <a:xfrm rot="5400000">
            <a:off x="10002583" y="5077843"/>
            <a:ext cx="111482" cy="669916"/>
          </a:xfrm>
          <a:prstGeom prst="rightBrace">
            <a:avLst>
              <a:gd name="adj1" fmla="val 8333"/>
              <a:gd name="adj2" fmla="val 52888"/>
            </a:avLst>
          </a:prstGeom>
          <a:ln w="381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ight Brace 23"/>
          <p:cNvSpPr/>
          <p:nvPr/>
        </p:nvSpPr>
        <p:spPr>
          <a:xfrm rot="5400000">
            <a:off x="10750339" y="5033528"/>
            <a:ext cx="88721" cy="733883"/>
          </a:xfrm>
          <a:prstGeom prst="rightBrace">
            <a:avLst>
              <a:gd name="adj1" fmla="val 8333"/>
              <a:gd name="adj2" fmla="val 52888"/>
            </a:avLst>
          </a:prstGeom>
          <a:ln w="381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ight Brace 24"/>
          <p:cNvSpPr/>
          <p:nvPr/>
        </p:nvSpPr>
        <p:spPr>
          <a:xfrm rot="5400000">
            <a:off x="11590589" y="4980335"/>
            <a:ext cx="74636" cy="854356"/>
          </a:xfrm>
          <a:prstGeom prst="rightBrace">
            <a:avLst>
              <a:gd name="adj1" fmla="val 8333"/>
              <a:gd name="adj2" fmla="val 52888"/>
            </a:avLst>
          </a:prstGeom>
          <a:ln w="381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ight Brace 25"/>
          <p:cNvSpPr/>
          <p:nvPr/>
        </p:nvSpPr>
        <p:spPr>
          <a:xfrm rot="10800000">
            <a:off x="8012428" y="3820837"/>
            <a:ext cx="335067" cy="1535270"/>
          </a:xfrm>
          <a:prstGeom prst="rightBrace">
            <a:avLst>
              <a:gd name="adj1" fmla="val 0"/>
              <a:gd name="adj2" fmla="val 50276"/>
            </a:avLst>
          </a:prstGeom>
          <a:ln w="381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TextBox 28"/>
          <p:cNvSpPr txBox="1"/>
          <p:nvPr/>
        </p:nvSpPr>
        <p:spPr>
          <a:xfrm>
            <a:off x="4887028" y="4487368"/>
            <a:ext cx="298152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000" dirty="0" smtClean="0">
                <a:latin typeface="Calibri" panose="020F0502020204030204" pitchFamily="34" charset="0"/>
              </a:rPr>
              <a:t>μ</a:t>
            </a:r>
            <a:r>
              <a:rPr lang="en-US" sz="2000" baseline="-25000" dirty="0" smtClean="0"/>
              <a:t>≥k</a:t>
            </a:r>
            <a:r>
              <a:rPr lang="en-US" sz="2000" dirty="0" smtClean="0"/>
              <a:t>(T): mass beyond level k</a:t>
            </a:r>
            <a:endParaRPr lang="en-US" sz="2000" dirty="0"/>
          </a:p>
        </p:txBody>
      </p:sp>
      <p:cxnSp>
        <p:nvCxnSpPr>
          <p:cNvPr id="32" name="Straight Connector 31"/>
          <p:cNvCxnSpPr/>
          <p:nvPr/>
        </p:nvCxnSpPr>
        <p:spPr>
          <a:xfrm flipV="1">
            <a:off x="10088579" y="4583693"/>
            <a:ext cx="739424" cy="10679"/>
          </a:xfrm>
          <a:prstGeom prst="line">
            <a:avLst/>
          </a:prstGeom>
          <a:ln w="3810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>
            <a:stCxn id="11" idx="0"/>
          </p:cNvCxnSpPr>
          <p:nvPr/>
        </p:nvCxnSpPr>
        <p:spPr>
          <a:xfrm flipV="1">
            <a:off x="9494761" y="3838622"/>
            <a:ext cx="228605" cy="15409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>
            <a:stCxn id="12" idx="0"/>
          </p:cNvCxnSpPr>
          <p:nvPr/>
        </p:nvCxnSpPr>
        <p:spPr>
          <a:xfrm flipH="1" flipV="1">
            <a:off x="9723366" y="3838622"/>
            <a:ext cx="379185" cy="15409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 flipH="1" flipV="1">
            <a:off x="10840971" y="3838622"/>
            <a:ext cx="320671" cy="15671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>
            <a:stCxn id="14" idx="0"/>
          </p:cNvCxnSpPr>
          <p:nvPr/>
        </p:nvCxnSpPr>
        <p:spPr>
          <a:xfrm flipV="1">
            <a:off x="10697866" y="3829730"/>
            <a:ext cx="143105" cy="18076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919547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30" grpId="0"/>
      <p:bldP spid="3" grpId="0" animBg="1"/>
      <p:bldP spid="5" grpId="0"/>
      <p:bldP spid="11" grpId="0" animBg="1"/>
      <p:bldP spid="12" grpId="0" animBg="1"/>
      <p:bldP spid="14" grpId="0" animBg="1"/>
      <p:bldP spid="15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9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75360" y="3131185"/>
            <a:ext cx="10515600" cy="1325563"/>
          </a:xfrm>
        </p:spPr>
        <p:txBody>
          <a:bodyPr/>
          <a:lstStyle/>
          <a:p>
            <a:pPr algn="ctr"/>
            <a:r>
              <a:rPr lang="en-US" dirty="0" smtClean="0"/>
              <a:t>Dimension Reduction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0124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2916490" y="2460248"/>
            <a:ext cx="5894070" cy="450563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 smtClean="0"/>
              <a:t>Statement and Application</a:t>
            </a:r>
            <a:endParaRPr lang="en-US" u="sng" dirty="0"/>
          </a:p>
        </p:txBody>
      </p:sp>
      <p:sp>
        <p:nvSpPr>
          <p:cNvPr id="3" name="Rectangle 2"/>
          <p:cNvSpPr/>
          <p:nvPr/>
        </p:nvSpPr>
        <p:spPr>
          <a:xfrm>
            <a:off x="838200" y="1525816"/>
            <a:ext cx="1103757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/>
              <a:t>Dimension Reduction Theorem. </a:t>
            </a:r>
            <a:r>
              <a:rPr lang="en-US" sz="2800" dirty="0" err="1" smtClean="0"/>
              <a:t>dist</a:t>
            </a:r>
            <a:r>
              <a:rPr lang="en-US" sz="2800" baseline="-25000" dirty="0" err="1" smtClean="0"/>
              <a:t>i</a:t>
            </a:r>
            <a:r>
              <a:rPr lang="en-US" sz="2800" dirty="0" smtClean="0"/>
              <a:t>(f) be the distance of the function restricted to a “random” </a:t>
            </a:r>
            <a:r>
              <a:rPr lang="en-US" sz="2800" dirty="0" err="1" smtClean="0"/>
              <a:t>i</a:t>
            </a:r>
            <a:r>
              <a:rPr lang="en-US" sz="2800" dirty="0" smtClean="0"/>
              <a:t>-line. Then, </a:t>
            </a:r>
            <a:br>
              <a:rPr lang="en-US" sz="2800" dirty="0" smtClean="0"/>
            </a:br>
            <a:r>
              <a:rPr lang="en-US" sz="2800" dirty="0" smtClean="0"/>
              <a:t>                         dist</a:t>
            </a:r>
            <a:r>
              <a:rPr lang="en-US" sz="2800" baseline="-25000" dirty="0" smtClean="0"/>
              <a:t>1</a:t>
            </a:r>
            <a:r>
              <a:rPr lang="en-US" sz="2800" dirty="0" smtClean="0"/>
              <a:t>(f) + dist</a:t>
            </a:r>
            <a:r>
              <a:rPr lang="en-US" sz="2800" baseline="-25000" dirty="0" smtClean="0"/>
              <a:t>2</a:t>
            </a:r>
            <a:r>
              <a:rPr lang="en-US" sz="2800" dirty="0" smtClean="0"/>
              <a:t>(f) + … + </a:t>
            </a:r>
            <a:r>
              <a:rPr lang="en-US" sz="2800" dirty="0" err="1" smtClean="0"/>
              <a:t>dist</a:t>
            </a:r>
            <a:r>
              <a:rPr lang="en-US" sz="2800" baseline="-25000" dirty="0" err="1" smtClean="0"/>
              <a:t>d</a:t>
            </a:r>
            <a:r>
              <a:rPr lang="en-US" sz="2800" dirty="0" smtClean="0"/>
              <a:t>(f) ≥ </a:t>
            </a:r>
            <a:r>
              <a:rPr lang="en-US" sz="2800" dirty="0" err="1" smtClean="0"/>
              <a:t>dist</a:t>
            </a:r>
            <a:r>
              <a:rPr lang="en-US" sz="2800" dirty="0" smtClean="0"/>
              <a:t>(f)/4</a:t>
            </a:r>
            <a:endParaRPr lang="en-US" sz="2800" b="1" dirty="0" smtClean="0"/>
          </a:p>
        </p:txBody>
      </p:sp>
      <p:sp>
        <p:nvSpPr>
          <p:cNvPr id="4" name="Rectangle 3"/>
          <p:cNvSpPr/>
          <p:nvPr/>
        </p:nvSpPr>
        <p:spPr>
          <a:xfrm>
            <a:off x="838200" y="4044226"/>
            <a:ext cx="1103757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/>
              <a:t>Algorithm for [n]</a:t>
            </a:r>
            <a:r>
              <a:rPr lang="en-US" sz="2800" b="1" baseline="30000" dirty="0" smtClean="0"/>
              <a:t>d</a:t>
            </a:r>
            <a:r>
              <a:rPr lang="en-US" sz="2800" b="1" dirty="0" smtClean="0"/>
              <a:t>: </a:t>
            </a:r>
            <a:r>
              <a:rPr lang="en-US" sz="2800" dirty="0" smtClean="0"/>
              <a:t>Sample </a:t>
            </a:r>
            <a:r>
              <a:rPr lang="en-US" sz="2800" dirty="0" err="1" smtClean="0"/>
              <a:t>x←D</a:t>
            </a:r>
            <a:r>
              <a:rPr lang="en-US" sz="2800" dirty="0" smtClean="0"/>
              <a:t> and choose a line passing through it </a:t>
            </a:r>
            <a:r>
              <a:rPr lang="en-US" sz="2800" dirty="0" err="1" smtClean="0"/>
              <a:t>uar</a:t>
            </a:r>
            <a:r>
              <a:rPr lang="en-US" sz="2800" dirty="0" smtClean="0"/>
              <a:t>.</a:t>
            </a:r>
            <a:br>
              <a:rPr lang="en-US" sz="2800" dirty="0" smtClean="0"/>
            </a:br>
            <a:r>
              <a:rPr lang="en-US" sz="2800" dirty="0" smtClean="0"/>
              <a:t>Run algorithm for line on function restricted to this line. </a:t>
            </a:r>
            <a:br>
              <a:rPr lang="en-US" sz="2800" dirty="0" smtClean="0"/>
            </a:br>
            <a:r>
              <a:rPr lang="en-US" sz="2800" dirty="0" smtClean="0"/>
              <a:t>	</a:t>
            </a:r>
            <a:r>
              <a:rPr lang="en-US" sz="2800" b="1" dirty="0" err="1" smtClean="0"/>
              <a:t>Exp</a:t>
            </a:r>
            <a:r>
              <a:rPr lang="en-US" sz="2800" dirty="0" smtClean="0"/>
              <a:t>[Queries] = 1/d•(∆</a:t>
            </a:r>
            <a:r>
              <a:rPr lang="en-US" sz="2800" baseline="30000" dirty="0" smtClean="0"/>
              <a:t>*</a:t>
            </a:r>
            <a:r>
              <a:rPr lang="en-US" sz="2800" dirty="0" smtClean="0"/>
              <a:t>(D</a:t>
            </a:r>
            <a:r>
              <a:rPr lang="en-US" sz="2800" baseline="-25000" dirty="0" smtClean="0"/>
              <a:t>1</a:t>
            </a:r>
            <a:r>
              <a:rPr lang="en-US" sz="2800" dirty="0" smtClean="0"/>
              <a:t>) + … + ∆</a:t>
            </a:r>
            <a:r>
              <a:rPr lang="en-US" sz="2800" baseline="30000" dirty="0" smtClean="0"/>
              <a:t>*</a:t>
            </a:r>
            <a:r>
              <a:rPr lang="en-US" sz="2800" dirty="0" smtClean="0"/>
              <a:t>(</a:t>
            </a:r>
            <a:r>
              <a:rPr lang="en-US" sz="2800" dirty="0" err="1" smtClean="0"/>
              <a:t>D</a:t>
            </a:r>
            <a:r>
              <a:rPr lang="en-US" sz="2800" baseline="-25000" dirty="0" err="1" smtClean="0"/>
              <a:t>d</a:t>
            </a:r>
            <a:r>
              <a:rPr lang="en-US" sz="2800" dirty="0" smtClean="0"/>
              <a:t>)) = ∆</a:t>
            </a:r>
            <a:r>
              <a:rPr lang="en-US" sz="2800" baseline="30000" dirty="0" smtClean="0"/>
              <a:t>*</a:t>
            </a:r>
            <a:r>
              <a:rPr lang="en-US" sz="2800" dirty="0" smtClean="0"/>
              <a:t>(D)/d</a:t>
            </a:r>
            <a:br>
              <a:rPr lang="en-US" sz="2800" dirty="0" smtClean="0"/>
            </a:br>
            <a:r>
              <a:rPr lang="en-US" sz="2800" dirty="0" smtClean="0"/>
              <a:t>  	</a:t>
            </a:r>
            <a:r>
              <a:rPr lang="en-US" sz="2800" b="1" dirty="0" err="1" smtClean="0"/>
              <a:t>Pr</a:t>
            </a:r>
            <a:r>
              <a:rPr lang="en-US" sz="2800" dirty="0" smtClean="0"/>
              <a:t>[Find Violation] </a:t>
            </a:r>
            <a:r>
              <a:rPr lang="en-US" sz="2800" dirty="0"/>
              <a:t>≥ </a:t>
            </a:r>
            <a:r>
              <a:rPr lang="en-US" sz="2800" dirty="0" smtClean="0"/>
              <a:t>1/d•(dist</a:t>
            </a:r>
            <a:r>
              <a:rPr lang="en-US" sz="2800" baseline="-25000" dirty="0" smtClean="0"/>
              <a:t>1</a:t>
            </a:r>
            <a:r>
              <a:rPr lang="en-US" sz="2800" dirty="0" smtClean="0"/>
              <a:t>(f) + … + </a:t>
            </a:r>
            <a:r>
              <a:rPr lang="en-US" sz="2800" dirty="0" err="1" smtClean="0"/>
              <a:t>dist</a:t>
            </a:r>
            <a:r>
              <a:rPr lang="en-US" sz="2800" baseline="-25000" dirty="0" err="1" smtClean="0"/>
              <a:t>d</a:t>
            </a:r>
            <a:r>
              <a:rPr lang="en-US" sz="2800" dirty="0" smtClean="0"/>
              <a:t>(f)) ≥ </a:t>
            </a:r>
            <a:r>
              <a:rPr lang="en-US" sz="2800" dirty="0" err="1" smtClean="0"/>
              <a:t>dist</a:t>
            </a:r>
            <a:r>
              <a:rPr lang="en-US" sz="2800" dirty="0" smtClean="0"/>
              <a:t>(f)/4d</a:t>
            </a:r>
          </a:p>
          <a:p>
            <a:r>
              <a:rPr lang="en-US" sz="2800" dirty="0" smtClean="0"/>
              <a:t> </a:t>
            </a:r>
            <a:endParaRPr lang="en-US" sz="2800" b="1" dirty="0" smtClean="0"/>
          </a:p>
        </p:txBody>
      </p:sp>
    </p:spTree>
    <p:extLst>
      <p:ext uri="{BB962C8B-B14F-4D97-AF65-F5344CB8AC3E}">
        <p14:creationId xmlns:p14="http://schemas.microsoft.com/office/powerpoint/2010/main" val="16281509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916490" y="2460248"/>
            <a:ext cx="5894070" cy="450563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 smtClean="0"/>
              <a:t>First Try</a:t>
            </a:r>
            <a:endParaRPr lang="en-US" u="sng" dirty="0"/>
          </a:p>
        </p:txBody>
      </p:sp>
      <p:sp>
        <p:nvSpPr>
          <p:cNvPr id="4" name="Rectangle 3"/>
          <p:cNvSpPr/>
          <p:nvPr/>
        </p:nvSpPr>
        <p:spPr>
          <a:xfrm>
            <a:off x="838200" y="1525816"/>
            <a:ext cx="1103757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/>
              <a:t>Dimension Reduction Theorem. </a:t>
            </a:r>
            <a:r>
              <a:rPr lang="en-US" sz="2800" dirty="0" err="1" smtClean="0"/>
              <a:t>dist</a:t>
            </a:r>
            <a:r>
              <a:rPr lang="en-US" sz="2800" baseline="-25000" dirty="0" err="1" smtClean="0"/>
              <a:t>i</a:t>
            </a:r>
            <a:r>
              <a:rPr lang="en-US" sz="2800" dirty="0" smtClean="0"/>
              <a:t>(f) be the distance of the function restricted to a “random” </a:t>
            </a:r>
            <a:r>
              <a:rPr lang="en-US" sz="2800" dirty="0" err="1" smtClean="0"/>
              <a:t>i</a:t>
            </a:r>
            <a:r>
              <a:rPr lang="en-US" sz="2800" dirty="0" smtClean="0"/>
              <a:t>-line. Then, </a:t>
            </a:r>
            <a:br>
              <a:rPr lang="en-US" sz="2800" dirty="0" smtClean="0"/>
            </a:br>
            <a:r>
              <a:rPr lang="en-US" sz="2800" dirty="0" smtClean="0"/>
              <a:t>                         dist</a:t>
            </a:r>
            <a:r>
              <a:rPr lang="en-US" sz="2800" baseline="-25000" dirty="0" smtClean="0"/>
              <a:t>1</a:t>
            </a:r>
            <a:r>
              <a:rPr lang="en-US" sz="2800" dirty="0" smtClean="0"/>
              <a:t>(f) + dist</a:t>
            </a:r>
            <a:r>
              <a:rPr lang="en-US" sz="2800" baseline="-25000" dirty="0" smtClean="0"/>
              <a:t>2</a:t>
            </a:r>
            <a:r>
              <a:rPr lang="en-US" sz="2800" dirty="0" smtClean="0"/>
              <a:t>(f) + … + </a:t>
            </a:r>
            <a:r>
              <a:rPr lang="en-US" sz="2800" dirty="0" err="1" smtClean="0"/>
              <a:t>dist</a:t>
            </a:r>
            <a:r>
              <a:rPr lang="en-US" sz="2800" baseline="-25000" dirty="0" err="1" smtClean="0"/>
              <a:t>d</a:t>
            </a:r>
            <a:r>
              <a:rPr lang="en-US" sz="2800" dirty="0" smtClean="0"/>
              <a:t>(f) ≥ </a:t>
            </a:r>
            <a:r>
              <a:rPr lang="en-US" sz="2800" dirty="0" err="1" smtClean="0"/>
              <a:t>dist</a:t>
            </a:r>
            <a:r>
              <a:rPr lang="en-US" sz="2800" dirty="0" smtClean="0"/>
              <a:t>(f)/4</a:t>
            </a:r>
            <a:endParaRPr lang="en-US" sz="2800" b="1" dirty="0" smtClean="0"/>
          </a:p>
        </p:txBody>
      </p:sp>
      <p:sp>
        <p:nvSpPr>
          <p:cNvPr id="6" name="TextBox 5"/>
          <p:cNvSpPr txBox="1"/>
          <p:nvPr/>
        </p:nvSpPr>
        <p:spPr>
          <a:xfrm>
            <a:off x="761639" y="5982364"/>
            <a:ext cx="1119069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Our Approach: </a:t>
            </a:r>
            <a:r>
              <a:rPr lang="en-US" sz="2800" i="1" dirty="0" smtClean="0"/>
              <a:t>Non-constructive </a:t>
            </a:r>
            <a:r>
              <a:rPr lang="en-US" sz="2800" dirty="0" smtClean="0"/>
              <a:t>based on</a:t>
            </a:r>
            <a:r>
              <a:rPr lang="en-US" sz="2800" i="1" dirty="0" smtClean="0"/>
              <a:t> </a:t>
            </a:r>
            <a:r>
              <a:rPr lang="en-US" sz="2800" dirty="0" err="1" smtClean="0"/>
              <a:t>Matchings</a:t>
            </a:r>
            <a:r>
              <a:rPr lang="en-US" sz="2800" dirty="0" smtClean="0"/>
              <a:t> and Alternating Paths.</a:t>
            </a:r>
            <a:endParaRPr lang="en-US" sz="2800" dirty="0"/>
          </a:p>
        </p:txBody>
      </p:sp>
      <p:sp>
        <p:nvSpPr>
          <p:cNvPr id="7" name="TextBox 6"/>
          <p:cNvSpPr txBox="1"/>
          <p:nvPr/>
        </p:nvSpPr>
        <p:spPr>
          <a:xfrm>
            <a:off x="838201" y="3152499"/>
            <a:ext cx="9781139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Contrapositive: if most lines can be </a:t>
            </a:r>
            <a:r>
              <a:rPr lang="en-US" sz="2800" b="1" dirty="0" smtClean="0"/>
              <a:t>fixed</a:t>
            </a:r>
            <a:r>
              <a:rPr lang="en-US" sz="2800" dirty="0"/>
              <a:t> </a:t>
            </a:r>
            <a:r>
              <a:rPr lang="en-US" sz="2800" dirty="0" smtClean="0"/>
              <a:t>with small changes, then</a:t>
            </a:r>
            <a:br>
              <a:rPr lang="en-US" sz="2800" dirty="0" smtClean="0"/>
            </a:br>
            <a:r>
              <a:rPr lang="en-US" sz="2800" dirty="0" smtClean="0"/>
              <a:t>so can the whole </a:t>
            </a:r>
            <a:r>
              <a:rPr lang="en-US" sz="2800" dirty="0" err="1" smtClean="0"/>
              <a:t>hypergrid</a:t>
            </a:r>
            <a:r>
              <a:rPr lang="en-US" sz="2800" dirty="0" smtClean="0"/>
              <a:t>.</a:t>
            </a:r>
            <a:endParaRPr lang="en-US" sz="2800" dirty="0"/>
          </a:p>
        </p:txBody>
      </p:sp>
      <p:sp>
        <p:nvSpPr>
          <p:cNvPr id="8" name="TextBox 7"/>
          <p:cNvSpPr txBox="1"/>
          <p:nvPr/>
        </p:nvSpPr>
        <p:spPr>
          <a:xfrm>
            <a:off x="838200" y="4545411"/>
            <a:ext cx="5453994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Fixing one dimension may introduce</a:t>
            </a:r>
            <a:br>
              <a:rPr lang="en-US" sz="2800" dirty="0" smtClean="0"/>
            </a:br>
            <a:r>
              <a:rPr lang="en-US" sz="2800" dirty="0" smtClean="0"/>
              <a:t>new violations in other dimensions.</a:t>
            </a:r>
            <a:endParaRPr lang="en-US" sz="2800" dirty="0"/>
          </a:p>
        </p:txBody>
      </p:sp>
      <p:grpSp>
        <p:nvGrpSpPr>
          <p:cNvPr id="9" name="Group 8"/>
          <p:cNvGrpSpPr/>
          <p:nvPr/>
        </p:nvGrpSpPr>
        <p:grpSpPr>
          <a:xfrm>
            <a:off x="7908396" y="4078393"/>
            <a:ext cx="2466795" cy="1667592"/>
            <a:chOff x="7788505" y="3209713"/>
            <a:chExt cx="2466795" cy="1667592"/>
          </a:xfrm>
        </p:grpSpPr>
        <p:sp>
          <p:nvSpPr>
            <p:cNvPr id="10" name="Oval 9"/>
            <p:cNvSpPr/>
            <p:nvPr/>
          </p:nvSpPr>
          <p:spPr>
            <a:xfrm>
              <a:off x="8110192" y="3540105"/>
              <a:ext cx="142322" cy="136627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Oval 10"/>
            <p:cNvSpPr/>
            <p:nvPr/>
          </p:nvSpPr>
          <p:spPr>
            <a:xfrm>
              <a:off x="9055252" y="3540104"/>
              <a:ext cx="142322" cy="136627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Oval 11"/>
            <p:cNvSpPr/>
            <p:nvPr/>
          </p:nvSpPr>
          <p:spPr>
            <a:xfrm>
              <a:off x="9055252" y="4428815"/>
              <a:ext cx="142322" cy="136627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Oval 12"/>
            <p:cNvSpPr/>
            <p:nvPr/>
          </p:nvSpPr>
          <p:spPr>
            <a:xfrm>
              <a:off x="8110192" y="4428815"/>
              <a:ext cx="142322" cy="136627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4" name="Straight Connector 13"/>
            <p:cNvCxnSpPr>
              <a:stCxn id="10" idx="4"/>
              <a:endCxn id="13" idx="0"/>
            </p:cNvCxnSpPr>
            <p:nvPr/>
          </p:nvCxnSpPr>
          <p:spPr>
            <a:xfrm>
              <a:off x="8181353" y="3676732"/>
              <a:ext cx="0" cy="752083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>
              <a:stCxn id="10" idx="6"/>
              <a:endCxn id="11" idx="2"/>
            </p:cNvCxnSpPr>
            <p:nvPr/>
          </p:nvCxnSpPr>
          <p:spPr>
            <a:xfrm flipV="1">
              <a:off x="8252514" y="3608418"/>
              <a:ext cx="802738" cy="1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>
              <a:stCxn id="11" idx="4"/>
              <a:endCxn id="12" idx="0"/>
            </p:cNvCxnSpPr>
            <p:nvPr/>
          </p:nvCxnSpPr>
          <p:spPr>
            <a:xfrm>
              <a:off x="9126413" y="3676731"/>
              <a:ext cx="0" cy="752084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>
              <a:stCxn id="13" idx="6"/>
              <a:endCxn id="12" idx="2"/>
            </p:cNvCxnSpPr>
            <p:nvPr/>
          </p:nvCxnSpPr>
          <p:spPr>
            <a:xfrm>
              <a:off x="8252514" y="4497129"/>
              <a:ext cx="802738" cy="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TextBox 17"/>
            <p:cNvSpPr txBox="1"/>
            <p:nvPr/>
          </p:nvSpPr>
          <p:spPr>
            <a:xfrm>
              <a:off x="8015875" y="4503073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3</a:t>
              </a:r>
              <a:endParaRPr lang="en-US" dirty="0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8975570" y="4503073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6</a:t>
              </a:r>
              <a:endParaRPr lang="en-US" dirty="0" smtClean="0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8975570" y="321939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2</a:t>
              </a: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8017519" y="3209713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4</a:t>
              </a:r>
              <a:endParaRPr lang="en-US" dirty="0"/>
            </a:p>
          </p:txBody>
        </p:sp>
        <p:cxnSp>
          <p:nvCxnSpPr>
            <p:cNvPr id="22" name="Straight Arrow Connector 21"/>
            <p:cNvCxnSpPr/>
            <p:nvPr/>
          </p:nvCxnSpPr>
          <p:spPr>
            <a:xfrm flipV="1">
              <a:off x="7788505" y="3982382"/>
              <a:ext cx="0" cy="820397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Arrow Connector 22"/>
            <p:cNvCxnSpPr/>
            <p:nvPr/>
          </p:nvCxnSpPr>
          <p:spPr>
            <a:xfrm>
              <a:off x="7790670" y="4810035"/>
              <a:ext cx="687812" cy="2776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Lightning Bolt 23"/>
            <p:cNvSpPr/>
            <p:nvPr/>
          </p:nvSpPr>
          <p:spPr>
            <a:xfrm>
              <a:off x="8978326" y="3998879"/>
              <a:ext cx="227133" cy="169495"/>
            </a:xfrm>
            <a:prstGeom prst="lightningBolt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Lightning Bolt 24"/>
            <p:cNvSpPr/>
            <p:nvPr/>
          </p:nvSpPr>
          <p:spPr>
            <a:xfrm>
              <a:off x="9599694" y="4393836"/>
              <a:ext cx="227133" cy="169495"/>
            </a:xfrm>
            <a:prstGeom prst="lightningBolt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Oval 25"/>
            <p:cNvSpPr/>
            <p:nvPr/>
          </p:nvSpPr>
          <p:spPr>
            <a:xfrm>
              <a:off x="10039560" y="4426704"/>
              <a:ext cx="142322" cy="136627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7" name="Straight Connector 26"/>
            <p:cNvCxnSpPr>
              <a:stCxn id="12" idx="6"/>
              <a:endCxn id="26" idx="2"/>
            </p:cNvCxnSpPr>
            <p:nvPr/>
          </p:nvCxnSpPr>
          <p:spPr>
            <a:xfrm flipV="1">
              <a:off x="9197574" y="4495018"/>
              <a:ext cx="841986" cy="2111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" name="Oval 27"/>
            <p:cNvSpPr/>
            <p:nvPr/>
          </p:nvSpPr>
          <p:spPr>
            <a:xfrm>
              <a:off x="10033296" y="3540104"/>
              <a:ext cx="142322" cy="136627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9" name="Straight Connector 28"/>
            <p:cNvCxnSpPr>
              <a:stCxn id="11" idx="6"/>
              <a:endCxn id="28" idx="2"/>
            </p:cNvCxnSpPr>
            <p:nvPr/>
          </p:nvCxnSpPr>
          <p:spPr>
            <a:xfrm>
              <a:off x="9197574" y="3608418"/>
              <a:ext cx="835722" cy="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>
              <a:stCxn id="28" idx="4"/>
              <a:endCxn id="26" idx="0"/>
            </p:cNvCxnSpPr>
            <p:nvPr/>
          </p:nvCxnSpPr>
          <p:spPr>
            <a:xfrm>
              <a:off x="10104457" y="3676731"/>
              <a:ext cx="6264" cy="749973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1" name="TextBox 30"/>
            <p:cNvSpPr txBox="1"/>
            <p:nvPr/>
          </p:nvSpPr>
          <p:spPr>
            <a:xfrm>
              <a:off x="9953614" y="4507973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1</a:t>
              </a:r>
              <a:endParaRPr lang="en-US" dirty="0" smtClean="0"/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9953614" y="322613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5</a:t>
              </a:r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11665865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 err="1" smtClean="0"/>
              <a:t>Matchings</a:t>
            </a:r>
            <a:r>
              <a:rPr lang="en-US" u="sng" dirty="0" smtClean="0"/>
              <a:t> and Alternating Paths</a:t>
            </a:r>
            <a:endParaRPr lang="en-US" u="sng" dirty="0"/>
          </a:p>
        </p:txBody>
      </p:sp>
      <p:sp>
        <p:nvSpPr>
          <p:cNvPr id="5" name="TextBox 4"/>
          <p:cNvSpPr txBox="1"/>
          <p:nvPr/>
        </p:nvSpPr>
        <p:spPr>
          <a:xfrm>
            <a:off x="838200" y="1819722"/>
            <a:ext cx="6300507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/>
              <a:t>Violation Graph</a:t>
            </a:r>
            <a:r>
              <a:rPr lang="en-US" sz="2800" dirty="0" smtClean="0"/>
              <a:t> of f has an edge for every</a:t>
            </a:r>
            <a:br>
              <a:rPr lang="en-US" sz="2800" dirty="0" smtClean="0"/>
            </a:br>
            <a:r>
              <a:rPr lang="en-US" sz="2800" dirty="0" smtClean="0"/>
              <a:t>pair of violations.</a:t>
            </a:r>
            <a:endParaRPr lang="en-US" sz="28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835791" y="4359134"/>
            <a:ext cx="6380529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u="sng" dirty="0" smtClean="0"/>
              <a:t>Main Structural Theorem </a:t>
            </a:r>
          </a:p>
          <a:p>
            <a:r>
              <a:rPr lang="en-US" sz="2800" dirty="0" smtClean="0"/>
              <a:t>If f has no violations along dimension </a:t>
            </a:r>
            <a:r>
              <a:rPr lang="en-US" sz="2800" dirty="0" err="1" smtClean="0"/>
              <a:t>i</a:t>
            </a:r>
            <a:r>
              <a:rPr lang="en-US" sz="2800" dirty="0" smtClean="0"/>
              <a:t>, </a:t>
            </a:r>
          </a:p>
          <a:p>
            <a:r>
              <a:rPr lang="en-US" sz="2800" dirty="0"/>
              <a:t>t</a:t>
            </a:r>
            <a:r>
              <a:rPr lang="en-US" sz="2800" dirty="0" smtClean="0"/>
              <a:t>hen there exists a maximal matching that </a:t>
            </a:r>
            <a:br>
              <a:rPr lang="en-US" sz="2800" dirty="0" smtClean="0"/>
            </a:br>
            <a:r>
              <a:rPr lang="en-US" sz="2800" dirty="0" smtClean="0"/>
              <a:t>doesn’t cross dimension </a:t>
            </a:r>
            <a:r>
              <a:rPr lang="en-US" sz="2800" dirty="0"/>
              <a:t>i</a:t>
            </a:r>
            <a:r>
              <a:rPr lang="en-US" sz="2800" dirty="0" smtClean="0"/>
              <a:t>.</a:t>
            </a:r>
            <a:endParaRPr lang="en-US" sz="2800" dirty="0"/>
          </a:p>
        </p:txBody>
      </p:sp>
      <p:sp>
        <p:nvSpPr>
          <p:cNvPr id="7" name="TextBox 6"/>
          <p:cNvSpPr txBox="1"/>
          <p:nvPr/>
        </p:nvSpPr>
        <p:spPr>
          <a:xfrm>
            <a:off x="835791" y="2748193"/>
            <a:ext cx="6089296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/>
              <a:t>Folklore Lemma:</a:t>
            </a:r>
            <a:r>
              <a:rPr lang="en-US" sz="2800" dirty="0" smtClean="0"/>
              <a:t> If </a:t>
            </a:r>
            <a:r>
              <a:rPr lang="en-US" sz="2800" dirty="0" err="1" smtClean="0"/>
              <a:t>dist</a:t>
            </a:r>
            <a:r>
              <a:rPr lang="en-US" sz="2800" baseline="-25000" dirty="0" err="1" smtClean="0"/>
              <a:t>U</a:t>
            </a:r>
            <a:r>
              <a:rPr lang="en-US" sz="2800" dirty="0" smtClean="0"/>
              <a:t>(f) = </a:t>
            </a:r>
            <a:r>
              <a:rPr lang="el-GR" sz="2800" dirty="0" smtClean="0">
                <a:latin typeface="Calibri" panose="020F0502020204030204" pitchFamily="34" charset="0"/>
              </a:rPr>
              <a:t>ε</a:t>
            </a:r>
            <a:r>
              <a:rPr lang="en-US" sz="2800" dirty="0" smtClean="0">
                <a:latin typeface="Calibri" panose="020F0502020204030204" pitchFamily="34" charset="0"/>
              </a:rPr>
              <a:t>, then </a:t>
            </a:r>
            <a:r>
              <a:rPr lang="en-US" sz="2800" b="1" dirty="0" smtClean="0">
                <a:latin typeface="Calibri" panose="020F0502020204030204" pitchFamily="34" charset="0"/>
              </a:rPr>
              <a:t>any</a:t>
            </a:r>
            <a:r>
              <a:rPr lang="en-US" sz="2800" dirty="0" smtClean="0">
                <a:latin typeface="Calibri" panose="020F0502020204030204" pitchFamily="34" charset="0"/>
              </a:rPr>
              <a:t> </a:t>
            </a:r>
          </a:p>
          <a:p>
            <a:r>
              <a:rPr lang="en-US" sz="2800" dirty="0" smtClean="0">
                <a:latin typeface="Calibri" panose="020F0502020204030204" pitchFamily="34" charset="0"/>
              </a:rPr>
              <a:t>maximal matching in VG has cardinality</a:t>
            </a:r>
            <a:br>
              <a:rPr lang="en-US" sz="2800" dirty="0" smtClean="0">
                <a:latin typeface="Calibri" panose="020F0502020204030204" pitchFamily="34" charset="0"/>
              </a:rPr>
            </a:br>
            <a:r>
              <a:rPr lang="en-US" sz="2800" dirty="0" smtClean="0">
                <a:latin typeface="Calibri" panose="020F0502020204030204" pitchFamily="34" charset="0"/>
              </a:rPr>
              <a:t>larger than </a:t>
            </a:r>
            <a:r>
              <a:rPr lang="el-GR" sz="2800" dirty="0" smtClean="0">
                <a:latin typeface="Calibri" panose="020F0502020204030204" pitchFamily="34" charset="0"/>
              </a:rPr>
              <a:t>ε•</a:t>
            </a:r>
            <a:r>
              <a:rPr lang="en-US" sz="2800" dirty="0" err="1" smtClean="0">
                <a:latin typeface="Calibri" panose="020F0502020204030204" pitchFamily="34" charset="0"/>
              </a:rPr>
              <a:t>n</a:t>
            </a:r>
            <a:r>
              <a:rPr lang="en-US" sz="2800" baseline="30000" dirty="0" err="1" smtClean="0">
                <a:latin typeface="Calibri" panose="020F0502020204030204" pitchFamily="34" charset="0"/>
              </a:rPr>
              <a:t>d</a:t>
            </a:r>
            <a:r>
              <a:rPr lang="en-US" sz="2800" dirty="0" smtClean="0">
                <a:latin typeface="Calibri" panose="020F0502020204030204" pitchFamily="34" charset="0"/>
              </a:rPr>
              <a:t>/2.</a:t>
            </a:r>
            <a:endParaRPr lang="en-US" sz="2800" dirty="0"/>
          </a:p>
        </p:txBody>
      </p:sp>
      <p:grpSp>
        <p:nvGrpSpPr>
          <p:cNvPr id="67" name="Group 66"/>
          <p:cNvGrpSpPr/>
          <p:nvPr/>
        </p:nvGrpSpPr>
        <p:grpSpPr>
          <a:xfrm>
            <a:off x="8439150" y="1819723"/>
            <a:ext cx="2119417" cy="2135058"/>
            <a:chOff x="8439150" y="1819723"/>
            <a:chExt cx="2119417" cy="2135058"/>
          </a:xfrm>
        </p:grpSpPr>
        <p:sp>
          <p:nvSpPr>
            <p:cNvPr id="4" name="Rectangle 3"/>
            <p:cNvSpPr/>
            <p:nvPr/>
          </p:nvSpPr>
          <p:spPr>
            <a:xfrm>
              <a:off x="8439150" y="1819723"/>
              <a:ext cx="2119417" cy="2135058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8" name="Straight Connector 7"/>
            <p:cNvCxnSpPr/>
            <p:nvPr/>
          </p:nvCxnSpPr>
          <p:spPr>
            <a:xfrm>
              <a:off x="8538210" y="2148840"/>
              <a:ext cx="720568" cy="5623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8596901" y="2558816"/>
              <a:ext cx="1803913" cy="616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>
              <a:off x="9033510" y="2308108"/>
              <a:ext cx="1185964" cy="616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>
              <a:off x="8764905" y="2773829"/>
              <a:ext cx="395804" cy="1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>
              <a:off x="9829800" y="2989392"/>
              <a:ext cx="395804" cy="1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>
              <a:off x="8648700" y="3256798"/>
              <a:ext cx="395804" cy="1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>
              <a:off x="9490710" y="3512068"/>
              <a:ext cx="885846" cy="6854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>
              <a:off x="8686800" y="3824488"/>
              <a:ext cx="848456" cy="3735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8" name="Group 67"/>
          <p:cNvGrpSpPr/>
          <p:nvPr/>
        </p:nvGrpSpPr>
        <p:grpSpPr>
          <a:xfrm>
            <a:off x="8429005" y="4359134"/>
            <a:ext cx="2129562" cy="2145278"/>
            <a:chOff x="8429005" y="4359134"/>
            <a:chExt cx="2129562" cy="2145278"/>
          </a:xfrm>
        </p:grpSpPr>
        <p:sp>
          <p:nvSpPr>
            <p:cNvPr id="34" name="Rectangle 33"/>
            <p:cNvSpPr/>
            <p:nvPr/>
          </p:nvSpPr>
          <p:spPr>
            <a:xfrm>
              <a:off x="8429005" y="4359134"/>
              <a:ext cx="2129562" cy="2145278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5" name="Straight Connector 34"/>
            <p:cNvCxnSpPr/>
            <p:nvPr/>
          </p:nvCxnSpPr>
          <p:spPr>
            <a:xfrm flipV="1">
              <a:off x="8686800" y="4734372"/>
              <a:ext cx="1440180" cy="1302974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flipV="1">
              <a:off x="9134893" y="5093279"/>
              <a:ext cx="983198" cy="944068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>
              <a:off x="10126980" y="4359134"/>
              <a:ext cx="0" cy="214527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>
              <a:off x="8686800" y="4359134"/>
              <a:ext cx="19313" cy="214527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>
              <a:off x="8439150" y="6037346"/>
              <a:ext cx="2119417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>
              <a:off x="8429005" y="4734372"/>
              <a:ext cx="2119417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 flipV="1">
              <a:off x="8693567" y="4725100"/>
              <a:ext cx="983198" cy="944068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9" name="Arc 58"/>
            <p:cNvSpPr/>
            <p:nvPr/>
          </p:nvSpPr>
          <p:spPr>
            <a:xfrm rot="10800000">
              <a:off x="8709753" y="5851249"/>
              <a:ext cx="1411981" cy="386314"/>
            </a:xfrm>
            <a:prstGeom prst="arc">
              <a:avLst>
                <a:gd name="adj1" fmla="val 10765450"/>
                <a:gd name="adj2" fmla="val 0"/>
              </a:avLst>
            </a:prstGeom>
            <a:noFill/>
            <a:ln w="38100">
              <a:solidFill>
                <a:srgbClr val="FF000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Arc 60"/>
            <p:cNvSpPr/>
            <p:nvPr/>
          </p:nvSpPr>
          <p:spPr>
            <a:xfrm>
              <a:off x="8714492" y="4534099"/>
              <a:ext cx="1411981" cy="386314"/>
            </a:xfrm>
            <a:prstGeom prst="arc">
              <a:avLst>
                <a:gd name="adj1" fmla="val 10765450"/>
                <a:gd name="adj2" fmla="val 0"/>
              </a:avLst>
            </a:prstGeom>
            <a:noFill/>
            <a:ln w="38100">
              <a:solidFill>
                <a:srgbClr val="FF000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62" name="Straight Connector 61"/>
            <p:cNvCxnSpPr/>
            <p:nvPr/>
          </p:nvCxnSpPr>
          <p:spPr>
            <a:xfrm flipV="1">
              <a:off x="8701285" y="4734371"/>
              <a:ext cx="975480" cy="9274"/>
            </a:xfrm>
            <a:prstGeom prst="line">
              <a:avLst/>
            </a:prstGeom>
            <a:ln w="38100">
              <a:solidFill>
                <a:srgbClr val="FF000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 flipV="1">
              <a:off x="9142611" y="6031345"/>
              <a:ext cx="975480" cy="9274"/>
            </a:xfrm>
            <a:prstGeom prst="line">
              <a:avLst/>
            </a:prstGeom>
            <a:ln w="38100">
              <a:solidFill>
                <a:srgbClr val="FF000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9" name="TextBox 68"/>
          <p:cNvSpPr txBox="1"/>
          <p:nvPr/>
        </p:nvSpPr>
        <p:spPr>
          <a:xfrm>
            <a:off x="2176202" y="6319746"/>
            <a:ext cx="55180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Maximum </a:t>
            </a:r>
            <a:r>
              <a:rPr lang="en-US" b="1" dirty="0" smtClean="0"/>
              <a:t>weight</a:t>
            </a:r>
            <a:r>
              <a:rPr lang="en-US" dirty="0" smtClean="0"/>
              <a:t> matching </a:t>
            </a:r>
            <a:r>
              <a:rPr lang="en-US" dirty="0" err="1" smtClean="0"/>
              <a:t>wrt</a:t>
            </a:r>
            <a:r>
              <a:rPr lang="en-US" dirty="0" smtClean="0"/>
              <a:t> certain weighing scheme</a:t>
            </a:r>
            <a:endParaRPr lang="en-US" dirty="0"/>
          </a:p>
        </p:txBody>
      </p:sp>
      <p:sp>
        <p:nvSpPr>
          <p:cNvPr id="71" name="Up Arrow 70"/>
          <p:cNvSpPr/>
          <p:nvPr/>
        </p:nvSpPr>
        <p:spPr>
          <a:xfrm>
            <a:off x="5303520" y="5749290"/>
            <a:ext cx="297180" cy="488274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32298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69" grpId="0"/>
      <p:bldP spid="71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2087" y="311337"/>
            <a:ext cx="11629913" cy="1325563"/>
          </a:xfrm>
        </p:spPr>
        <p:txBody>
          <a:bodyPr>
            <a:normAutofit/>
          </a:bodyPr>
          <a:lstStyle/>
          <a:p>
            <a:r>
              <a:rPr lang="en-US" sz="4000" u="sng" dirty="0" smtClean="0"/>
              <a:t>Functional Property Testing</a:t>
            </a:r>
            <a:endParaRPr lang="en-US" sz="4000" u="sng" dirty="0"/>
          </a:p>
        </p:txBody>
      </p:sp>
      <p:sp>
        <p:nvSpPr>
          <p:cNvPr id="6" name="Right Arrow 5"/>
          <p:cNvSpPr/>
          <p:nvPr/>
        </p:nvSpPr>
        <p:spPr>
          <a:xfrm>
            <a:off x="6983907" y="2419457"/>
            <a:ext cx="562941" cy="37068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2542758" y="2347076"/>
            <a:ext cx="17297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/>
              <a:t>(x</a:t>
            </a:r>
            <a:r>
              <a:rPr lang="en-US" sz="2400" baseline="-25000" dirty="0" smtClean="0"/>
              <a:t>1 </a:t>
            </a:r>
            <a:r>
              <a:rPr lang="en-US" sz="2400" dirty="0" smtClean="0"/>
              <a:t> x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  …  </a:t>
            </a:r>
            <a:r>
              <a:rPr lang="en-US" sz="2400" dirty="0" err="1" smtClean="0"/>
              <a:t>x</a:t>
            </a:r>
            <a:r>
              <a:rPr lang="en-US" sz="2400" baseline="-25000" dirty="0" err="1" smtClean="0"/>
              <a:t>d</a:t>
            </a:r>
            <a:r>
              <a:rPr lang="en-US" sz="2400" baseline="-25000" dirty="0" smtClean="0"/>
              <a:t> </a:t>
            </a:r>
            <a:r>
              <a:rPr lang="en-US" sz="2400" dirty="0"/>
              <a:t>)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7546848" y="2003957"/>
            <a:ext cx="189327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>f(x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, x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 ,… , </a:t>
            </a:r>
            <a:r>
              <a:rPr lang="en-US" sz="2400" dirty="0" err="1" smtClean="0"/>
              <a:t>x</a:t>
            </a:r>
            <a:r>
              <a:rPr lang="en-US" sz="2400" baseline="-25000" dirty="0" err="1" smtClean="0"/>
              <a:t>d</a:t>
            </a:r>
            <a:r>
              <a:rPr lang="en-US" sz="2400" dirty="0" smtClean="0"/>
              <a:t>)</a:t>
            </a:r>
            <a:endParaRPr lang="en-US" sz="2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3300792" y="3361264"/>
                <a:ext cx="5516382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dirty="0" smtClean="0"/>
                  <a:t>GOAL:  </a:t>
                </a:r>
                <a:r>
                  <a:rPr lang="en-US" sz="2800" b="1" dirty="0"/>
                  <a:t>T</a:t>
                </a:r>
                <a:r>
                  <a:rPr lang="en-US" sz="2800" b="1" dirty="0" smtClean="0"/>
                  <a:t>est</a:t>
                </a:r>
                <a:r>
                  <a:rPr lang="en-US" sz="2800" dirty="0" smtClean="0"/>
                  <a:t> if </a:t>
                </a:r>
                <a14:m>
                  <m:oMath xmlns:m="http://schemas.openxmlformats.org/officeDocument/2006/math">
                    <m:r>
                      <a:rPr lang="en-US" sz="2800" b="0" i="1" dirty="0" smtClean="0">
                        <a:latin typeface="Cambria Math" panose="02040503050406030204" pitchFamily="18" charset="0"/>
                      </a:rPr>
                      <m:t>𝑓</m:t>
                    </m:r>
                  </m:oMath>
                </a14:m>
                <a:r>
                  <a:rPr lang="en-US" sz="2800" dirty="0" smtClean="0"/>
                  <a:t> has certain property.</a:t>
                </a:r>
                <a:endParaRPr lang="en-US" sz="2800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00792" y="3361264"/>
                <a:ext cx="5516382" cy="523220"/>
              </a:xfrm>
              <a:prstGeom prst="rect">
                <a:avLst/>
              </a:prstGeom>
              <a:blipFill rotWithShape="0">
                <a:blip r:embed="rId3"/>
                <a:stretch>
                  <a:fillRect l="-2210" t="-10465" r="-1105" b="-325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Right Arrow 19"/>
          <p:cNvSpPr/>
          <p:nvPr/>
        </p:nvSpPr>
        <p:spPr>
          <a:xfrm>
            <a:off x="4255371" y="2419456"/>
            <a:ext cx="562941" cy="37068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693621" y="4598520"/>
            <a:ext cx="321434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dirty="0" err="1" smtClean="0"/>
              <a:t>Blackbox</a:t>
            </a:r>
            <a:r>
              <a:rPr lang="en-US" sz="3200" dirty="0" smtClean="0"/>
              <a:t> access.</a:t>
            </a:r>
            <a:endParaRPr lang="en-US" sz="3200" dirty="0"/>
          </a:p>
        </p:txBody>
      </p:sp>
      <p:sp>
        <p:nvSpPr>
          <p:cNvPr id="13" name="TextBox 12"/>
          <p:cNvSpPr txBox="1"/>
          <p:nvPr/>
        </p:nvSpPr>
        <p:spPr>
          <a:xfrm>
            <a:off x="6983907" y="4598520"/>
            <a:ext cx="355417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dirty="0" smtClean="0"/>
              <a:t>quality = #queries.</a:t>
            </a:r>
            <a:endParaRPr lang="en-US" sz="32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0"/>
              <p:cNvSpPr/>
              <p:nvPr/>
            </p:nvSpPr>
            <p:spPr>
              <a:xfrm>
                <a:off x="5014774" y="1742282"/>
                <a:ext cx="1797506" cy="1578135"/>
              </a:xfrm>
              <a:prstGeom prst="rect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sz="2000" b="0" i="1" dirty="0" smtClean="0">
                          <a:latin typeface="Cambria Math" panose="02040503050406030204" pitchFamily="18" charset="0"/>
                        </a:rPr>
                        <m:t>  </m:t>
                      </m:r>
                      <m:r>
                        <a:rPr lang="en-US" sz="2000" i="1" dirty="0" smtClean="0"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n-US" sz="2000" b="0" i="1" dirty="0" smtClean="0">
                          <a:latin typeface="Cambria Math" panose="02040503050406030204" pitchFamily="18" charset="0"/>
                        </a:rPr>
                        <m:t>:</m:t>
                      </m:r>
                      <m:sSup>
                        <m:sSupPr>
                          <m:ctrlPr>
                            <a:rPr lang="en-US" sz="2000" b="0" i="1" dirty="0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US" sz="2000" b="0" i="1" dirty="0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000" b="0" i="1" dirty="0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e>
                          </m:d>
                        </m:e>
                        <m:sup>
                          <m:r>
                            <a:rPr lang="en-US" sz="2000" b="0" i="1" dirty="0" smtClean="0">
                              <a:latin typeface="Cambria Math" panose="02040503050406030204" pitchFamily="18" charset="0"/>
                            </a:rPr>
                            <m:t>𝑑</m:t>
                          </m:r>
                        </m:sup>
                      </m:sSup>
                      <m:r>
                        <a:rPr lang="en-US" sz="2000" b="0" i="1" dirty="0" smtClean="0">
                          <a:latin typeface="Cambria Math" panose="02040503050406030204" pitchFamily="18" charset="0"/>
                        </a:rPr>
                        <m:t>↦</m:t>
                      </m:r>
                      <m:r>
                        <a:rPr lang="en-US" sz="2000" b="0" i="1" dirty="0" smtClean="0">
                          <a:latin typeface="Cambria Math" panose="02040503050406030204" pitchFamily="18" charset="0"/>
                        </a:rPr>
                        <m:t>ℜ</m:t>
                      </m:r>
                      <m:r>
                        <a:rPr lang="en-US" sz="2000" b="0" i="1" dirty="0" smtClean="0"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1" name="Rectangle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14774" y="1742282"/>
                <a:ext cx="1797506" cy="1578135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6073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 smtClean="0"/>
              <a:t>Proof from Structure </a:t>
            </a:r>
            <a:r>
              <a:rPr lang="en-US" u="sng" dirty="0" err="1" smtClean="0"/>
              <a:t>Thm</a:t>
            </a:r>
            <a:endParaRPr lang="en-US" u="sng" dirty="0"/>
          </a:p>
        </p:txBody>
      </p:sp>
      <p:sp>
        <p:nvSpPr>
          <p:cNvPr id="4" name="Rectangle 3"/>
          <p:cNvSpPr/>
          <p:nvPr/>
        </p:nvSpPr>
        <p:spPr>
          <a:xfrm>
            <a:off x="838200" y="1525816"/>
            <a:ext cx="1103757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/>
              <a:t>Given f, let </a:t>
            </a:r>
            <a:r>
              <a:rPr lang="en-US" sz="2800" dirty="0" err="1" smtClean="0"/>
              <a:t>M</a:t>
            </a:r>
            <a:r>
              <a:rPr lang="en-US" sz="2800" baseline="-25000" dirty="0" err="1" smtClean="0"/>
              <a:t>i</a:t>
            </a:r>
            <a:r>
              <a:rPr lang="en-US" sz="2800" dirty="0" smtClean="0"/>
              <a:t> be the maximum </a:t>
            </a:r>
            <a:r>
              <a:rPr lang="en-US" sz="2800" b="1" dirty="0" smtClean="0"/>
              <a:t>weight</a:t>
            </a:r>
            <a:r>
              <a:rPr lang="en-US" sz="2800" dirty="0" smtClean="0"/>
              <a:t> matching which has no j-cross pairs for 1 ≤j ≤ </a:t>
            </a:r>
            <a:r>
              <a:rPr lang="en-US" sz="2800" dirty="0" err="1" smtClean="0"/>
              <a:t>i</a:t>
            </a:r>
            <a:r>
              <a:rPr lang="en-US" sz="2800" dirty="0" smtClean="0"/>
              <a:t>. So, |M</a:t>
            </a:r>
            <a:r>
              <a:rPr lang="en-US" sz="2800" baseline="-25000" dirty="0" smtClean="0"/>
              <a:t>0</a:t>
            </a:r>
            <a:r>
              <a:rPr lang="en-US" sz="2800" dirty="0" smtClean="0"/>
              <a:t>| ≥ </a:t>
            </a:r>
            <a:r>
              <a:rPr lang="en-US" sz="2800" dirty="0" err="1" smtClean="0">
                <a:latin typeface="Calibri" panose="020F0502020204030204" pitchFamily="34" charset="0"/>
              </a:rPr>
              <a:t>dist</a:t>
            </a:r>
            <a:r>
              <a:rPr lang="en-US" sz="2800" dirty="0" smtClean="0">
                <a:latin typeface="Calibri" panose="020F0502020204030204" pitchFamily="34" charset="0"/>
              </a:rPr>
              <a:t>(f)</a:t>
            </a:r>
            <a:r>
              <a:rPr lang="el-GR" sz="2800" dirty="0" smtClean="0">
                <a:latin typeface="Calibri" panose="020F0502020204030204" pitchFamily="34" charset="0"/>
              </a:rPr>
              <a:t>•</a:t>
            </a:r>
            <a:r>
              <a:rPr lang="en-US" sz="2800" dirty="0" err="1" smtClean="0">
                <a:latin typeface="Calibri" panose="020F0502020204030204" pitchFamily="34" charset="0"/>
              </a:rPr>
              <a:t>n</a:t>
            </a:r>
            <a:r>
              <a:rPr lang="en-US" sz="2800" baseline="30000" dirty="0" err="1" smtClean="0">
                <a:latin typeface="Calibri" panose="020F0502020204030204" pitchFamily="34" charset="0"/>
              </a:rPr>
              <a:t>d</a:t>
            </a:r>
            <a:r>
              <a:rPr lang="en-US" sz="2800" dirty="0" smtClean="0">
                <a:latin typeface="Calibri" panose="020F0502020204030204" pitchFamily="34" charset="0"/>
              </a:rPr>
              <a:t>/2, and |</a:t>
            </a:r>
            <a:r>
              <a:rPr lang="en-US" sz="2800" dirty="0" err="1" smtClean="0">
                <a:latin typeface="Calibri" panose="020F0502020204030204" pitchFamily="34" charset="0"/>
              </a:rPr>
              <a:t>M</a:t>
            </a:r>
            <a:r>
              <a:rPr lang="en-US" sz="2800" baseline="-25000" dirty="0" err="1" smtClean="0">
                <a:latin typeface="Calibri" panose="020F0502020204030204" pitchFamily="34" charset="0"/>
              </a:rPr>
              <a:t>d</a:t>
            </a:r>
            <a:r>
              <a:rPr lang="en-US" sz="2800" dirty="0" smtClean="0">
                <a:latin typeface="Calibri" panose="020F0502020204030204" pitchFamily="34" charset="0"/>
              </a:rPr>
              <a:t>| = 0</a:t>
            </a:r>
            <a:endParaRPr lang="en-US" sz="2800" dirty="0" smtClean="0"/>
          </a:p>
        </p:txBody>
      </p:sp>
      <p:sp>
        <p:nvSpPr>
          <p:cNvPr id="5" name="Rectangle 4"/>
          <p:cNvSpPr/>
          <p:nvPr/>
        </p:nvSpPr>
        <p:spPr>
          <a:xfrm>
            <a:off x="838200" y="2548588"/>
            <a:ext cx="1103757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/>
              <a:t>Bounded Drop Lemma. </a:t>
            </a:r>
            <a:r>
              <a:rPr lang="en-US" sz="2800" dirty="0" smtClean="0"/>
              <a:t>For any k, |M</a:t>
            </a:r>
            <a:r>
              <a:rPr lang="en-US" sz="2800" baseline="-25000" dirty="0" smtClean="0"/>
              <a:t>k-1</a:t>
            </a:r>
            <a:r>
              <a:rPr lang="en-US" sz="2800" dirty="0" smtClean="0"/>
              <a:t>| - |M</a:t>
            </a:r>
            <a:r>
              <a:rPr lang="en-US" sz="2800" baseline="-25000" dirty="0" smtClean="0"/>
              <a:t>k</a:t>
            </a:r>
            <a:r>
              <a:rPr lang="en-US" sz="2800" dirty="0" smtClean="0"/>
              <a:t>| ≤ 2</a:t>
            </a:r>
            <a:r>
              <a:rPr lang="en-US" sz="2800" dirty="0" smtClean="0">
                <a:latin typeface="Calibri" panose="020F0502020204030204" pitchFamily="34" charset="0"/>
              </a:rPr>
              <a:t>dist</a:t>
            </a:r>
            <a:r>
              <a:rPr lang="en-US" sz="2800" baseline="-25000" dirty="0" smtClean="0">
                <a:latin typeface="Calibri" panose="020F0502020204030204" pitchFamily="34" charset="0"/>
              </a:rPr>
              <a:t>k</a:t>
            </a:r>
            <a:r>
              <a:rPr lang="en-US" sz="2800" dirty="0" smtClean="0">
                <a:latin typeface="Calibri" panose="020F0502020204030204" pitchFamily="34" charset="0"/>
              </a:rPr>
              <a:t>(f)</a:t>
            </a:r>
            <a:r>
              <a:rPr lang="el-GR" sz="2800" dirty="0" smtClean="0">
                <a:latin typeface="Calibri" panose="020F0502020204030204" pitchFamily="34" charset="0"/>
              </a:rPr>
              <a:t>•</a:t>
            </a:r>
            <a:r>
              <a:rPr lang="en-US" sz="2800" dirty="0" err="1" smtClean="0">
                <a:latin typeface="Calibri" panose="020F0502020204030204" pitchFamily="34" charset="0"/>
              </a:rPr>
              <a:t>n</a:t>
            </a:r>
            <a:r>
              <a:rPr lang="en-US" sz="2800" baseline="30000" dirty="0" err="1" smtClean="0">
                <a:latin typeface="Calibri" panose="020F0502020204030204" pitchFamily="34" charset="0"/>
              </a:rPr>
              <a:t>d</a:t>
            </a:r>
            <a:r>
              <a:rPr lang="en-US" sz="2800" dirty="0" smtClean="0"/>
              <a:t> </a:t>
            </a:r>
            <a:endParaRPr lang="en-US" sz="2800" b="1" dirty="0" smtClean="0"/>
          </a:p>
        </p:txBody>
      </p:sp>
      <p:sp>
        <p:nvSpPr>
          <p:cNvPr id="6" name="Rectangle 5"/>
          <p:cNvSpPr/>
          <p:nvPr/>
        </p:nvSpPr>
        <p:spPr>
          <a:xfrm>
            <a:off x="838200" y="3053090"/>
            <a:ext cx="1103757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/>
              <a:t>Implies:</a:t>
            </a:r>
            <a:r>
              <a:rPr lang="en-US" sz="2800" dirty="0"/>
              <a:t> </a:t>
            </a:r>
            <a:r>
              <a:rPr lang="en-US" sz="2800" dirty="0" smtClean="0"/>
              <a:t>   dist</a:t>
            </a:r>
            <a:r>
              <a:rPr lang="en-US" sz="2800" baseline="-25000" dirty="0" smtClean="0"/>
              <a:t>1</a:t>
            </a:r>
            <a:r>
              <a:rPr lang="en-US" sz="2800" dirty="0" smtClean="0"/>
              <a:t>(f) + dist</a:t>
            </a:r>
            <a:r>
              <a:rPr lang="en-US" sz="2800" baseline="-25000" dirty="0" smtClean="0"/>
              <a:t>2</a:t>
            </a:r>
            <a:r>
              <a:rPr lang="en-US" sz="2800" dirty="0" smtClean="0"/>
              <a:t>(f) + … + </a:t>
            </a:r>
            <a:r>
              <a:rPr lang="en-US" sz="2800" dirty="0" err="1" smtClean="0"/>
              <a:t>dist</a:t>
            </a:r>
            <a:r>
              <a:rPr lang="en-US" sz="2800" baseline="-25000" dirty="0" err="1" smtClean="0"/>
              <a:t>d</a:t>
            </a:r>
            <a:r>
              <a:rPr lang="en-US" sz="2800" dirty="0" smtClean="0"/>
              <a:t>(f) ≥ </a:t>
            </a:r>
            <a:r>
              <a:rPr lang="en-US" sz="2800" dirty="0" err="1" smtClean="0"/>
              <a:t>dist</a:t>
            </a:r>
            <a:r>
              <a:rPr lang="en-US" sz="2800" dirty="0" smtClean="0"/>
              <a:t>(f)/4</a:t>
            </a:r>
            <a:endParaRPr lang="en-US" sz="2800" b="1" dirty="0" smtClean="0"/>
          </a:p>
        </p:txBody>
      </p:sp>
      <p:sp>
        <p:nvSpPr>
          <p:cNvPr id="37" name="Rectangle 36"/>
          <p:cNvSpPr/>
          <p:nvPr/>
        </p:nvSpPr>
        <p:spPr>
          <a:xfrm>
            <a:off x="838200" y="3654986"/>
            <a:ext cx="1103757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/>
              <a:t> Proof. </a:t>
            </a:r>
            <a:r>
              <a:rPr lang="en-US" sz="2800" dirty="0" smtClean="0"/>
              <a:t>Let </a:t>
            </a:r>
            <a:r>
              <a:rPr lang="en-US" sz="2800" dirty="0" err="1" smtClean="0"/>
              <a:t>f</a:t>
            </a:r>
            <a:r>
              <a:rPr lang="en-US" sz="2800" baseline="-25000" dirty="0" err="1" smtClean="0"/>
              <a:t>k</a:t>
            </a:r>
            <a:r>
              <a:rPr lang="en-US" sz="2800" dirty="0" smtClean="0"/>
              <a:t> be the </a:t>
            </a:r>
            <a:r>
              <a:rPr lang="en-US" sz="2800" i="1" dirty="0" smtClean="0"/>
              <a:t>closest</a:t>
            </a:r>
            <a:r>
              <a:rPr lang="en-US" sz="2800" dirty="0" smtClean="0"/>
              <a:t> function to f with no viol along </a:t>
            </a:r>
            <a:r>
              <a:rPr lang="en-US" sz="2800" dirty="0" err="1" smtClean="0"/>
              <a:t>dir</a:t>
            </a:r>
            <a:r>
              <a:rPr lang="en-US" sz="2800" dirty="0" smtClean="0"/>
              <a:t> k. </a:t>
            </a:r>
          </a:p>
          <a:p>
            <a:r>
              <a:rPr lang="en-US" sz="2800" dirty="0" smtClean="0"/>
              <a:t> </a:t>
            </a:r>
            <a:r>
              <a:rPr lang="en-US" sz="2800" dirty="0" err="1" smtClean="0"/>
              <a:t>dist</a:t>
            </a:r>
            <a:r>
              <a:rPr lang="en-US" sz="2800" dirty="0" smtClean="0"/>
              <a:t>(</a:t>
            </a:r>
            <a:r>
              <a:rPr lang="en-US" sz="2800" dirty="0" err="1" smtClean="0"/>
              <a:t>f,f</a:t>
            </a:r>
            <a:r>
              <a:rPr lang="en-US" sz="2800" baseline="-25000" dirty="0" err="1" smtClean="0"/>
              <a:t>k</a:t>
            </a:r>
            <a:r>
              <a:rPr lang="en-US" sz="2800" dirty="0" smtClean="0"/>
              <a:t>) =  </a:t>
            </a:r>
            <a:r>
              <a:rPr lang="en-US" sz="2800" dirty="0" err="1" smtClean="0"/>
              <a:t>dist</a:t>
            </a:r>
            <a:r>
              <a:rPr lang="en-US" sz="2800" baseline="-25000" dirty="0" err="1" smtClean="0"/>
              <a:t>k</a:t>
            </a:r>
            <a:r>
              <a:rPr lang="en-US" sz="2800" dirty="0" smtClean="0"/>
              <a:t>(f).  Let N be the maximum </a:t>
            </a:r>
            <a:r>
              <a:rPr lang="en-US" sz="2800" b="1" dirty="0" smtClean="0"/>
              <a:t>weight </a:t>
            </a:r>
            <a:r>
              <a:rPr lang="en-US" sz="2800" dirty="0" smtClean="0"/>
              <a:t>matching </a:t>
            </a:r>
            <a:r>
              <a:rPr lang="en-US" sz="2800" dirty="0" err="1" smtClean="0"/>
              <a:t>wrt</a:t>
            </a:r>
            <a:r>
              <a:rPr lang="en-US" sz="2800" dirty="0" smtClean="0"/>
              <a:t> </a:t>
            </a:r>
            <a:r>
              <a:rPr lang="en-US" sz="2800" dirty="0" err="1" smtClean="0"/>
              <a:t>f</a:t>
            </a:r>
            <a:r>
              <a:rPr lang="en-US" sz="2800" baseline="-25000" dirty="0" err="1" smtClean="0"/>
              <a:t>k</a:t>
            </a:r>
            <a:r>
              <a:rPr lang="en-US" sz="2800" dirty="0" smtClean="0"/>
              <a:t>. </a:t>
            </a:r>
            <a:endParaRPr lang="en-US" sz="2800" b="1" dirty="0" smtClean="0"/>
          </a:p>
        </p:txBody>
      </p:sp>
      <p:sp>
        <p:nvSpPr>
          <p:cNvPr id="54" name="TextBox 53"/>
          <p:cNvSpPr txBox="1"/>
          <p:nvPr/>
        </p:nvSpPr>
        <p:spPr>
          <a:xfrm>
            <a:off x="965907" y="4738474"/>
            <a:ext cx="556505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|M</a:t>
            </a:r>
            <a:r>
              <a:rPr lang="en-US" sz="2800" baseline="-25000" dirty="0" smtClean="0"/>
              <a:t>0</a:t>
            </a:r>
            <a:r>
              <a:rPr lang="en-US" sz="2800" dirty="0" smtClean="0"/>
              <a:t>| - |N| ≤ </a:t>
            </a:r>
            <a:r>
              <a:rPr lang="en-US" sz="2800" dirty="0" err="1" smtClean="0"/>
              <a:t>dist</a:t>
            </a:r>
            <a:r>
              <a:rPr lang="en-US" sz="2800" dirty="0" smtClean="0"/>
              <a:t>(</a:t>
            </a:r>
            <a:r>
              <a:rPr lang="en-US" sz="2800" dirty="0" err="1" smtClean="0"/>
              <a:t>f,f</a:t>
            </a:r>
            <a:r>
              <a:rPr lang="en-US" sz="2800" baseline="-25000" dirty="0" err="1" smtClean="0"/>
              <a:t>k</a:t>
            </a:r>
            <a:r>
              <a:rPr lang="en-US" sz="2800" dirty="0" smtClean="0"/>
              <a:t>)•</a:t>
            </a:r>
            <a:r>
              <a:rPr lang="en-US" sz="2800" dirty="0" err="1" smtClean="0"/>
              <a:t>n</a:t>
            </a:r>
            <a:r>
              <a:rPr lang="en-US" sz="2800" baseline="30000" dirty="0" err="1" smtClean="0"/>
              <a:t>d</a:t>
            </a:r>
            <a:r>
              <a:rPr lang="en-US" sz="2800" dirty="0" smtClean="0"/>
              <a:t> ≤ </a:t>
            </a:r>
            <a:r>
              <a:rPr lang="en-US" sz="2800" dirty="0" err="1" smtClean="0"/>
              <a:t>dist</a:t>
            </a:r>
            <a:r>
              <a:rPr lang="en-US" sz="2800" baseline="-25000" dirty="0" err="1" smtClean="0"/>
              <a:t>k</a:t>
            </a:r>
            <a:r>
              <a:rPr lang="en-US" sz="2800" dirty="0" smtClean="0"/>
              <a:t>(f)•</a:t>
            </a:r>
            <a:r>
              <a:rPr lang="en-US" sz="2800" dirty="0" err="1" smtClean="0"/>
              <a:t>n</a:t>
            </a:r>
            <a:r>
              <a:rPr lang="en-US" sz="2800" baseline="30000" dirty="0" err="1" smtClean="0"/>
              <a:t>d</a:t>
            </a:r>
            <a:endParaRPr lang="en-US" sz="2800" dirty="0"/>
          </a:p>
        </p:txBody>
      </p:sp>
      <p:sp>
        <p:nvSpPr>
          <p:cNvPr id="57" name="TextBox 56"/>
          <p:cNvSpPr txBox="1"/>
          <p:nvPr/>
        </p:nvSpPr>
        <p:spPr>
          <a:xfrm>
            <a:off x="965907" y="5587751"/>
            <a:ext cx="572855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|N| - |M</a:t>
            </a:r>
            <a:r>
              <a:rPr lang="en-US" sz="2800" baseline="-25000" dirty="0" smtClean="0"/>
              <a:t>1</a:t>
            </a:r>
            <a:r>
              <a:rPr lang="en-US" sz="2800" dirty="0" smtClean="0"/>
              <a:t>| ≤ </a:t>
            </a:r>
            <a:r>
              <a:rPr lang="en-US" sz="2800" dirty="0" err="1" smtClean="0"/>
              <a:t>dist</a:t>
            </a:r>
            <a:r>
              <a:rPr lang="en-US" sz="2800" dirty="0" smtClean="0"/>
              <a:t>(</a:t>
            </a:r>
            <a:r>
              <a:rPr lang="en-US" sz="2800" dirty="0" err="1" smtClean="0"/>
              <a:t>f,f</a:t>
            </a:r>
            <a:r>
              <a:rPr lang="en-US" sz="2800" baseline="-25000" dirty="0" err="1" smtClean="0"/>
              <a:t>k</a:t>
            </a:r>
            <a:r>
              <a:rPr lang="en-US" sz="2800" dirty="0"/>
              <a:t>) •</a:t>
            </a:r>
            <a:r>
              <a:rPr lang="en-US" sz="2800" dirty="0" err="1"/>
              <a:t>n</a:t>
            </a:r>
            <a:r>
              <a:rPr lang="en-US" sz="2800" baseline="30000" dirty="0" err="1"/>
              <a:t>d</a:t>
            </a:r>
            <a:r>
              <a:rPr lang="en-US" sz="2800" dirty="0"/>
              <a:t>  </a:t>
            </a:r>
            <a:r>
              <a:rPr lang="en-US" sz="2800" dirty="0" smtClean="0"/>
              <a:t>≤ </a:t>
            </a:r>
            <a:r>
              <a:rPr lang="en-US" sz="2800" dirty="0" err="1" smtClean="0"/>
              <a:t>dist</a:t>
            </a:r>
            <a:r>
              <a:rPr lang="en-US" sz="2800" baseline="-25000" dirty="0" err="1" smtClean="0"/>
              <a:t>k</a:t>
            </a:r>
            <a:r>
              <a:rPr lang="en-US" sz="2800" dirty="0" smtClean="0"/>
              <a:t>(f)•</a:t>
            </a:r>
            <a:r>
              <a:rPr lang="en-US" sz="2800" dirty="0" err="1" smtClean="0"/>
              <a:t>n</a:t>
            </a:r>
            <a:r>
              <a:rPr lang="en-US" sz="2800" baseline="30000" dirty="0" err="1" smtClean="0"/>
              <a:t>d</a:t>
            </a:r>
            <a:endParaRPr lang="en-US" sz="2800" dirty="0"/>
          </a:p>
        </p:txBody>
      </p:sp>
      <p:sp>
        <p:nvSpPr>
          <p:cNvPr id="76" name="TextBox 75"/>
          <p:cNvSpPr txBox="1"/>
          <p:nvPr/>
        </p:nvSpPr>
        <p:spPr>
          <a:xfrm>
            <a:off x="6530957" y="4861584"/>
            <a:ext cx="188949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(Look at M</a:t>
            </a:r>
            <a:r>
              <a:rPr lang="en-US" sz="2000" baseline="-25000" dirty="0" smtClean="0"/>
              <a:t>0</a:t>
            </a:r>
            <a:r>
              <a:rPr lang="en-US" sz="2000" dirty="0" smtClean="0"/>
              <a:t> ∆ N)</a:t>
            </a:r>
            <a:endParaRPr lang="en-US" sz="2000" dirty="0"/>
          </a:p>
        </p:txBody>
      </p:sp>
      <p:sp>
        <p:nvSpPr>
          <p:cNvPr id="60" name="TextBox 59"/>
          <p:cNvSpPr txBox="1"/>
          <p:nvPr/>
        </p:nvSpPr>
        <p:spPr>
          <a:xfrm>
            <a:off x="10732708" y="5782049"/>
            <a:ext cx="142455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 </a:t>
            </a:r>
            <a:r>
              <a:rPr lang="en-US" b="1" dirty="0" smtClean="0"/>
              <a:t>N has no </a:t>
            </a:r>
          </a:p>
          <a:p>
            <a:r>
              <a:rPr lang="en-US" b="1" dirty="0"/>
              <a:t>k</a:t>
            </a:r>
            <a:r>
              <a:rPr lang="en-US" b="1" dirty="0" smtClean="0"/>
              <a:t>-cross pairs.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8821812" y="4982630"/>
            <a:ext cx="1649879" cy="1733462"/>
            <a:chOff x="8821812" y="4982630"/>
            <a:chExt cx="1649879" cy="1733462"/>
          </a:xfrm>
        </p:grpSpPr>
        <p:sp>
          <p:nvSpPr>
            <p:cNvPr id="78" name="Rectangle 77"/>
            <p:cNvSpPr/>
            <p:nvPr/>
          </p:nvSpPr>
          <p:spPr>
            <a:xfrm>
              <a:off x="8821812" y="4982630"/>
              <a:ext cx="1649879" cy="1733462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79" name="Straight Connector 78"/>
            <p:cNvCxnSpPr/>
            <p:nvPr/>
          </p:nvCxnSpPr>
          <p:spPr>
            <a:xfrm>
              <a:off x="9064374" y="5249976"/>
              <a:ext cx="560933" cy="4565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>
              <a:off x="8940612" y="5742352"/>
              <a:ext cx="955449" cy="0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 flipV="1">
              <a:off x="9459859" y="5426328"/>
              <a:ext cx="614804" cy="5241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>
              <a:off x="9803617" y="6105598"/>
              <a:ext cx="308117" cy="1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>
              <a:off x="9135543" y="6105213"/>
              <a:ext cx="308117" cy="1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>
              <a:off x="8935712" y="6502075"/>
              <a:ext cx="689595" cy="5565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Straight Connector 96"/>
            <p:cNvCxnSpPr/>
            <p:nvPr/>
          </p:nvCxnSpPr>
          <p:spPr>
            <a:xfrm>
              <a:off x="9064374" y="5217876"/>
              <a:ext cx="554094" cy="5565"/>
            </a:xfrm>
            <a:prstGeom prst="line">
              <a:avLst/>
            </a:prstGeom>
            <a:ln w="38100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Straight Connector 98"/>
            <p:cNvCxnSpPr/>
            <p:nvPr/>
          </p:nvCxnSpPr>
          <p:spPr>
            <a:xfrm>
              <a:off x="8935712" y="5403256"/>
              <a:ext cx="554094" cy="5565"/>
            </a:xfrm>
            <a:prstGeom prst="line">
              <a:avLst/>
            </a:prstGeom>
            <a:ln w="38100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Straight Connector 99"/>
            <p:cNvCxnSpPr/>
            <p:nvPr/>
          </p:nvCxnSpPr>
          <p:spPr>
            <a:xfrm>
              <a:off x="9767261" y="5736637"/>
              <a:ext cx="554094" cy="5565"/>
            </a:xfrm>
            <a:prstGeom prst="line">
              <a:avLst/>
            </a:prstGeom>
            <a:ln w="38100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Straight Connector 100"/>
            <p:cNvCxnSpPr/>
            <p:nvPr/>
          </p:nvCxnSpPr>
          <p:spPr>
            <a:xfrm>
              <a:off x="9335214" y="6113559"/>
              <a:ext cx="554094" cy="5565"/>
            </a:xfrm>
            <a:prstGeom prst="line">
              <a:avLst/>
            </a:prstGeom>
            <a:ln w="38100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Straight Connector 101"/>
            <p:cNvCxnSpPr/>
            <p:nvPr/>
          </p:nvCxnSpPr>
          <p:spPr>
            <a:xfrm>
              <a:off x="9625307" y="6504857"/>
              <a:ext cx="554094" cy="5565"/>
            </a:xfrm>
            <a:prstGeom prst="line">
              <a:avLst/>
            </a:prstGeom>
            <a:ln w="38100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565049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37" grpId="0"/>
      <p:bldP spid="54" grpId="0"/>
      <p:bldP spid="57" grpId="0"/>
      <p:bldP spid="76" grpId="0"/>
      <p:bldP spid="60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 smtClean="0"/>
              <a:t>Take Home Points and Points to Ponder on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Optimal Testers for the class of </a:t>
            </a:r>
            <a:r>
              <a:rPr lang="en-US" b="1" dirty="0" smtClean="0"/>
              <a:t>bounded (first) derivative </a:t>
            </a:r>
            <a:r>
              <a:rPr lang="en-US" dirty="0" smtClean="0"/>
              <a:t>properties under any </a:t>
            </a:r>
            <a:r>
              <a:rPr lang="en-US" b="1" dirty="0" smtClean="0"/>
              <a:t>product</a:t>
            </a:r>
            <a:r>
              <a:rPr lang="en-US" dirty="0" smtClean="0"/>
              <a:t> distribution. Inherent connection to search trees.</a:t>
            </a:r>
          </a:p>
          <a:p>
            <a:r>
              <a:rPr lang="en-US" dirty="0" smtClean="0"/>
              <a:t>Subsumes many results known for monotonicity and </a:t>
            </a:r>
            <a:r>
              <a:rPr lang="en-US" dirty="0" err="1" smtClean="0"/>
              <a:t>Lipschitz</a:t>
            </a:r>
            <a:r>
              <a:rPr lang="en-US" dirty="0" smtClean="0"/>
              <a:t> Continuity testing.</a:t>
            </a:r>
          </a:p>
          <a:p>
            <a:r>
              <a:rPr lang="en-US" dirty="0" smtClean="0"/>
              <a:t>Near Optimal </a:t>
            </a:r>
            <a:r>
              <a:rPr lang="en-US" b="1" dirty="0" smtClean="0"/>
              <a:t>Dimension Reduction.</a:t>
            </a:r>
            <a:endParaRPr lang="en-US" dirty="0" smtClean="0"/>
          </a:p>
          <a:p>
            <a:r>
              <a:rPr lang="en-US" dirty="0" smtClean="0"/>
              <a:t>What we didn’t cover today: proof of the structure theorem, uniform to arbitrary product distributions, and proof of the general lower bound.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More general distributions? </a:t>
            </a:r>
            <a:br>
              <a:rPr lang="en-US" dirty="0" smtClean="0"/>
            </a:br>
            <a:r>
              <a:rPr lang="en-US" dirty="0" smtClean="0"/>
              <a:t>Can we do a general distribution on a 2D grid? What’s the answer?</a:t>
            </a:r>
          </a:p>
          <a:p>
            <a:r>
              <a:rPr lang="en-US" dirty="0" smtClean="0"/>
              <a:t>Bounded Second derivative property? Can we test </a:t>
            </a:r>
            <a:r>
              <a:rPr lang="en-US" dirty="0" err="1" smtClean="0"/>
              <a:t>submodularity</a:t>
            </a:r>
            <a:r>
              <a:rPr lang="en-US" dirty="0" smtClean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30589754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Content Placeholder 3"/>
          <p:cNvPicPr>
            <a:picLocks noGrp="1" noChangeAspect="1"/>
          </p:cNvPicPr>
          <p:nvPr>
            <p:ph idx="1"/>
          </p:nvPr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41" t="2699" r="3279" b="25064"/>
          <a:stretch/>
        </p:blipFill>
        <p:spPr>
          <a:xfrm>
            <a:off x="1047750" y="3234689"/>
            <a:ext cx="2708910" cy="2843321"/>
          </a:xfr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 smtClean="0"/>
              <a:t>False Positives via Stat. </a:t>
            </a:r>
            <a:r>
              <a:rPr lang="en-US" u="sng" dirty="0" err="1" smtClean="0"/>
              <a:t>Indistinguishability</a:t>
            </a:r>
            <a:endParaRPr lang="en-US" u="sng" dirty="0"/>
          </a:p>
        </p:txBody>
      </p:sp>
      <p:grpSp>
        <p:nvGrpSpPr>
          <p:cNvPr id="4" name="Group 3"/>
          <p:cNvGrpSpPr/>
          <p:nvPr/>
        </p:nvGrpSpPr>
        <p:grpSpPr>
          <a:xfrm>
            <a:off x="464551" y="1510192"/>
            <a:ext cx="10781675" cy="1264168"/>
            <a:chOff x="1307726" y="4953037"/>
            <a:chExt cx="9635490" cy="1264168"/>
          </a:xfrm>
        </p:grpSpPr>
        <p:sp>
          <p:nvSpPr>
            <p:cNvPr id="5" name="Rounded Rectangle 4"/>
            <p:cNvSpPr/>
            <p:nvPr/>
          </p:nvSpPr>
          <p:spPr>
            <a:xfrm>
              <a:off x="1307726" y="4953037"/>
              <a:ext cx="9635490" cy="1264168"/>
            </a:xfrm>
            <a:prstGeom prst="round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1329914" y="5323511"/>
              <a:ext cx="205742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b="1" dirty="0" smtClean="0"/>
                <a:t>IDEAL WORLD:</a:t>
              </a:r>
              <a:endParaRPr lang="en-US" sz="2400" b="1" dirty="0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3331816" y="5087238"/>
              <a:ext cx="539479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/>
                <a:t>Either, the tester finds a violation and </a:t>
              </a:r>
              <a:r>
                <a:rPr lang="en-US" sz="2400" b="1" dirty="0" smtClean="0"/>
                <a:t>REJECTS</a:t>
              </a:r>
              <a:r>
                <a:rPr lang="en-US" sz="2400" dirty="0" smtClean="0"/>
                <a:t>.</a:t>
              </a:r>
              <a:endParaRPr lang="en-US" sz="2400" dirty="0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3295959" y="5654285"/>
              <a:ext cx="750018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/>
                <a:t>Or tester concludes that function satisfies property, and </a:t>
              </a:r>
              <a:r>
                <a:rPr lang="en-US" sz="2400" b="1" dirty="0" smtClean="0"/>
                <a:t>ACCEPTS</a:t>
              </a:r>
              <a:r>
                <a:rPr lang="en-US" sz="2400" dirty="0" smtClean="0"/>
                <a:t>.</a:t>
              </a:r>
              <a:endParaRPr lang="en-US" sz="2400" dirty="0"/>
            </a:p>
          </p:txBody>
        </p:sp>
      </p:grpSp>
      <p:cxnSp>
        <p:nvCxnSpPr>
          <p:cNvPr id="13" name="Straight Connector 12"/>
          <p:cNvCxnSpPr/>
          <p:nvPr/>
        </p:nvCxnSpPr>
        <p:spPr>
          <a:xfrm flipV="1">
            <a:off x="5823005" y="2442272"/>
            <a:ext cx="3240985" cy="9188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6096000" y="3193857"/>
                <a:ext cx="4655826" cy="830997"/>
              </a:xfrm>
              <a:prstGeom prst="rect">
                <a:avLst/>
              </a:prstGeom>
              <a:solidFill>
                <a:schemeClr val="accent6">
                  <a:lumMod val="40000"/>
                  <a:lumOff val="60000"/>
                </a:schemeClr>
              </a:solidFill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400" dirty="0" smtClean="0"/>
                  <a:t> is almost </a:t>
                </a:r>
                <a:r>
                  <a:rPr lang="en-US" sz="2400" b="1" dirty="0" smtClean="0"/>
                  <a:t>indistinguishable </a:t>
                </a:r>
                <a:r>
                  <a:rPr lang="en-US" sz="2400" dirty="0" smtClean="0"/>
                  <a:t> from </a:t>
                </a:r>
              </a:p>
              <a:p>
                <a:r>
                  <a:rPr lang="en-US" sz="2400" dirty="0" smtClean="0"/>
                  <a:t>some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𝑔</m:t>
                    </m:r>
                  </m:oMath>
                </a14:m>
                <a:r>
                  <a:rPr lang="en-US" sz="2400" dirty="0" smtClean="0"/>
                  <a:t> satisfying the property.</a:t>
                </a:r>
                <a:endParaRPr lang="en-US" sz="2400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6000" y="3193857"/>
                <a:ext cx="4655826" cy="830997"/>
              </a:xfrm>
              <a:prstGeom prst="rect">
                <a:avLst/>
              </a:prstGeom>
              <a:blipFill rotWithShape="0">
                <a:blip r:embed="rId4"/>
                <a:stretch>
                  <a:fillRect l="-1963" t="-5882" r="-916" b="-1617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5429562" y="5034231"/>
                <a:ext cx="4224105" cy="73071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32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US" sz="3200" b="0" i="1" smtClean="0"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US" sz="3200" b="0" i="0" smtClean="0">
                                  <a:latin typeface="Cambria Math" panose="02040503050406030204" pitchFamily="18" charset="0"/>
                                </a:rPr>
                                <m:t>Pr</m:t>
                              </m:r>
                            </m:e>
                            <m:lim>
                              <m:r>
                                <m:rPr>
                                  <m:sty m:val="p"/>
                                </m:rPr>
                                <a:rPr lang="en-US" sz="3200" b="0" i="0" smtClean="0">
                                  <a:latin typeface="Cambria Math" panose="02040503050406030204" pitchFamily="18" charset="0"/>
                                </a:rPr>
                                <m:t>x</m:t>
                              </m:r>
                              <m:r>
                                <a:rPr lang="en-US" sz="3200" b="0" i="1" smtClean="0">
                                  <a:latin typeface="Cambria Math" panose="02040503050406030204" pitchFamily="18" charset="0"/>
                                </a:rPr>
                                <m:t>∼</m:t>
                              </m:r>
                              <m:r>
                                <a:rPr lang="en-US" sz="3200" b="1" i="0" smtClean="0">
                                  <a:latin typeface="Cambria Math" panose="02040503050406030204" pitchFamily="18" charset="0"/>
                                </a:rPr>
                                <m:t>𝐃</m:t>
                              </m:r>
                            </m:lim>
                          </m:limLow>
                        </m:fName>
                        <m:e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d>
                            <m:dPr>
                              <m:begChr m:val="["/>
                              <m:endChr m:val="]"/>
                              <m:ctrlPr>
                                <a:rPr lang="en-US" sz="32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3200" b="0" i="1" smtClean="0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  <m:d>
                                <m:dPr>
                                  <m:ctrlPr>
                                    <a:rPr lang="en-US" sz="3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32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d>
                              <m:r>
                                <a:rPr lang="en-US" sz="3200" b="0" i="1" smtClean="0">
                                  <a:latin typeface="Cambria Math" panose="02040503050406030204" pitchFamily="18" charset="0"/>
                                </a:rPr>
                                <m:t>≠</m:t>
                              </m:r>
                              <m:r>
                                <a:rPr lang="en-US" sz="3200" b="0" i="1" smtClean="0">
                                  <a:latin typeface="Cambria Math" panose="02040503050406030204" pitchFamily="18" charset="0"/>
                                </a:rPr>
                                <m:t>𝑔</m:t>
                              </m:r>
                              <m:d>
                                <m:dPr>
                                  <m:ctrlPr>
                                    <a:rPr lang="en-US" sz="3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32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d>
                            </m:e>
                          </m:d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≤</m:t>
                          </m:r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𝜀</m:t>
                          </m:r>
                        </m:e>
                      </m:func>
                    </m:oMath>
                  </m:oMathPara>
                </a14:m>
                <a:endParaRPr lang="en-US" sz="3200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29562" y="5034231"/>
                <a:ext cx="4224105" cy="730713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6" name="Straight Connector 15"/>
          <p:cNvCxnSpPr/>
          <p:nvPr/>
        </p:nvCxnSpPr>
        <p:spPr>
          <a:xfrm>
            <a:off x="537681" y="2100618"/>
            <a:ext cx="779055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537681" y="1540026"/>
            <a:ext cx="82048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REAL</a:t>
            </a:r>
            <a:endParaRPr lang="en-US" sz="24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5588058" y="4283597"/>
            <a:ext cx="614001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/>
              <a:t>D</a:t>
            </a:r>
            <a:r>
              <a:rPr lang="en-US" sz="3200" dirty="0" smtClean="0"/>
              <a:t>: ambient distribution over inputs.</a:t>
            </a:r>
            <a:endParaRPr lang="en-US" sz="3200" dirty="0"/>
          </a:p>
        </p:txBody>
      </p:sp>
      <p:sp>
        <p:nvSpPr>
          <p:cNvPr id="9" name="TextBox 8"/>
          <p:cNvSpPr txBox="1"/>
          <p:nvPr/>
        </p:nvSpPr>
        <p:spPr>
          <a:xfrm>
            <a:off x="6554039" y="6110171"/>
            <a:ext cx="12459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dist</a:t>
            </a:r>
            <a:r>
              <a:rPr lang="en-US" sz="2400" baseline="-25000" dirty="0" err="1" smtClean="0"/>
              <a:t>D</a:t>
            </a:r>
            <a:r>
              <a:rPr lang="en-US" sz="2400" dirty="0" smtClean="0"/>
              <a:t>(</a:t>
            </a:r>
            <a:r>
              <a:rPr lang="en-US" sz="2400" dirty="0" err="1" smtClean="0"/>
              <a:t>f,g</a:t>
            </a:r>
            <a:r>
              <a:rPr lang="en-US" sz="2400" dirty="0" smtClean="0"/>
              <a:t>)</a:t>
            </a:r>
            <a:endParaRPr lang="en-US" sz="2400" dirty="0"/>
          </a:p>
        </p:txBody>
      </p:sp>
      <p:sp>
        <p:nvSpPr>
          <p:cNvPr id="12" name="Right Brace 11"/>
          <p:cNvSpPr/>
          <p:nvPr/>
        </p:nvSpPr>
        <p:spPr>
          <a:xfrm rot="5400000">
            <a:off x="7067177" y="4285825"/>
            <a:ext cx="219644" cy="3177883"/>
          </a:xfrm>
          <a:prstGeom prst="rightBrace">
            <a:avLst>
              <a:gd name="adj1" fmla="val 8333"/>
              <a:gd name="adj2" fmla="val 50719"/>
            </a:avLst>
          </a:prstGeom>
          <a:ln w="381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74862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  <p:bldP spid="28" grpId="0"/>
      <p:bldP spid="10" grpId="0"/>
      <p:bldP spid="3" grpId="0"/>
      <p:bldP spid="9" grpId="0"/>
      <p:bldP spid="1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 smtClean="0"/>
              <a:t>Formal Definition</a:t>
            </a:r>
            <a:endParaRPr lang="en-US" u="sng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Content Placeholder 2"/>
              <p:cNvSpPr txBox="1">
                <a:spLocks/>
              </p:cNvSpPr>
              <p:nvPr/>
            </p:nvSpPr>
            <p:spPr>
              <a:xfrm>
                <a:off x="1021080" y="2062004"/>
                <a:ext cx="10515600" cy="2734183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Font typeface="Arial" panose="020B0604020202020204" pitchFamily="34" charset="0"/>
                  <a:buNone/>
                </a:pPr>
                <a:r>
                  <a:rPr lang="en-US" dirty="0" smtClean="0"/>
                  <a:t>A </a:t>
                </a:r>
                <a14:m>
                  <m:oMath xmlns:m="http://schemas.openxmlformats.org/officeDocument/2006/math">
                    <m:r>
                      <a:rPr lang="en-US" b="1" i="1" smtClean="0">
                        <a:latin typeface="Cambria Math" panose="02040503050406030204" pitchFamily="18" charset="0"/>
                      </a:rPr>
                      <m:t>𝒒</m:t>
                    </m:r>
                  </m:oMath>
                </a14:m>
                <a:r>
                  <a:rPr lang="en-US" b="1" dirty="0" smtClean="0"/>
                  <a:t>-query</a:t>
                </a:r>
                <a:r>
                  <a:rPr lang="en-US" dirty="0" smtClean="0"/>
                  <a:t> tester</a:t>
                </a:r>
                <a:r>
                  <a:rPr lang="en-US" baseline="30000" dirty="0" smtClean="0"/>
                  <a:t>*</a:t>
                </a:r>
                <a:r>
                  <a:rPr lang="en-US" dirty="0" smtClean="0"/>
                  <a:t> for a property with </a:t>
                </a:r>
                <a:r>
                  <a:rPr lang="en-US" b="1" dirty="0" smtClean="0"/>
                  <a:t>distance parameter</a:t>
                </a:r>
                <a:r>
                  <a:rPr lang="en-US" dirty="0" smtClean="0"/>
                  <a:t> 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</a:rPr>
                      <m:t>𝜖</m:t>
                    </m:r>
                  </m:oMath>
                </a14:m>
                <a:r>
                  <a:rPr lang="en-US" dirty="0" smtClean="0"/>
                  <a:t>, makes at most 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</a:rPr>
                      <m:t>𝑞</m:t>
                    </m:r>
                  </m:oMath>
                </a14:m>
                <a:r>
                  <a:rPr lang="en-US" dirty="0" smtClean="0"/>
                  <a:t> queries of the function 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</a:rPr>
                      <m:t>𝑓</m:t>
                    </m:r>
                  </m:oMath>
                </a14:m>
                <a:endParaRPr lang="en-US" dirty="0" smtClean="0"/>
              </a:p>
              <a:p>
                <a:r>
                  <a:rPr lang="en-US" dirty="0" smtClean="0"/>
                  <a:t> Either finds a </a:t>
                </a:r>
                <a:r>
                  <a:rPr lang="en-US" b="1" dirty="0" smtClean="0"/>
                  <a:t>violation</a:t>
                </a:r>
                <a:r>
                  <a:rPr lang="en-US" dirty="0" smtClean="0"/>
                  <a:t> to the property and </a:t>
                </a:r>
                <a:r>
                  <a:rPr lang="en-US" b="1" dirty="0" smtClean="0"/>
                  <a:t>rejects</a:t>
                </a:r>
                <a:r>
                  <a:rPr lang="en-US" dirty="0" smtClean="0"/>
                  <a:t> the function.</a:t>
                </a:r>
              </a:p>
              <a:p>
                <a:r>
                  <a:rPr lang="en-US" dirty="0" smtClean="0"/>
                  <a:t> Or </a:t>
                </a:r>
                <a:r>
                  <a:rPr lang="en-US" b="1" dirty="0" smtClean="0"/>
                  <a:t>accepts </a:t>
                </a:r>
                <a:r>
                  <a:rPr lang="en-US" dirty="0" smtClean="0"/>
                  <a:t>with a guarantee that </a:t>
                </a:r>
                <a:r>
                  <a:rPr lang="en-US" i="1" dirty="0" err="1" smtClean="0"/>
                  <a:t>whp</a:t>
                </a:r>
                <a:r>
                  <a:rPr lang="en-US" dirty="0" smtClean="0"/>
                  <a:t> there is another function 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</a:rPr>
                      <m:t>𝑔</m:t>
                    </m:r>
                  </m:oMath>
                </a14:m>
                <a:r>
                  <a:rPr lang="en-US" dirty="0" smtClean="0"/>
                  <a:t> which satisfies the property and </a:t>
                </a:r>
                <a:r>
                  <a:rPr lang="en-US" dirty="0" err="1" smtClean="0"/>
                  <a:t>dist</a:t>
                </a:r>
                <a:r>
                  <a:rPr lang="en-US" baseline="-25000" dirty="0" err="1" smtClean="0"/>
                  <a:t>D</a:t>
                </a:r>
                <a:r>
                  <a:rPr lang="en-US" dirty="0" smtClean="0"/>
                  <a:t>(</a:t>
                </a:r>
                <a:r>
                  <a:rPr lang="en-US" dirty="0" err="1" smtClean="0"/>
                  <a:t>f,g</a:t>
                </a:r>
                <a:r>
                  <a:rPr lang="en-US" dirty="0" smtClean="0"/>
                  <a:t>) ≤ </a:t>
                </a:r>
                <a:r>
                  <a:rPr lang="el-GR" dirty="0" smtClean="0">
                    <a:latin typeface="Calibri" panose="020F0502020204030204" pitchFamily="34" charset="0"/>
                  </a:rPr>
                  <a:t>ε</a:t>
                </a:r>
                <a:r>
                  <a:rPr lang="en-US" dirty="0" smtClean="0">
                    <a:latin typeface="Calibri" panose="020F0502020204030204" pitchFamily="34" charset="0"/>
                  </a:rPr>
                  <a:t>.</a:t>
                </a:r>
                <a:endParaRPr lang="en-US" dirty="0"/>
              </a:p>
            </p:txBody>
          </p:sp>
        </mc:Choice>
        <mc:Fallback xmlns="">
          <p:sp>
            <p:nvSpPr>
              <p:cNvPr id="4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21080" y="2062004"/>
                <a:ext cx="10515600" cy="2734183"/>
              </a:xfrm>
              <a:prstGeom prst="rect">
                <a:avLst/>
              </a:prstGeom>
              <a:blipFill rotWithShape="0">
                <a:blip r:embed="rId2"/>
                <a:stretch>
                  <a:fillRect l="-1217" t="-356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Content Placeholder 2"/>
          <p:cNvSpPr txBox="1">
            <a:spLocks/>
          </p:cNvSpPr>
          <p:nvPr/>
        </p:nvSpPr>
        <p:spPr>
          <a:xfrm>
            <a:off x="1021080" y="5826030"/>
            <a:ext cx="10515600" cy="48333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400" dirty="0" smtClean="0"/>
              <a:t>*: one-sided tester, which never rejects a function satisfying the property.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248806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 smtClean="0"/>
              <a:t>Monotonicity</a:t>
            </a:r>
            <a:endParaRPr lang="en-US" u="sng" dirty="0"/>
          </a:p>
        </p:txBody>
      </p:sp>
      <p:sp>
        <p:nvSpPr>
          <p:cNvPr id="4" name="Rectangle 3"/>
          <p:cNvSpPr/>
          <p:nvPr/>
        </p:nvSpPr>
        <p:spPr>
          <a:xfrm>
            <a:off x="9192708" y="1602689"/>
            <a:ext cx="1934151" cy="1699708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600" dirty="0" smtClean="0"/>
              <a:t>f</a:t>
            </a:r>
            <a:endParaRPr lang="en-US" sz="96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701040" y="2055565"/>
                <a:ext cx="5314339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sz="3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32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32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sz="32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, ⋯, </m:t>
                          </m:r>
                          <m:sSub>
                            <m:sSubPr>
                              <m:ctrlPr>
                                <a:rPr lang="en-US" sz="32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32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sz="3200" b="0" i="1" smtClean="0"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</m:sub>
                          </m:sSub>
                        </m:e>
                      </m:d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 ≥ </m:t>
                      </m:r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(</m:t>
                      </m:r>
                      <m:sSub>
                        <m:sSubPr>
                          <m:ctrlPr>
                            <a:rPr lang="en-US" sz="3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, ⋯, </m:t>
                      </m:r>
                      <m:sSub>
                        <m:sSubPr>
                          <m:ctrlPr>
                            <a:rPr lang="en-US" sz="3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</m:sub>
                      </m:sSub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32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1040" y="2055565"/>
                <a:ext cx="5314339" cy="584775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1036320" y="2848045"/>
                <a:ext cx="7161063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200" dirty="0" smtClean="0"/>
                  <a:t>                          w</a:t>
                </a:r>
                <a:r>
                  <a:rPr lang="en-US" sz="3200" b="0" dirty="0" smtClean="0"/>
                  <a:t>henever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32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sz="3200" b="0" i="1" smtClean="0">
                        <a:latin typeface="Cambria Math" panose="02040503050406030204" pitchFamily="18" charset="0"/>
                      </a:rPr>
                      <m:t>≥</m:t>
                    </m:r>
                    <m:sSub>
                      <m:sSubPr>
                        <m:ctrlPr>
                          <a:rPr lang="en-US" sz="32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sz="3200" dirty="0" smtClean="0"/>
                  <a:t>  for all </a:t>
                </a:r>
                <a14:m>
                  <m:oMath xmlns:m="http://schemas.openxmlformats.org/officeDocument/2006/math">
                    <m:r>
                      <a:rPr lang="en-US" sz="3200" b="0" i="1" smtClean="0">
                        <a:latin typeface="Cambria Math" panose="02040503050406030204" pitchFamily="18" charset="0"/>
                      </a:rPr>
                      <m:t>𝑖</m:t>
                    </m:r>
                  </m:oMath>
                </a14:m>
                <a:r>
                  <a:rPr lang="en-US" sz="3200" dirty="0" smtClean="0"/>
                  <a:t>.</a:t>
                </a:r>
                <a:endParaRPr lang="en-US" sz="32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36320" y="2848045"/>
                <a:ext cx="7161063" cy="584775"/>
              </a:xfrm>
              <a:prstGeom prst="rect">
                <a:avLst/>
              </a:prstGeom>
              <a:blipFill rotWithShape="0">
                <a:blip r:embed="rId3"/>
                <a:stretch>
                  <a:fillRect t="-12500" r="-1106" b="-3437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Box 6"/>
          <p:cNvSpPr txBox="1"/>
          <p:nvPr/>
        </p:nvSpPr>
        <p:spPr>
          <a:xfrm>
            <a:off x="838201" y="4564507"/>
            <a:ext cx="729225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 smtClean="0"/>
              <a:t>Relevant even when domain and range is {0,1}.</a:t>
            </a:r>
            <a:endParaRPr lang="en-US" sz="2800" dirty="0"/>
          </a:p>
        </p:txBody>
      </p:sp>
      <p:sp>
        <p:nvSpPr>
          <p:cNvPr id="8" name="TextBox 7"/>
          <p:cNvSpPr txBox="1"/>
          <p:nvPr/>
        </p:nvSpPr>
        <p:spPr>
          <a:xfrm>
            <a:off x="838200" y="5087727"/>
            <a:ext cx="614347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 smtClean="0"/>
              <a:t>Monotone concepts in learning theory.</a:t>
            </a:r>
            <a:endParaRPr lang="en-US" sz="2800" dirty="0"/>
          </a:p>
        </p:txBody>
      </p:sp>
      <p:sp>
        <p:nvSpPr>
          <p:cNvPr id="11" name="TextBox 10"/>
          <p:cNvSpPr txBox="1"/>
          <p:nvPr/>
        </p:nvSpPr>
        <p:spPr>
          <a:xfrm>
            <a:off x="838201" y="4041287"/>
            <a:ext cx="412164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 smtClean="0"/>
              <a:t>Property of being sorted.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912872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 smtClean="0"/>
              <a:t>Smoothness (</a:t>
            </a:r>
            <a:r>
              <a:rPr lang="en-US" u="sng" dirty="0" err="1" smtClean="0"/>
              <a:t>Lipschitz</a:t>
            </a:r>
            <a:r>
              <a:rPr lang="en-US" u="sng" dirty="0" smtClean="0"/>
              <a:t> Continuity)</a:t>
            </a:r>
            <a:endParaRPr lang="en-US" u="sng" dirty="0"/>
          </a:p>
        </p:txBody>
      </p:sp>
      <p:sp>
        <p:nvSpPr>
          <p:cNvPr id="4" name="Rectangle 3"/>
          <p:cNvSpPr/>
          <p:nvPr/>
        </p:nvSpPr>
        <p:spPr>
          <a:xfrm>
            <a:off x="9226998" y="1854149"/>
            <a:ext cx="1934151" cy="1699708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600" dirty="0" smtClean="0"/>
              <a:t>f</a:t>
            </a:r>
            <a:endParaRPr lang="en-US" sz="96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2004060" y="2169865"/>
                <a:ext cx="5052152" cy="71231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US" sz="3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  <m:d>
                            <m:dPr>
                              <m:ctrlPr>
                                <a:rPr lang="en-US" sz="32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3200" b="1" i="0" smtClean="0">
                                  <a:latin typeface="Cambria Math" panose="02040503050406030204" pitchFamily="18" charset="0"/>
                                </a:rPr>
                                <m:t>𝐱</m:t>
                              </m:r>
                            </m:e>
                          </m:d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 − </m:t>
                          </m:r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  <m:d>
                            <m:dPr>
                              <m:ctrlPr>
                                <a:rPr lang="en-US" sz="32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3200" b="1" i="0" smtClean="0">
                                  <a:latin typeface="Cambria Math" panose="02040503050406030204" pitchFamily="18" charset="0"/>
                                </a:rPr>
                                <m:t>𝐲</m:t>
                              </m:r>
                            </m:e>
                          </m:d>
                        </m:e>
                      </m:d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≤</m:t>
                      </m:r>
                      <m:sSub>
                        <m:sSubPr>
                          <m:ctrlPr>
                            <a:rPr lang="en-US" sz="3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d>
                            <m:dPr>
                              <m:begChr m:val="|"/>
                              <m:endChr m:val="|"/>
                              <m:ctrlPr>
                                <a:rPr lang="en-US" sz="32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d>
                                <m:dPr>
                                  <m:begChr m:val="|"/>
                                  <m:endChr m:val="|"/>
                                  <m:ctrlPr>
                                    <a:rPr lang="en-US" sz="3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3200" b="1" i="0" smtClean="0">
                                      <a:latin typeface="Cambria Math" panose="02040503050406030204" pitchFamily="18" charset="0"/>
                                    </a:rPr>
                                    <m:t>𝐱</m:t>
                                  </m:r>
                                  <m:r>
                                    <a:rPr lang="en-US" sz="3200" b="0" i="1" smtClean="0">
                                      <a:latin typeface="Cambria Math" panose="02040503050406030204" pitchFamily="18" charset="0"/>
                                    </a:rPr>
                                    <m:t> −</m:t>
                                  </m:r>
                                  <m:r>
                                    <a:rPr lang="en-US" sz="3200" b="1" i="0" smtClean="0">
                                      <a:latin typeface="Cambria Math" panose="02040503050406030204" pitchFamily="18" charset="0"/>
                                    </a:rPr>
                                    <m:t>𝐲</m:t>
                                  </m:r>
                                </m:e>
                              </m:d>
                            </m:e>
                          </m:d>
                        </m:e>
                        <m:sub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US" sz="32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04060" y="2169865"/>
                <a:ext cx="5052152" cy="712311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Box 6"/>
          <p:cNvSpPr txBox="1"/>
          <p:nvPr/>
        </p:nvSpPr>
        <p:spPr>
          <a:xfrm>
            <a:off x="856937" y="4147343"/>
            <a:ext cx="431348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 smtClean="0"/>
              <a:t>Robustness of Programs.   </a:t>
            </a:r>
            <a:endParaRPr lang="en-US" sz="2800" dirty="0"/>
          </a:p>
        </p:txBody>
      </p:sp>
      <p:sp>
        <p:nvSpPr>
          <p:cNvPr id="9" name="TextBox 8"/>
          <p:cNvSpPr txBox="1"/>
          <p:nvPr/>
        </p:nvSpPr>
        <p:spPr>
          <a:xfrm>
            <a:off x="856937" y="4847350"/>
            <a:ext cx="588712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 smtClean="0"/>
              <a:t>Fundamental in Differential Privacy.  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458294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 smtClean="0"/>
              <a:t>Bounded Derivative Properties</a:t>
            </a:r>
            <a:endParaRPr lang="en-US" u="sng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838200" y="1690688"/>
                <a:ext cx="10515600" cy="4351338"/>
              </a:xfrm>
            </p:spPr>
            <p:txBody>
              <a:bodyPr>
                <a:normAutofit/>
              </a:bodyPr>
              <a:lstStyle/>
              <a:p>
                <a:r>
                  <a:rPr lang="en-US" dirty="0" smtClean="0"/>
                  <a:t>Define   </a:t>
                </a:r>
                <a:r>
                  <a:rPr lang="el-GR" dirty="0" smtClean="0">
                    <a:latin typeface="Calibri" panose="020F0502020204030204" pitchFamily="34" charset="0"/>
                  </a:rPr>
                  <a:t>δ</a:t>
                </a:r>
                <a:r>
                  <a:rPr lang="en-US" baseline="-25000" dirty="0" smtClean="0">
                    <a:latin typeface="Calibri" panose="020F0502020204030204" pitchFamily="34" charset="0"/>
                  </a:rPr>
                  <a:t>i</a:t>
                </a:r>
                <a:r>
                  <a:rPr lang="en-US" dirty="0" smtClean="0">
                    <a:latin typeface="Calibri" panose="020F0502020204030204" pitchFamily="34" charset="0"/>
                  </a:rPr>
                  <a:t>f(x) := f(x + </a:t>
                </a:r>
                <a:r>
                  <a:rPr lang="en-US" dirty="0" err="1" smtClean="0">
                    <a:latin typeface="Calibri" panose="020F0502020204030204" pitchFamily="34" charset="0"/>
                  </a:rPr>
                  <a:t>e</a:t>
                </a:r>
                <a:r>
                  <a:rPr lang="en-US" baseline="-25000" dirty="0" err="1" smtClean="0">
                    <a:latin typeface="Calibri" panose="020F0502020204030204" pitchFamily="34" charset="0"/>
                  </a:rPr>
                  <a:t>i</a:t>
                </a:r>
                <a:r>
                  <a:rPr lang="en-US" dirty="0" smtClean="0">
                    <a:latin typeface="Calibri" panose="020F0502020204030204" pitchFamily="34" charset="0"/>
                  </a:rPr>
                  <a:t>) – f(x)</a:t>
                </a:r>
                <a:endParaRPr lang="en-US" dirty="0" smtClean="0"/>
              </a:p>
              <a:p>
                <a:r>
                  <a:rPr lang="en-US" b="1" dirty="0" smtClean="0"/>
                  <a:t>Bounding Family:</a:t>
                </a:r>
                <a:r>
                  <a:rPr lang="en-US" dirty="0" smtClean="0"/>
                  <a:t> Functions l</a:t>
                </a:r>
                <a:r>
                  <a:rPr lang="en-US" baseline="-25000" dirty="0" smtClean="0"/>
                  <a:t>1</a:t>
                </a:r>
                <a:r>
                  <a:rPr lang="en-US" dirty="0" smtClean="0"/>
                  <a:t>, u</a:t>
                </a:r>
                <a:r>
                  <a:rPr lang="en-US" baseline="-25000" dirty="0" smtClean="0"/>
                  <a:t>1</a:t>
                </a:r>
                <a:r>
                  <a:rPr lang="en-US" dirty="0" smtClean="0"/>
                  <a:t>,…, </a:t>
                </a:r>
                <a:r>
                  <a:rPr lang="en-US" dirty="0" err="1" smtClean="0"/>
                  <a:t>l</a:t>
                </a:r>
                <a:r>
                  <a:rPr lang="en-US" baseline="-25000" dirty="0" err="1" smtClean="0"/>
                  <a:t>d</a:t>
                </a:r>
                <a:r>
                  <a:rPr lang="en-US" dirty="0" err="1" smtClean="0"/>
                  <a:t>,u</a:t>
                </a:r>
                <a:r>
                  <a:rPr lang="en-US" baseline="-25000" dirty="0" err="1" smtClean="0"/>
                  <a:t>d</a:t>
                </a:r>
                <a:r>
                  <a:rPr lang="en-US" dirty="0" smtClean="0"/>
                  <a:t>:[n]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↦</m:t>
                    </m:r>
                  </m:oMath>
                </a14:m>
                <a:r>
                  <a:rPr lang="en-US" dirty="0" smtClean="0"/>
                  <a:t> </a:t>
                </a:r>
                <a:r>
                  <a:rPr lang="en-US" b="1" dirty="0" smtClean="0"/>
                  <a:t>R</a:t>
                </a:r>
                <a:r>
                  <a:rPr lang="en-US" dirty="0" smtClean="0"/>
                  <a:t>      </a:t>
                </a:r>
                <a:r>
                  <a:rPr lang="en-US" dirty="0" err="1" smtClean="0"/>
                  <a:t>s.t.</a:t>
                </a:r>
                <a:r>
                  <a:rPr lang="en-US" dirty="0" smtClean="0"/>
                  <a:t>    l</a:t>
                </a:r>
                <a:r>
                  <a:rPr lang="en-US" baseline="-25000" dirty="0" smtClean="0"/>
                  <a:t>i</a:t>
                </a:r>
                <a:r>
                  <a:rPr lang="en-US" dirty="0" smtClean="0"/>
                  <a:t> &lt; </a:t>
                </a:r>
                <a:r>
                  <a:rPr lang="en-US" dirty="0" err="1" smtClean="0"/>
                  <a:t>u</a:t>
                </a:r>
                <a:r>
                  <a:rPr lang="en-US" baseline="-25000" dirty="0" err="1" smtClean="0"/>
                  <a:t>i</a:t>
                </a:r>
                <a:endParaRPr lang="en-US" baseline="-25000" dirty="0" smtClean="0"/>
              </a:p>
              <a:p>
                <a:pPr marL="0" indent="0">
                  <a:buNone/>
                </a:pPr>
                <a:endParaRPr lang="en-US" b="1" baseline="-25000" dirty="0"/>
              </a:p>
              <a:p>
                <a:r>
                  <a:rPr lang="en-US" dirty="0" smtClean="0"/>
                  <a:t>A bounding family </a:t>
                </a:r>
                <a:r>
                  <a:rPr lang="en-US" b="1" dirty="0" smtClean="0"/>
                  <a:t>B</a:t>
                </a:r>
                <a:r>
                  <a:rPr lang="en-US" dirty="0" smtClean="0"/>
                  <a:t> defines property P(</a:t>
                </a:r>
                <a:r>
                  <a:rPr lang="en-US" b="1" dirty="0" smtClean="0"/>
                  <a:t>B</a:t>
                </a:r>
                <a:r>
                  <a:rPr lang="en-US" dirty="0" smtClean="0"/>
                  <a:t>): f satisfies P(</a:t>
                </a:r>
                <a:r>
                  <a:rPr lang="en-US" b="1" dirty="0" smtClean="0"/>
                  <a:t>B</a:t>
                </a:r>
                <a:r>
                  <a:rPr lang="en-US" dirty="0" smtClean="0"/>
                  <a:t>) </a:t>
                </a:r>
                <a:r>
                  <a:rPr lang="en-US" dirty="0" err="1" smtClean="0"/>
                  <a:t>iff</a:t>
                </a:r>
                <a:r>
                  <a:rPr lang="en-US" dirty="0" smtClean="0"/>
                  <a:t> </a:t>
                </a:r>
              </a:p>
              <a:p>
                <a:pPr marL="0" indent="0">
                  <a:buNone/>
                </a:pPr>
                <a:r>
                  <a:rPr lang="en-US" dirty="0"/>
                  <a:t> </a:t>
                </a:r>
                <a:r>
                  <a:rPr lang="en-US" dirty="0" smtClean="0"/>
                  <a:t> for all x, for all 1</a:t>
                </a:r>
                <a:r>
                  <a:rPr lang="en-US" dirty="0" smtClean="0">
                    <a:latin typeface="Calibri" panose="020F0502020204030204" pitchFamily="34" charset="0"/>
                  </a:rPr>
                  <a:t> ≤ </a:t>
                </a:r>
                <a:r>
                  <a:rPr lang="en-US" dirty="0" err="1" smtClean="0">
                    <a:latin typeface="Calibri" panose="020F0502020204030204" pitchFamily="34" charset="0"/>
                  </a:rPr>
                  <a:t>i</a:t>
                </a:r>
                <a:r>
                  <a:rPr lang="en-US" dirty="0" smtClean="0">
                    <a:latin typeface="Calibri" panose="020F0502020204030204" pitchFamily="34" charset="0"/>
                  </a:rPr>
                  <a:t> ≤ d,</a:t>
                </a:r>
                <a:endParaRPr lang="en-US" dirty="0" smtClean="0"/>
              </a:p>
              <a:p>
                <a:pPr marL="0" indent="0">
                  <a:buNone/>
                </a:pPr>
                <a:r>
                  <a:rPr lang="en-US" dirty="0" smtClean="0"/>
                  <a:t> 				</a:t>
                </a:r>
                <a:r>
                  <a:rPr lang="en-US" dirty="0" smtClean="0">
                    <a:solidFill>
                      <a:srgbClr val="FF0000"/>
                    </a:solidFill>
                  </a:rPr>
                  <a:t>l</a:t>
                </a:r>
                <a:r>
                  <a:rPr lang="en-US" baseline="-25000" dirty="0" smtClean="0">
                    <a:solidFill>
                      <a:srgbClr val="FF0000"/>
                    </a:solidFill>
                  </a:rPr>
                  <a:t>i</a:t>
                </a:r>
                <a:r>
                  <a:rPr lang="en-US" dirty="0" smtClean="0">
                    <a:solidFill>
                      <a:srgbClr val="FF0000"/>
                    </a:solidFill>
                  </a:rPr>
                  <a:t>(x</a:t>
                </a:r>
                <a:r>
                  <a:rPr lang="en-US" baseline="-25000" dirty="0" smtClean="0">
                    <a:solidFill>
                      <a:srgbClr val="FF0000"/>
                    </a:solidFill>
                  </a:rPr>
                  <a:t>i</a:t>
                </a:r>
                <a:r>
                  <a:rPr lang="en-US" dirty="0" smtClean="0">
                    <a:solidFill>
                      <a:srgbClr val="FF0000"/>
                    </a:solidFill>
                  </a:rPr>
                  <a:t>)  </a:t>
                </a:r>
                <a:r>
                  <a:rPr lang="en-US" dirty="0" smtClean="0">
                    <a:solidFill>
                      <a:srgbClr val="FF0000"/>
                    </a:solidFill>
                    <a:latin typeface="Calibri" panose="020F0502020204030204" pitchFamily="34" charset="0"/>
                  </a:rPr>
                  <a:t>≤  </a:t>
                </a:r>
                <a:r>
                  <a:rPr lang="el-GR" dirty="0" smtClean="0">
                    <a:solidFill>
                      <a:srgbClr val="FF0000"/>
                    </a:solidFill>
                    <a:latin typeface="Calibri" panose="020F0502020204030204" pitchFamily="34" charset="0"/>
                  </a:rPr>
                  <a:t>δ</a:t>
                </a:r>
                <a:r>
                  <a:rPr lang="en-US" baseline="-25000" dirty="0" smtClean="0">
                    <a:solidFill>
                      <a:srgbClr val="FF0000"/>
                    </a:solidFill>
                    <a:latin typeface="Calibri" panose="020F0502020204030204" pitchFamily="34" charset="0"/>
                  </a:rPr>
                  <a:t>i</a:t>
                </a:r>
                <a:r>
                  <a:rPr lang="en-US" dirty="0" smtClean="0">
                    <a:solidFill>
                      <a:srgbClr val="FF0000"/>
                    </a:solidFill>
                    <a:latin typeface="Calibri" panose="020F0502020204030204" pitchFamily="34" charset="0"/>
                  </a:rPr>
                  <a:t>f(x)   ≤ </a:t>
                </a:r>
                <a:r>
                  <a:rPr lang="en-US" dirty="0" err="1" smtClean="0">
                    <a:solidFill>
                      <a:srgbClr val="FF0000"/>
                    </a:solidFill>
                    <a:latin typeface="Calibri" panose="020F0502020204030204" pitchFamily="34" charset="0"/>
                  </a:rPr>
                  <a:t>u</a:t>
                </a:r>
                <a:r>
                  <a:rPr lang="en-US" baseline="-25000" dirty="0" err="1" smtClean="0">
                    <a:solidFill>
                      <a:srgbClr val="FF0000"/>
                    </a:solidFill>
                    <a:latin typeface="Calibri" panose="020F0502020204030204" pitchFamily="34" charset="0"/>
                  </a:rPr>
                  <a:t>i</a:t>
                </a:r>
                <a:r>
                  <a:rPr lang="en-US" dirty="0" smtClean="0">
                    <a:solidFill>
                      <a:srgbClr val="FF0000"/>
                    </a:solidFill>
                    <a:latin typeface="Calibri" panose="020F0502020204030204" pitchFamily="34" charset="0"/>
                  </a:rPr>
                  <a:t>(x</a:t>
                </a:r>
                <a:r>
                  <a:rPr lang="en-US" baseline="-25000" dirty="0" smtClean="0">
                    <a:solidFill>
                      <a:srgbClr val="FF0000"/>
                    </a:solidFill>
                    <a:latin typeface="Calibri" panose="020F0502020204030204" pitchFamily="34" charset="0"/>
                  </a:rPr>
                  <a:t>i</a:t>
                </a:r>
                <a:r>
                  <a:rPr lang="en-US" dirty="0" smtClean="0">
                    <a:solidFill>
                      <a:srgbClr val="FF0000"/>
                    </a:solidFill>
                    <a:latin typeface="Calibri" panose="020F0502020204030204" pitchFamily="34" charset="0"/>
                  </a:rPr>
                  <a:t>)</a:t>
                </a:r>
                <a:endParaRPr lang="en-US" dirty="0">
                  <a:latin typeface="Calibri" panose="020F0502020204030204" pitchFamily="34" charset="0"/>
                </a:endParaRPr>
              </a:p>
              <a:p>
                <a:r>
                  <a:rPr lang="en-US" dirty="0" smtClean="0"/>
                  <a:t>Monotonicity: l</a:t>
                </a:r>
                <a:r>
                  <a:rPr lang="en-US" baseline="-25000" dirty="0" smtClean="0"/>
                  <a:t>i</a:t>
                </a:r>
                <a:r>
                  <a:rPr lang="en-US" dirty="0" smtClean="0"/>
                  <a:t> ≡ 0, </a:t>
                </a:r>
                <a:r>
                  <a:rPr lang="en-US" dirty="0" err="1" smtClean="0"/>
                  <a:t>u</a:t>
                </a:r>
                <a:r>
                  <a:rPr lang="en-US" baseline="-25000" dirty="0" err="1" smtClean="0"/>
                  <a:t>i</a:t>
                </a:r>
                <a:r>
                  <a:rPr lang="en-US" dirty="0" smtClean="0"/>
                  <a:t> ≡ ∞                            </a:t>
                </a:r>
                <a:r>
                  <a:rPr lang="en-US" dirty="0" err="1" smtClean="0"/>
                  <a:t>Lipshitz</a:t>
                </a:r>
                <a:r>
                  <a:rPr lang="en-US" dirty="0" smtClean="0"/>
                  <a:t> Con: l</a:t>
                </a:r>
                <a:r>
                  <a:rPr lang="en-US" baseline="-25000" dirty="0" smtClean="0"/>
                  <a:t>i</a:t>
                </a:r>
                <a:r>
                  <a:rPr lang="en-US" dirty="0" smtClean="0"/>
                  <a:t> ≡ -1, </a:t>
                </a:r>
                <a:r>
                  <a:rPr lang="en-US" dirty="0" err="1" smtClean="0"/>
                  <a:t>u</a:t>
                </a:r>
                <a:r>
                  <a:rPr lang="en-US" baseline="-25000" dirty="0" err="1" smtClean="0"/>
                  <a:t>i</a:t>
                </a:r>
                <a:r>
                  <a:rPr lang="en-US" dirty="0" smtClean="0"/>
                  <a:t> ≡ +1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690688"/>
                <a:ext cx="10515600" cy="4351338"/>
              </a:xfrm>
              <a:blipFill rotWithShape="0">
                <a:blip r:embed="rId2"/>
                <a:stretch>
                  <a:fillRect l="-1043" t="-22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Box 7"/>
          <p:cNvSpPr txBox="1"/>
          <p:nvPr/>
        </p:nvSpPr>
        <p:spPr>
          <a:xfrm>
            <a:off x="1299065" y="5503417"/>
            <a:ext cx="9593870" cy="1077218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/>
              <a:t>Optimal</a:t>
            </a:r>
            <a:r>
              <a:rPr lang="en-US" sz="3200" dirty="0" smtClean="0"/>
              <a:t> Testers for all bounded derivative properties</a:t>
            </a:r>
          </a:p>
          <a:p>
            <a:pPr algn="ctr"/>
            <a:r>
              <a:rPr lang="en-US" sz="3200" dirty="0" smtClean="0"/>
              <a:t>with respect to </a:t>
            </a:r>
            <a:r>
              <a:rPr lang="en-US" sz="3200" b="1" dirty="0" smtClean="0"/>
              <a:t>arbitrary</a:t>
            </a:r>
            <a:r>
              <a:rPr lang="en-US" sz="3200" dirty="0" smtClean="0"/>
              <a:t> </a:t>
            </a:r>
            <a:r>
              <a:rPr lang="en-US" sz="3200" u="sng" dirty="0" smtClean="0"/>
              <a:t>product</a:t>
            </a:r>
            <a:r>
              <a:rPr lang="en-US" sz="3200" dirty="0" smtClean="0"/>
              <a:t> distributions.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6040415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 err="1" smtClean="0"/>
              <a:t>Quasimetric</a:t>
            </a:r>
            <a:r>
              <a:rPr lang="en-US" u="sng" dirty="0" smtClean="0"/>
              <a:t> form Bounding Family </a:t>
            </a:r>
            <a:endParaRPr lang="en-US" u="sng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Content Placeholder 2"/>
              <p:cNvSpPr txBox="1">
                <a:spLocks/>
              </p:cNvSpPr>
              <p:nvPr/>
            </p:nvSpPr>
            <p:spPr>
              <a:xfrm>
                <a:off x="838200" y="1643274"/>
                <a:ext cx="10515600" cy="4719955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en-US" dirty="0" smtClean="0"/>
                  <a:t>For any edge (x, y := </a:t>
                </a:r>
                <a:r>
                  <a:rPr lang="en-US" dirty="0" err="1" smtClean="0"/>
                  <a:t>x+e</a:t>
                </a:r>
                <a:r>
                  <a:rPr lang="en-US" baseline="-25000" dirty="0" err="1" smtClean="0"/>
                  <a:t>i</a:t>
                </a:r>
                <a:r>
                  <a:rPr lang="en-US" dirty="0" smtClean="0"/>
                  <a:t>), weight </a:t>
                </a:r>
                <a:r>
                  <a:rPr lang="en-US" dirty="0" err="1" smtClean="0"/>
                  <a:t>u</a:t>
                </a:r>
                <a:r>
                  <a:rPr lang="en-US" baseline="-25000" dirty="0" err="1" smtClean="0"/>
                  <a:t>i</a:t>
                </a:r>
                <a:r>
                  <a:rPr lang="en-US" dirty="0" smtClean="0"/>
                  <a:t>(x</a:t>
                </a:r>
                <a:r>
                  <a:rPr lang="en-US" baseline="-25000" dirty="0" smtClean="0"/>
                  <a:t>i</a:t>
                </a:r>
                <a:r>
                  <a:rPr lang="en-US" dirty="0" smtClean="0"/>
                  <a:t>) to (</a:t>
                </a:r>
                <a:r>
                  <a:rPr lang="en-US" dirty="0" err="1" smtClean="0"/>
                  <a:t>y,x</a:t>
                </a:r>
                <a:r>
                  <a:rPr lang="en-US" dirty="0" smtClean="0"/>
                  <a:t>) and 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en-US" dirty="0" smtClean="0"/>
                  <a:t>l</a:t>
                </a:r>
                <a:r>
                  <a:rPr lang="en-US" baseline="-25000" dirty="0" smtClean="0"/>
                  <a:t>i</a:t>
                </a:r>
                <a:r>
                  <a:rPr lang="en-US" dirty="0" smtClean="0"/>
                  <a:t>(x</a:t>
                </a:r>
                <a:r>
                  <a:rPr lang="en-US" baseline="-25000" dirty="0" smtClean="0"/>
                  <a:t>i</a:t>
                </a:r>
                <a:r>
                  <a:rPr lang="en-US" dirty="0" smtClean="0"/>
                  <a:t>) to (</a:t>
                </a:r>
                <a:r>
                  <a:rPr lang="en-US" dirty="0" err="1" smtClean="0"/>
                  <a:t>x,y</a:t>
                </a:r>
                <a:r>
                  <a:rPr lang="en-US" dirty="0" smtClean="0"/>
                  <a:t>).</a:t>
                </a:r>
              </a:p>
              <a:p>
                <a:r>
                  <a:rPr lang="en-US" dirty="0" smtClean="0"/>
                  <a:t>The induced shortest path “metric” is called m(</a:t>
                </a:r>
                <a:r>
                  <a:rPr lang="en-US" b="1" dirty="0" smtClean="0"/>
                  <a:t>B</a:t>
                </a:r>
                <a:r>
                  <a:rPr lang="en-US" dirty="0" smtClean="0"/>
                  <a:t>) or simply, m.</a:t>
                </a:r>
                <a:br>
                  <a:rPr lang="en-US" dirty="0" smtClean="0"/>
                </a:br>
                <a:r>
                  <a:rPr lang="en-US" dirty="0" smtClean="0"/>
                  <a:t>f satisfies P(</a:t>
                </a:r>
                <a:r>
                  <a:rPr lang="en-US" b="1" dirty="0" smtClean="0"/>
                  <a:t>B</a:t>
                </a:r>
                <a:r>
                  <a:rPr lang="en-US" dirty="0" smtClean="0"/>
                  <a:t>) </a:t>
                </a:r>
                <a:r>
                  <a:rPr lang="en-US" dirty="0" err="1" smtClean="0"/>
                  <a:t>iff</a:t>
                </a:r>
                <a:r>
                  <a:rPr lang="en-US" dirty="0" smtClean="0"/>
                  <a:t> for any </a:t>
                </a:r>
                <a:r>
                  <a:rPr lang="en-US" dirty="0" err="1" smtClean="0"/>
                  <a:t>x,y</a:t>
                </a:r>
                <a:r>
                  <a:rPr lang="en-US" dirty="0" smtClean="0"/>
                  <a:t>  f(x) – f(y) ≤ m(</a:t>
                </a:r>
                <a:r>
                  <a:rPr lang="en-US" dirty="0" err="1" smtClean="0"/>
                  <a:t>x,y</a:t>
                </a:r>
                <a:r>
                  <a:rPr lang="en-US" dirty="0" smtClean="0"/>
                  <a:t>)</a:t>
                </a:r>
                <a:br>
                  <a:rPr lang="en-US" dirty="0" smtClean="0"/>
                </a:br>
                <a:endParaRPr lang="en-US" dirty="0" smtClean="0"/>
              </a:p>
              <a:p>
                <a:r>
                  <a:rPr lang="en-US" dirty="0" smtClean="0"/>
                  <a:t>Properties of m:</a:t>
                </a:r>
              </a:p>
              <a:p>
                <a:pPr lvl="1"/>
                <a:r>
                  <a:rPr lang="en-US" dirty="0" smtClean="0"/>
                  <a:t>Linearity                         m(</a:t>
                </a:r>
                <a:r>
                  <a:rPr lang="en-US" dirty="0" err="1" smtClean="0"/>
                  <a:t>x,y</a:t>
                </a:r>
                <a:r>
                  <a:rPr lang="en-US" dirty="0" smtClean="0"/>
                  <a:t>) =  m(</a:t>
                </a:r>
                <a:r>
                  <a:rPr lang="en-US" dirty="0" err="1" smtClean="0"/>
                  <a:t>x,z</a:t>
                </a:r>
                <a:r>
                  <a:rPr lang="en-US" dirty="0" smtClean="0"/>
                  <a:t>) + m(</a:t>
                </a:r>
                <a:r>
                  <a:rPr lang="en-US" dirty="0" err="1" smtClean="0"/>
                  <a:t>z,y</a:t>
                </a:r>
                <a:r>
                  <a:rPr lang="en-US" dirty="0" smtClean="0"/>
                  <a:t>) </a:t>
                </a:r>
                <a:br>
                  <a:rPr lang="en-US" dirty="0" smtClean="0"/>
                </a:br>
                <a:r>
                  <a:rPr lang="en-US" dirty="0" smtClean="0"/>
                  <a:t>			            </a:t>
                </a:r>
                <a:r>
                  <a:rPr lang="en-US" sz="1800" dirty="0" smtClean="0"/>
                  <a:t>(if for any I, x</a:t>
                </a:r>
                <a:r>
                  <a:rPr lang="en-US" sz="1800" baseline="-25000" dirty="0" smtClean="0"/>
                  <a:t>i</a:t>
                </a:r>
                <a:r>
                  <a:rPr lang="en-US" sz="1800" dirty="0" smtClean="0"/>
                  <a:t>&lt;</a:t>
                </a:r>
                <a:r>
                  <a:rPr lang="en-US" sz="1800" dirty="0" err="1" smtClean="0"/>
                  <a:t>z</a:t>
                </a:r>
                <a:r>
                  <a:rPr lang="en-US" sz="1800" baseline="-25000" dirty="0" err="1" smtClean="0"/>
                  <a:t>i</a:t>
                </a:r>
                <a:r>
                  <a:rPr lang="en-US" sz="1800" dirty="0" smtClean="0"/>
                  <a:t>&lt;</a:t>
                </a:r>
                <a:r>
                  <a:rPr lang="en-US" sz="1800" dirty="0" err="1" smtClean="0"/>
                  <a:t>y</a:t>
                </a:r>
                <a:r>
                  <a:rPr lang="en-US" sz="1800" baseline="-25000" dirty="0" err="1" smtClean="0"/>
                  <a:t>i</a:t>
                </a:r>
                <a:r>
                  <a:rPr lang="en-US" sz="1800" baseline="-25000" dirty="0" smtClean="0"/>
                  <a:t> </a:t>
                </a:r>
                <a:r>
                  <a:rPr lang="en-US" sz="1800" dirty="0" smtClean="0"/>
                  <a:t>or other way)                                        </a:t>
                </a:r>
              </a:p>
              <a:p>
                <a:pPr marL="457200" lvl="1" indent="0">
                  <a:buNone/>
                </a:pPr>
                <a:endParaRPr lang="en-US" dirty="0" smtClean="0"/>
              </a:p>
              <a:p>
                <a:pPr marL="457200" lvl="1" indent="0">
                  <a:buNone/>
                </a:pPr>
                <a:endParaRPr lang="en-US" dirty="0" smtClean="0"/>
              </a:p>
              <a:p>
                <a:pPr lvl="1"/>
                <a:r>
                  <a:rPr lang="en-US" dirty="0" smtClean="0"/>
                  <a:t>Projection Property      m(</a:t>
                </a:r>
                <a:r>
                  <a:rPr lang="en-US" dirty="0" err="1" smtClean="0"/>
                  <a:t>x,y</a:t>
                </a:r>
                <a:r>
                  <a:rPr lang="en-US" dirty="0" smtClean="0"/>
                  <a:t>) = m(</a:t>
                </a:r>
                <a:r>
                  <a:rPr lang="en-US" dirty="0" err="1" smtClean="0"/>
                  <a:t>proj</a:t>
                </a:r>
                <a:r>
                  <a:rPr lang="en-US" dirty="0" smtClean="0"/>
                  <a:t>(x),</a:t>
                </a:r>
                <a:r>
                  <a:rPr lang="en-US" dirty="0" err="1" smtClean="0"/>
                  <a:t>proj</a:t>
                </a:r>
                <a:r>
                  <a:rPr lang="en-US" dirty="0" smtClean="0"/>
                  <a:t>(y))</a:t>
                </a:r>
                <a:br>
                  <a:rPr lang="en-US" dirty="0" smtClean="0"/>
                </a:br>
                <a:r>
                  <a:rPr lang="en-US" dirty="0" smtClean="0"/>
                  <a:t> 		</a:t>
                </a:r>
                <a:endParaRPr lang="en-US" dirty="0"/>
              </a:p>
            </p:txBody>
          </p:sp>
        </mc:Choice>
        <mc:Fallback xmlns="">
          <p:sp>
            <p:nvSpPr>
              <p:cNvPr id="4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200" y="1643274"/>
                <a:ext cx="10515600" cy="4719955"/>
              </a:xfrm>
              <a:prstGeom prst="rect">
                <a:avLst/>
              </a:prstGeom>
              <a:blipFill rotWithShape="0">
                <a:blip r:embed="rId2"/>
                <a:stretch>
                  <a:fillRect l="-1043" t="-219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5" name="Group 4"/>
          <p:cNvGrpSpPr/>
          <p:nvPr/>
        </p:nvGrpSpPr>
        <p:grpSpPr>
          <a:xfrm>
            <a:off x="8011077" y="3734159"/>
            <a:ext cx="1234809" cy="1117563"/>
            <a:chOff x="2747010" y="3841274"/>
            <a:chExt cx="1653540" cy="1496536"/>
          </a:xfrm>
        </p:grpSpPr>
        <p:sp>
          <p:nvSpPr>
            <p:cNvPr id="6" name="Rectangle 5"/>
            <p:cNvSpPr/>
            <p:nvPr/>
          </p:nvSpPr>
          <p:spPr>
            <a:xfrm>
              <a:off x="2747010" y="3841274"/>
              <a:ext cx="1653540" cy="1496536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" name="Oval 6"/>
            <p:cNvSpPr/>
            <p:nvPr/>
          </p:nvSpPr>
          <p:spPr>
            <a:xfrm>
              <a:off x="3097530" y="4732020"/>
              <a:ext cx="91440" cy="9144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Oval 7"/>
            <p:cNvSpPr/>
            <p:nvPr/>
          </p:nvSpPr>
          <p:spPr>
            <a:xfrm>
              <a:off x="3807143" y="4027170"/>
              <a:ext cx="91440" cy="9144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Oval 8"/>
            <p:cNvSpPr/>
            <p:nvPr/>
          </p:nvSpPr>
          <p:spPr>
            <a:xfrm>
              <a:off x="3188970" y="4240927"/>
              <a:ext cx="91440" cy="9144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0" name="Straight Connector 9"/>
            <p:cNvCxnSpPr>
              <a:stCxn id="7" idx="0"/>
              <a:endCxn id="9" idx="3"/>
            </p:cNvCxnSpPr>
            <p:nvPr/>
          </p:nvCxnSpPr>
          <p:spPr>
            <a:xfrm flipV="1">
              <a:off x="3143250" y="4318976"/>
              <a:ext cx="59111" cy="41304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>
              <a:stCxn id="9" idx="7"/>
            </p:cNvCxnSpPr>
            <p:nvPr/>
          </p:nvCxnSpPr>
          <p:spPr>
            <a:xfrm flipV="1">
              <a:off x="3267019" y="4072891"/>
              <a:ext cx="540124" cy="18142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TextBox 11"/>
            <p:cNvSpPr txBox="1"/>
            <p:nvPr/>
          </p:nvSpPr>
          <p:spPr>
            <a:xfrm>
              <a:off x="2996358" y="4732020"/>
              <a:ext cx="28405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x</a:t>
              </a:r>
              <a:endParaRPr lang="en-US" dirty="0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3858950" y="3842504"/>
              <a:ext cx="28886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y</a:t>
              </a: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2944551" y="4056261"/>
              <a:ext cx="27603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z</a:t>
              </a:r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7820762" y="5080551"/>
            <a:ext cx="1615438" cy="1310077"/>
            <a:chOff x="6309359" y="3817223"/>
            <a:chExt cx="1878353" cy="1523294"/>
          </a:xfrm>
        </p:grpSpPr>
        <p:sp>
          <p:nvSpPr>
            <p:cNvPr id="16" name="Parallelogram 15"/>
            <p:cNvSpPr/>
            <p:nvPr/>
          </p:nvSpPr>
          <p:spPr>
            <a:xfrm>
              <a:off x="6309359" y="3936857"/>
              <a:ext cx="1878353" cy="395510"/>
            </a:xfrm>
            <a:prstGeom prst="parallelogram">
              <a:avLst>
                <a:gd name="adj" fmla="val 184298"/>
              </a:avLst>
            </a:prstGeom>
            <a:solidFill>
              <a:schemeClr val="accent3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Oval 16"/>
            <p:cNvSpPr/>
            <p:nvPr/>
          </p:nvSpPr>
          <p:spPr>
            <a:xfrm>
              <a:off x="7460673" y="3981450"/>
              <a:ext cx="91440" cy="9144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Oval 17"/>
            <p:cNvSpPr/>
            <p:nvPr/>
          </p:nvSpPr>
          <p:spPr>
            <a:xfrm>
              <a:off x="6838229" y="4178454"/>
              <a:ext cx="91440" cy="9144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Parallelogram 18"/>
            <p:cNvSpPr/>
            <p:nvPr/>
          </p:nvSpPr>
          <p:spPr>
            <a:xfrm>
              <a:off x="6309359" y="4874990"/>
              <a:ext cx="1878353" cy="395510"/>
            </a:xfrm>
            <a:prstGeom prst="parallelogram">
              <a:avLst>
                <a:gd name="adj" fmla="val 184298"/>
              </a:avLst>
            </a:prstGeom>
            <a:solidFill>
              <a:schemeClr val="accent3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0" name="Straight Connector 19"/>
            <p:cNvCxnSpPr>
              <a:stCxn id="18" idx="4"/>
              <a:endCxn id="22" idx="0"/>
            </p:cNvCxnSpPr>
            <p:nvPr/>
          </p:nvCxnSpPr>
          <p:spPr>
            <a:xfrm>
              <a:off x="6883949" y="4269894"/>
              <a:ext cx="0" cy="83145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>
              <a:endCxn id="23" idx="0"/>
            </p:cNvCxnSpPr>
            <p:nvPr/>
          </p:nvCxnSpPr>
          <p:spPr>
            <a:xfrm>
              <a:off x="7505672" y="4072890"/>
              <a:ext cx="0" cy="84857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Oval 21"/>
            <p:cNvSpPr/>
            <p:nvPr/>
          </p:nvSpPr>
          <p:spPr>
            <a:xfrm>
              <a:off x="6838229" y="5101352"/>
              <a:ext cx="91440" cy="9144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Oval 22"/>
            <p:cNvSpPr/>
            <p:nvPr/>
          </p:nvSpPr>
          <p:spPr>
            <a:xfrm>
              <a:off x="7459952" y="4921461"/>
              <a:ext cx="91440" cy="9144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6616193" y="4001889"/>
              <a:ext cx="28405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x</a:t>
              </a:r>
              <a:endParaRPr lang="en-US" dirty="0"/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7521967" y="3817223"/>
              <a:ext cx="28886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y</a:t>
              </a: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6599898" y="4971185"/>
              <a:ext cx="34753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x</a:t>
              </a:r>
              <a:r>
                <a:rPr lang="en-US" dirty="0" smtClean="0"/>
                <a:t>’</a:t>
              </a:r>
              <a:endParaRPr lang="en-US" dirty="0"/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7505672" y="4786519"/>
              <a:ext cx="35355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y</a:t>
              </a:r>
              <a:r>
                <a:rPr lang="en-US" dirty="0" smtClean="0"/>
                <a:t>’</a:t>
              </a:r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21230731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 smtClean="0"/>
              <a:t>Previous Work</a:t>
            </a:r>
            <a:endParaRPr lang="en-US" u="sng" dirty="0"/>
          </a:p>
        </p:txBody>
      </p:sp>
      <p:sp>
        <p:nvSpPr>
          <p:cNvPr id="4" name="TextBox 3"/>
          <p:cNvSpPr txBox="1"/>
          <p:nvPr/>
        </p:nvSpPr>
        <p:spPr>
          <a:xfrm>
            <a:off x="493014" y="1922034"/>
            <a:ext cx="5709063" cy="11695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 err="1" smtClean="0">
                <a:solidFill>
                  <a:srgbClr val="006600"/>
                </a:solidFill>
              </a:rPr>
              <a:t>Goldreich</a:t>
            </a:r>
            <a:r>
              <a:rPr lang="en-US" sz="1400" dirty="0" smtClean="0">
                <a:solidFill>
                  <a:srgbClr val="006600"/>
                </a:solidFill>
              </a:rPr>
              <a:t>-</a:t>
            </a:r>
            <a:r>
              <a:rPr lang="en-US" sz="1400" dirty="0" err="1" smtClean="0">
                <a:solidFill>
                  <a:srgbClr val="006600"/>
                </a:solidFill>
              </a:rPr>
              <a:t>Goldwasser</a:t>
            </a:r>
            <a:r>
              <a:rPr lang="en-US" sz="1400" dirty="0" smtClean="0">
                <a:solidFill>
                  <a:srgbClr val="006600"/>
                </a:solidFill>
              </a:rPr>
              <a:t>-Lehman-Ron </a:t>
            </a:r>
            <a:r>
              <a:rPr lang="en-US" sz="1400" b="1" dirty="0" smtClean="0">
                <a:solidFill>
                  <a:srgbClr val="006600"/>
                </a:solidFill>
              </a:rPr>
              <a:t>1998</a:t>
            </a:r>
            <a:r>
              <a:rPr lang="en-US" sz="1400" dirty="0" smtClean="0">
                <a:solidFill>
                  <a:srgbClr val="006600"/>
                </a:solidFill>
              </a:rPr>
              <a:t>, Ergun et al </a:t>
            </a:r>
            <a:r>
              <a:rPr lang="en-US" sz="1400" b="1" dirty="0" smtClean="0">
                <a:solidFill>
                  <a:srgbClr val="006600"/>
                </a:solidFill>
              </a:rPr>
              <a:t>1998</a:t>
            </a:r>
            <a:r>
              <a:rPr lang="en-US" sz="1400" dirty="0" smtClean="0">
                <a:solidFill>
                  <a:srgbClr val="006600"/>
                </a:solidFill>
              </a:rPr>
              <a:t>, </a:t>
            </a:r>
            <a:r>
              <a:rPr lang="en-US" sz="1400" dirty="0" err="1" smtClean="0">
                <a:solidFill>
                  <a:srgbClr val="006600"/>
                </a:solidFill>
              </a:rPr>
              <a:t>Dodis</a:t>
            </a:r>
            <a:r>
              <a:rPr lang="en-US" sz="1400" dirty="0" smtClean="0">
                <a:solidFill>
                  <a:srgbClr val="006600"/>
                </a:solidFill>
              </a:rPr>
              <a:t> et al </a:t>
            </a:r>
            <a:r>
              <a:rPr lang="en-US" sz="1400" b="1" dirty="0" smtClean="0">
                <a:solidFill>
                  <a:srgbClr val="006600"/>
                </a:solidFill>
              </a:rPr>
              <a:t>1999</a:t>
            </a:r>
            <a:br>
              <a:rPr lang="en-US" sz="1400" b="1" dirty="0" smtClean="0">
                <a:solidFill>
                  <a:srgbClr val="006600"/>
                </a:solidFill>
              </a:rPr>
            </a:br>
            <a:r>
              <a:rPr lang="en-US" sz="1400" dirty="0" smtClean="0">
                <a:solidFill>
                  <a:srgbClr val="006600"/>
                </a:solidFill>
              </a:rPr>
              <a:t>Lehman-Ron </a:t>
            </a:r>
            <a:r>
              <a:rPr lang="en-US" sz="1400" b="1" dirty="0" smtClean="0">
                <a:solidFill>
                  <a:srgbClr val="006600"/>
                </a:solidFill>
              </a:rPr>
              <a:t>2001</a:t>
            </a:r>
            <a:r>
              <a:rPr lang="en-US" sz="1400" dirty="0" smtClean="0">
                <a:solidFill>
                  <a:srgbClr val="006600"/>
                </a:solidFill>
              </a:rPr>
              <a:t>, Fischer et al. </a:t>
            </a:r>
            <a:r>
              <a:rPr lang="en-US" sz="1400" b="1" dirty="0" smtClean="0">
                <a:solidFill>
                  <a:srgbClr val="006600"/>
                </a:solidFill>
              </a:rPr>
              <a:t>2002</a:t>
            </a:r>
            <a:r>
              <a:rPr lang="en-US" sz="1400" dirty="0" smtClean="0">
                <a:solidFill>
                  <a:srgbClr val="006600"/>
                </a:solidFill>
              </a:rPr>
              <a:t>, Fischer </a:t>
            </a:r>
            <a:r>
              <a:rPr lang="en-US" sz="1400" b="1" dirty="0" smtClean="0">
                <a:solidFill>
                  <a:srgbClr val="006600"/>
                </a:solidFill>
              </a:rPr>
              <a:t>2004</a:t>
            </a:r>
            <a:r>
              <a:rPr lang="en-US" sz="1400" dirty="0" smtClean="0">
                <a:solidFill>
                  <a:srgbClr val="006600"/>
                </a:solidFill>
              </a:rPr>
              <a:t>,</a:t>
            </a:r>
          </a:p>
          <a:p>
            <a:pPr algn="ctr"/>
            <a:r>
              <a:rPr lang="en-US" sz="1400" dirty="0" err="1" smtClean="0">
                <a:solidFill>
                  <a:srgbClr val="006600"/>
                </a:solidFill>
              </a:rPr>
              <a:t>Parnas</a:t>
            </a:r>
            <a:r>
              <a:rPr lang="en-US" sz="1400" dirty="0" smtClean="0">
                <a:solidFill>
                  <a:srgbClr val="006600"/>
                </a:solidFill>
              </a:rPr>
              <a:t>-Ron-</a:t>
            </a:r>
            <a:r>
              <a:rPr lang="en-US" sz="1400" dirty="0" err="1" smtClean="0">
                <a:solidFill>
                  <a:srgbClr val="006600"/>
                </a:solidFill>
              </a:rPr>
              <a:t>Rubinfeld</a:t>
            </a:r>
            <a:r>
              <a:rPr lang="en-US" sz="1400" dirty="0" smtClean="0">
                <a:solidFill>
                  <a:srgbClr val="006600"/>
                </a:solidFill>
              </a:rPr>
              <a:t> </a:t>
            </a:r>
            <a:r>
              <a:rPr lang="en-US" sz="1400" b="1" dirty="0" smtClean="0">
                <a:solidFill>
                  <a:srgbClr val="006600"/>
                </a:solidFill>
              </a:rPr>
              <a:t>2006, </a:t>
            </a:r>
            <a:r>
              <a:rPr lang="en-US" sz="1400" dirty="0" err="1" smtClean="0">
                <a:solidFill>
                  <a:srgbClr val="006600"/>
                </a:solidFill>
              </a:rPr>
              <a:t>Ailon</a:t>
            </a:r>
            <a:r>
              <a:rPr lang="en-US" sz="1400" dirty="0" smtClean="0">
                <a:solidFill>
                  <a:srgbClr val="006600"/>
                </a:solidFill>
              </a:rPr>
              <a:t> et al </a:t>
            </a:r>
            <a:r>
              <a:rPr lang="en-US" sz="1400" b="1" dirty="0" smtClean="0">
                <a:solidFill>
                  <a:srgbClr val="006600"/>
                </a:solidFill>
              </a:rPr>
              <a:t>2007</a:t>
            </a:r>
            <a:r>
              <a:rPr lang="en-US" sz="1400" dirty="0" smtClean="0">
                <a:solidFill>
                  <a:srgbClr val="006600"/>
                </a:solidFill>
              </a:rPr>
              <a:t>, </a:t>
            </a:r>
            <a:br>
              <a:rPr lang="en-US" sz="1400" dirty="0" smtClean="0">
                <a:solidFill>
                  <a:srgbClr val="006600"/>
                </a:solidFill>
              </a:rPr>
            </a:br>
            <a:r>
              <a:rPr lang="en-US" sz="1400" dirty="0" smtClean="0">
                <a:solidFill>
                  <a:srgbClr val="006600"/>
                </a:solidFill>
              </a:rPr>
              <a:t>Bhattacharya et al</a:t>
            </a:r>
            <a:r>
              <a:rPr lang="en-US" sz="1400" b="1" dirty="0" smtClean="0">
                <a:solidFill>
                  <a:srgbClr val="006600"/>
                </a:solidFill>
              </a:rPr>
              <a:t> 2009</a:t>
            </a:r>
            <a:r>
              <a:rPr lang="en-US" sz="1400" dirty="0" smtClean="0">
                <a:solidFill>
                  <a:srgbClr val="006600"/>
                </a:solidFill>
              </a:rPr>
              <a:t>, </a:t>
            </a:r>
            <a:r>
              <a:rPr lang="en-US" sz="1400" dirty="0" err="1" smtClean="0">
                <a:solidFill>
                  <a:srgbClr val="006600"/>
                </a:solidFill>
              </a:rPr>
              <a:t>Briet</a:t>
            </a:r>
            <a:r>
              <a:rPr lang="en-US" sz="1400" dirty="0" smtClean="0">
                <a:solidFill>
                  <a:srgbClr val="006600"/>
                </a:solidFill>
              </a:rPr>
              <a:t> et al </a:t>
            </a:r>
            <a:r>
              <a:rPr lang="en-US" sz="1400" b="1" dirty="0" smtClean="0">
                <a:solidFill>
                  <a:srgbClr val="006600"/>
                </a:solidFill>
              </a:rPr>
              <a:t>2010</a:t>
            </a:r>
            <a:r>
              <a:rPr lang="en-US" sz="1400" dirty="0" smtClean="0">
                <a:solidFill>
                  <a:srgbClr val="006600"/>
                </a:solidFill>
              </a:rPr>
              <a:t>, </a:t>
            </a:r>
            <a:r>
              <a:rPr lang="en-US" sz="1400" dirty="0" err="1" smtClean="0">
                <a:solidFill>
                  <a:srgbClr val="006600"/>
                </a:solidFill>
              </a:rPr>
              <a:t>Blais</a:t>
            </a:r>
            <a:r>
              <a:rPr lang="en-US" sz="1400" dirty="0" smtClean="0">
                <a:solidFill>
                  <a:srgbClr val="006600"/>
                </a:solidFill>
              </a:rPr>
              <a:t>-Brody-</a:t>
            </a:r>
            <a:r>
              <a:rPr lang="en-US" sz="1400" dirty="0" err="1" smtClean="0">
                <a:solidFill>
                  <a:srgbClr val="006600"/>
                </a:solidFill>
              </a:rPr>
              <a:t>Matulef</a:t>
            </a:r>
            <a:r>
              <a:rPr lang="en-US" sz="1400" dirty="0" smtClean="0">
                <a:solidFill>
                  <a:srgbClr val="006600"/>
                </a:solidFill>
              </a:rPr>
              <a:t> </a:t>
            </a:r>
            <a:r>
              <a:rPr lang="en-US" sz="1400" b="1" dirty="0" smtClean="0">
                <a:solidFill>
                  <a:srgbClr val="006600"/>
                </a:solidFill>
              </a:rPr>
              <a:t>2011, </a:t>
            </a:r>
            <a:br>
              <a:rPr lang="en-US" sz="1400" b="1" dirty="0" smtClean="0">
                <a:solidFill>
                  <a:srgbClr val="006600"/>
                </a:solidFill>
              </a:rPr>
            </a:br>
            <a:r>
              <a:rPr lang="en-US" sz="1400" dirty="0" smtClean="0">
                <a:solidFill>
                  <a:srgbClr val="006600"/>
                </a:solidFill>
              </a:rPr>
              <a:t>Jha-Raskhodnikova </a:t>
            </a:r>
            <a:r>
              <a:rPr lang="en-US" sz="1400" b="1" dirty="0" smtClean="0">
                <a:solidFill>
                  <a:srgbClr val="006600"/>
                </a:solidFill>
              </a:rPr>
              <a:t>2011, </a:t>
            </a:r>
            <a:r>
              <a:rPr lang="en-US" sz="1400" dirty="0" err="1" smtClean="0">
                <a:solidFill>
                  <a:srgbClr val="006600"/>
                </a:solidFill>
              </a:rPr>
              <a:t>Awasthi</a:t>
            </a:r>
            <a:r>
              <a:rPr lang="en-US" sz="1400" dirty="0" smtClean="0">
                <a:solidFill>
                  <a:srgbClr val="006600"/>
                </a:solidFill>
              </a:rPr>
              <a:t> et al. </a:t>
            </a:r>
            <a:r>
              <a:rPr lang="en-US" sz="1400" b="1" dirty="0" smtClean="0">
                <a:solidFill>
                  <a:srgbClr val="006600"/>
                </a:solidFill>
              </a:rPr>
              <a:t>2012</a:t>
            </a:r>
            <a:r>
              <a:rPr lang="en-US" sz="1400" dirty="0" smtClean="0">
                <a:solidFill>
                  <a:srgbClr val="006600"/>
                </a:solidFill>
              </a:rPr>
              <a:t>, </a:t>
            </a:r>
            <a:r>
              <a:rPr lang="en-US" sz="1400" dirty="0" err="1" smtClean="0">
                <a:solidFill>
                  <a:srgbClr val="006600"/>
                </a:solidFill>
              </a:rPr>
              <a:t>Chakrabarty-Seshadhri</a:t>
            </a:r>
            <a:r>
              <a:rPr lang="en-US" sz="1400" dirty="0" smtClean="0">
                <a:solidFill>
                  <a:srgbClr val="006600"/>
                </a:solidFill>
              </a:rPr>
              <a:t> </a:t>
            </a:r>
            <a:r>
              <a:rPr lang="en-US" sz="1400" b="1" dirty="0" smtClean="0">
                <a:solidFill>
                  <a:srgbClr val="006600"/>
                </a:solidFill>
              </a:rPr>
              <a:t>2013a</a:t>
            </a:r>
            <a:endParaRPr lang="en-US" sz="1400" dirty="0">
              <a:solidFill>
                <a:srgbClr val="0066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493014" y="3680460"/>
                <a:ext cx="6103620" cy="101438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400" b="0" i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𝑂</m:t>
                    </m:r>
                    <m:d>
                      <m:d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𝑑</m:t>
                            </m:r>
                            <m:func>
                              <m:funcPr>
                                <m:ctrlP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funcPr>
                              <m:fName>
                                <m:r>
                                  <m:rPr>
                                    <m:sty m:val="p"/>
                                  </m:rPr>
                                  <a:rPr lang="en-US" sz="2400" b="0" i="0" smtClean="0">
                                    <a:latin typeface="Cambria Math" panose="02040503050406030204" pitchFamily="18" charset="0"/>
                                  </a:rPr>
                                  <m:t>log</m:t>
                                </m:r>
                              </m:fName>
                              <m:e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</m:e>
                            </m:func>
                          </m:num>
                          <m:den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𝜖</m:t>
                            </m:r>
                          </m:den>
                        </m:f>
                      </m:e>
                    </m:d>
                  </m:oMath>
                </a14:m>
                <a:r>
                  <a:rPr lang="en-US" sz="2400" dirty="0" smtClean="0"/>
                  <a:t>- query tester for monotonicity </a:t>
                </a:r>
                <a:br>
                  <a:rPr lang="en-US" sz="2400" dirty="0" smtClean="0"/>
                </a:br>
                <a:r>
                  <a:rPr lang="en-US" sz="2400" dirty="0" smtClean="0"/>
                  <a:t>and </a:t>
                </a:r>
                <a:r>
                  <a:rPr lang="en-US" sz="2400" dirty="0" err="1" smtClean="0"/>
                  <a:t>Lipschitz</a:t>
                </a:r>
                <a:r>
                  <a:rPr lang="en-US" sz="2400" dirty="0"/>
                  <a:t> </a:t>
                </a:r>
                <a:r>
                  <a:rPr lang="en-US" sz="2400" dirty="0" smtClean="0"/>
                  <a:t>Continuity.</a:t>
                </a: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3014" y="3680460"/>
                <a:ext cx="6103620" cy="1014380"/>
              </a:xfrm>
              <a:prstGeom prst="rect">
                <a:avLst/>
              </a:prstGeom>
              <a:blipFill rotWithShape="0">
                <a:blip r:embed="rId2"/>
                <a:stretch>
                  <a:fillRect l="-1598" b="-1325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/>
          <p:cNvSpPr txBox="1"/>
          <p:nvPr/>
        </p:nvSpPr>
        <p:spPr>
          <a:xfrm>
            <a:off x="3750564" y="4387063"/>
            <a:ext cx="234025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err="1" smtClean="0">
                <a:solidFill>
                  <a:srgbClr val="006600"/>
                </a:solidFill>
              </a:rPr>
              <a:t>Chakrabarty-Seshadhri</a:t>
            </a:r>
            <a:r>
              <a:rPr lang="en-US" sz="1400" dirty="0" smtClean="0">
                <a:solidFill>
                  <a:srgbClr val="006600"/>
                </a:solidFill>
              </a:rPr>
              <a:t> </a:t>
            </a:r>
            <a:r>
              <a:rPr lang="en-US" sz="1400" b="1" dirty="0" smtClean="0">
                <a:solidFill>
                  <a:srgbClr val="006600"/>
                </a:solidFill>
              </a:rPr>
              <a:t>2013a</a:t>
            </a:r>
            <a:endParaRPr lang="en-US" sz="1400" dirty="0" smtClean="0">
              <a:solidFill>
                <a:srgbClr val="0066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035290" y="1922034"/>
            <a:ext cx="3477619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 err="1" smtClean="0">
                <a:solidFill>
                  <a:srgbClr val="006600"/>
                </a:solidFill>
              </a:rPr>
              <a:t>Ailon-Chazelle</a:t>
            </a:r>
            <a:r>
              <a:rPr lang="en-US" sz="1400" dirty="0" smtClean="0">
                <a:solidFill>
                  <a:srgbClr val="006600"/>
                </a:solidFill>
              </a:rPr>
              <a:t> </a:t>
            </a:r>
            <a:r>
              <a:rPr lang="en-US" sz="1400" b="1" dirty="0" smtClean="0">
                <a:solidFill>
                  <a:srgbClr val="006600"/>
                </a:solidFill>
              </a:rPr>
              <a:t>2004, </a:t>
            </a:r>
            <a:r>
              <a:rPr lang="en-US" sz="1400" dirty="0" smtClean="0">
                <a:solidFill>
                  <a:srgbClr val="006600"/>
                </a:solidFill>
              </a:rPr>
              <a:t>Halevy </a:t>
            </a:r>
            <a:r>
              <a:rPr lang="en-US" sz="1400" dirty="0" err="1" smtClean="0">
                <a:solidFill>
                  <a:srgbClr val="006600"/>
                </a:solidFill>
              </a:rPr>
              <a:t>Kushilevitz</a:t>
            </a:r>
            <a:r>
              <a:rPr lang="en-US" sz="1400" dirty="0" smtClean="0">
                <a:solidFill>
                  <a:srgbClr val="006600"/>
                </a:solidFill>
              </a:rPr>
              <a:t> </a:t>
            </a:r>
            <a:r>
              <a:rPr lang="en-US" sz="1400" b="1" dirty="0" smtClean="0">
                <a:solidFill>
                  <a:srgbClr val="006600"/>
                </a:solidFill>
              </a:rPr>
              <a:t>2007,</a:t>
            </a:r>
          </a:p>
          <a:p>
            <a:pPr algn="ctr"/>
            <a:r>
              <a:rPr lang="en-US" sz="1400" dirty="0" smtClean="0">
                <a:solidFill>
                  <a:srgbClr val="006600"/>
                </a:solidFill>
              </a:rPr>
              <a:t>Dixit et al. </a:t>
            </a:r>
            <a:r>
              <a:rPr lang="en-US" sz="1400" b="1" dirty="0" smtClean="0">
                <a:solidFill>
                  <a:srgbClr val="006600"/>
                </a:solidFill>
              </a:rPr>
              <a:t>2013</a:t>
            </a:r>
          </a:p>
          <a:p>
            <a:pPr algn="ctr"/>
            <a:endParaRPr lang="en-US" sz="1400" dirty="0"/>
          </a:p>
        </p:txBody>
      </p:sp>
      <p:sp>
        <p:nvSpPr>
          <p:cNvPr id="8" name="TextBox 7"/>
          <p:cNvSpPr txBox="1"/>
          <p:nvPr/>
        </p:nvSpPr>
        <p:spPr>
          <a:xfrm>
            <a:off x="1154182" y="5857810"/>
            <a:ext cx="3632341" cy="584775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</a:rPr>
              <a:t>Uniform Distribution</a:t>
            </a:r>
            <a:endParaRPr lang="en-US" sz="3200" dirty="0">
              <a:solidFill>
                <a:srgbClr val="FF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5571280" y="2666788"/>
                <a:ext cx="6205994" cy="148483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b="1" dirty="0"/>
                  <a:t>	</a:t>
                </a:r>
                <a:r>
                  <a:rPr lang="en-US" sz="2400" b="1" dirty="0" smtClean="0"/>
                  <a:t>	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𝑂</m:t>
                    </m:r>
                    <m:d>
                      <m:d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p>
                              <m:sSupPr>
                                <m:ctrlPr>
                                  <a:rPr lang="en-US" sz="2400" i="1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2400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  <m:sup>
                                <m:r>
                                  <a:rPr lang="en-US" sz="2400" i="1">
                                    <a:latin typeface="Cambria Math" panose="02040503050406030204" pitchFamily="18" charset="0"/>
                                  </a:rPr>
                                  <m:t>𝑑</m:t>
                                </m:r>
                              </m:sup>
                            </m:sSup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𝐻</m:t>
                            </m:r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𝐷</m:t>
                            </m:r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) </m:t>
                            </m:r>
                          </m:num>
                          <m:den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𝜖</m:t>
                            </m:r>
                          </m:den>
                        </m:f>
                      </m:e>
                    </m:d>
                  </m:oMath>
                </a14:m>
                <a:r>
                  <a:rPr lang="en-US" sz="2400" dirty="0"/>
                  <a:t> query </a:t>
                </a:r>
                <a:r>
                  <a:rPr lang="en-US" sz="2400" dirty="0" smtClean="0"/>
                  <a:t>mono. tester.</a:t>
                </a:r>
                <a:r>
                  <a:rPr lang="en-US" sz="2400" b="1" dirty="0"/>
                  <a:t/>
                </a:r>
                <a:br>
                  <a:rPr lang="en-US" sz="2400" b="1" dirty="0"/>
                </a:br>
                <a:r>
                  <a:rPr lang="en-US" sz="2400" b="1" dirty="0" smtClean="0"/>
                  <a:t>                          </a:t>
                </a:r>
                <a:r>
                  <a:rPr lang="en-US" sz="2400" i="0" dirty="0" smtClean="0"/>
                  <a:t>H(D)</a:t>
                </a:r>
                <a:r>
                  <a:rPr lang="en-US" sz="2400" dirty="0" smtClean="0"/>
                  <a:t> </a:t>
                </a:r>
                <a:r>
                  <a:rPr lang="en-US" sz="2400" dirty="0"/>
                  <a:t>is the </a:t>
                </a:r>
                <a:r>
                  <a:rPr lang="en-US" sz="2400" b="1" dirty="0"/>
                  <a:t>Shannon Entropy</a:t>
                </a:r>
                <a:r>
                  <a:rPr lang="en-US" sz="2400" dirty="0"/>
                  <a:t> of D.</a:t>
                </a:r>
              </a:p>
              <a:p>
                <a:endParaRPr lang="en-US" sz="24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71280" y="2666788"/>
                <a:ext cx="6205994" cy="1484830"/>
              </a:xfrm>
              <a:prstGeom prst="rect">
                <a:avLst/>
              </a:prstGeom>
              <a:blipFill rotWithShape="0">
                <a:blip r:embed="rId3"/>
                <a:stretch>
                  <a:fillRect r="-58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extBox 9"/>
          <p:cNvSpPr txBox="1"/>
          <p:nvPr/>
        </p:nvSpPr>
        <p:spPr>
          <a:xfrm>
            <a:off x="10105569" y="3879873"/>
            <a:ext cx="16281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err="1" smtClean="0">
                <a:solidFill>
                  <a:srgbClr val="006600"/>
                </a:solidFill>
              </a:rPr>
              <a:t>Ailon-Chazelle</a:t>
            </a:r>
            <a:r>
              <a:rPr lang="en-US" sz="1400" dirty="0" smtClean="0">
                <a:solidFill>
                  <a:srgbClr val="006600"/>
                </a:solidFill>
              </a:rPr>
              <a:t> </a:t>
            </a:r>
            <a:r>
              <a:rPr lang="en-US" sz="1400" b="1" dirty="0" smtClean="0">
                <a:solidFill>
                  <a:srgbClr val="006600"/>
                </a:solidFill>
              </a:rPr>
              <a:t>2004</a:t>
            </a:r>
            <a:endParaRPr lang="en-US" sz="1400" dirty="0" smtClean="0">
              <a:solidFill>
                <a:srgbClr val="0066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7330674" y="4197693"/>
                <a:ext cx="4182235" cy="104689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r"/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𝑂</m:t>
                    </m:r>
                    <m:d>
                      <m:d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p>
                              <m:sSupPr>
                                <m:ctrlP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𝑑</m:t>
                                </m:r>
                              </m:e>
                              <m:sup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</m:num>
                          <m:den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𝜖</m:t>
                            </m:r>
                          </m:den>
                        </m:f>
                      </m:e>
                    </m:d>
                  </m:oMath>
                </a14:m>
                <a:r>
                  <a:rPr lang="en-US" sz="2400" dirty="0"/>
                  <a:t> query </a:t>
                </a:r>
                <a:r>
                  <a:rPr lang="en-US" sz="2400" dirty="0" smtClean="0"/>
                  <a:t>tester for </a:t>
                </a:r>
                <a:r>
                  <a:rPr lang="en-US" sz="2400" dirty="0" err="1" smtClean="0"/>
                  <a:t>Lipschitz</a:t>
                </a:r>
                <a:r>
                  <a:rPr lang="en-US" sz="2400" dirty="0" smtClean="0"/>
                  <a:t/>
                </a:r>
                <a:br>
                  <a:rPr lang="en-US" sz="2400" dirty="0" smtClean="0"/>
                </a:br>
                <a:r>
                  <a:rPr lang="en-US" sz="2400" dirty="0" smtClean="0"/>
                  <a:t>		 on hypercube</a:t>
                </a:r>
                <a:endParaRPr lang="en-US" sz="2400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30674" y="4197693"/>
                <a:ext cx="4182235" cy="1046890"/>
              </a:xfrm>
              <a:prstGeom prst="rect">
                <a:avLst/>
              </a:prstGeom>
              <a:blipFill rotWithShape="0">
                <a:blip r:embed="rId4"/>
                <a:stretch>
                  <a:fillRect r="-2187" b="-1286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TextBox 11"/>
          <p:cNvSpPr txBox="1"/>
          <p:nvPr/>
        </p:nvSpPr>
        <p:spPr>
          <a:xfrm>
            <a:off x="10455934" y="5244583"/>
            <a:ext cx="128176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006600"/>
                </a:solidFill>
              </a:rPr>
              <a:t>Dixit et al </a:t>
            </a:r>
            <a:r>
              <a:rPr lang="en-US" sz="1400" b="1" dirty="0" smtClean="0">
                <a:solidFill>
                  <a:srgbClr val="006600"/>
                </a:solidFill>
              </a:rPr>
              <a:t>2013</a:t>
            </a:r>
            <a:endParaRPr lang="en-US" sz="1400" dirty="0" smtClean="0">
              <a:solidFill>
                <a:srgbClr val="0066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7791606" y="5857809"/>
            <a:ext cx="3562194" cy="584775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</a:rPr>
              <a:t>Product Distribution</a:t>
            </a:r>
            <a:endParaRPr lang="en-US" sz="3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80478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/>
      <p:bldP spid="10" grpId="0"/>
      <p:bldP spid="11" grpId="0"/>
      <p:bldP spid="12" grpId="0"/>
      <p:bldP spid="13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3812</TotalTime>
  <Words>1099</Words>
  <Application>Microsoft Office PowerPoint</Application>
  <PresentationFormat>Widescreen</PresentationFormat>
  <Paragraphs>190</Paragraphs>
  <Slides>21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6" baseType="lpstr">
      <vt:lpstr>Arial</vt:lpstr>
      <vt:lpstr>Calibri</vt:lpstr>
      <vt:lpstr>Calibri Light</vt:lpstr>
      <vt:lpstr>Cambria Math</vt:lpstr>
      <vt:lpstr>Office Theme</vt:lpstr>
      <vt:lpstr>Property Testing on Product Distributions: Optimal Testers for Bounded Derivative Properties</vt:lpstr>
      <vt:lpstr>Functional Property Testing</vt:lpstr>
      <vt:lpstr>False Positives via Stat. Indistinguishability</vt:lpstr>
      <vt:lpstr>Formal Definition</vt:lpstr>
      <vt:lpstr>Monotonicity</vt:lpstr>
      <vt:lpstr>Smoothness (Lipschitz Continuity)</vt:lpstr>
      <vt:lpstr>Bounded Derivative Properties</vt:lpstr>
      <vt:lpstr>Quasimetric form Bounding Family </vt:lpstr>
      <vt:lpstr>Previous Work</vt:lpstr>
      <vt:lpstr>Binary Search Trees</vt:lpstr>
      <vt:lpstr>Statement of Results</vt:lpstr>
      <vt:lpstr>The Line</vt:lpstr>
      <vt:lpstr>Algorithm</vt:lpstr>
      <vt:lpstr>Analysis</vt:lpstr>
      <vt:lpstr>Lower Bound (monotonicity)</vt:lpstr>
      <vt:lpstr>Dimension Reduction</vt:lpstr>
      <vt:lpstr>Statement and Application</vt:lpstr>
      <vt:lpstr>First Try</vt:lpstr>
      <vt:lpstr>Matchings and Alternating Paths</vt:lpstr>
      <vt:lpstr>Proof from Structure Thm</vt:lpstr>
      <vt:lpstr>Take Home Points and Points to Ponder 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Property Testing on Product Distributions</dc:title>
  <dc:creator>Deeparnab Chakrabarty</dc:creator>
  <cp:lastModifiedBy>Deeparnab Chakrabarty</cp:lastModifiedBy>
  <cp:revision>42</cp:revision>
  <dcterms:created xsi:type="dcterms:W3CDTF">2014-05-23T04:16:57Z</dcterms:created>
  <dcterms:modified xsi:type="dcterms:W3CDTF">2014-06-09T03:21:07Z</dcterms:modified>
</cp:coreProperties>
</file>