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5"/>
  </p:notesMasterIdLst>
  <p:sldIdLst>
    <p:sldId id="323" r:id="rId2"/>
    <p:sldId id="351" r:id="rId3"/>
    <p:sldId id="350" r:id="rId4"/>
    <p:sldId id="392" r:id="rId5"/>
    <p:sldId id="398" r:id="rId6"/>
    <p:sldId id="399" r:id="rId7"/>
    <p:sldId id="400" r:id="rId8"/>
    <p:sldId id="393" r:id="rId9"/>
    <p:sldId id="394" r:id="rId10"/>
    <p:sldId id="395" r:id="rId11"/>
    <p:sldId id="396" r:id="rId12"/>
    <p:sldId id="397" r:id="rId13"/>
    <p:sldId id="376" r:id="rId14"/>
  </p:sldIdLst>
  <p:sldSz cx="9144000" cy="6858000" type="screen4x3"/>
  <p:notesSz cx="6858000" cy="9144000"/>
  <p:custDataLst>
    <p:tags r:id="rId16"/>
  </p:custDataLst>
  <p:defaultTextStyle>
    <a:defPPr>
      <a:defRPr lang="he-I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00FF"/>
    <a:srgbClr val="DBB9E5"/>
    <a:srgbClr val="FF0000"/>
    <a:srgbClr val="003366"/>
    <a:srgbClr val="990000"/>
    <a:srgbClr val="66FF66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92" autoAdjust="0"/>
    <p:restoredTop sz="88387" autoAdjust="0"/>
  </p:normalViewPr>
  <p:slideViewPr>
    <p:cSldViewPr snapToGrid="0">
      <p:cViewPr varScale="1">
        <p:scale>
          <a:sx n="60" d="100"/>
          <a:sy n="60" d="100"/>
        </p:scale>
        <p:origin x="1191" y="2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 smtClean="0"/>
            </a:lvl1pPr>
          </a:lstStyle>
          <a:p>
            <a:pPr>
              <a:defRPr/>
            </a:pPr>
            <a:fld id="{3C4520EC-48F3-4FBE-8781-E7C261DBD4EF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975B8CE3-B9B5-478A-9488-63D6646A06A7}" type="slidenum">
              <a:rPr lang="ar-SA" altLang="en-US"/>
              <a:pPr algn="l"/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676275"/>
            <a:ext cx="4605338" cy="34544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356100"/>
            <a:ext cx="5083175" cy="413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063D3063-FA0F-4580-BAFC-E71BBBCB9E0B}" type="slidenum">
              <a:rPr lang="he-IL" altLang="en-US"/>
              <a:pPr algn="l"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520EC-48F3-4FBE-8781-E7C261DBD4EF}" type="slidenum">
              <a:rPr lang="he-IL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3758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423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96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26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33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6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10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80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58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39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34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87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74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85800"/>
            <a:ext cx="8763000" cy="1600200"/>
          </a:xfrm>
        </p:spPr>
        <p:txBody>
          <a:bodyPr/>
          <a:lstStyle/>
          <a:p>
            <a:pPr eaLnBrk="1" hangingPunct="1"/>
            <a:r>
              <a:rPr lang="en-US" altLang="he-IL" sz="4800" dirty="0">
                <a:solidFill>
                  <a:schemeClr val="accent2"/>
                </a:solidFill>
              </a:rPr>
              <a:t>Randomized Algorithms</a:t>
            </a:r>
            <a:br>
              <a:rPr lang="en-US" altLang="he-IL" dirty="0">
                <a:solidFill>
                  <a:schemeClr val="tx1"/>
                </a:solidFill>
              </a:rPr>
            </a:br>
            <a:endParaRPr lang="en-US" altLang="he-IL" sz="3600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67100"/>
            <a:ext cx="6400800" cy="1752600"/>
          </a:xfrm>
        </p:spPr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r>
              <a:rPr lang="en-US" altLang="he-IL" b="1">
                <a:solidFill>
                  <a:srgbClr val="FF3300"/>
                </a:solidFill>
              </a:rPr>
              <a:t>Lecturer:</a:t>
            </a:r>
            <a:r>
              <a:rPr lang="en-US" altLang="he-IL" sz="4000" b="1">
                <a:solidFill>
                  <a:srgbClr val="D60093"/>
                </a:solidFill>
              </a:rPr>
              <a:t> </a:t>
            </a:r>
            <a:r>
              <a:rPr lang="en-US" altLang="he-IL" b="1">
                <a:solidFill>
                  <a:srgbClr val="FF3300"/>
                </a:solidFill>
              </a:rPr>
              <a:t>Moni Naor</a:t>
            </a:r>
          </a:p>
        </p:txBody>
      </p:sp>
      <p:pic>
        <p:nvPicPr>
          <p:cNvPr id="4100" name="Picture 4" descr="trtr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207248"/>
            <a:ext cx="1295400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4"/>
          <p:cNvSpPr txBox="1">
            <a:spLocks noChangeArrowheads="1"/>
          </p:cNvSpPr>
          <p:nvPr/>
        </p:nvSpPr>
        <p:spPr bwMode="auto">
          <a:xfrm>
            <a:off x="464544" y="4881563"/>
            <a:ext cx="5099050" cy="1179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800000"/>
                </a:solidFill>
                <a:latin typeface="+mn-lt"/>
                <a:cs typeface="+mn-cs"/>
              </a:rPr>
              <a:t>Lecture 4</a:t>
            </a:r>
            <a:br>
              <a:rPr lang="en-US" altLang="en-US" b="1" dirty="0">
                <a:solidFill>
                  <a:srgbClr val="003399"/>
                </a:solidFill>
                <a:latin typeface="Constantia" panose="02030602050306030303" pitchFamily="18" charset="0"/>
              </a:rPr>
            </a:br>
            <a:endParaRPr lang="en-US" altLang="en-US" b="1" dirty="0">
              <a:solidFill>
                <a:srgbClr val="003399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Multi-set equality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Need a family of functions H that is </a:t>
                </a:r>
                <a:r>
                  <a:rPr lang="en-US" b="1" dirty="0"/>
                  <a:t>incremental</a:t>
                </a:r>
                <a:r>
                  <a:rPr lang="en-US" dirty="0"/>
                  <a:t> in nature. For a function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:</a:t>
                </a:r>
              </a:p>
              <a:p>
                <a:r>
                  <a:rPr lang="en-US" dirty="0"/>
                  <a:t> Given h, h(</a:t>
                </a: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r>
                  <a:rPr lang="en-US" dirty="0"/>
                  <a:t>) and an element c:  easy to compute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∪ {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}).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 For any two different multi-sets </a:t>
                </a: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r>
                  <a:rPr lang="en-US" dirty="0"/>
                  <a:t> and </a:t>
                </a: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  <a:r>
                  <a:rPr lang="en-US" dirty="0"/>
                  <a:t> </a:t>
                </a:r>
                <a:r>
                  <a:rPr lang="en-US" b="1" dirty="0"/>
                  <a:t>the probability </a:t>
                </a:r>
                <a:r>
                  <a:rPr lang="en-US" dirty="0"/>
                  <a:t>over the choice of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that </a:t>
                </a:r>
                <a:r>
                  <a:rPr lang="en-US" b="1" dirty="0"/>
                  <a:t>h(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r>
                  <a:rPr lang="en-US" b="1" dirty="0"/>
                  <a:t>) = h(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  <a:r>
                  <a:rPr lang="en-US" b="1" dirty="0"/>
                  <a:t>) </a:t>
                </a:r>
                <a:r>
                  <a:rPr lang="en-US" dirty="0"/>
                  <a:t>is small.</a:t>
                </a:r>
              </a:p>
              <a:p>
                <a:r>
                  <a:rPr lang="en-US" dirty="0"/>
                  <a:t> The </a:t>
                </a:r>
                <a:r>
                  <a:rPr lang="en-US" b="1" dirty="0"/>
                  <a:t>description</a:t>
                </a:r>
                <a:r>
                  <a:rPr lang="en-US" dirty="0"/>
                  <a:t> of h is short and the </a:t>
                </a:r>
                <a:r>
                  <a:rPr lang="en-US" b="1" dirty="0"/>
                  <a:t>output of h is small.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926" t="-1752" r="-1259" b="-9838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7898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Functions for Multi-set equality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Treat the set </a:t>
                </a: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r>
                  <a:rPr lang="en-US" dirty="0"/>
                  <a:t> as defining a polynomial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80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d>
                        <m:dPr>
                          <m:ctrlPr>
                            <a:rPr lang="en-US" sz="28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∏"/>
                          <m:supHide m:val="on"/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i="1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sz="2800" dirty="0"/>
                  <a:t>over a </a:t>
                </a:r>
                <a:r>
                  <a:rPr lang="en-US" sz="2800" b="1" dirty="0"/>
                  <a:t>finite field </a:t>
                </a:r>
              </a:p>
              <a:p>
                <a:pPr marL="400050" lvl="1" indent="0">
                  <a:buNone/>
                </a:pPr>
                <a:r>
                  <a:rPr lang="en-US" dirty="0">
                    <a:solidFill>
                      <a:srgbClr val="0000FF"/>
                    </a:solidFill>
                  </a:rPr>
                  <a:t>of size is larger than the universe from which the elements of </a:t>
                </a:r>
                <a:r>
                  <a:rPr lang="en-US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r>
                  <a:rPr lang="en-US" dirty="0">
                    <a:solidFill>
                      <a:srgbClr val="0000FF"/>
                    </a:solidFill>
                  </a:rPr>
                  <a:t> are chosen+|</a:t>
                </a:r>
                <a:r>
                  <a:rPr lang="en-US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r>
                  <a:rPr lang="en-US" dirty="0">
                    <a:solidFill>
                      <a:srgbClr val="0000FF"/>
                    </a:solidFill>
                  </a:rPr>
                  <a:t>|</a:t>
                </a:r>
              </a:p>
              <a:p>
                <a:pPr lvl="1"/>
                <a:r>
                  <a:rPr lang="en-US" dirty="0">
                    <a:solidFill>
                      <a:srgbClr val="0000FF"/>
                    </a:solidFill>
                  </a:rPr>
                  <a:t>say a prime Q &gt; |U|. </a:t>
                </a:r>
              </a:p>
              <a:p>
                <a:pPr marL="57150" indent="0">
                  <a:buNone/>
                </a:pPr>
                <a:r>
                  <a:rPr lang="en-US" sz="2800" dirty="0"/>
                  <a:t>The members of the family H are called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2800" dirty="0"/>
                  <a:t>, for all </a:t>
                </a:r>
                <a:r>
                  <a:rPr lang="en-US" sz="2800" dirty="0">
                    <a:solidFill>
                      <a:srgbClr val="CC3300"/>
                    </a:solidFill>
                  </a:rPr>
                  <a:t>y</a:t>
                </a:r>
                <a:r>
                  <a:rPr lang="en-US" sz="2800" dirty="0"/>
                  <a:t> in GF[Q] and defined as </a:t>
                </a:r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) = </m:t>
                      </m:r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dirty="0" smtClean="0">
                          <a:solidFill>
                            <a:srgbClr val="CC33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).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2022" r="-1481" b="-1212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281532" y="2185033"/>
                <a:ext cx="2747998" cy="1569660"/>
              </a:xfrm>
              <a:prstGeom prst="rect">
                <a:avLst/>
              </a:prstGeom>
              <a:solidFill>
                <a:schemeClr val="accent3">
                  <a:lumMod val="9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Polynomial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sz="2400" dirty="0"/>
                  <a:t> revealed gradually as we learns the set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532" y="2185033"/>
                <a:ext cx="2747998" cy="1569660"/>
              </a:xfrm>
              <a:prstGeom prst="rect">
                <a:avLst/>
              </a:prstGeom>
              <a:blipFill>
                <a:blip r:embed="rId3"/>
                <a:stretch>
                  <a:fillRect l="-3326" t="-2713" r="-3991" b="-814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377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2146" y="1311876"/>
                <a:ext cx="8579708" cy="4525963"/>
              </a:xfrm>
            </p:spPr>
            <p:txBody>
              <a:bodyPr/>
              <a:lstStyle/>
              <a:p>
                <a:pPr marL="457200" lvl="1" indent="0">
                  <a:buNone/>
                </a:pPr>
                <a:r>
                  <a:rPr lang="en-US" dirty="0"/>
                  <a:t>The probability that two sets collide </a:t>
                </a:r>
              </a:p>
              <a:p>
                <a:pPr marL="457200" lvl="1" indent="0" algn="ctr">
                  <a:buNone/>
                </a:pPr>
                <a:r>
                  <a:rPr lang="en-US" dirty="0"/>
                  <a:t>i.e.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 = </m:t>
                    </m:r>
                    <m:sSub>
                      <m:sSubPr>
                        <m:ctrlPr>
                          <a:rPr lang="en-US" i="1" dirty="0" err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),</m:t>
                    </m:r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 which means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 = 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 </m:t>
                    </m:r>
                  </m:oMath>
                </a14:m>
                <a:r>
                  <a:rPr lang="en-US" dirty="0"/>
                  <a:t>is 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𝑀𝑎𝑥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{|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|, |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|}/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  <a:p>
                <a:pPr marL="57150" indent="0">
                  <a:buNone/>
                </a:pPr>
                <a:r>
                  <a:rPr lang="en-US" sz="2800" dirty="0"/>
                  <a:t>This is the </a:t>
                </a:r>
                <a:r>
                  <a:rPr lang="en-US" sz="2800" b="1" dirty="0"/>
                  <a:t>maximum number of points that two polynomials </a:t>
                </a:r>
                <a:r>
                  <a:rPr lang="en-US" sz="2800" dirty="0"/>
                  <a:t>whose degree is at most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i="1" dirty="0" smtClean="0">
                        <a:latin typeface="Cambria Math" panose="02040503050406030204" pitchFamily="18" charset="0"/>
                      </a:rPr>
                      <m:t>max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⁡{|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|, |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|} </m:t>
                    </m:r>
                  </m:oMath>
                </a14:m>
                <a:r>
                  <a:rPr lang="en-US" sz="2800" b="1" dirty="0"/>
                  <a:t>can agree without being identical</a:t>
                </a:r>
                <a:r>
                  <a:rPr lang="en-US" sz="2800" dirty="0"/>
                  <a:t>.</a:t>
                </a:r>
              </a:p>
              <a:p>
                <a:r>
                  <a:rPr lang="en-US" sz="2800" dirty="0"/>
                  <a:t>Storing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2800" dirty="0"/>
                  <a:t> and storing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/>
                  <a:t> as it is computed requires just O(log Q) bits, </a:t>
                </a:r>
              </a:p>
              <a:p>
                <a:pPr marL="0" indent="0">
                  <a:buNone/>
                </a:pPr>
                <a:r>
                  <a:rPr lang="en-US" sz="2800" dirty="0"/>
                  <a:t>The resulting algorithm never needs to store anything close in size to the original sets.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2146" y="1311876"/>
                <a:ext cx="8579708" cy="4525963"/>
              </a:xfrm>
              <a:blipFill>
                <a:blip r:embed="rId2"/>
                <a:stretch>
                  <a:fillRect l="-1491" t="-1211" r="-1278" b="-20727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8354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on streams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How many elements?</a:t>
                </a:r>
              </a:p>
              <a:p>
                <a:r>
                  <a:rPr lang="en-US" dirty="0"/>
                  <a:t>How many different elements?</a:t>
                </a:r>
              </a:p>
              <a:p>
                <a:r>
                  <a:rPr lang="en-US" dirty="0"/>
                  <a:t>What is the most frequent elements</a:t>
                </a:r>
              </a:p>
              <a:p>
                <a:pPr lvl="1"/>
                <a:r>
                  <a:rPr lang="en-US" dirty="0"/>
                  <a:t>Who are the heavy hitters?</a:t>
                </a:r>
              </a:p>
              <a:p>
                <a:pPr marL="57150" indent="0">
                  <a:buNone/>
                </a:pPr>
                <a:r>
                  <a:rPr lang="en-US" sz="2800" b="1" dirty="0"/>
                  <a:t>Frequency Moments</a:t>
                </a:r>
              </a:p>
              <a:p>
                <a:pPr marL="457200" lvl="1" indent="0">
                  <a:buNone/>
                </a:pPr>
                <a:r>
                  <a:rPr lang="en-US" dirty="0"/>
                  <a:t>For element </a:t>
                </a:r>
                <a:r>
                  <a:rPr lang="en-US" dirty="0" err="1"/>
                  <a:t>j∈U</a:t>
                </a:r>
                <a:r>
                  <a:rPr lang="en-US" dirty="0"/>
                  <a:t>,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/>
                  <a:t>∈ {0,1,2,...,m} be the number of times that j occurs in the stream. </a:t>
                </a:r>
              </a:p>
              <a:p>
                <a:pPr marL="457200" lvl="1" indent="0">
                  <a:buNone/>
                </a:pPr>
                <a:r>
                  <a:rPr lang="en-US" dirty="0"/>
                  <a:t>For integer k, the kth frequency moment</a:t>
                </a:r>
              </a:p>
              <a:p>
                <a:pPr marL="457200" lvl="1" indent="0" algn="ctr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:=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d>
                          <m:dPr>
                            <m:begChr m:val="{"/>
                            <m:endChr m:val="}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</m:d>
                      </m:sub>
                      <m:sup/>
                      <m:e>
                        <m:sSubSup>
                          <m:sSub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bSup>
                      </m:e>
                    </m:nary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926" t="-2156" r="-2370" b="-10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4244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Recap and Today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Recap</a:t>
            </a:r>
          </a:p>
          <a:p>
            <a:r>
              <a:rPr lang="en-US" altLang="en-US" dirty="0"/>
              <a:t>Complexity Classes</a:t>
            </a:r>
          </a:p>
          <a:p>
            <a:r>
              <a:rPr lang="en-US" altLang="en-US" dirty="0"/>
              <a:t>Chernoff Bounds</a:t>
            </a:r>
          </a:p>
          <a:p>
            <a:r>
              <a:rPr lang="en-US" altLang="en-US" dirty="0"/>
              <a:t>Amplification</a:t>
            </a:r>
          </a:p>
          <a:p>
            <a:pPr marL="0" indent="0">
              <a:buNone/>
            </a:pPr>
            <a:r>
              <a:rPr lang="en-US" altLang="en-US" dirty="0"/>
              <a:t>Today</a:t>
            </a:r>
          </a:p>
          <a:p>
            <a:r>
              <a:rPr lang="en-US" altLang="en-US" dirty="0"/>
              <a:t>Streaming</a:t>
            </a:r>
          </a:p>
          <a:p>
            <a:r>
              <a:rPr lang="en-US" altLang="en-US" dirty="0"/>
              <a:t>Proof by encoding </a:t>
            </a:r>
          </a:p>
          <a:p>
            <a:pPr marL="0" indent="0"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b="1" dirty="0"/>
              <a:t>Vague: Question</a:t>
            </a:r>
            <a:r>
              <a:rPr lang="en-US" dirty="0"/>
              <a:t>: Why choose majority and not some other function for amplification? 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b="1" dirty="0"/>
              <a:t>Question</a:t>
            </a:r>
            <a:r>
              <a:rPr lang="en-US" dirty="0"/>
              <a:t>: why does </a:t>
            </a:r>
            <a:r>
              <a:rPr lang="en-US" dirty="0" err="1"/>
              <a:t>Freivald’s</a:t>
            </a:r>
            <a:r>
              <a:rPr lang="en-US" dirty="0"/>
              <a:t> matrix multiplication checking work?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b="1" dirty="0"/>
              <a:t>Question</a:t>
            </a:r>
            <a:r>
              <a:rPr lang="en-US" dirty="0"/>
              <a:t>: Why does PP contain NP?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you want to compute a function on a </a:t>
            </a:r>
            <a:r>
              <a:rPr lang="en-US" b="1" dirty="0"/>
              <a:t>stream of data </a:t>
            </a:r>
            <a:r>
              <a:rPr lang="en-US" dirty="0"/>
              <a:t>but do not have enough memory to store it</a:t>
            </a:r>
          </a:p>
          <a:p>
            <a:r>
              <a:rPr lang="en-US" dirty="0"/>
              <a:t>Which functions are computable?</a:t>
            </a:r>
          </a:p>
          <a:p>
            <a:r>
              <a:rPr lang="en-US" dirty="0"/>
              <a:t>What accuracy</a:t>
            </a:r>
          </a:p>
          <a:p>
            <a:r>
              <a:rPr lang="en-US" dirty="0"/>
              <a:t>Randomness essential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400432" y="5873578"/>
            <a:ext cx="1787611" cy="510746"/>
          </a:xfrm>
          <a:prstGeom prst="rect">
            <a:avLst/>
          </a:prstGeom>
          <a:solidFill>
            <a:schemeClr val="accent1"/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4642021" y="5873578"/>
            <a:ext cx="1787611" cy="510746"/>
          </a:xfrm>
          <a:prstGeom prst="rect">
            <a:avLst/>
          </a:prstGeom>
          <a:solidFill>
            <a:schemeClr val="accent1"/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6" name="Right Arrow 5"/>
          <p:cNvSpPr/>
          <p:nvPr/>
        </p:nvSpPr>
        <p:spPr bwMode="auto">
          <a:xfrm>
            <a:off x="3188043" y="6024585"/>
            <a:ext cx="1383957" cy="126292"/>
          </a:xfrm>
          <a:prstGeom prst="rightArrow">
            <a:avLst/>
          </a:prstGeom>
          <a:solidFill>
            <a:schemeClr val="accent1"/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579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Example of a streaming problem: majority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array/stream of </a:t>
            </a:r>
            <a:r>
              <a:rPr lang="en-US" b="1" dirty="0"/>
              <a:t>length</a:t>
            </a:r>
            <a:r>
              <a:rPr lang="en-US" dirty="0"/>
              <a:t> n, elements from domain of </a:t>
            </a:r>
            <a:r>
              <a:rPr lang="en-US" b="1" dirty="0"/>
              <a:t>size</a:t>
            </a:r>
            <a:r>
              <a:rPr lang="en-US" dirty="0"/>
              <a:t> u </a:t>
            </a:r>
          </a:p>
          <a:p>
            <a:r>
              <a:rPr lang="en-US" b="1" dirty="0"/>
              <a:t>Promise</a:t>
            </a:r>
            <a:r>
              <a:rPr lang="en-US" dirty="0"/>
              <a:t>: there is a </a:t>
            </a:r>
            <a:r>
              <a:rPr lang="en-US" b="1" dirty="0"/>
              <a:t>majority</a:t>
            </a:r>
            <a:r>
              <a:rPr lang="en-US" dirty="0"/>
              <a:t> element, i.e. occurs </a:t>
            </a:r>
            <a:r>
              <a:rPr lang="en-US" b="1" dirty="0"/>
              <a:t>strictly</a:t>
            </a:r>
            <a:r>
              <a:rPr lang="en-US" dirty="0"/>
              <a:t> more than n/2 times.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 simple one-pass algorithm, maintaining only the </a:t>
            </a:r>
            <a:r>
              <a:rPr lang="en-US" b="1" dirty="0"/>
              <a:t>current candidate majority element </a:t>
            </a:r>
            <a:r>
              <a:rPr lang="en-US" dirty="0"/>
              <a:t>and a </a:t>
            </a:r>
            <a:r>
              <a:rPr lang="en-US" b="1" dirty="0"/>
              <a:t>counter </a:t>
            </a:r>
            <a:r>
              <a:rPr lang="en-US" dirty="0"/>
              <a:t>for it.</a:t>
            </a:r>
          </a:p>
        </p:txBody>
      </p:sp>
    </p:spTree>
    <p:extLst>
      <p:ext uri="{BB962C8B-B14F-4D97-AF65-F5344CB8AC3E}">
        <p14:creationId xmlns:p14="http://schemas.microsoft.com/office/powerpoint/2010/main" val="3309932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Boyer Moore Majority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1600200"/>
                <a:ext cx="8447903" cy="4525963"/>
              </a:xfrm>
            </p:spPr>
            <p:txBody>
              <a:bodyPr/>
              <a:lstStyle/>
              <a:p>
                <a:r>
                  <a:rPr lang="en-US" dirty="0"/>
                  <a:t>Initialize: </a:t>
                </a:r>
                <a:r>
                  <a:rPr lang="en-US" b="1" dirty="0" err="1"/>
                  <a:t>current_guess</a:t>
                </a:r>
                <a:r>
                  <a:rPr lang="en-US" dirty="0"/>
                  <a:t> </a:t>
                </a:r>
                <a:r>
                  <a:rPr lang="en-US" i="1" dirty="0"/>
                  <a:t>m</a:t>
                </a:r>
                <a:r>
                  <a:rPr lang="en-US" dirty="0"/>
                  <a:t> and a </a:t>
                </a:r>
                <a:r>
                  <a:rPr lang="en-US" b="1" dirty="0"/>
                  <a:t>counter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Read next element </a:t>
                </a:r>
                <a:r>
                  <a:rPr lang="en-US" i="1" dirty="0"/>
                  <a:t>x</a:t>
                </a:r>
                <a:r>
                  <a:rPr lang="en-US" dirty="0"/>
                  <a:t> of the input sequence: </a:t>
                </a:r>
              </a:p>
              <a:p>
                <a:pPr lvl="1"/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:  assign </a:t>
                </a:r>
                <a:r>
                  <a:rPr lang="en-US" i="1" dirty="0"/>
                  <a:t>m</a:t>
                </a:r>
                <a:r>
                  <a:rPr lang="en-US" dirty="0"/>
                  <a:t> </a:t>
                </a:r>
                <a:r>
                  <a:rPr lang="en-IL" dirty="0">
                    <a:sym typeface="Wingdings" panose="05000000000000000000" pitchFamily="2" charset="2"/>
                  </a:rPr>
                  <a:t></a:t>
                </a:r>
                <a:r>
                  <a:rPr lang="en-US" dirty="0"/>
                  <a:t> </a:t>
                </a:r>
                <a:r>
                  <a:rPr lang="en-US" i="1" dirty="0"/>
                  <a:t>x</a:t>
                </a:r>
                <a:r>
                  <a:rPr lang="en-US" dirty="0"/>
                  <a:t> and </a:t>
                </a:r>
                <a:r>
                  <a:rPr lang="en-US" i="1" dirty="0" err="1"/>
                  <a:t>i</a:t>
                </a:r>
                <a:r>
                  <a:rPr lang="en-US" dirty="0"/>
                  <a:t> </a:t>
                </a:r>
                <a:r>
                  <a:rPr lang="en-IL" dirty="0">
                    <a:sym typeface="Wingdings" panose="05000000000000000000" pitchFamily="2" charset="2"/>
                  </a:rPr>
                  <a:t></a:t>
                </a:r>
                <a:r>
                  <a:rPr lang="en-US" dirty="0"/>
                  <a:t> 1</a:t>
                </a:r>
              </a:p>
              <a:p>
                <a:pPr lvl="1"/>
                <a:r>
                  <a:rPr lang="en-US" dirty="0"/>
                  <a:t>else </a:t>
                </a:r>
              </a:p>
              <a:p>
                <a:pPr lvl="2"/>
                <a:r>
                  <a:rPr lang="en-US" sz="2800" dirty="0"/>
                  <a:t>if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then </a:t>
                </a:r>
                <a:r>
                  <a:rPr lang="en-US" sz="2800" i="1" dirty="0" err="1"/>
                  <a:t>i</a:t>
                </a:r>
                <a:r>
                  <a:rPr lang="en-US" sz="2800" dirty="0"/>
                  <a:t> </a:t>
                </a:r>
                <a:r>
                  <a:rPr lang="en-IL" sz="2800" dirty="0">
                    <a:sym typeface="Wingdings" panose="05000000000000000000" pitchFamily="2" charset="2"/>
                  </a:rPr>
                  <a:t></a:t>
                </a:r>
                <a:r>
                  <a:rPr lang="en-US" sz="2800" dirty="0"/>
                  <a:t> </a:t>
                </a:r>
                <a:r>
                  <a:rPr lang="en-US" sz="2800" i="1" dirty="0" err="1"/>
                  <a:t>i</a:t>
                </a:r>
                <a:r>
                  <a:rPr lang="en-US" sz="2800" dirty="0"/>
                  <a:t> + 1</a:t>
                </a:r>
              </a:p>
              <a:p>
                <a:pPr lvl="2"/>
                <a:r>
                  <a:rPr lang="en-US" sz="2800" dirty="0"/>
                  <a:t>else  </a:t>
                </a:r>
                <a:r>
                  <a:rPr lang="en-US" sz="2800" i="1" dirty="0" err="1"/>
                  <a:t>i</a:t>
                </a:r>
                <a:r>
                  <a:rPr lang="en-US" sz="2800" dirty="0"/>
                  <a:t> </a:t>
                </a:r>
                <a:r>
                  <a:rPr lang="en-IL" sz="2800" dirty="0">
                    <a:sym typeface="Wingdings" panose="05000000000000000000" pitchFamily="2" charset="2"/>
                  </a:rPr>
                  <a:t></a:t>
                </a:r>
                <a:r>
                  <a:rPr lang="en-US" sz="2800" dirty="0"/>
                  <a:t> </a:t>
                </a:r>
                <a:r>
                  <a:rPr lang="en-US" sz="2800" i="1" dirty="0" err="1"/>
                  <a:t>i</a:t>
                </a:r>
                <a:r>
                  <a:rPr lang="en-US" sz="2800" dirty="0"/>
                  <a:t> − 1</a:t>
                </a:r>
              </a:p>
              <a:p>
                <a:r>
                  <a:rPr lang="en-US" dirty="0"/>
                  <a:t>Return </a:t>
                </a:r>
                <a:r>
                  <a:rPr lang="en-US" i="1" dirty="0"/>
                  <a:t>m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1600200"/>
                <a:ext cx="8447903" cy="4525963"/>
              </a:xfrm>
              <a:blipFill>
                <a:blip r:embed="rId2"/>
                <a:stretch>
                  <a:fillRect l="-1876" t="-2022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058032" y="4232333"/>
            <a:ext cx="4431957" cy="156966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O(log n+ log u) bits</a:t>
            </a:r>
          </a:p>
          <a:p>
            <a:endParaRPr lang="en-US" sz="2400" dirty="0"/>
          </a:p>
          <a:p>
            <a:r>
              <a:rPr lang="en-US" sz="2400" dirty="0"/>
              <a:t>One of the few deterministic algorithms in the area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3125" y="6166023"/>
            <a:ext cx="7994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a </a:t>
            </a:r>
            <a:r>
              <a:rPr lang="en-US" sz="2800" b="1" dirty="0"/>
              <a:t>majority</a:t>
            </a:r>
            <a:r>
              <a:rPr lang="en-US" sz="2800" dirty="0"/>
              <a:t> element exist, it is always returned </a:t>
            </a:r>
          </a:p>
        </p:txBody>
      </p:sp>
    </p:spTree>
    <p:extLst>
      <p:ext uri="{BB962C8B-B14F-4D97-AF65-F5344CB8AC3E}">
        <p14:creationId xmlns:p14="http://schemas.microsoft.com/office/powerpoint/2010/main" val="3673653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on streams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How many elements?</a:t>
                </a:r>
              </a:p>
              <a:p>
                <a:r>
                  <a:rPr lang="en-US" dirty="0"/>
                  <a:t>How many different elements?</a:t>
                </a:r>
              </a:p>
              <a:p>
                <a:r>
                  <a:rPr lang="en-US" dirty="0"/>
                  <a:t>What is the most frequent elements</a:t>
                </a:r>
              </a:p>
              <a:p>
                <a:pPr lvl="1"/>
                <a:r>
                  <a:rPr lang="en-US" dirty="0"/>
                  <a:t>Who are the heavy hitters?</a:t>
                </a:r>
              </a:p>
              <a:p>
                <a:pPr marL="57150" indent="0">
                  <a:buNone/>
                </a:pPr>
                <a:r>
                  <a:rPr lang="en-US" sz="2800" b="1" dirty="0"/>
                  <a:t>Frequency Moments</a:t>
                </a:r>
              </a:p>
              <a:p>
                <a:pPr marL="457200" lvl="1" indent="0">
                  <a:buNone/>
                </a:pPr>
                <a:r>
                  <a:rPr lang="en-US" dirty="0"/>
                  <a:t>For element </a:t>
                </a:r>
                <a:r>
                  <a:rPr lang="en-US" dirty="0" err="1"/>
                  <a:t>j∈U</a:t>
                </a:r>
                <a:r>
                  <a:rPr lang="en-US" dirty="0"/>
                  <a:t>,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/>
                  <a:t>∈ {0,1,2,...,m} be the number of times that j occurs in the stream. </a:t>
                </a:r>
              </a:p>
              <a:p>
                <a:pPr marL="457200" lvl="1" indent="0">
                  <a:buNone/>
                </a:pPr>
                <a:r>
                  <a:rPr lang="en-US" dirty="0"/>
                  <a:t>For integer k, the kth frequency moment</a:t>
                </a:r>
              </a:p>
              <a:p>
                <a:pPr marL="457200" lvl="1" indent="0" algn="ctr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:=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d>
                          <m:dPr>
                            <m:begChr m:val="{"/>
                            <m:endChr m:val="}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i="1" dirty="0" err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</m:d>
                      </m:sub>
                      <m:sup/>
                      <m:e>
                        <m:sSubSup>
                          <m:sSub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bSup>
                      </m:e>
                    </m:nary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926" t="-2156" r="-2370" b="-10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1093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Multi-set equality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317" y="1560444"/>
            <a:ext cx="8229600" cy="4525963"/>
          </a:xfrm>
        </p:spPr>
        <p:txBody>
          <a:bodyPr/>
          <a:lstStyle/>
          <a:p>
            <a:r>
              <a:rPr lang="en-US" sz="2800" dirty="0"/>
              <a:t>We have two multi-sets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800" dirty="0"/>
              <a:t> and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  <a:p>
            <a:pPr lvl="1"/>
            <a:r>
              <a:rPr lang="en-US" b="1" dirty="0"/>
              <a:t>given in an arbitrary order</a:t>
            </a:r>
            <a:r>
              <a:rPr lang="en-US" dirty="0"/>
              <a:t>. Once an element is given it cannot be accessed again</a:t>
            </a:r>
          </a:p>
          <a:p>
            <a:pPr lvl="2"/>
            <a:r>
              <a:rPr lang="en-US" dirty="0"/>
              <a:t>(unless it is explicitly stored) and our </a:t>
            </a:r>
          </a:p>
          <a:p>
            <a:pPr lvl="1"/>
            <a:r>
              <a:rPr lang="en-US" dirty="0"/>
              <a:t>goal a low memory algorithm for equality. </a:t>
            </a:r>
          </a:p>
          <a:p>
            <a:pPr lvl="1"/>
            <a:endParaRPr lang="en-US" dirty="0"/>
          </a:p>
          <a:p>
            <a:pPr marL="57150" indent="0">
              <a:buNone/>
            </a:pPr>
            <a:r>
              <a:rPr lang="en-US" dirty="0"/>
              <a:t>Idea: choose a function h and compute h(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dirty="0"/>
              <a:t>) and h(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dirty="0"/>
              <a:t>) gradually. </a:t>
            </a:r>
          </a:p>
          <a:p>
            <a:pPr marL="514350" indent="-457200"/>
            <a:r>
              <a:rPr lang="en-US" dirty="0"/>
              <a:t>h chosen from a </a:t>
            </a:r>
            <a:r>
              <a:rPr lang="en-US" b="1" dirty="0"/>
              <a:t>family of hash functions </a:t>
            </a:r>
            <a:r>
              <a:rPr lang="en-US" dirty="0"/>
              <a:t>H</a:t>
            </a:r>
          </a:p>
          <a:p>
            <a:pPr marL="914400" lvl="1" indent="-457200"/>
            <a:r>
              <a:rPr lang="en-US" dirty="0"/>
              <a:t>All the randomness comes from choice of h</a:t>
            </a: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354A3300-D1E6-46F6-A286-126FCB7E6A45}"/>
              </a:ext>
            </a:extLst>
          </p:cNvPr>
          <p:cNvSpPr/>
          <p:nvPr/>
        </p:nvSpPr>
        <p:spPr bwMode="auto">
          <a:xfrm>
            <a:off x="6114553" y="2592126"/>
            <a:ext cx="2918130" cy="731519"/>
          </a:xfrm>
          <a:prstGeom prst="wedgeRoundRectCallout">
            <a:avLst>
              <a:gd name="adj1" fmla="val -18653"/>
              <a:gd name="adj2" fmla="val 83152"/>
              <a:gd name="adj3" fmla="val 16667"/>
            </a:avLst>
          </a:prstGeom>
          <a:solidFill>
            <a:schemeClr val="accent1"/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Cannot hope to have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Arial" charset="0"/>
                <a:cs typeface="Arial" charset="0"/>
              </a:rPr>
              <a:t>a deterministic algorithm</a:t>
            </a:r>
            <a:endParaRPr kumimoji="0" lang="en-I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615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 bwMode="auto">
          <a:xfrm>
            <a:off x="5231027" y="3906440"/>
            <a:ext cx="2624862" cy="733167"/>
          </a:xfrm>
          <a:prstGeom prst="wedgeRoundRectCallout">
            <a:avLst>
              <a:gd name="adj1" fmla="val -106157"/>
              <a:gd name="adj2" fmla="val -161097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Uniformly at random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417638"/>
                <a:ext cx="82296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Accumulators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dirty="0"/>
                  <a:t> for 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r>
                  <a:rPr lang="en-US" dirty="0"/>
                  <a:t> 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/>
                  <a:t> for </a:t>
                </a: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</a:p>
              <a:p>
                <a:pPr marL="0" indent="0">
                  <a:buNone/>
                </a:pPr>
                <a:r>
                  <a:rPr lang="en-US" dirty="0"/>
                  <a:t>Initialize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/>
                  <a:t> to 1 </a:t>
                </a:r>
              </a:p>
              <a:p>
                <a:pPr marL="0" indent="0">
                  <a:buNone/>
                </a:pPr>
                <a:r>
                  <a:rPr lang="en-US" dirty="0"/>
                  <a:t>Choose a function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endParaRPr lang="en-US" dirty="0"/>
              </a:p>
              <a:p>
                <a:r>
                  <a:rPr lang="en-US" dirty="0"/>
                  <a:t>Read next element c in the stream</a:t>
                </a:r>
              </a:p>
              <a:p>
                <a:pPr lvl="1"/>
                <a:r>
                  <a:rPr lang="en-US" dirty="0"/>
                  <a:t>Say it is added to 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</a:p>
              <a:p>
                <a:r>
                  <a:rPr lang="en-US" b="1" dirty="0"/>
                  <a:t>Update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dirty="0"/>
                  <a:t>: </a:t>
                </a:r>
              </a:p>
              <a:p>
                <a:pPr lvl="1"/>
                <a:r>
                  <a:rPr lang="en-US" dirty="0"/>
                  <a:t>need to be able to compute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∪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}) </m:t>
                    </m:r>
                  </m:oMath>
                </a14:m>
                <a:r>
                  <a:rPr lang="en-US" dirty="0"/>
                  <a:t>from h, h(A) and c</a:t>
                </a:r>
              </a:p>
              <a:p>
                <a:r>
                  <a:rPr lang="en-US" dirty="0"/>
                  <a:t>At end of stream: compare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417638"/>
                <a:ext cx="8229600" cy="4525963"/>
              </a:xfrm>
              <a:blipFill>
                <a:blip r:embed="rId2"/>
                <a:stretch>
                  <a:fillRect l="-1926" t="-1752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588476" y="1991251"/>
                <a:ext cx="4510216" cy="1138773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At any point in time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sz="2400" dirty="0"/>
                  <a:t> should be h(</a:t>
                </a:r>
                <a:r>
                  <a:rPr lang="en-US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r>
                  <a:rPr lang="en-US" sz="2400" dirty="0"/>
                  <a:t>) seen so far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sz="2400" dirty="0"/>
                  <a:t> should be h(</a:t>
                </a:r>
                <a:r>
                  <a:rPr lang="en-US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  <a:r>
                  <a:rPr lang="en-US" sz="2400" dirty="0"/>
                  <a:t>) seen so far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476" y="1991251"/>
                <a:ext cx="4510216" cy="1138773"/>
              </a:xfrm>
              <a:prstGeom prst="rect">
                <a:avLst/>
              </a:prstGeom>
              <a:blipFill>
                <a:blip r:embed="rId3"/>
                <a:stretch>
                  <a:fillRect l="-1892" t="-2688" r="-1622" b="-150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ounded Rectangular Callout 4"/>
          <p:cNvSpPr/>
          <p:nvPr/>
        </p:nvSpPr>
        <p:spPr bwMode="auto">
          <a:xfrm>
            <a:off x="152400" y="617838"/>
            <a:ext cx="2434281" cy="733167"/>
          </a:xfrm>
          <a:prstGeom prst="wedgeRoundRectCallout">
            <a:avLst>
              <a:gd name="adj1" fmla="val -19141"/>
              <a:gd name="adj2" fmla="val 78230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From the range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of h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14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48"/>
  <p:tag name="DEFAULTHEIGHT" val="200"/>
</p:tagLst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Constantia"/>
        <a:ea typeface=""/>
        <a:cs typeface="Arial"/>
      </a:majorFont>
      <a:minorFont>
        <a:latin typeface="Candar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016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016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49457</TotalTime>
  <Words>841</Words>
  <Application>Microsoft Office PowerPoint</Application>
  <PresentationFormat>On-screen Show (4:3)</PresentationFormat>
  <Paragraphs>110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Cambria Math</vt:lpstr>
      <vt:lpstr>Candara</vt:lpstr>
      <vt:lpstr>Constantia</vt:lpstr>
      <vt:lpstr>Wingdings</vt:lpstr>
      <vt:lpstr>1_Custom Design</vt:lpstr>
      <vt:lpstr>Randomized Algorithms </vt:lpstr>
      <vt:lpstr>Recap and Today</vt:lpstr>
      <vt:lpstr>Homework</vt:lpstr>
      <vt:lpstr>Streaming</vt:lpstr>
      <vt:lpstr>Example of a streaming problem: majority</vt:lpstr>
      <vt:lpstr>Boyer Moore Majority Algorithm</vt:lpstr>
      <vt:lpstr>Computing on streams</vt:lpstr>
      <vt:lpstr>Multi-set equality</vt:lpstr>
      <vt:lpstr>Algorithm</vt:lpstr>
      <vt:lpstr>Multi-set equality</vt:lpstr>
      <vt:lpstr>Functions for Multi-set equality</vt:lpstr>
      <vt:lpstr>Analysis</vt:lpstr>
      <vt:lpstr>Computing on streams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 Naor</dc:creator>
  <cp:lastModifiedBy>Moni Naor</cp:lastModifiedBy>
  <cp:revision>1908</cp:revision>
  <cp:lastPrinted>1601-01-01T00:00:00Z</cp:lastPrinted>
  <dcterms:created xsi:type="dcterms:W3CDTF">1601-01-01T00:00:00Z</dcterms:created>
  <dcterms:modified xsi:type="dcterms:W3CDTF">2020-11-23T23:27:03Z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