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9"/>
  </p:notesMasterIdLst>
  <p:sldIdLst>
    <p:sldId id="323" r:id="rId2"/>
    <p:sldId id="351" r:id="rId3"/>
    <p:sldId id="477" r:id="rId4"/>
    <p:sldId id="358" r:id="rId5"/>
    <p:sldId id="370" r:id="rId6"/>
    <p:sldId id="371" r:id="rId7"/>
    <p:sldId id="389" r:id="rId8"/>
    <p:sldId id="376" r:id="rId9"/>
    <p:sldId id="380" r:id="rId10"/>
    <p:sldId id="381" r:id="rId11"/>
    <p:sldId id="382" r:id="rId12"/>
    <p:sldId id="383" r:id="rId13"/>
    <p:sldId id="401" r:id="rId14"/>
    <p:sldId id="384" r:id="rId15"/>
    <p:sldId id="390" r:id="rId16"/>
    <p:sldId id="391" r:id="rId17"/>
    <p:sldId id="359" r:id="rId18"/>
  </p:sldIdLst>
  <p:sldSz cx="9144000" cy="6858000" type="screen4x3"/>
  <p:notesSz cx="6858000" cy="9144000"/>
  <p:custDataLst>
    <p:tags r:id="rId20"/>
  </p:custDataLst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FF"/>
    <a:srgbClr val="DBB9E5"/>
    <a:srgbClr val="FF0000"/>
    <a:srgbClr val="003366"/>
    <a:srgbClr val="990000"/>
    <a:srgbClr val="66FF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88387" autoAdjust="0"/>
  </p:normalViewPr>
  <p:slideViewPr>
    <p:cSldViewPr snapToGrid="0">
      <p:cViewPr varScale="1">
        <p:scale>
          <a:sx n="68" d="100"/>
          <a:sy n="68" d="100"/>
        </p:scale>
        <p:origin x="1179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095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 smtClean="0"/>
            </a:lvl1pPr>
          </a:lstStyle>
          <a:p>
            <a:pPr>
              <a:defRPr/>
            </a:pPr>
            <a:fld id="{3C4520EC-48F3-4FBE-8781-E7C261DBD4EF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975B8CE3-B9B5-478A-9488-63D6646A06A7}" type="slidenum">
              <a:rPr lang="ar-SA" altLang="en-US"/>
              <a:pPr algn="l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44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6100"/>
            <a:ext cx="5083175" cy="413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4520EC-48F3-4FBE-8781-E7C261DBD4EF}" type="slidenum">
              <a:rPr lang="he-IL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7098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4520EC-48F3-4FBE-8781-E7C261DBD4EF}" type="slidenum">
              <a:rPr lang="he-IL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961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520EC-48F3-4FBE-8781-E7C261DBD4EF}" type="slidenum">
              <a:rPr lang="he-IL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60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2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6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6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3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6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1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8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5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3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3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8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85800"/>
            <a:ext cx="8763000" cy="1600200"/>
          </a:xfrm>
        </p:spPr>
        <p:txBody>
          <a:bodyPr/>
          <a:lstStyle/>
          <a:p>
            <a:pPr eaLnBrk="1" hangingPunct="1"/>
            <a:r>
              <a:rPr lang="en-US" altLang="he-IL" sz="4800" dirty="0">
                <a:solidFill>
                  <a:schemeClr val="accent2"/>
                </a:solidFill>
              </a:rPr>
              <a:t>Randomized Algorithms</a:t>
            </a:r>
            <a:br>
              <a:rPr lang="en-US" altLang="he-IL" dirty="0">
                <a:solidFill>
                  <a:schemeClr val="tx1"/>
                </a:solidFill>
              </a:rPr>
            </a:br>
            <a:endParaRPr lang="en-US" altLang="he-IL" sz="3600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67100"/>
            <a:ext cx="6400800" cy="1752600"/>
          </a:xfrm>
        </p:spPr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r>
              <a:rPr lang="en-US" altLang="he-IL" b="1">
                <a:solidFill>
                  <a:srgbClr val="FF3300"/>
                </a:solidFill>
              </a:rPr>
              <a:t>Lecturer:</a:t>
            </a:r>
            <a:r>
              <a:rPr lang="en-US" altLang="he-IL" sz="4000" b="1">
                <a:solidFill>
                  <a:srgbClr val="D60093"/>
                </a:solidFill>
              </a:rPr>
              <a:t> </a:t>
            </a:r>
            <a:r>
              <a:rPr lang="en-US" altLang="he-IL" b="1">
                <a:solidFill>
                  <a:srgbClr val="FF3300"/>
                </a:solidFill>
              </a:rPr>
              <a:t>Moni Naor</a:t>
            </a:r>
          </a:p>
        </p:txBody>
      </p:sp>
      <p:pic>
        <p:nvPicPr>
          <p:cNvPr id="4100" name="Picture 4" descr="tr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207248"/>
            <a:ext cx="12954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4"/>
          <p:cNvSpPr txBox="1">
            <a:spLocks noChangeArrowheads="1"/>
          </p:cNvSpPr>
          <p:nvPr/>
        </p:nvSpPr>
        <p:spPr bwMode="auto">
          <a:xfrm>
            <a:off x="464544" y="4881563"/>
            <a:ext cx="5099050" cy="1179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800000"/>
                </a:solidFill>
                <a:latin typeface="+mn-lt"/>
                <a:cs typeface="+mn-cs"/>
              </a:rPr>
              <a:t>Lecture 6</a:t>
            </a:r>
            <a:br>
              <a:rPr lang="en-US" altLang="en-US" b="1" dirty="0">
                <a:solidFill>
                  <a:srgbClr val="003399"/>
                </a:solidFill>
                <a:latin typeface="Constantia" panose="02030602050306030303" pitchFamily="18" charset="0"/>
              </a:rPr>
            </a:br>
            <a:endParaRPr lang="en-US" altLang="en-US" b="1" dirty="0">
              <a:solidFill>
                <a:srgbClr val="003399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rtl="0"/>
                <a:r>
                  <a:rPr lang="en-US" dirty="0"/>
                  <a:t>Estimating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Strategy</a:t>
                </a:r>
              </a:p>
              <a:p>
                <a:r>
                  <a:rPr lang="en-US" dirty="0"/>
                  <a:t>Find a </a:t>
                </a:r>
                <a:r>
                  <a:rPr lang="en-US" b="1" dirty="0"/>
                  <a:t>randomized unbiased estimator </a:t>
                </a:r>
                <a:r>
                  <a:rPr lang="en-US" dirty="0"/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, which can be computed in one pass.</a:t>
                </a:r>
              </a:p>
              <a:p>
                <a:pPr lvl="1"/>
                <a:r>
                  <a:rPr lang="en-US" dirty="0"/>
                  <a:t>Want a result that is correct “on average.”</a:t>
                </a:r>
              </a:p>
              <a:p>
                <a:r>
                  <a:rPr lang="en-US" dirty="0"/>
                  <a:t> </a:t>
                </a:r>
                <a:r>
                  <a:rPr lang="en-US" b="1" dirty="0"/>
                  <a:t>Aggregate</a:t>
                </a:r>
                <a:r>
                  <a:rPr lang="en-US" dirty="0"/>
                  <a:t> many independent copies of the estimator, </a:t>
                </a:r>
                <a:r>
                  <a:rPr lang="en-US" b="1" dirty="0"/>
                  <a:t>computed in parallel</a:t>
                </a:r>
                <a:endParaRPr lang="en-US" dirty="0"/>
              </a:p>
              <a:p>
                <a:pPr lvl="1"/>
                <a:r>
                  <a:rPr lang="en-US" dirty="0"/>
                  <a:t>to get an estimate that is accurate </a:t>
                </a:r>
                <a:r>
                  <a:rPr lang="en-US" b="1" dirty="0"/>
                  <a:t>with high probability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926" t="-1752" r="-259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6CFF6D5C-7936-4A73-A7A0-3D0088AE4A29}"/>
              </a:ext>
            </a:extLst>
          </p:cNvPr>
          <p:cNvSpPr/>
          <p:nvPr/>
        </p:nvSpPr>
        <p:spPr bwMode="auto">
          <a:xfrm>
            <a:off x="5208104" y="5800476"/>
            <a:ext cx="2790908" cy="782886"/>
          </a:xfrm>
          <a:prstGeom prst="wedgeRoundRectCallout">
            <a:avLst>
              <a:gd name="adj1" fmla="val -106454"/>
              <a:gd name="adj2" fmla="val -94924"/>
              <a:gd name="adj3" fmla="val 16667"/>
            </a:avLst>
          </a:prstGeom>
          <a:solidFill>
            <a:schemeClr val="accent3">
              <a:lumMod val="8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How to aggregate?</a:t>
            </a:r>
            <a:endParaRPr kumimoji="0" lang="en-I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325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Estimating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5173" y="1855572"/>
                <a:ext cx="8893498" cy="4525963"/>
              </a:xfrm>
            </p:spPr>
            <p:txBody>
              <a:bodyPr/>
              <a:lstStyle/>
              <a:p>
                <a:r>
                  <a:rPr lang="en-US" dirty="0"/>
                  <a:t>Let </a:t>
                </a:r>
                <a:r>
                  <a:rPr lang="en-US" b="1" dirty="0"/>
                  <a:t>h:U→{±1} </a:t>
                </a:r>
                <a:r>
                  <a:rPr lang="en-US" dirty="0"/>
                  <a:t>be a ``random”  function that associates each universe element with a random sign. </a:t>
                </a:r>
              </a:p>
              <a:p>
                <a:pPr lvl="1"/>
                <a:r>
                  <a:rPr lang="en-US" dirty="0"/>
                  <a:t>The function h is chosen at the beginning and stored</a:t>
                </a:r>
              </a:p>
              <a:p>
                <a:r>
                  <a:rPr lang="en-US" dirty="0"/>
                  <a:t>Initialize Z=0 </a:t>
                </a:r>
              </a:p>
              <a:p>
                <a:r>
                  <a:rPr lang="en-US" dirty="0"/>
                  <a:t>Every time a data stream element </a:t>
                </a:r>
                <a:r>
                  <a:rPr lang="en-US" dirty="0" err="1"/>
                  <a:t>j∈U</a:t>
                </a:r>
                <a:r>
                  <a:rPr lang="en-US" dirty="0"/>
                  <a:t> appears,  add h(j) to Z.</a:t>
                </a:r>
              </a:p>
              <a:p>
                <a:pPr lvl="1"/>
                <a:r>
                  <a:rPr lang="en-US" dirty="0"/>
                  <a:t> Increment Z if h(j) = +1 and decrement Z if h(j) =−1.</a:t>
                </a:r>
              </a:p>
              <a:p>
                <a:r>
                  <a:rPr lang="en-US" dirty="0"/>
                  <a:t>Return the estimate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 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5173" y="1855572"/>
                <a:ext cx="8893498" cy="4525963"/>
              </a:xfrm>
              <a:blipFill>
                <a:blip r:embed="rId3"/>
                <a:stretch>
                  <a:fillRect l="-1782" t="-2019" r="-1988" b="-1117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ular Callout 3"/>
          <p:cNvSpPr/>
          <p:nvPr/>
        </p:nvSpPr>
        <p:spPr bwMode="auto">
          <a:xfrm>
            <a:off x="3698789" y="1114167"/>
            <a:ext cx="4596714" cy="741405"/>
          </a:xfrm>
          <a:prstGeom prst="wedgeRoundRectCallout">
            <a:avLst/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Should be 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independent of the stream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Arial" charset="0"/>
                <a:cs typeface="Arial" charset="0"/>
              </a:rPr>
              <a:t>We will see that 4-wise </a:t>
            </a:r>
            <a:r>
              <a:rPr lang="en-US" sz="2000" dirty="0" err="1">
                <a:latin typeface="Arial" charset="0"/>
                <a:cs typeface="Arial" charset="0"/>
              </a:rPr>
              <a:t>ind.</a:t>
            </a:r>
            <a:r>
              <a:rPr lang="en-US" sz="2000" dirty="0">
                <a:latin typeface="Arial" charset="0"/>
                <a:cs typeface="Arial" charset="0"/>
              </a:rPr>
              <a:t> Is enough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6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Estimator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Claim</a:t>
                </a:r>
                <a:r>
                  <a:rPr lang="en-US" dirty="0"/>
                  <a:t>: For every data stream</a:t>
                </a:r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dirty="0"/>
                  <a:t>[X]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0758" y="2899719"/>
            <a:ext cx="5604279" cy="3409005"/>
          </a:xfrm>
          <a:prstGeom prst="rect">
            <a:avLst/>
          </a:prstGeom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46254547-291A-446C-92B1-9E8F0449A00C}"/>
              </a:ext>
            </a:extLst>
          </p:cNvPr>
          <p:cNvSpPr/>
          <p:nvPr/>
        </p:nvSpPr>
        <p:spPr bwMode="auto">
          <a:xfrm>
            <a:off x="119046" y="5064980"/>
            <a:ext cx="2639833" cy="723569"/>
          </a:xfrm>
          <a:prstGeom prst="wedgeRoundRectCallout">
            <a:avLst>
              <a:gd name="adj1" fmla="val 62300"/>
              <a:gd name="adj2" fmla="val -8333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Linearity of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expectations</a:t>
            </a:r>
            <a:endParaRPr kumimoji="0" lang="en-I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ACD946E5-6D9E-43F1-A54F-087779953F4C}"/>
              </a:ext>
            </a:extLst>
          </p:cNvPr>
          <p:cNvSpPr/>
          <p:nvPr/>
        </p:nvSpPr>
        <p:spPr bwMode="auto">
          <a:xfrm>
            <a:off x="6504167" y="5931197"/>
            <a:ext cx="2639833" cy="572494"/>
          </a:xfrm>
          <a:prstGeom prst="wedgeRoundRectCallout">
            <a:avLst>
              <a:gd name="adj1" fmla="val -77158"/>
              <a:gd name="adj2" fmla="val -73611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Ind. of the values of 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charset="0"/>
                <a:cs typeface="Arial" charset="0"/>
              </a:rPr>
              <a:t>Pairwise is enough!</a:t>
            </a: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09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4E671-0BE5-4DAA-8500-CCF85E13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0"/>
            <a:ext cx="8567530" cy="1143000"/>
          </a:xfrm>
        </p:spPr>
        <p:txBody>
          <a:bodyPr/>
          <a:lstStyle/>
          <a:p>
            <a:r>
              <a:rPr lang="en-US" sz="3600" dirty="0"/>
              <a:t>Are Great Expectations Good Enough?</a:t>
            </a:r>
            <a:endParaRPr lang="en-IL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95A6D5-1036-441D-8A36-AB8117DFCB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4867" y="1166018"/>
                <a:ext cx="8229600" cy="4525963"/>
              </a:xfrm>
            </p:spPr>
            <p:txBody>
              <a:bodyPr/>
              <a:lstStyle/>
              <a:p>
                <a:r>
                  <a:rPr lang="en-US" dirty="0"/>
                  <a:t>Example: count the number of satisfying assignments of a given formula</a:t>
                </a:r>
              </a:p>
              <a:p>
                <a:r>
                  <a:rPr lang="en-US" dirty="0"/>
                  <a:t>Better: use variance</a:t>
                </a:r>
              </a:p>
              <a:p>
                <a:pPr marL="0" indent="0">
                  <a:buNone/>
                </a:pPr>
                <a:r>
                  <a:rPr lang="en-US" sz="2400" dirty="0"/>
                  <a:t>Recall: </a:t>
                </a:r>
              </a:p>
              <a:p>
                <a:r>
                  <a:rPr lang="en-US" b="1" dirty="0"/>
                  <a:t>Markov’s inequality </a:t>
                </a:r>
                <a:r>
                  <a:rPr lang="en-US" dirty="0"/>
                  <a:t>(non-negative)</a:t>
                </a: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dirty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⁡[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&gt;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] ≤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]/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b="1" dirty="0" err="1"/>
                  <a:t>Chebychev’s</a:t>
                </a:r>
                <a:r>
                  <a:rPr lang="en-US" b="1" dirty="0"/>
                  <a:t> inequality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Pr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⁡[|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−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]|≥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] ≤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b="1" dirty="0"/>
                  <a:t>Chernoff-</a:t>
                </a:r>
                <a:r>
                  <a:rPr lang="en-US" b="1" dirty="0" err="1"/>
                  <a:t>Hoeffding</a:t>
                </a:r>
                <a:r>
                  <a:rPr lang="en-US" b="1" dirty="0"/>
                  <a:t> Inequality</a:t>
                </a:r>
              </a:p>
              <a:p>
                <a:pPr lvl="1"/>
                <a:r>
                  <a:rPr lang="en-US" dirty="0"/>
                  <a:t>Need complete independence</a:t>
                </a:r>
                <a:endParaRPr lang="en-IL" dirty="0"/>
              </a:p>
              <a:p>
                <a:endParaRPr lang="en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95A6D5-1036-441D-8A36-AB8117DFCB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4867" y="1166018"/>
                <a:ext cx="8229600" cy="4525963"/>
              </a:xfrm>
              <a:blipFill>
                <a:blip r:embed="rId3"/>
                <a:stretch>
                  <a:fillRect l="-1926" t="-2019" b="-2099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E771EE0-3076-43F6-88AB-C2AEB21BFF8C}"/>
                  </a:ext>
                </a:extLst>
              </p:cNvPr>
              <p:cNvSpPr txBox="1"/>
              <p:nvPr/>
            </p:nvSpPr>
            <p:spPr>
              <a:xfrm>
                <a:off x="6027090" y="3887241"/>
                <a:ext cx="3116910" cy="944169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[(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IL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E771EE0-3076-43F6-88AB-C2AEB21BFF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7090" y="3887241"/>
                <a:ext cx="3116910" cy="9441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D34BDC-7D34-487A-BA73-F28AE54FEEAC}"/>
                  </a:ext>
                </a:extLst>
              </p:cNvPr>
              <p:cNvSpPr txBox="1"/>
              <p:nvPr/>
            </p:nvSpPr>
            <p:spPr>
              <a:xfrm>
                <a:off x="5868061" y="5590444"/>
                <a:ext cx="3593989" cy="1200329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Claim: If the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 are </a:t>
                </a:r>
                <a:r>
                  <a:rPr lang="en-US" sz="2400" b="1" dirty="0"/>
                  <a:t>pairwise independent: </a:t>
                </a:r>
                <a:r>
                  <a:rPr lang="en-US" sz="2400" dirty="0"/>
                  <a:t>then same variance  </a:t>
                </a:r>
                <a:endParaRPr lang="en-IL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D34BDC-7D34-487A-BA73-F28AE54FEE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061" y="5590444"/>
                <a:ext cx="3593989" cy="1200329"/>
              </a:xfrm>
              <a:prstGeom prst="rect">
                <a:avLst/>
              </a:prstGeom>
              <a:blipFill>
                <a:blip r:embed="rId5"/>
                <a:stretch>
                  <a:fillRect l="-2716" t="-4061" b="-1116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681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24" y="20594"/>
            <a:ext cx="8229600" cy="1143000"/>
          </a:xfrm>
        </p:spPr>
        <p:txBody>
          <a:bodyPr/>
          <a:lstStyle/>
          <a:p>
            <a:r>
              <a:rPr lang="en-US" dirty="0"/>
              <a:t>Good 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6584" y="1377778"/>
                <a:ext cx="8777416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Claim</a:t>
                </a:r>
                <a:r>
                  <a:rPr lang="en-US" dirty="0"/>
                  <a:t>: For every data stream</a:t>
                </a:r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𝑉𝑎𝑟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dirty="0"/>
                  <a:t>[X]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Why is this good enough? </a:t>
                </a:r>
              </a:p>
              <a:p>
                <a:pPr marL="0" indent="0">
                  <a:buNone/>
                </a:pPr>
                <a:r>
                  <a:rPr lang="en-US" dirty="0"/>
                  <a:t>Let Y=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L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IL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sz="2800" dirty="0"/>
                  <a:t>The </a:t>
                </a:r>
                <a:r>
                  <a:rPr lang="en-US" sz="2800" b="1" dirty="0"/>
                  <a:t>variance of t independent trials goes down </a:t>
                </a:r>
                <a:r>
                  <a:rPr lang="en-US" sz="2800" dirty="0"/>
                  <a:t>as 1/t </a:t>
                </a:r>
              </a:p>
              <a:p>
                <a:pPr marL="0" indent="0">
                  <a:buNone/>
                </a:pPr>
                <a:r>
                  <a:rPr lang="en-US" dirty="0"/>
                  <a:t>Claim: For every data stream, with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𝛿</m:t>
                            </m:r>
                            <m:r>
                              <m:rPr>
                                <m:sty m:val="p"/>
                              </m:rPr>
                              <a:rPr lang="el-GR" i="1" dirty="0" smtClean="0">
                                <a:latin typeface="Cambria Math" panose="02040503050406030204" pitchFamily="18" charset="0"/>
                              </a:rPr>
                              <m:t>ε</m:t>
                            </m:r>
                          </m:e>
                          <m:sup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,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Pr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… </m:t>
                            </m:r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∈(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ε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)·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]</m:t>
                        </m:r>
                      </m:e>
                    </m:fun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6584" y="1377778"/>
                <a:ext cx="8777416" cy="4525963"/>
              </a:xfrm>
              <a:blipFill>
                <a:blip r:embed="rId3"/>
                <a:stretch>
                  <a:fillRect l="-1736" t="-1752" b="-525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C695C726-0A55-4A92-95E3-BEEA7EFB0A65}"/>
              </a:ext>
            </a:extLst>
          </p:cNvPr>
          <p:cNvSpPr/>
          <p:nvPr/>
        </p:nvSpPr>
        <p:spPr bwMode="auto">
          <a:xfrm>
            <a:off x="5430741" y="2856505"/>
            <a:ext cx="3239583" cy="793143"/>
          </a:xfrm>
          <a:prstGeom prst="wedgeRoundRectCallout">
            <a:avLst>
              <a:gd name="adj1" fmla="val -52125"/>
              <a:gd name="adj2" fmla="val -96229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4-wise independence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sufficient</a:t>
            </a:r>
            <a:endParaRPr kumimoji="0" lang="en-I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91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solidFill>
                  <a:srgbClr val="008000"/>
                </a:solidFill>
              </a:rPr>
              <a:t>k-wise</a:t>
            </a:r>
            <a:r>
              <a:rPr lang="en-US" altLang="en-US" dirty="0"/>
              <a:t> independence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Approach: use </a:t>
            </a:r>
            <a:r>
              <a:rPr lang="en-US" altLang="en-US" i="1" dirty="0">
                <a:solidFill>
                  <a:srgbClr val="008000"/>
                </a:solidFill>
              </a:rPr>
              <a:t>k-wise</a:t>
            </a:r>
            <a:r>
              <a:rPr lang="en-US" altLang="en-US" dirty="0"/>
              <a:t> independence for smallest </a:t>
            </a:r>
            <a:r>
              <a:rPr lang="en-US" altLang="en-US" i="1" dirty="0">
                <a:solidFill>
                  <a:srgbClr val="008000"/>
                </a:solidFill>
              </a:rPr>
              <a:t>k</a:t>
            </a:r>
            <a:r>
              <a:rPr lang="en-US" altLang="en-US" dirty="0"/>
              <a:t> possible </a:t>
            </a:r>
          </a:p>
          <a:p>
            <a:endParaRPr lang="en-US" dirty="0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57200" y="3133151"/>
            <a:ext cx="8418415" cy="2794000"/>
            <a:chOff x="294" y="1608"/>
            <a:chExt cx="5139" cy="1760"/>
          </a:xfrm>
        </p:grpSpPr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94" y="1608"/>
              <a:ext cx="5139" cy="1760"/>
              <a:chOff x="294" y="1500"/>
              <a:chExt cx="5441" cy="948"/>
            </a:xfrm>
          </p:grpSpPr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294" y="1500"/>
                <a:ext cx="5371" cy="948"/>
              </a:xfrm>
              <a:prstGeom prst="rect">
                <a:avLst/>
              </a:prstGeom>
              <a:solidFill>
                <a:srgbClr val="99CCFF">
                  <a:alpha val="39999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300" y="1500"/>
                    <a:ext cx="5435" cy="86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marL="342900" indent="-3429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algn="l" eaLnBrk="1" hangingPunct="1"/>
                    <a:r>
                      <a:rPr lang="en-US" altLang="en-US" sz="3000" b="1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rPr>
                      <a:t>Definition</a:t>
                    </a:r>
                    <a:r>
                      <a:rPr lang="en-US" altLang="en-US" sz="3000" b="1" u="sng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rPr>
                      <a:t>:</a:t>
                    </a:r>
                    <a:r>
                      <a:rPr lang="en-US" altLang="en-US" sz="3000" dirty="0">
                        <a:latin typeface="Candara" panose="020E0502030303020204" pitchFamily="34" charset="0"/>
                      </a:rPr>
                      <a:t> A family </a:t>
                    </a:r>
                    <a:r>
                      <a:rPr lang="en-US" altLang="en-US" sz="3000" dirty="0">
                        <a:solidFill>
                          <a:srgbClr val="008000"/>
                        </a:solidFill>
                        <a:latin typeface="cmsy10" pitchFamily="34" charset="0"/>
                      </a:rPr>
                      <a:t>H</a:t>
                    </a:r>
                    <a:r>
                      <a:rPr lang="en-US" altLang="en-US" sz="3000" dirty="0">
                        <a:latin typeface="Candara" panose="020E0502030303020204" pitchFamily="34" charset="0"/>
                      </a:rPr>
                      <a:t> of hash functions </a:t>
                    </a:r>
                    <a14:m>
                      <m:oMath xmlns:m="http://schemas.openxmlformats.org/officeDocument/2006/math">
                        <m:r>
                          <a:rPr lang="en-US" altLang="en-US" sz="300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en-US" sz="3000" i="1" dirty="0" smtClean="0">
                            <a:latin typeface="Cambria Math" panose="02040503050406030204" pitchFamily="18" charset="0"/>
                          </a:rPr>
                          <m:t>: </m:t>
                        </m:r>
                        <m:r>
                          <a:rPr lang="en-US" altLang="en-US" sz="300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altLang="en-US" sz="3000" i="1" dirty="0" smtClean="0">
                            <a:latin typeface="Cambria Math" panose="02040503050406030204" pitchFamily="18" charset="0"/>
                          </a:rPr>
                          <m:t>↦ </m:t>
                        </m:r>
                        <m:r>
                          <a:rPr lang="en-US" altLang="en-US" sz="300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</m:oMath>
                    </a14:m>
                    <a:r>
                      <a:rPr lang="en-US" altLang="en-US" sz="3000" dirty="0">
                        <a:latin typeface="Candara" panose="020E0502030303020204" pitchFamily="34" charset="0"/>
                      </a:rPr>
                      <a:t> is </a:t>
                    </a:r>
                    <a:r>
                      <a:rPr lang="en-US" altLang="en-US" sz="3000" b="1" i="1" dirty="0">
                        <a:solidFill>
                          <a:srgbClr val="800000"/>
                        </a:solidFill>
                        <a:latin typeface="Candara" panose="020E0502030303020204" pitchFamily="34" charset="0"/>
                      </a:rPr>
                      <a:t>k-wise independent</a:t>
                    </a:r>
                    <a:r>
                      <a:rPr lang="en-US" altLang="en-US" sz="3000" dirty="0">
                        <a:latin typeface="Candara" panose="020E0502030303020204" pitchFamily="34" charset="0"/>
                      </a:rPr>
                      <a:t> if for any </a:t>
                    </a:r>
                    <a:r>
                      <a:rPr lang="en-US" altLang="en-US" sz="3000" b="1" dirty="0">
                        <a:latin typeface="Candara" panose="020E0502030303020204" pitchFamily="34" charset="0"/>
                      </a:rPr>
                      <a:t>distinct</a:t>
                    </a:r>
                    <a:r>
                      <a:rPr lang="en-US" altLang="en-US" sz="3000" dirty="0">
                        <a:latin typeface="Candara" panose="020E0502030303020204" pitchFamily="34" charset="0"/>
                      </a:rPr>
                      <a:t> </a:t>
                    </a:r>
                    <a:r>
                      <a:rPr lang="en-US" altLang="en-US" sz="3400" i="1" dirty="0">
                        <a:solidFill>
                          <a:srgbClr val="008000"/>
                        </a:solidFill>
                        <a:latin typeface="Candara" panose="020E0502030303020204" pitchFamily="34" charset="0"/>
                      </a:rPr>
                      <a:t>x</a:t>
                    </a:r>
                    <a:r>
                      <a:rPr lang="en-US" altLang="en-US" sz="3400" i="1" baseline="-15000" dirty="0">
                        <a:solidFill>
                          <a:srgbClr val="008000"/>
                        </a:solidFill>
                        <a:latin typeface="Candara" panose="020E0502030303020204" pitchFamily="34" charset="0"/>
                      </a:rPr>
                      <a:t>1</a:t>
                    </a:r>
                    <a:r>
                      <a:rPr lang="en-US" altLang="en-US" sz="3000" dirty="0">
                        <a:solidFill>
                          <a:srgbClr val="008000"/>
                        </a:solidFill>
                        <a:latin typeface="Candara" panose="020E0502030303020204" pitchFamily="34" charset="0"/>
                      </a:rPr>
                      <a:t>,...,</a:t>
                    </a:r>
                    <a:r>
                      <a:rPr lang="en-US" altLang="en-US" sz="3400" i="1" dirty="0" err="1">
                        <a:solidFill>
                          <a:srgbClr val="008000"/>
                        </a:solidFill>
                        <a:latin typeface="Candara" panose="020E0502030303020204" pitchFamily="34" charset="0"/>
                      </a:rPr>
                      <a:t>x</a:t>
                    </a:r>
                    <a:r>
                      <a:rPr lang="en-US" altLang="en-US" sz="3400" i="1" baseline="-15000" dirty="0" err="1">
                        <a:solidFill>
                          <a:srgbClr val="008000"/>
                        </a:solidFill>
                        <a:latin typeface="Candara" panose="020E0502030303020204" pitchFamily="34" charset="0"/>
                      </a:rPr>
                      <a:t>k</a:t>
                    </a:r>
                    <a:r>
                      <a:rPr lang="en-US" altLang="en-US" sz="2800" dirty="0" err="1">
                        <a:solidFill>
                          <a:srgbClr val="008000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  <a:sym typeface="Wingdings 3" panose="05040102010807070707" pitchFamily="18" charset="2"/>
                      </a:rPr>
                      <a:t>∈</a:t>
                    </a:r>
                    <a:r>
                      <a:rPr lang="en-US" altLang="en-US" sz="3000" dirty="0" err="1">
                        <a:solidFill>
                          <a:srgbClr val="008000"/>
                        </a:solidFill>
                        <a:latin typeface="cmsy10" pitchFamily="34" charset="0"/>
                      </a:rPr>
                      <a:t>U</a:t>
                    </a:r>
                    <a:r>
                      <a:rPr lang="en-US" altLang="en-US" sz="3000" dirty="0">
                        <a:latin typeface="Candara" panose="020E0502030303020204" pitchFamily="34" charset="0"/>
                      </a:rPr>
                      <a:t> and for any </a:t>
                    </a:r>
                    <a:r>
                      <a:rPr lang="en-US" altLang="en-US" sz="3000" i="1" dirty="0">
                        <a:solidFill>
                          <a:srgbClr val="008000"/>
                        </a:solidFill>
                        <a:latin typeface="Candara" panose="020E0502030303020204" pitchFamily="34" charset="0"/>
                      </a:rPr>
                      <a:t>y</a:t>
                    </a:r>
                    <a:r>
                      <a:rPr lang="en-US" altLang="en-US" sz="3000" i="1" baseline="-15000" dirty="0">
                        <a:solidFill>
                          <a:srgbClr val="008000"/>
                        </a:solidFill>
                        <a:latin typeface="Candara" panose="020E0502030303020204" pitchFamily="34" charset="0"/>
                      </a:rPr>
                      <a:t>1</a:t>
                    </a:r>
                    <a:r>
                      <a:rPr lang="en-US" altLang="en-US" sz="3000" dirty="0">
                        <a:solidFill>
                          <a:srgbClr val="008000"/>
                        </a:solidFill>
                        <a:latin typeface="Candara" panose="020E0502030303020204" pitchFamily="34" charset="0"/>
                      </a:rPr>
                      <a:t>,...,</a:t>
                    </a:r>
                    <a:r>
                      <a:rPr lang="en-US" altLang="en-US" sz="3000" i="1" dirty="0" err="1">
                        <a:solidFill>
                          <a:srgbClr val="008000"/>
                        </a:solidFill>
                        <a:latin typeface="Candara" panose="020E0502030303020204" pitchFamily="34" charset="0"/>
                      </a:rPr>
                      <a:t>y</a:t>
                    </a:r>
                    <a:r>
                      <a:rPr lang="en-US" altLang="en-US" sz="3000" i="1" baseline="-15000" dirty="0" err="1">
                        <a:solidFill>
                          <a:srgbClr val="008000"/>
                        </a:solidFill>
                        <a:latin typeface="Candara" panose="020E0502030303020204" pitchFamily="34" charset="0"/>
                      </a:rPr>
                      <a:t>k</a:t>
                    </a:r>
                    <a:r>
                      <a:rPr lang="en-US" altLang="en-US" sz="3000" dirty="0">
                        <a:solidFill>
                          <a:srgbClr val="008000"/>
                        </a:solidFill>
                        <a:latin typeface="SimSun" panose="02010600030101010101" pitchFamily="2" charset="-122"/>
                        <a:ea typeface="SimSun" panose="02010600030101010101" pitchFamily="2" charset="-122"/>
                        <a:sym typeface="Wingdings 3" panose="05040102010807070707" pitchFamily="18" charset="2"/>
                      </a:rPr>
                      <a:t>∈</a:t>
                    </a:r>
                    <a:r>
                      <a:rPr lang="en-US" altLang="en-US" sz="3000" i="1" dirty="0">
                        <a:solidFill>
                          <a:srgbClr val="008000"/>
                        </a:solidFill>
                        <a:latin typeface="Candara" panose="020E0502030303020204" pitchFamily="34" charset="0"/>
                      </a:rPr>
                      <a:t>[0,...,m-1]</a:t>
                    </a:r>
                    <a:r>
                      <a:rPr lang="en-US" altLang="en-US" sz="3000" dirty="0">
                        <a:latin typeface="Candara" panose="020E0502030303020204" pitchFamily="34" charset="0"/>
                      </a:rPr>
                      <a:t>:</a:t>
                    </a:r>
                  </a:p>
                </p:txBody>
              </p:sp>
            </mc:Choice>
            <mc:Fallback>
              <p:sp>
                <p:nvSpPr>
                  <p:cNvPr id="10" name="Rectangle 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300" y="1500"/>
                    <a:ext cx="5435" cy="86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l="-1740" t="-2885"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en-IL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567" y="2662"/>
              <a:ext cx="4829" cy="685"/>
              <a:chOff x="640" y="3130"/>
              <a:chExt cx="4829" cy="685"/>
            </a:xfrm>
          </p:grpSpPr>
          <p:sp>
            <p:nvSpPr>
              <p:cNvPr id="7" name="Rectangle 13"/>
              <p:cNvSpPr>
                <a:spLocks noChangeArrowheads="1"/>
              </p:cNvSpPr>
              <p:nvPr/>
            </p:nvSpPr>
            <p:spPr bwMode="auto">
              <a:xfrm>
                <a:off x="773" y="3130"/>
                <a:ext cx="4696" cy="6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l" eaLnBrk="1" hangingPunct="1"/>
                <a:r>
                  <a:rPr lang="en-US" altLang="en-US" sz="3000" i="1" dirty="0" err="1">
                    <a:solidFill>
                      <a:srgbClr val="008000"/>
                    </a:solidFill>
                    <a:latin typeface="Candara" panose="020E0502030303020204" pitchFamily="34" charset="0"/>
                  </a:rPr>
                  <a:t>Pr</a:t>
                </a:r>
                <a:r>
                  <a:rPr lang="en-US" altLang="en-US" sz="3000" i="1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  [h(x</a:t>
                </a:r>
                <a:r>
                  <a:rPr lang="en-US" altLang="en-US" sz="3000" i="1" baseline="-15000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1</a:t>
                </a:r>
                <a:r>
                  <a:rPr lang="en-US" altLang="en-US" sz="3000" i="1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)=y</a:t>
                </a:r>
                <a:r>
                  <a:rPr lang="en-US" altLang="en-US" sz="3000" i="1" baseline="-15000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1</a:t>
                </a:r>
                <a:r>
                  <a:rPr lang="en-US" altLang="en-US" sz="3000" i="1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 </a:t>
                </a:r>
                <a:r>
                  <a:rPr lang="en-US" altLang="en-US" sz="4000" i="1" baseline="-25000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^ </a:t>
                </a:r>
                <a:r>
                  <a:rPr lang="en-US" altLang="en-US" sz="3000" i="1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h(x</a:t>
                </a:r>
                <a:r>
                  <a:rPr lang="en-US" altLang="en-US" sz="3000" i="1" baseline="-15000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2</a:t>
                </a:r>
                <a:r>
                  <a:rPr lang="en-US" altLang="en-US" sz="3000" i="1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)=y</a:t>
                </a:r>
                <a:r>
                  <a:rPr lang="en-US" altLang="en-US" sz="3000" i="1" baseline="-15000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2</a:t>
                </a:r>
                <a:r>
                  <a:rPr lang="en-US" altLang="en-US" sz="3000" i="1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 </a:t>
                </a:r>
                <a:r>
                  <a:rPr lang="en-US" altLang="en-US" sz="4000" i="1" baseline="-25000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^ </a:t>
                </a:r>
                <a:r>
                  <a:rPr lang="en-US" altLang="en-US" sz="3000" i="1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... </a:t>
                </a:r>
                <a:r>
                  <a:rPr lang="en-US" altLang="en-US" sz="4000" i="1" baseline="-25000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^ </a:t>
                </a:r>
                <a:r>
                  <a:rPr lang="en-US" altLang="en-US" sz="3000" i="1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h(</a:t>
                </a:r>
                <a:r>
                  <a:rPr lang="en-US" altLang="en-US" sz="3000" i="1" dirty="0" err="1">
                    <a:solidFill>
                      <a:srgbClr val="008000"/>
                    </a:solidFill>
                    <a:latin typeface="Candara" panose="020E0502030303020204" pitchFamily="34" charset="0"/>
                  </a:rPr>
                  <a:t>x</a:t>
                </a:r>
                <a:r>
                  <a:rPr lang="en-US" altLang="en-US" sz="3000" i="1" baseline="-15000" dirty="0" err="1">
                    <a:solidFill>
                      <a:srgbClr val="008000"/>
                    </a:solidFill>
                    <a:latin typeface="Candara" panose="020E0502030303020204" pitchFamily="34" charset="0"/>
                  </a:rPr>
                  <a:t>k</a:t>
                </a:r>
                <a:r>
                  <a:rPr lang="en-US" altLang="en-US" sz="3000" i="1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)=</a:t>
                </a:r>
                <a:r>
                  <a:rPr lang="en-US" altLang="en-US" sz="3000" i="1" dirty="0" err="1">
                    <a:solidFill>
                      <a:srgbClr val="008000"/>
                    </a:solidFill>
                    <a:latin typeface="Candara" panose="020E0502030303020204" pitchFamily="34" charset="0"/>
                  </a:rPr>
                  <a:t>y</a:t>
                </a:r>
                <a:r>
                  <a:rPr lang="en-US" altLang="en-US" sz="3000" i="1" baseline="-15000" dirty="0" err="1">
                    <a:solidFill>
                      <a:srgbClr val="008000"/>
                    </a:solidFill>
                    <a:latin typeface="Candara" panose="020E0502030303020204" pitchFamily="34" charset="0"/>
                  </a:rPr>
                  <a:t>k</a:t>
                </a:r>
                <a:r>
                  <a:rPr lang="en-US" altLang="en-US" sz="3000" i="1" dirty="0">
                    <a:solidFill>
                      <a:srgbClr val="008000"/>
                    </a:solidFill>
                    <a:latin typeface="Candara" panose="020E0502030303020204" pitchFamily="34" charset="0"/>
                  </a:rPr>
                  <a:t>] = 1/|</a:t>
                </a:r>
                <a:r>
                  <a:rPr lang="en-US" altLang="en-US" sz="3000" i="1" dirty="0" err="1">
                    <a:solidFill>
                      <a:srgbClr val="008000"/>
                    </a:solidFill>
                    <a:latin typeface="Candara" panose="020E0502030303020204" pitchFamily="34" charset="0"/>
                  </a:rPr>
                  <a:t>U|</a:t>
                </a:r>
                <a:r>
                  <a:rPr lang="en-US" altLang="en-US" sz="3000" i="1" baseline="30000" dirty="0" err="1">
                    <a:solidFill>
                      <a:srgbClr val="008000"/>
                    </a:solidFill>
                    <a:latin typeface="Candara" panose="020E0502030303020204" pitchFamily="34" charset="0"/>
                  </a:rPr>
                  <a:t>k</a:t>
                </a:r>
                <a:endParaRPr lang="en-US" altLang="en-US" sz="3000" i="1" baseline="30000" dirty="0">
                  <a:solidFill>
                    <a:srgbClr val="008000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8" name="Rectangle 14"/>
              <p:cNvSpPr>
                <a:spLocks noChangeArrowheads="1"/>
              </p:cNvSpPr>
              <p:nvPr/>
            </p:nvSpPr>
            <p:spPr bwMode="auto">
              <a:xfrm>
                <a:off x="640" y="3275"/>
                <a:ext cx="581" cy="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i="1" baseline="-10000" dirty="0" err="1">
                    <a:solidFill>
                      <a:srgbClr val="008000"/>
                    </a:solidFill>
                    <a:latin typeface="Candara" panose="020E0502030303020204" pitchFamily="34" charset="0"/>
                  </a:rPr>
                  <a:t>h</a:t>
                </a:r>
                <a:r>
                  <a:rPr lang="en-US" altLang="en-US" sz="2900" baseline="-10000" dirty="0" err="1">
                    <a:solidFill>
                      <a:srgbClr val="008000"/>
                    </a:solidFill>
                    <a:latin typeface="SimSun" panose="02010600030101010101" pitchFamily="2" charset="-122"/>
                    <a:ea typeface="SimSun" panose="02010600030101010101" pitchFamily="2" charset="-122"/>
                    <a:sym typeface="Wingdings 3" panose="05040102010807070707" pitchFamily="18" charset="2"/>
                  </a:rPr>
                  <a:t>∈</a:t>
                </a:r>
                <a:r>
                  <a:rPr lang="en-US" altLang="en-US" sz="3200" baseline="-10000" dirty="0" err="1">
                    <a:solidFill>
                      <a:srgbClr val="008000"/>
                    </a:solidFill>
                    <a:latin typeface="cmsy10" pitchFamily="34" charset="0"/>
                  </a:rPr>
                  <a:t>H</a:t>
                </a:r>
                <a:endParaRPr lang="en-US" altLang="en-US" sz="3400" i="1" dirty="0">
                  <a:solidFill>
                    <a:srgbClr val="008000"/>
                  </a:solidFill>
                  <a:latin typeface="Candara" panose="020E0502030303020204" pitchFamily="34" charset="0"/>
                </a:endParaRPr>
              </a:p>
            </p:txBody>
          </p:sp>
        </p:grpSp>
      </p:grp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BDFF4538-AA87-4ED2-853C-3F5EA0BD55EF}"/>
              </a:ext>
            </a:extLst>
          </p:cNvPr>
          <p:cNvSpPr/>
          <p:nvPr/>
        </p:nvSpPr>
        <p:spPr bwMode="auto">
          <a:xfrm>
            <a:off x="3615396" y="5649382"/>
            <a:ext cx="4529797" cy="1087438"/>
          </a:xfrm>
          <a:prstGeom prst="wedgeRoundRectCallout">
            <a:avLst>
              <a:gd name="adj1" fmla="val 40220"/>
              <a:gd name="adj2" fmla="val -7074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charset="0"/>
                <a:cs typeface="Arial" charset="0"/>
              </a:rPr>
              <a:t>Exactly as what happens with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charset="0"/>
                <a:cs typeface="Arial" charset="0"/>
              </a:rPr>
              <a:t>a truly independent function</a:t>
            </a:r>
            <a:endParaRPr kumimoji="0" lang="en-IL" sz="24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12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08" y="-32221"/>
            <a:ext cx="8612659" cy="1143000"/>
          </a:xfrm>
        </p:spPr>
        <p:txBody>
          <a:bodyPr/>
          <a:lstStyle/>
          <a:p>
            <a:r>
              <a:rPr lang="en-US" dirty="0"/>
              <a:t>Constructing 3-wise independence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3059" y="1110779"/>
                <a:ext cx="8579708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Domain U be of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dirty="0"/>
                  <a:t> range is just 1 bit</a:t>
                </a:r>
              </a:p>
              <a:p>
                <a:r>
                  <a:rPr lang="en-US" dirty="0"/>
                  <a:t>Each element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dirty="0"/>
                  <a:t> corresponds to a binary vector of length m+1 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〈</m:t>
                      </m:r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IL" i="1" dirty="0" smtClean="0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i="1" dirty="0" err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〉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dirty="0"/>
                  <a:t>  is defined by a (random) vector R=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〈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IL" i="1" dirty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dirty="0"/>
                  <a:t>(x) =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〈</m:t>
                    </m:r>
                  </m:oMath>
                </a14:m>
                <a:r>
                  <a:rPr lang="en-US" dirty="0"/>
                  <a:t>x,R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dirty="0"/>
                  <a:t>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IL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5"/>
                          </m:rP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 mod 2</a:t>
                </a:r>
              </a:p>
              <a:p>
                <a:pPr marL="0" indent="0">
                  <a:buNone/>
                </a:pPr>
                <a:r>
                  <a:rPr lang="en-US" b="1" dirty="0"/>
                  <a:t>Claim</a:t>
                </a:r>
                <a:r>
                  <a:rPr lang="en-US" dirty="0"/>
                  <a:t>: every 3 vectors </a:t>
                </a:r>
                <a:r>
                  <a:rPr lang="en-US" dirty="0" err="1"/>
                  <a:t>x,y</a:t>
                </a:r>
                <a:r>
                  <a:rPr lang="en-US" dirty="0"/>
                  <a:t> and z are linearly </a:t>
                </a:r>
                <a:r>
                  <a:rPr lang="en-US" dirty="0" err="1"/>
                  <a:t>ind.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Claim</a:t>
                </a:r>
                <a:r>
                  <a:rPr lang="en-US" dirty="0"/>
                  <a:t>: linear independent implies stochastic independence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3059" y="1110779"/>
                <a:ext cx="8579708" cy="4525963"/>
              </a:xfrm>
              <a:blipFill>
                <a:blip r:embed="rId2"/>
                <a:stretch>
                  <a:fillRect l="-1919" t="-1615" r="-1137" b="-2570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ular Callout 3"/>
              <p:cNvSpPr/>
              <p:nvPr/>
            </p:nvSpPr>
            <p:spPr bwMode="auto">
              <a:xfrm>
                <a:off x="6639339" y="3814119"/>
                <a:ext cx="2356379" cy="593125"/>
              </a:xfrm>
              <a:prstGeom prst="wedgeRoundRectCallout">
                <a:avLst>
                  <a:gd name="adj1" fmla="val -73407"/>
                  <a:gd name="adj2" fmla="val -56944"/>
                  <a:gd name="adj3" fmla="val 16667"/>
                </a:avLst>
              </a:prstGeom>
              <a:solidFill>
                <a:schemeClr val="accent1"/>
              </a:solidFill>
              <a:ln w="1016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Family size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Rounded Rectangular Callou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39339" y="3814119"/>
                <a:ext cx="2356379" cy="593125"/>
              </a:xfrm>
              <a:prstGeom prst="wedgeRoundRectCallout">
                <a:avLst>
                  <a:gd name="adj1" fmla="val -73407"/>
                  <a:gd name="adj2" fmla="val -56944"/>
                  <a:gd name="adj3" fmla="val 16667"/>
                </a:avLst>
              </a:prstGeom>
              <a:blipFill>
                <a:blip r:embed="rId4"/>
                <a:stretch>
                  <a:fillRect b="-1887"/>
                </a:stretch>
              </a:blipFill>
              <a:ln w="1016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3F91A51-BA93-43DA-9B68-C3FDE0444FFA}"/>
              </a:ext>
            </a:extLst>
          </p:cNvPr>
          <p:cNvSpPr/>
          <p:nvPr/>
        </p:nvSpPr>
        <p:spPr bwMode="auto">
          <a:xfrm>
            <a:off x="3312942" y="6140866"/>
            <a:ext cx="5465297" cy="638876"/>
          </a:xfrm>
          <a:prstGeom prst="wedgeRoundRectCallout">
            <a:avLst>
              <a:gd name="adj1" fmla="val -20526"/>
              <a:gd name="adj2" fmla="val -6414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charset="0"/>
                <a:cs typeface="Arial" charset="0"/>
              </a:rPr>
              <a:t>True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charset="0"/>
                <a:cs typeface="Arial" charset="0"/>
              </a:rPr>
              <a:t> for any k: if any k vectors are linearly </a:t>
            </a:r>
            <a:r>
              <a:rPr kumimoji="0" lang="en-US" sz="2000" b="0" i="0" u="none" strike="noStrike" cap="none" normalizeH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charset="0"/>
                <a:cs typeface="Arial" charset="0"/>
              </a:rPr>
              <a:t>ind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charset="0"/>
                <a:cs typeface="Arial" charset="0"/>
              </a:rPr>
              <a:t>,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charset="0"/>
                <a:cs typeface="Arial" charset="0"/>
              </a:rPr>
              <a:t>then the resulting product is k-wise independent</a:t>
            </a:r>
            <a:endParaRPr kumimoji="0" lang="en-IL" sz="20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12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Homework: Guess the card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Half of the cards are 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/>
              <a:t> half </a:t>
            </a:r>
            <a:r>
              <a:rPr lang="en-US" b="1" dirty="0"/>
              <a:t>black</a:t>
            </a:r>
          </a:p>
          <a:p>
            <a:r>
              <a:rPr lang="en-US" dirty="0"/>
              <a:t>Cards turned one by one</a:t>
            </a:r>
          </a:p>
          <a:p>
            <a:r>
              <a:rPr lang="en-US" dirty="0"/>
              <a:t>At any point can stop and guess that the next card is 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</a:p>
          <a:p>
            <a:pPr marL="0" indent="0">
              <a:buNone/>
            </a:pPr>
            <a:r>
              <a:rPr lang="en-US" dirty="0"/>
              <a:t>What is the probability of success of best algorithm?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25579" y="5156886"/>
            <a:ext cx="55028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Note: look at exercise 2.32 in the book</a:t>
            </a:r>
          </a:p>
          <a:p>
            <a:r>
              <a:rPr lang="en-US" sz="2400" dirty="0"/>
              <a:t>The Secretary problem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These are not the same problems</a:t>
            </a:r>
          </a:p>
        </p:txBody>
      </p:sp>
    </p:spTree>
    <p:extLst>
      <p:ext uri="{BB962C8B-B14F-4D97-AF65-F5344CB8AC3E}">
        <p14:creationId xmlns:p14="http://schemas.microsoft.com/office/powerpoint/2010/main" val="329944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Recap and Today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Recap</a:t>
            </a:r>
          </a:p>
          <a:p>
            <a:r>
              <a:rPr lang="en-US" altLang="en-US" dirty="0"/>
              <a:t>Multiset equality</a:t>
            </a:r>
          </a:p>
          <a:p>
            <a:r>
              <a:rPr lang="en-US" altLang="en-US" dirty="0"/>
              <a:t>Communication Complexity</a:t>
            </a:r>
            <a:endParaRPr lang="he-IL" altLang="en-US" dirty="0"/>
          </a:p>
          <a:p>
            <a:r>
              <a:rPr lang="en-US" altLang="en-US" dirty="0"/>
              <a:t>Streaming - Frequencies</a:t>
            </a:r>
          </a:p>
          <a:p>
            <a:pPr marL="0" indent="0">
              <a:buNone/>
            </a:pPr>
            <a:r>
              <a:rPr lang="en-US" altLang="en-US" dirty="0"/>
              <a:t>Today</a:t>
            </a:r>
          </a:p>
          <a:p>
            <a:r>
              <a:rPr lang="en-US" altLang="en-US" dirty="0"/>
              <a:t>Streaming</a:t>
            </a:r>
          </a:p>
          <a:p>
            <a:r>
              <a:rPr lang="en-US" altLang="en-US" dirty="0"/>
              <a:t>Proof by encoding </a:t>
            </a:r>
          </a:p>
          <a:p>
            <a:pPr marL="0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83C75200-B3B6-46EE-B659-4B59377E1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2777" y="5761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Memory Checking Model</a:t>
            </a:r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id="{6A1FB9AA-2822-4BC1-A36E-28C1E9349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576513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CPU</a:t>
            </a:r>
          </a:p>
        </p:txBody>
      </p:sp>
      <p:sp>
        <p:nvSpPr>
          <p:cNvPr id="13316" name="Text Box 6">
            <a:extLst>
              <a:ext uri="{FF2B5EF4-FFF2-40B4-BE49-F238E27FC236}">
                <a16:creationId xmlns:a16="http://schemas.microsoft.com/office/drawing/2014/main" id="{82F5B50D-D06C-4CFD-8ABC-9734C3F5D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957513"/>
            <a:ext cx="1981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Main memory</a:t>
            </a:r>
          </a:p>
        </p:txBody>
      </p:sp>
      <p:sp>
        <p:nvSpPr>
          <p:cNvPr id="13317" name="Rectangle 7">
            <a:extLst>
              <a:ext uri="{FF2B5EF4-FFF2-40B4-BE49-F238E27FC236}">
                <a16:creationId xmlns:a16="http://schemas.microsoft.com/office/drawing/2014/main" id="{AF8AC441-9636-4CC4-AE4E-45B4A2A56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220913"/>
            <a:ext cx="3409950" cy="377825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3318" name="Rectangle 8">
            <a:extLst>
              <a:ext uri="{FF2B5EF4-FFF2-40B4-BE49-F238E27FC236}">
                <a16:creationId xmlns:a16="http://schemas.microsoft.com/office/drawing/2014/main" id="{C2D379C5-CA9E-4C3B-A055-30F328843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500313"/>
            <a:ext cx="1371600" cy="6858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2" name="Group 9">
            <a:extLst>
              <a:ext uri="{FF2B5EF4-FFF2-40B4-BE49-F238E27FC236}">
                <a16:creationId xmlns:a16="http://schemas.microsoft.com/office/drawing/2014/main" id="{68F329F3-F9F3-47F2-AD27-150818FF48E0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091113"/>
            <a:ext cx="1663700" cy="1627187"/>
            <a:chOff x="462" y="1849"/>
            <a:chExt cx="1454" cy="1373"/>
          </a:xfrm>
        </p:grpSpPr>
        <p:grpSp>
          <p:nvGrpSpPr>
            <p:cNvPr id="13330" name="Group 10">
              <a:extLst>
                <a:ext uri="{FF2B5EF4-FFF2-40B4-BE49-F238E27FC236}">
                  <a16:creationId xmlns:a16="http://schemas.microsoft.com/office/drawing/2014/main" id="{009647B7-BBD2-421B-912A-4328078C44AA}"/>
                </a:ext>
              </a:extLst>
            </p:cNvPr>
            <p:cNvGrpSpPr>
              <a:grpSpLocks/>
            </p:cNvGrpSpPr>
            <p:nvPr/>
          </p:nvGrpSpPr>
          <p:grpSpPr bwMode="auto">
            <a:xfrm rot="1406501" flipH="1">
              <a:off x="462" y="2437"/>
              <a:ext cx="781" cy="614"/>
              <a:chOff x="3783" y="932"/>
              <a:chExt cx="1110" cy="728"/>
            </a:xfrm>
          </p:grpSpPr>
          <p:sp>
            <p:nvSpPr>
              <p:cNvPr id="13342" name="Freeform 11">
                <a:extLst>
                  <a:ext uri="{FF2B5EF4-FFF2-40B4-BE49-F238E27FC236}">
                    <a16:creationId xmlns:a16="http://schemas.microsoft.com/office/drawing/2014/main" id="{1AB6A1DD-7688-4831-9900-5CA69080C7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3" y="1063"/>
                <a:ext cx="993" cy="597"/>
              </a:xfrm>
              <a:custGeom>
                <a:avLst/>
                <a:gdLst>
                  <a:gd name="T0" fmla="*/ 118 w 993"/>
                  <a:gd name="T1" fmla="*/ 432 h 597"/>
                  <a:gd name="T2" fmla="*/ 161 w 993"/>
                  <a:gd name="T3" fmla="*/ 484 h 597"/>
                  <a:gd name="T4" fmla="*/ 209 w 993"/>
                  <a:gd name="T5" fmla="*/ 513 h 597"/>
                  <a:gd name="T6" fmla="*/ 268 w 993"/>
                  <a:gd name="T7" fmla="*/ 517 h 597"/>
                  <a:gd name="T8" fmla="*/ 337 w 993"/>
                  <a:gd name="T9" fmla="*/ 509 h 597"/>
                  <a:gd name="T10" fmla="*/ 356 w 993"/>
                  <a:gd name="T11" fmla="*/ 502 h 597"/>
                  <a:gd name="T12" fmla="*/ 381 w 993"/>
                  <a:gd name="T13" fmla="*/ 484 h 597"/>
                  <a:gd name="T14" fmla="*/ 403 w 993"/>
                  <a:gd name="T15" fmla="*/ 458 h 597"/>
                  <a:gd name="T16" fmla="*/ 421 w 993"/>
                  <a:gd name="T17" fmla="*/ 407 h 597"/>
                  <a:gd name="T18" fmla="*/ 432 w 993"/>
                  <a:gd name="T19" fmla="*/ 333 h 597"/>
                  <a:gd name="T20" fmla="*/ 440 w 993"/>
                  <a:gd name="T21" fmla="*/ 264 h 597"/>
                  <a:gd name="T22" fmla="*/ 454 w 993"/>
                  <a:gd name="T23" fmla="*/ 202 h 597"/>
                  <a:gd name="T24" fmla="*/ 476 w 993"/>
                  <a:gd name="T25" fmla="*/ 154 h 597"/>
                  <a:gd name="T26" fmla="*/ 513 w 993"/>
                  <a:gd name="T27" fmla="*/ 117 h 597"/>
                  <a:gd name="T28" fmla="*/ 564 w 993"/>
                  <a:gd name="T29" fmla="*/ 85 h 597"/>
                  <a:gd name="T30" fmla="*/ 605 w 993"/>
                  <a:gd name="T31" fmla="*/ 70 h 597"/>
                  <a:gd name="T32" fmla="*/ 718 w 993"/>
                  <a:gd name="T33" fmla="*/ 37 h 597"/>
                  <a:gd name="T34" fmla="*/ 788 w 993"/>
                  <a:gd name="T35" fmla="*/ 19 h 597"/>
                  <a:gd name="T36" fmla="*/ 857 w 993"/>
                  <a:gd name="T37" fmla="*/ 4 h 597"/>
                  <a:gd name="T38" fmla="*/ 927 w 993"/>
                  <a:gd name="T39" fmla="*/ 4 h 597"/>
                  <a:gd name="T40" fmla="*/ 993 w 993"/>
                  <a:gd name="T41" fmla="*/ 30 h 597"/>
                  <a:gd name="T42" fmla="*/ 967 w 993"/>
                  <a:gd name="T43" fmla="*/ 52 h 597"/>
                  <a:gd name="T44" fmla="*/ 905 w 993"/>
                  <a:gd name="T45" fmla="*/ 77 h 597"/>
                  <a:gd name="T46" fmla="*/ 799 w 993"/>
                  <a:gd name="T47" fmla="*/ 99 h 597"/>
                  <a:gd name="T48" fmla="*/ 733 w 993"/>
                  <a:gd name="T49" fmla="*/ 110 h 597"/>
                  <a:gd name="T50" fmla="*/ 638 w 993"/>
                  <a:gd name="T51" fmla="*/ 143 h 597"/>
                  <a:gd name="T52" fmla="*/ 550 w 993"/>
                  <a:gd name="T53" fmla="*/ 187 h 597"/>
                  <a:gd name="T54" fmla="*/ 542 w 993"/>
                  <a:gd name="T55" fmla="*/ 191 h 597"/>
                  <a:gd name="T56" fmla="*/ 539 w 993"/>
                  <a:gd name="T57" fmla="*/ 198 h 597"/>
                  <a:gd name="T58" fmla="*/ 524 w 993"/>
                  <a:gd name="T59" fmla="*/ 246 h 597"/>
                  <a:gd name="T60" fmla="*/ 509 w 993"/>
                  <a:gd name="T61" fmla="*/ 359 h 597"/>
                  <a:gd name="T62" fmla="*/ 495 w 993"/>
                  <a:gd name="T63" fmla="*/ 447 h 597"/>
                  <a:gd name="T64" fmla="*/ 476 w 993"/>
                  <a:gd name="T65" fmla="*/ 498 h 597"/>
                  <a:gd name="T66" fmla="*/ 447 w 993"/>
                  <a:gd name="T67" fmla="*/ 538 h 597"/>
                  <a:gd name="T68" fmla="*/ 407 w 993"/>
                  <a:gd name="T69" fmla="*/ 571 h 597"/>
                  <a:gd name="T70" fmla="*/ 378 w 993"/>
                  <a:gd name="T71" fmla="*/ 582 h 597"/>
                  <a:gd name="T72" fmla="*/ 286 w 993"/>
                  <a:gd name="T73" fmla="*/ 597 h 597"/>
                  <a:gd name="T74" fmla="*/ 253 w 993"/>
                  <a:gd name="T75" fmla="*/ 597 h 597"/>
                  <a:gd name="T76" fmla="*/ 194 w 993"/>
                  <a:gd name="T77" fmla="*/ 590 h 597"/>
                  <a:gd name="T78" fmla="*/ 143 w 993"/>
                  <a:gd name="T79" fmla="*/ 571 h 597"/>
                  <a:gd name="T80" fmla="*/ 103 w 993"/>
                  <a:gd name="T81" fmla="*/ 542 h 597"/>
                  <a:gd name="T82" fmla="*/ 70 w 993"/>
                  <a:gd name="T83" fmla="*/ 502 h 597"/>
                  <a:gd name="T84" fmla="*/ 30 w 993"/>
                  <a:gd name="T85" fmla="*/ 425 h 597"/>
                  <a:gd name="T86" fmla="*/ 0 w 993"/>
                  <a:gd name="T87" fmla="*/ 312 h 597"/>
                  <a:gd name="T88" fmla="*/ 77 w 993"/>
                  <a:gd name="T89" fmla="*/ 293 h 597"/>
                  <a:gd name="T90" fmla="*/ 92 w 993"/>
                  <a:gd name="T91" fmla="*/ 363 h 597"/>
                  <a:gd name="T92" fmla="*/ 118 w 993"/>
                  <a:gd name="T93" fmla="*/ 432 h 59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993"/>
                  <a:gd name="T142" fmla="*/ 0 h 597"/>
                  <a:gd name="T143" fmla="*/ 993 w 993"/>
                  <a:gd name="T144" fmla="*/ 597 h 597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993" h="597">
                    <a:moveTo>
                      <a:pt x="118" y="432"/>
                    </a:moveTo>
                    <a:lnTo>
                      <a:pt x="118" y="432"/>
                    </a:lnTo>
                    <a:lnTo>
                      <a:pt x="140" y="462"/>
                    </a:lnTo>
                    <a:lnTo>
                      <a:pt x="161" y="484"/>
                    </a:lnTo>
                    <a:lnTo>
                      <a:pt x="183" y="502"/>
                    </a:lnTo>
                    <a:lnTo>
                      <a:pt x="209" y="513"/>
                    </a:lnTo>
                    <a:lnTo>
                      <a:pt x="238" y="517"/>
                    </a:lnTo>
                    <a:lnTo>
                      <a:pt x="268" y="517"/>
                    </a:lnTo>
                    <a:lnTo>
                      <a:pt x="301" y="517"/>
                    </a:lnTo>
                    <a:lnTo>
                      <a:pt x="337" y="509"/>
                    </a:lnTo>
                    <a:lnTo>
                      <a:pt x="356" y="502"/>
                    </a:lnTo>
                    <a:lnTo>
                      <a:pt x="370" y="495"/>
                    </a:lnTo>
                    <a:lnTo>
                      <a:pt x="381" y="484"/>
                    </a:lnTo>
                    <a:lnTo>
                      <a:pt x="392" y="473"/>
                    </a:lnTo>
                    <a:lnTo>
                      <a:pt x="403" y="458"/>
                    </a:lnTo>
                    <a:lnTo>
                      <a:pt x="411" y="443"/>
                    </a:lnTo>
                    <a:lnTo>
                      <a:pt x="421" y="407"/>
                    </a:lnTo>
                    <a:lnTo>
                      <a:pt x="429" y="370"/>
                    </a:lnTo>
                    <a:lnTo>
                      <a:pt x="432" y="333"/>
                    </a:lnTo>
                    <a:lnTo>
                      <a:pt x="440" y="264"/>
                    </a:lnTo>
                    <a:lnTo>
                      <a:pt x="447" y="231"/>
                    </a:lnTo>
                    <a:lnTo>
                      <a:pt x="454" y="202"/>
                    </a:lnTo>
                    <a:lnTo>
                      <a:pt x="465" y="176"/>
                    </a:lnTo>
                    <a:lnTo>
                      <a:pt x="476" y="154"/>
                    </a:lnTo>
                    <a:lnTo>
                      <a:pt x="495" y="136"/>
                    </a:lnTo>
                    <a:lnTo>
                      <a:pt x="513" y="117"/>
                    </a:lnTo>
                    <a:lnTo>
                      <a:pt x="535" y="99"/>
                    </a:lnTo>
                    <a:lnTo>
                      <a:pt x="564" y="85"/>
                    </a:lnTo>
                    <a:lnTo>
                      <a:pt x="605" y="70"/>
                    </a:lnTo>
                    <a:lnTo>
                      <a:pt x="641" y="59"/>
                    </a:lnTo>
                    <a:lnTo>
                      <a:pt x="718" y="37"/>
                    </a:lnTo>
                    <a:lnTo>
                      <a:pt x="788" y="19"/>
                    </a:lnTo>
                    <a:lnTo>
                      <a:pt x="821" y="11"/>
                    </a:lnTo>
                    <a:lnTo>
                      <a:pt x="857" y="4"/>
                    </a:lnTo>
                    <a:lnTo>
                      <a:pt x="894" y="0"/>
                    </a:lnTo>
                    <a:lnTo>
                      <a:pt x="927" y="4"/>
                    </a:lnTo>
                    <a:lnTo>
                      <a:pt x="963" y="15"/>
                    </a:lnTo>
                    <a:lnTo>
                      <a:pt x="993" y="30"/>
                    </a:lnTo>
                    <a:lnTo>
                      <a:pt x="967" y="52"/>
                    </a:lnTo>
                    <a:lnTo>
                      <a:pt x="938" y="66"/>
                    </a:lnTo>
                    <a:lnTo>
                      <a:pt x="905" y="77"/>
                    </a:lnTo>
                    <a:lnTo>
                      <a:pt x="868" y="85"/>
                    </a:lnTo>
                    <a:lnTo>
                      <a:pt x="799" y="99"/>
                    </a:lnTo>
                    <a:lnTo>
                      <a:pt x="733" y="110"/>
                    </a:lnTo>
                    <a:lnTo>
                      <a:pt x="685" y="128"/>
                    </a:lnTo>
                    <a:lnTo>
                      <a:pt x="638" y="143"/>
                    </a:lnTo>
                    <a:lnTo>
                      <a:pt x="594" y="165"/>
                    </a:lnTo>
                    <a:lnTo>
                      <a:pt x="550" y="187"/>
                    </a:lnTo>
                    <a:lnTo>
                      <a:pt x="542" y="191"/>
                    </a:lnTo>
                    <a:lnTo>
                      <a:pt x="539" y="198"/>
                    </a:lnTo>
                    <a:lnTo>
                      <a:pt x="531" y="220"/>
                    </a:lnTo>
                    <a:lnTo>
                      <a:pt x="524" y="246"/>
                    </a:lnTo>
                    <a:lnTo>
                      <a:pt x="517" y="301"/>
                    </a:lnTo>
                    <a:lnTo>
                      <a:pt x="509" y="359"/>
                    </a:lnTo>
                    <a:lnTo>
                      <a:pt x="502" y="418"/>
                    </a:lnTo>
                    <a:lnTo>
                      <a:pt x="495" y="447"/>
                    </a:lnTo>
                    <a:lnTo>
                      <a:pt x="487" y="473"/>
                    </a:lnTo>
                    <a:lnTo>
                      <a:pt x="476" y="498"/>
                    </a:lnTo>
                    <a:lnTo>
                      <a:pt x="465" y="520"/>
                    </a:lnTo>
                    <a:lnTo>
                      <a:pt x="447" y="538"/>
                    </a:lnTo>
                    <a:lnTo>
                      <a:pt x="429" y="557"/>
                    </a:lnTo>
                    <a:lnTo>
                      <a:pt x="407" y="571"/>
                    </a:lnTo>
                    <a:lnTo>
                      <a:pt x="378" y="582"/>
                    </a:lnTo>
                    <a:lnTo>
                      <a:pt x="334" y="590"/>
                    </a:lnTo>
                    <a:lnTo>
                      <a:pt x="286" y="597"/>
                    </a:lnTo>
                    <a:lnTo>
                      <a:pt x="253" y="597"/>
                    </a:lnTo>
                    <a:lnTo>
                      <a:pt x="224" y="597"/>
                    </a:lnTo>
                    <a:lnTo>
                      <a:pt x="194" y="590"/>
                    </a:lnTo>
                    <a:lnTo>
                      <a:pt x="169" y="582"/>
                    </a:lnTo>
                    <a:lnTo>
                      <a:pt x="143" y="571"/>
                    </a:lnTo>
                    <a:lnTo>
                      <a:pt x="121" y="557"/>
                    </a:lnTo>
                    <a:lnTo>
                      <a:pt x="103" y="542"/>
                    </a:lnTo>
                    <a:lnTo>
                      <a:pt x="85" y="520"/>
                    </a:lnTo>
                    <a:lnTo>
                      <a:pt x="70" y="502"/>
                    </a:lnTo>
                    <a:lnTo>
                      <a:pt x="55" y="476"/>
                    </a:lnTo>
                    <a:lnTo>
                      <a:pt x="30" y="425"/>
                    </a:lnTo>
                    <a:lnTo>
                      <a:pt x="11" y="370"/>
                    </a:lnTo>
                    <a:lnTo>
                      <a:pt x="0" y="312"/>
                    </a:lnTo>
                    <a:lnTo>
                      <a:pt x="77" y="293"/>
                    </a:lnTo>
                    <a:lnTo>
                      <a:pt x="85" y="330"/>
                    </a:lnTo>
                    <a:lnTo>
                      <a:pt x="92" y="363"/>
                    </a:lnTo>
                    <a:lnTo>
                      <a:pt x="103" y="399"/>
                    </a:lnTo>
                    <a:lnTo>
                      <a:pt x="118" y="4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  <p:sp>
            <p:nvSpPr>
              <p:cNvPr id="13343" name="Freeform 12">
                <a:extLst>
                  <a:ext uri="{FF2B5EF4-FFF2-40B4-BE49-F238E27FC236}">
                    <a16:creationId xmlns:a16="http://schemas.microsoft.com/office/drawing/2014/main" id="{21A45D3A-D698-4BEC-B0D1-A9D8316A60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8" y="1078"/>
                <a:ext cx="974" cy="571"/>
              </a:xfrm>
              <a:custGeom>
                <a:avLst/>
                <a:gdLst>
                  <a:gd name="T0" fmla="*/ 84 w 974"/>
                  <a:gd name="T1" fmla="*/ 410 h 571"/>
                  <a:gd name="T2" fmla="*/ 114 w 974"/>
                  <a:gd name="T3" fmla="*/ 454 h 571"/>
                  <a:gd name="T4" fmla="*/ 146 w 974"/>
                  <a:gd name="T5" fmla="*/ 491 h 571"/>
                  <a:gd name="T6" fmla="*/ 187 w 974"/>
                  <a:gd name="T7" fmla="*/ 512 h 571"/>
                  <a:gd name="T8" fmla="*/ 242 w 974"/>
                  <a:gd name="T9" fmla="*/ 516 h 571"/>
                  <a:gd name="T10" fmla="*/ 304 w 974"/>
                  <a:gd name="T11" fmla="*/ 509 h 571"/>
                  <a:gd name="T12" fmla="*/ 355 w 974"/>
                  <a:gd name="T13" fmla="*/ 498 h 571"/>
                  <a:gd name="T14" fmla="*/ 392 w 974"/>
                  <a:gd name="T15" fmla="*/ 469 h 571"/>
                  <a:gd name="T16" fmla="*/ 414 w 974"/>
                  <a:gd name="T17" fmla="*/ 414 h 571"/>
                  <a:gd name="T18" fmla="*/ 425 w 974"/>
                  <a:gd name="T19" fmla="*/ 355 h 571"/>
                  <a:gd name="T20" fmla="*/ 439 w 974"/>
                  <a:gd name="T21" fmla="*/ 242 h 571"/>
                  <a:gd name="T22" fmla="*/ 450 w 974"/>
                  <a:gd name="T23" fmla="*/ 187 h 571"/>
                  <a:gd name="T24" fmla="*/ 465 w 974"/>
                  <a:gd name="T25" fmla="*/ 154 h 571"/>
                  <a:gd name="T26" fmla="*/ 491 w 974"/>
                  <a:gd name="T27" fmla="*/ 124 h 571"/>
                  <a:gd name="T28" fmla="*/ 557 w 974"/>
                  <a:gd name="T29" fmla="*/ 81 h 571"/>
                  <a:gd name="T30" fmla="*/ 634 w 974"/>
                  <a:gd name="T31" fmla="*/ 55 h 571"/>
                  <a:gd name="T32" fmla="*/ 707 w 974"/>
                  <a:gd name="T33" fmla="*/ 33 h 571"/>
                  <a:gd name="T34" fmla="*/ 809 w 974"/>
                  <a:gd name="T35" fmla="*/ 7 h 571"/>
                  <a:gd name="T36" fmla="*/ 879 w 974"/>
                  <a:gd name="T37" fmla="*/ 0 h 571"/>
                  <a:gd name="T38" fmla="*/ 945 w 974"/>
                  <a:gd name="T39" fmla="*/ 11 h 571"/>
                  <a:gd name="T40" fmla="*/ 963 w 974"/>
                  <a:gd name="T41" fmla="*/ 44 h 571"/>
                  <a:gd name="T42" fmla="*/ 948 w 974"/>
                  <a:gd name="T43" fmla="*/ 44 h 571"/>
                  <a:gd name="T44" fmla="*/ 923 w 974"/>
                  <a:gd name="T45" fmla="*/ 55 h 571"/>
                  <a:gd name="T46" fmla="*/ 908 w 974"/>
                  <a:gd name="T47" fmla="*/ 55 h 571"/>
                  <a:gd name="T48" fmla="*/ 813 w 974"/>
                  <a:gd name="T49" fmla="*/ 62 h 571"/>
                  <a:gd name="T50" fmla="*/ 714 w 974"/>
                  <a:gd name="T51" fmla="*/ 84 h 571"/>
                  <a:gd name="T52" fmla="*/ 615 w 974"/>
                  <a:gd name="T53" fmla="*/ 117 h 571"/>
                  <a:gd name="T54" fmla="*/ 527 w 974"/>
                  <a:gd name="T55" fmla="*/ 157 h 571"/>
                  <a:gd name="T56" fmla="*/ 520 w 974"/>
                  <a:gd name="T57" fmla="*/ 165 h 571"/>
                  <a:gd name="T58" fmla="*/ 513 w 974"/>
                  <a:gd name="T59" fmla="*/ 176 h 571"/>
                  <a:gd name="T60" fmla="*/ 498 w 974"/>
                  <a:gd name="T61" fmla="*/ 227 h 571"/>
                  <a:gd name="T62" fmla="*/ 480 w 974"/>
                  <a:gd name="T63" fmla="*/ 337 h 571"/>
                  <a:gd name="T64" fmla="*/ 461 w 974"/>
                  <a:gd name="T65" fmla="*/ 443 h 571"/>
                  <a:gd name="T66" fmla="*/ 443 w 974"/>
                  <a:gd name="T67" fmla="*/ 491 h 571"/>
                  <a:gd name="T68" fmla="*/ 410 w 974"/>
                  <a:gd name="T69" fmla="*/ 527 h 571"/>
                  <a:gd name="T70" fmla="*/ 363 w 974"/>
                  <a:gd name="T71" fmla="*/ 553 h 571"/>
                  <a:gd name="T72" fmla="*/ 304 w 974"/>
                  <a:gd name="T73" fmla="*/ 564 h 571"/>
                  <a:gd name="T74" fmla="*/ 245 w 974"/>
                  <a:gd name="T75" fmla="*/ 571 h 571"/>
                  <a:gd name="T76" fmla="*/ 190 w 974"/>
                  <a:gd name="T77" fmla="*/ 567 h 571"/>
                  <a:gd name="T78" fmla="*/ 146 w 974"/>
                  <a:gd name="T79" fmla="*/ 553 h 571"/>
                  <a:gd name="T80" fmla="*/ 106 w 974"/>
                  <a:gd name="T81" fmla="*/ 527 h 571"/>
                  <a:gd name="T82" fmla="*/ 73 w 974"/>
                  <a:gd name="T83" fmla="*/ 491 h 571"/>
                  <a:gd name="T84" fmla="*/ 26 w 974"/>
                  <a:gd name="T85" fmla="*/ 406 h 571"/>
                  <a:gd name="T86" fmla="*/ 0 w 974"/>
                  <a:gd name="T87" fmla="*/ 307 h 571"/>
                  <a:gd name="T88" fmla="*/ 51 w 974"/>
                  <a:gd name="T89" fmla="*/ 297 h 571"/>
                  <a:gd name="T90" fmla="*/ 73 w 974"/>
                  <a:gd name="T91" fmla="*/ 381 h 571"/>
                  <a:gd name="T92" fmla="*/ 84 w 974"/>
                  <a:gd name="T93" fmla="*/ 410 h 571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974"/>
                  <a:gd name="T142" fmla="*/ 0 h 571"/>
                  <a:gd name="T143" fmla="*/ 974 w 974"/>
                  <a:gd name="T144" fmla="*/ 571 h 571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974" h="571">
                    <a:moveTo>
                      <a:pt x="84" y="410"/>
                    </a:moveTo>
                    <a:lnTo>
                      <a:pt x="84" y="410"/>
                    </a:lnTo>
                    <a:lnTo>
                      <a:pt x="99" y="432"/>
                    </a:lnTo>
                    <a:lnTo>
                      <a:pt x="114" y="454"/>
                    </a:lnTo>
                    <a:lnTo>
                      <a:pt x="128" y="476"/>
                    </a:lnTo>
                    <a:lnTo>
                      <a:pt x="146" y="491"/>
                    </a:lnTo>
                    <a:lnTo>
                      <a:pt x="165" y="502"/>
                    </a:lnTo>
                    <a:lnTo>
                      <a:pt x="187" y="512"/>
                    </a:lnTo>
                    <a:lnTo>
                      <a:pt x="212" y="516"/>
                    </a:lnTo>
                    <a:lnTo>
                      <a:pt x="242" y="516"/>
                    </a:lnTo>
                    <a:lnTo>
                      <a:pt x="304" y="509"/>
                    </a:lnTo>
                    <a:lnTo>
                      <a:pt x="330" y="505"/>
                    </a:lnTo>
                    <a:lnTo>
                      <a:pt x="355" y="498"/>
                    </a:lnTo>
                    <a:lnTo>
                      <a:pt x="374" y="487"/>
                    </a:lnTo>
                    <a:lnTo>
                      <a:pt x="392" y="469"/>
                    </a:lnTo>
                    <a:lnTo>
                      <a:pt x="403" y="443"/>
                    </a:lnTo>
                    <a:lnTo>
                      <a:pt x="414" y="414"/>
                    </a:lnTo>
                    <a:lnTo>
                      <a:pt x="425" y="355"/>
                    </a:lnTo>
                    <a:lnTo>
                      <a:pt x="432" y="300"/>
                    </a:lnTo>
                    <a:lnTo>
                      <a:pt x="439" y="242"/>
                    </a:lnTo>
                    <a:lnTo>
                      <a:pt x="450" y="187"/>
                    </a:lnTo>
                    <a:lnTo>
                      <a:pt x="458" y="168"/>
                    </a:lnTo>
                    <a:lnTo>
                      <a:pt x="465" y="154"/>
                    </a:lnTo>
                    <a:lnTo>
                      <a:pt x="476" y="139"/>
                    </a:lnTo>
                    <a:lnTo>
                      <a:pt x="491" y="124"/>
                    </a:lnTo>
                    <a:lnTo>
                      <a:pt x="520" y="99"/>
                    </a:lnTo>
                    <a:lnTo>
                      <a:pt x="557" y="81"/>
                    </a:lnTo>
                    <a:lnTo>
                      <a:pt x="593" y="66"/>
                    </a:lnTo>
                    <a:lnTo>
                      <a:pt x="634" y="55"/>
                    </a:lnTo>
                    <a:lnTo>
                      <a:pt x="707" y="33"/>
                    </a:lnTo>
                    <a:lnTo>
                      <a:pt x="773" y="15"/>
                    </a:lnTo>
                    <a:lnTo>
                      <a:pt x="809" y="7"/>
                    </a:lnTo>
                    <a:lnTo>
                      <a:pt x="842" y="4"/>
                    </a:lnTo>
                    <a:lnTo>
                      <a:pt x="879" y="0"/>
                    </a:lnTo>
                    <a:lnTo>
                      <a:pt x="912" y="4"/>
                    </a:lnTo>
                    <a:lnTo>
                      <a:pt x="945" y="11"/>
                    </a:lnTo>
                    <a:lnTo>
                      <a:pt x="974" y="26"/>
                    </a:lnTo>
                    <a:lnTo>
                      <a:pt x="963" y="44"/>
                    </a:lnTo>
                    <a:lnTo>
                      <a:pt x="948" y="44"/>
                    </a:lnTo>
                    <a:lnTo>
                      <a:pt x="934" y="51"/>
                    </a:lnTo>
                    <a:lnTo>
                      <a:pt x="923" y="55"/>
                    </a:lnTo>
                    <a:lnTo>
                      <a:pt x="908" y="55"/>
                    </a:lnTo>
                    <a:lnTo>
                      <a:pt x="861" y="55"/>
                    </a:lnTo>
                    <a:lnTo>
                      <a:pt x="813" y="62"/>
                    </a:lnTo>
                    <a:lnTo>
                      <a:pt x="762" y="73"/>
                    </a:lnTo>
                    <a:lnTo>
                      <a:pt x="714" y="84"/>
                    </a:lnTo>
                    <a:lnTo>
                      <a:pt x="663" y="99"/>
                    </a:lnTo>
                    <a:lnTo>
                      <a:pt x="615" y="117"/>
                    </a:lnTo>
                    <a:lnTo>
                      <a:pt x="571" y="139"/>
                    </a:lnTo>
                    <a:lnTo>
                      <a:pt x="527" y="157"/>
                    </a:lnTo>
                    <a:lnTo>
                      <a:pt x="520" y="165"/>
                    </a:lnTo>
                    <a:lnTo>
                      <a:pt x="513" y="176"/>
                    </a:lnTo>
                    <a:lnTo>
                      <a:pt x="502" y="201"/>
                    </a:lnTo>
                    <a:lnTo>
                      <a:pt x="498" y="227"/>
                    </a:lnTo>
                    <a:lnTo>
                      <a:pt x="487" y="278"/>
                    </a:lnTo>
                    <a:lnTo>
                      <a:pt x="480" y="337"/>
                    </a:lnTo>
                    <a:lnTo>
                      <a:pt x="472" y="392"/>
                    </a:lnTo>
                    <a:lnTo>
                      <a:pt x="461" y="443"/>
                    </a:lnTo>
                    <a:lnTo>
                      <a:pt x="454" y="469"/>
                    </a:lnTo>
                    <a:lnTo>
                      <a:pt x="443" y="491"/>
                    </a:lnTo>
                    <a:lnTo>
                      <a:pt x="428" y="509"/>
                    </a:lnTo>
                    <a:lnTo>
                      <a:pt x="410" y="527"/>
                    </a:lnTo>
                    <a:lnTo>
                      <a:pt x="388" y="542"/>
                    </a:lnTo>
                    <a:lnTo>
                      <a:pt x="363" y="553"/>
                    </a:lnTo>
                    <a:lnTo>
                      <a:pt x="304" y="564"/>
                    </a:lnTo>
                    <a:lnTo>
                      <a:pt x="245" y="571"/>
                    </a:lnTo>
                    <a:lnTo>
                      <a:pt x="220" y="571"/>
                    </a:lnTo>
                    <a:lnTo>
                      <a:pt x="190" y="567"/>
                    </a:lnTo>
                    <a:lnTo>
                      <a:pt x="168" y="560"/>
                    </a:lnTo>
                    <a:lnTo>
                      <a:pt x="146" y="553"/>
                    </a:lnTo>
                    <a:lnTo>
                      <a:pt x="125" y="542"/>
                    </a:lnTo>
                    <a:lnTo>
                      <a:pt x="106" y="527"/>
                    </a:lnTo>
                    <a:lnTo>
                      <a:pt x="88" y="509"/>
                    </a:lnTo>
                    <a:lnTo>
                      <a:pt x="73" y="491"/>
                    </a:lnTo>
                    <a:lnTo>
                      <a:pt x="48" y="450"/>
                    </a:lnTo>
                    <a:lnTo>
                      <a:pt x="26" y="406"/>
                    </a:lnTo>
                    <a:lnTo>
                      <a:pt x="11" y="359"/>
                    </a:lnTo>
                    <a:lnTo>
                      <a:pt x="0" y="307"/>
                    </a:lnTo>
                    <a:lnTo>
                      <a:pt x="51" y="297"/>
                    </a:lnTo>
                    <a:lnTo>
                      <a:pt x="66" y="351"/>
                    </a:lnTo>
                    <a:lnTo>
                      <a:pt x="73" y="381"/>
                    </a:lnTo>
                    <a:lnTo>
                      <a:pt x="84" y="41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  <p:sp>
            <p:nvSpPr>
              <p:cNvPr id="13344" name="Freeform 13">
                <a:extLst>
                  <a:ext uri="{FF2B5EF4-FFF2-40B4-BE49-F238E27FC236}">
                    <a16:creationId xmlns:a16="http://schemas.microsoft.com/office/drawing/2014/main" id="{A31E6211-7024-4498-91F9-96AC1A46B4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2" y="1001"/>
                <a:ext cx="381" cy="238"/>
              </a:xfrm>
              <a:custGeom>
                <a:avLst/>
                <a:gdLst>
                  <a:gd name="T0" fmla="*/ 0 w 381"/>
                  <a:gd name="T1" fmla="*/ 0 h 238"/>
                  <a:gd name="T2" fmla="*/ 0 w 381"/>
                  <a:gd name="T3" fmla="*/ 0 h 238"/>
                  <a:gd name="T4" fmla="*/ 7 w 381"/>
                  <a:gd name="T5" fmla="*/ 0 h 238"/>
                  <a:gd name="T6" fmla="*/ 22 w 381"/>
                  <a:gd name="T7" fmla="*/ 11 h 238"/>
                  <a:gd name="T8" fmla="*/ 33 w 381"/>
                  <a:gd name="T9" fmla="*/ 22 h 238"/>
                  <a:gd name="T10" fmla="*/ 44 w 381"/>
                  <a:gd name="T11" fmla="*/ 37 h 238"/>
                  <a:gd name="T12" fmla="*/ 58 w 381"/>
                  <a:gd name="T13" fmla="*/ 59 h 238"/>
                  <a:gd name="T14" fmla="*/ 66 w 381"/>
                  <a:gd name="T15" fmla="*/ 88 h 238"/>
                  <a:gd name="T16" fmla="*/ 66 w 381"/>
                  <a:gd name="T17" fmla="*/ 88 h 238"/>
                  <a:gd name="T18" fmla="*/ 73 w 381"/>
                  <a:gd name="T19" fmla="*/ 117 h 238"/>
                  <a:gd name="T20" fmla="*/ 77 w 381"/>
                  <a:gd name="T21" fmla="*/ 147 h 238"/>
                  <a:gd name="T22" fmla="*/ 77 w 381"/>
                  <a:gd name="T23" fmla="*/ 172 h 238"/>
                  <a:gd name="T24" fmla="*/ 77 w 381"/>
                  <a:gd name="T25" fmla="*/ 194 h 238"/>
                  <a:gd name="T26" fmla="*/ 69 w 381"/>
                  <a:gd name="T27" fmla="*/ 227 h 238"/>
                  <a:gd name="T28" fmla="*/ 66 w 381"/>
                  <a:gd name="T29" fmla="*/ 238 h 238"/>
                  <a:gd name="T30" fmla="*/ 381 w 381"/>
                  <a:gd name="T31" fmla="*/ 70 h 238"/>
                  <a:gd name="T32" fmla="*/ 0 w 381"/>
                  <a:gd name="T33" fmla="*/ 0 h 2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1"/>
                  <a:gd name="T52" fmla="*/ 0 h 238"/>
                  <a:gd name="T53" fmla="*/ 381 w 381"/>
                  <a:gd name="T54" fmla="*/ 238 h 2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1" h="238">
                    <a:moveTo>
                      <a:pt x="0" y="0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22" y="11"/>
                    </a:lnTo>
                    <a:lnTo>
                      <a:pt x="33" y="22"/>
                    </a:lnTo>
                    <a:lnTo>
                      <a:pt x="44" y="37"/>
                    </a:lnTo>
                    <a:lnTo>
                      <a:pt x="58" y="59"/>
                    </a:lnTo>
                    <a:lnTo>
                      <a:pt x="66" y="88"/>
                    </a:lnTo>
                    <a:lnTo>
                      <a:pt x="73" y="117"/>
                    </a:lnTo>
                    <a:lnTo>
                      <a:pt x="77" y="147"/>
                    </a:lnTo>
                    <a:lnTo>
                      <a:pt x="77" y="172"/>
                    </a:lnTo>
                    <a:lnTo>
                      <a:pt x="77" y="194"/>
                    </a:lnTo>
                    <a:lnTo>
                      <a:pt x="69" y="227"/>
                    </a:lnTo>
                    <a:lnTo>
                      <a:pt x="66" y="238"/>
                    </a:lnTo>
                    <a:lnTo>
                      <a:pt x="381" y="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  <p:sp>
            <p:nvSpPr>
              <p:cNvPr id="13345" name="Freeform 14">
                <a:extLst>
                  <a:ext uri="{FF2B5EF4-FFF2-40B4-BE49-F238E27FC236}">
                    <a16:creationId xmlns:a16="http://schemas.microsoft.com/office/drawing/2014/main" id="{952D5410-F96D-4B08-BE6A-C71D1E5B2E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5" y="1038"/>
                <a:ext cx="227" cy="150"/>
              </a:xfrm>
              <a:custGeom>
                <a:avLst/>
                <a:gdLst>
                  <a:gd name="T0" fmla="*/ 18 w 227"/>
                  <a:gd name="T1" fmla="*/ 84 h 150"/>
                  <a:gd name="T2" fmla="*/ 22 w 227"/>
                  <a:gd name="T3" fmla="*/ 95 h 150"/>
                  <a:gd name="T4" fmla="*/ 22 w 227"/>
                  <a:gd name="T5" fmla="*/ 106 h 150"/>
                  <a:gd name="T6" fmla="*/ 22 w 227"/>
                  <a:gd name="T7" fmla="*/ 117 h 150"/>
                  <a:gd name="T8" fmla="*/ 22 w 227"/>
                  <a:gd name="T9" fmla="*/ 128 h 150"/>
                  <a:gd name="T10" fmla="*/ 22 w 227"/>
                  <a:gd name="T11" fmla="*/ 139 h 150"/>
                  <a:gd name="T12" fmla="*/ 22 w 227"/>
                  <a:gd name="T13" fmla="*/ 150 h 150"/>
                  <a:gd name="T14" fmla="*/ 227 w 227"/>
                  <a:gd name="T15" fmla="*/ 40 h 150"/>
                  <a:gd name="T16" fmla="*/ 0 w 227"/>
                  <a:gd name="T17" fmla="*/ 0 h 150"/>
                  <a:gd name="T18" fmla="*/ 4 w 227"/>
                  <a:gd name="T19" fmla="*/ 7 h 150"/>
                  <a:gd name="T20" fmla="*/ 7 w 227"/>
                  <a:gd name="T21" fmla="*/ 22 h 150"/>
                  <a:gd name="T22" fmla="*/ 11 w 227"/>
                  <a:gd name="T23" fmla="*/ 33 h 150"/>
                  <a:gd name="T24" fmla="*/ 11 w 227"/>
                  <a:gd name="T25" fmla="*/ 47 h 150"/>
                  <a:gd name="T26" fmla="*/ 15 w 227"/>
                  <a:gd name="T27" fmla="*/ 58 h 150"/>
                  <a:gd name="T28" fmla="*/ 18 w 227"/>
                  <a:gd name="T29" fmla="*/ 69 h 150"/>
                  <a:gd name="T30" fmla="*/ 18 w 227"/>
                  <a:gd name="T31" fmla="*/ 84 h 15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27"/>
                  <a:gd name="T49" fmla="*/ 0 h 150"/>
                  <a:gd name="T50" fmla="*/ 227 w 227"/>
                  <a:gd name="T51" fmla="*/ 150 h 15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27" h="150">
                    <a:moveTo>
                      <a:pt x="18" y="84"/>
                    </a:moveTo>
                    <a:lnTo>
                      <a:pt x="22" y="95"/>
                    </a:lnTo>
                    <a:lnTo>
                      <a:pt x="22" y="106"/>
                    </a:lnTo>
                    <a:lnTo>
                      <a:pt x="22" y="117"/>
                    </a:lnTo>
                    <a:lnTo>
                      <a:pt x="22" y="128"/>
                    </a:lnTo>
                    <a:lnTo>
                      <a:pt x="22" y="139"/>
                    </a:lnTo>
                    <a:lnTo>
                      <a:pt x="22" y="150"/>
                    </a:lnTo>
                    <a:lnTo>
                      <a:pt x="227" y="40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7" y="22"/>
                    </a:lnTo>
                    <a:lnTo>
                      <a:pt x="11" y="33"/>
                    </a:lnTo>
                    <a:lnTo>
                      <a:pt x="11" y="47"/>
                    </a:lnTo>
                    <a:lnTo>
                      <a:pt x="15" y="58"/>
                    </a:lnTo>
                    <a:lnTo>
                      <a:pt x="18" y="69"/>
                    </a:lnTo>
                    <a:lnTo>
                      <a:pt x="18" y="84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  <p:sp>
            <p:nvSpPr>
              <p:cNvPr id="13346" name="Freeform 15">
                <a:extLst>
                  <a:ext uri="{FF2B5EF4-FFF2-40B4-BE49-F238E27FC236}">
                    <a16:creationId xmlns:a16="http://schemas.microsoft.com/office/drawing/2014/main" id="{714AC9DD-04EB-48F4-AAAD-A69A910DA8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3" y="932"/>
                <a:ext cx="22" cy="32"/>
              </a:xfrm>
              <a:custGeom>
                <a:avLst/>
                <a:gdLst>
                  <a:gd name="T0" fmla="*/ 22 w 22"/>
                  <a:gd name="T1" fmla="*/ 18 h 32"/>
                  <a:gd name="T2" fmla="*/ 22 w 22"/>
                  <a:gd name="T3" fmla="*/ 18 h 32"/>
                  <a:gd name="T4" fmla="*/ 18 w 22"/>
                  <a:gd name="T5" fmla="*/ 29 h 32"/>
                  <a:gd name="T6" fmla="*/ 7 w 22"/>
                  <a:gd name="T7" fmla="*/ 32 h 32"/>
                  <a:gd name="T8" fmla="*/ 7 w 22"/>
                  <a:gd name="T9" fmla="*/ 32 h 32"/>
                  <a:gd name="T10" fmla="*/ 4 w 22"/>
                  <a:gd name="T11" fmla="*/ 29 h 32"/>
                  <a:gd name="T12" fmla="*/ 0 w 22"/>
                  <a:gd name="T13" fmla="*/ 25 h 32"/>
                  <a:gd name="T14" fmla="*/ 0 w 22"/>
                  <a:gd name="T15" fmla="*/ 14 h 32"/>
                  <a:gd name="T16" fmla="*/ 0 w 22"/>
                  <a:gd name="T17" fmla="*/ 14 h 32"/>
                  <a:gd name="T18" fmla="*/ 4 w 22"/>
                  <a:gd name="T19" fmla="*/ 3 h 32"/>
                  <a:gd name="T20" fmla="*/ 7 w 22"/>
                  <a:gd name="T21" fmla="*/ 0 h 32"/>
                  <a:gd name="T22" fmla="*/ 11 w 22"/>
                  <a:gd name="T23" fmla="*/ 0 h 32"/>
                  <a:gd name="T24" fmla="*/ 11 w 22"/>
                  <a:gd name="T25" fmla="*/ 0 h 32"/>
                  <a:gd name="T26" fmla="*/ 22 w 22"/>
                  <a:gd name="T27" fmla="*/ 7 h 32"/>
                  <a:gd name="T28" fmla="*/ 22 w 22"/>
                  <a:gd name="T29" fmla="*/ 18 h 32"/>
                  <a:gd name="T30" fmla="*/ 22 w 22"/>
                  <a:gd name="T31" fmla="*/ 18 h 3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2"/>
                  <a:gd name="T49" fmla="*/ 0 h 32"/>
                  <a:gd name="T50" fmla="*/ 22 w 22"/>
                  <a:gd name="T51" fmla="*/ 32 h 3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2" h="32">
                    <a:moveTo>
                      <a:pt x="22" y="18"/>
                    </a:moveTo>
                    <a:lnTo>
                      <a:pt x="22" y="18"/>
                    </a:lnTo>
                    <a:lnTo>
                      <a:pt x="18" y="29"/>
                    </a:lnTo>
                    <a:lnTo>
                      <a:pt x="7" y="32"/>
                    </a:lnTo>
                    <a:lnTo>
                      <a:pt x="4" y="29"/>
                    </a:lnTo>
                    <a:lnTo>
                      <a:pt x="0" y="25"/>
                    </a:lnTo>
                    <a:lnTo>
                      <a:pt x="0" y="14"/>
                    </a:lnTo>
                    <a:lnTo>
                      <a:pt x="4" y="3"/>
                    </a:lnTo>
                    <a:lnTo>
                      <a:pt x="7" y="0"/>
                    </a:lnTo>
                    <a:lnTo>
                      <a:pt x="11" y="0"/>
                    </a:lnTo>
                    <a:lnTo>
                      <a:pt x="22" y="7"/>
                    </a:lnTo>
                    <a:lnTo>
                      <a:pt x="22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  <p:sp>
            <p:nvSpPr>
              <p:cNvPr id="13347" name="Freeform 16">
                <a:extLst>
                  <a:ext uri="{FF2B5EF4-FFF2-40B4-BE49-F238E27FC236}">
                    <a16:creationId xmlns:a16="http://schemas.microsoft.com/office/drawing/2014/main" id="{58F4FC9B-5956-4C3C-B130-58674926FA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2" y="1063"/>
                <a:ext cx="161" cy="30"/>
              </a:xfrm>
              <a:custGeom>
                <a:avLst/>
                <a:gdLst>
                  <a:gd name="T0" fmla="*/ 0 w 161"/>
                  <a:gd name="T1" fmla="*/ 0 h 30"/>
                  <a:gd name="T2" fmla="*/ 161 w 161"/>
                  <a:gd name="T3" fmla="*/ 19 h 30"/>
                  <a:gd name="T4" fmla="*/ 18 w 161"/>
                  <a:gd name="T5" fmla="*/ 30 h 30"/>
                  <a:gd name="T6" fmla="*/ 0 w 161"/>
                  <a:gd name="T7" fmla="*/ 0 h 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1"/>
                  <a:gd name="T13" fmla="*/ 0 h 30"/>
                  <a:gd name="T14" fmla="*/ 161 w 161"/>
                  <a:gd name="T15" fmla="*/ 30 h 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1" h="30">
                    <a:moveTo>
                      <a:pt x="0" y="0"/>
                    </a:moveTo>
                    <a:lnTo>
                      <a:pt x="161" y="19"/>
                    </a:lnTo>
                    <a:lnTo>
                      <a:pt x="18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57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</p:grpSp>
        <p:grpSp>
          <p:nvGrpSpPr>
            <p:cNvPr id="13331" name="Group 17">
              <a:extLst>
                <a:ext uri="{FF2B5EF4-FFF2-40B4-BE49-F238E27FC236}">
                  <a16:creationId xmlns:a16="http://schemas.microsoft.com/office/drawing/2014/main" id="{4343D305-95FD-456B-B111-C0DC47F9FD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0" y="1849"/>
              <a:ext cx="231" cy="322"/>
              <a:chOff x="3265" y="516"/>
              <a:chExt cx="231" cy="322"/>
            </a:xfrm>
          </p:grpSpPr>
          <p:sp>
            <p:nvSpPr>
              <p:cNvPr id="13338" name="Freeform 18">
                <a:extLst>
                  <a:ext uri="{FF2B5EF4-FFF2-40B4-BE49-F238E27FC236}">
                    <a16:creationId xmlns:a16="http://schemas.microsoft.com/office/drawing/2014/main" id="{45468287-795E-4685-920C-5D7312683E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5" y="516"/>
                <a:ext cx="231" cy="322"/>
              </a:xfrm>
              <a:custGeom>
                <a:avLst/>
                <a:gdLst>
                  <a:gd name="T0" fmla="*/ 18 w 231"/>
                  <a:gd name="T1" fmla="*/ 194 h 322"/>
                  <a:gd name="T2" fmla="*/ 18 w 231"/>
                  <a:gd name="T3" fmla="*/ 194 h 322"/>
                  <a:gd name="T4" fmla="*/ 44 w 231"/>
                  <a:gd name="T5" fmla="*/ 180 h 322"/>
                  <a:gd name="T6" fmla="*/ 66 w 231"/>
                  <a:gd name="T7" fmla="*/ 161 h 322"/>
                  <a:gd name="T8" fmla="*/ 88 w 231"/>
                  <a:gd name="T9" fmla="*/ 143 h 322"/>
                  <a:gd name="T10" fmla="*/ 106 w 231"/>
                  <a:gd name="T11" fmla="*/ 125 h 322"/>
                  <a:gd name="T12" fmla="*/ 143 w 231"/>
                  <a:gd name="T13" fmla="*/ 77 h 322"/>
                  <a:gd name="T14" fmla="*/ 172 w 231"/>
                  <a:gd name="T15" fmla="*/ 30 h 322"/>
                  <a:gd name="T16" fmla="*/ 172 w 231"/>
                  <a:gd name="T17" fmla="*/ 30 h 322"/>
                  <a:gd name="T18" fmla="*/ 187 w 231"/>
                  <a:gd name="T19" fmla="*/ 8 h 322"/>
                  <a:gd name="T20" fmla="*/ 191 w 231"/>
                  <a:gd name="T21" fmla="*/ 0 h 322"/>
                  <a:gd name="T22" fmla="*/ 198 w 231"/>
                  <a:gd name="T23" fmla="*/ 0 h 322"/>
                  <a:gd name="T24" fmla="*/ 202 w 231"/>
                  <a:gd name="T25" fmla="*/ 0 h 322"/>
                  <a:gd name="T26" fmla="*/ 205 w 231"/>
                  <a:gd name="T27" fmla="*/ 0 h 322"/>
                  <a:gd name="T28" fmla="*/ 213 w 231"/>
                  <a:gd name="T29" fmla="*/ 15 h 322"/>
                  <a:gd name="T30" fmla="*/ 216 w 231"/>
                  <a:gd name="T31" fmla="*/ 30 h 322"/>
                  <a:gd name="T32" fmla="*/ 220 w 231"/>
                  <a:gd name="T33" fmla="*/ 48 h 322"/>
                  <a:gd name="T34" fmla="*/ 227 w 231"/>
                  <a:gd name="T35" fmla="*/ 81 h 322"/>
                  <a:gd name="T36" fmla="*/ 227 w 231"/>
                  <a:gd name="T37" fmla="*/ 81 h 322"/>
                  <a:gd name="T38" fmla="*/ 231 w 231"/>
                  <a:gd name="T39" fmla="*/ 147 h 322"/>
                  <a:gd name="T40" fmla="*/ 231 w 231"/>
                  <a:gd name="T41" fmla="*/ 176 h 322"/>
                  <a:gd name="T42" fmla="*/ 227 w 231"/>
                  <a:gd name="T43" fmla="*/ 205 h 322"/>
                  <a:gd name="T44" fmla="*/ 220 w 231"/>
                  <a:gd name="T45" fmla="*/ 231 h 322"/>
                  <a:gd name="T46" fmla="*/ 213 w 231"/>
                  <a:gd name="T47" fmla="*/ 257 h 322"/>
                  <a:gd name="T48" fmla="*/ 198 w 231"/>
                  <a:gd name="T49" fmla="*/ 286 h 322"/>
                  <a:gd name="T50" fmla="*/ 183 w 231"/>
                  <a:gd name="T51" fmla="*/ 315 h 322"/>
                  <a:gd name="T52" fmla="*/ 183 w 231"/>
                  <a:gd name="T53" fmla="*/ 315 h 322"/>
                  <a:gd name="T54" fmla="*/ 165 w 231"/>
                  <a:gd name="T55" fmla="*/ 322 h 322"/>
                  <a:gd name="T56" fmla="*/ 143 w 231"/>
                  <a:gd name="T57" fmla="*/ 322 h 322"/>
                  <a:gd name="T58" fmla="*/ 121 w 231"/>
                  <a:gd name="T59" fmla="*/ 322 h 322"/>
                  <a:gd name="T60" fmla="*/ 103 w 231"/>
                  <a:gd name="T61" fmla="*/ 319 h 322"/>
                  <a:gd name="T62" fmla="*/ 103 w 231"/>
                  <a:gd name="T63" fmla="*/ 319 h 322"/>
                  <a:gd name="T64" fmla="*/ 77 w 231"/>
                  <a:gd name="T65" fmla="*/ 315 h 322"/>
                  <a:gd name="T66" fmla="*/ 59 w 231"/>
                  <a:gd name="T67" fmla="*/ 304 h 322"/>
                  <a:gd name="T68" fmla="*/ 40 w 231"/>
                  <a:gd name="T69" fmla="*/ 293 h 322"/>
                  <a:gd name="T70" fmla="*/ 26 w 231"/>
                  <a:gd name="T71" fmla="*/ 282 h 322"/>
                  <a:gd name="T72" fmla="*/ 15 w 231"/>
                  <a:gd name="T73" fmla="*/ 268 h 322"/>
                  <a:gd name="T74" fmla="*/ 7 w 231"/>
                  <a:gd name="T75" fmla="*/ 249 h 322"/>
                  <a:gd name="T76" fmla="*/ 4 w 231"/>
                  <a:gd name="T77" fmla="*/ 227 h 322"/>
                  <a:gd name="T78" fmla="*/ 0 w 231"/>
                  <a:gd name="T79" fmla="*/ 202 h 322"/>
                  <a:gd name="T80" fmla="*/ 0 w 231"/>
                  <a:gd name="T81" fmla="*/ 202 h 322"/>
                  <a:gd name="T82" fmla="*/ 18 w 231"/>
                  <a:gd name="T83" fmla="*/ 194 h 322"/>
                  <a:gd name="T84" fmla="*/ 18 w 231"/>
                  <a:gd name="T85" fmla="*/ 194 h 32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31"/>
                  <a:gd name="T130" fmla="*/ 0 h 322"/>
                  <a:gd name="T131" fmla="*/ 231 w 231"/>
                  <a:gd name="T132" fmla="*/ 322 h 32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31" h="322">
                    <a:moveTo>
                      <a:pt x="18" y="194"/>
                    </a:moveTo>
                    <a:lnTo>
                      <a:pt x="18" y="194"/>
                    </a:lnTo>
                    <a:lnTo>
                      <a:pt x="44" y="180"/>
                    </a:lnTo>
                    <a:lnTo>
                      <a:pt x="66" y="161"/>
                    </a:lnTo>
                    <a:lnTo>
                      <a:pt x="88" y="143"/>
                    </a:lnTo>
                    <a:lnTo>
                      <a:pt x="106" y="125"/>
                    </a:lnTo>
                    <a:lnTo>
                      <a:pt x="143" y="77"/>
                    </a:lnTo>
                    <a:lnTo>
                      <a:pt x="172" y="30"/>
                    </a:lnTo>
                    <a:lnTo>
                      <a:pt x="187" y="8"/>
                    </a:lnTo>
                    <a:lnTo>
                      <a:pt x="191" y="0"/>
                    </a:lnTo>
                    <a:lnTo>
                      <a:pt x="198" y="0"/>
                    </a:lnTo>
                    <a:lnTo>
                      <a:pt x="202" y="0"/>
                    </a:lnTo>
                    <a:lnTo>
                      <a:pt x="205" y="0"/>
                    </a:lnTo>
                    <a:lnTo>
                      <a:pt x="213" y="15"/>
                    </a:lnTo>
                    <a:lnTo>
                      <a:pt x="216" y="30"/>
                    </a:lnTo>
                    <a:lnTo>
                      <a:pt x="220" y="48"/>
                    </a:lnTo>
                    <a:lnTo>
                      <a:pt x="227" y="81"/>
                    </a:lnTo>
                    <a:lnTo>
                      <a:pt x="231" y="147"/>
                    </a:lnTo>
                    <a:lnTo>
                      <a:pt x="231" y="176"/>
                    </a:lnTo>
                    <a:lnTo>
                      <a:pt x="227" y="205"/>
                    </a:lnTo>
                    <a:lnTo>
                      <a:pt x="220" y="231"/>
                    </a:lnTo>
                    <a:lnTo>
                      <a:pt x="213" y="257"/>
                    </a:lnTo>
                    <a:lnTo>
                      <a:pt x="198" y="286"/>
                    </a:lnTo>
                    <a:lnTo>
                      <a:pt x="183" y="315"/>
                    </a:lnTo>
                    <a:lnTo>
                      <a:pt x="165" y="322"/>
                    </a:lnTo>
                    <a:lnTo>
                      <a:pt x="143" y="322"/>
                    </a:lnTo>
                    <a:lnTo>
                      <a:pt x="121" y="322"/>
                    </a:lnTo>
                    <a:lnTo>
                      <a:pt x="103" y="319"/>
                    </a:lnTo>
                    <a:lnTo>
                      <a:pt x="77" y="315"/>
                    </a:lnTo>
                    <a:lnTo>
                      <a:pt x="59" y="304"/>
                    </a:lnTo>
                    <a:lnTo>
                      <a:pt x="40" y="293"/>
                    </a:lnTo>
                    <a:lnTo>
                      <a:pt x="26" y="282"/>
                    </a:lnTo>
                    <a:lnTo>
                      <a:pt x="15" y="268"/>
                    </a:lnTo>
                    <a:lnTo>
                      <a:pt x="7" y="249"/>
                    </a:lnTo>
                    <a:lnTo>
                      <a:pt x="4" y="227"/>
                    </a:lnTo>
                    <a:lnTo>
                      <a:pt x="0" y="202"/>
                    </a:lnTo>
                    <a:lnTo>
                      <a:pt x="18" y="19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  <p:sp>
            <p:nvSpPr>
              <p:cNvPr id="13339" name="Freeform 19">
                <a:extLst>
                  <a:ext uri="{FF2B5EF4-FFF2-40B4-BE49-F238E27FC236}">
                    <a16:creationId xmlns:a16="http://schemas.microsoft.com/office/drawing/2014/main" id="{F34F0CC3-3A02-42A0-8C35-E8EB0A721D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3" y="527"/>
                <a:ext cx="198" cy="293"/>
              </a:xfrm>
              <a:custGeom>
                <a:avLst/>
                <a:gdLst>
                  <a:gd name="T0" fmla="*/ 0 w 198"/>
                  <a:gd name="T1" fmla="*/ 202 h 293"/>
                  <a:gd name="T2" fmla="*/ 0 w 198"/>
                  <a:gd name="T3" fmla="*/ 202 h 293"/>
                  <a:gd name="T4" fmla="*/ 11 w 198"/>
                  <a:gd name="T5" fmla="*/ 198 h 293"/>
                  <a:gd name="T6" fmla="*/ 41 w 198"/>
                  <a:gd name="T7" fmla="*/ 180 h 293"/>
                  <a:gd name="T8" fmla="*/ 81 w 198"/>
                  <a:gd name="T9" fmla="*/ 147 h 293"/>
                  <a:gd name="T10" fmla="*/ 103 w 198"/>
                  <a:gd name="T11" fmla="*/ 125 h 293"/>
                  <a:gd name="T12" fmla="*/ 125 w 198"/>
                  <a:gd name="T13" fmla="*/ 95 h 293"/>
                  <a:gd name="T14" fmla="*/ 125 w 198"/>
                  <a:gd name="T15" fmla="*/ 95 h 293"/>
                  <a:gd name="T16" fmla="*/ 158 w 198"/>
                  <a:gd name="T17" fmla="*/ 48 h 293"/>
                  <a:gd name="T18" fmla="*/ 173 w 198"/>
                  <a:gd name="T19" fmla="*/ 19 h 293"/>
                  <a:gd name="T20" fmla="*/ 180 w 198"/>
                  <a:gd name="T21" fmla="*/ 4 h 293"/>
                  <a:gd name="T22" fmla="*/ 180 w 198"/>
                  <a:gd name="T23" fmla="*/ 0 h 293"/>
                  <a:gd name="T24" fmla="*/ 180 w 198"/>
                  <a:gd name="T25" fmla="*/ 0 h 293"/>
                  <a:gd name="T26" fmla="*/ 191 w 198"/>
                  <a:gd name="T27" fmla="*/ 66 h 293"/>
                  <a:gd name="T28" fmla="*/ 195 w 198"/>
                  <a:gd name="T29" fmla="*/ 125 h 293"/>
                  <a:gd name="T30" fmla="*/ 198 w 198"/>
                  <a:gd name="T31" fmla="*/ 154 h 293"/>
                  <a:gd name="T32" fmla="*/ 195 w 198"/>
                  <a:gd name="T33" fmla="*/ 183 h 293"/>
                  <a:gd name="T34" fmla="*/ 195 w 198"/>
                  <a:gd name="T35" fmla="*/ 183 h 293"/>
                  <a:gd name="T36" fmla="*/ 191 w 198"/>
                  <a:gd name="T37" fmla="*/ 205 h 293"/>
                  <a:gd name="T38" fmla="*/ 187 w 198"/>
                  <a:gd name="T39" fmla="*/ 227 h 293"/>
                  <a:gd name="T40" fmla="*/ 173 w 198"/>
                  <a:gd name="T41" fmla="*/ 260 h 293"/>
                  <a:gd name="T42" fmla="*/ 154 w 198"/>
                  <a:gd name="T43" fmla="*/ 290 h 293"/>
                  <a:gd name="T44" fmla="*/ 154 w 198"/>
                  <a:gd name="T45" fmla="*/ 290 h 293"/>
                  <a:gd name="T46" fmla="*/ 147 w 198"/>
                  <a:gd name="T47" fmla="*/ 293 h 293"/>
                  <a:gd name="T48" fmla="*/ 129 w 198"/>
                  <a:gd name="T49" fmla="*/ 293 h 293"/>
                  <a:gd name="T50" fmla="*/ 107 w 198"/>
                  <a:gd name="T51" fmla="*/ 293 h 293"/>
                  <a:gd name="T52" fmla="*/ 77 w 198"/>
                  <a:gd name="T53" fmla="*/ 290 h 293"/>
                  <a:gd name="T54" fmla="*/ 77 w 198"/>
                  <a:gd name="T55" fmla="*/ 290 h 293"/>
                  <a:gd name="T56" fmla="*/ 48 w 198"/>
                  <a:gd name="T57" fmla="*/ 279 h 293"/>
                  <a:gd name="T58" fmla="*/ 33 w 198"/>
                  <a:gd name="T59" fmla="*/ 271 h 293"/>
                  <a:gd name="T60" fmla="*/ 22 w 198"/>
                  <a:gd name="T61" fmla="*/ 260 h 293"/>
                  <a:gd name="T62" fmla="*/ 11 w 198"/>
                  <a:gd name="T63" fmla="*/ 249 h 293"/>
                  <a:gd name="T64" fmla="*/ 4 w 198"/>
                  <a:gd name="T65" fmla="*/ 235 h 293"/>
                  <a:gd name="T66" fmla="*/ 0 w 198"/>
                  <a:gd name="T67" fmla="*/ 220 h 293"/>
                  <a:gd name="T68" fmla="*/ 0 w 198"/>
                  <a:gd name="T69" fmla="*/ 202 h 293"/>
                  <a:gd name="T70" fmla="*/ 0 w 198"/>
                  <a:gd name="T71" fmla="*/ 202 h 29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98"/>
                  <a:gd name="T109" fmla="*/ 0 h 293"/>
                  <a:gd name="T110" fmla="*/ 198 w 198"/>
                  <a:gd name="T111" fmla="*/ 293 h 29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98" h="293">
                    <a:moveTo>
                      <a:pt x="0" y="202"/>
                    </a:moveTo>
                    <a:lnTo>
                      <a:pt x="0" y="202"/>
                    </a:lnTo>
                    <a:lnTo>
                      <a:pt x="11" y="198"/>
                    </a:lnTo>
                    <a:lnTo>
                      <a:pt x="41" y="180"/>
                    </a:lnTo>
                    <a:lnTo>
                      <a:pt x="81" y="147"/>
                    </a:lnTo>
                    <a:lnTo>
                      <a:pt x="103" y="125"/>
                    </a:lnTo>
                    <a:lnTo>
                      <a:pt x="125" y="95"/>
                    </a:lnTo>
                    <a:lnTo>
                      <a:pt x="158" y="48"/>
                    </a:lnTo>
                    <a:lnTo>
                      <a:pt x="173" y="19"/>
                    </a:lnTo>
                    <a:lnTo>
                      <a:pt x="180" y="4"/>
                    </a:lnTo>
                    <a:lnTo>
                      <a:pt x="180" y="0"/>
                    </a:lnTo>
                    <a:lnTo>
                      <a:pt x="191" y="66"/>
                    </a:lnTo>
                    <a:lnTo>
                      <a:pt x="195" y="125"/>
                    </a:lnTo>
                    <a:lnTo>
                      <a:pt x="198" y="154"/>
                    </a:lnTo>
                    <a:lnTo>
                      <a:pt x="195" y="183"/>
                    </a:lnTo>
                    <a:lnTo>
                      <a:pt x="191" y="205"/>
                    </a:lnTo>
                    <a:lnTo>
                      <a:pt x="187" y="227"/>
                    </a:lnTo>
                    <a:lnTo>
                      <a:pt x="173" y="260"/>
                    </a:lnTo>
                    <a:lnTo>
                      <a:pt x="154" y="290"/>
                    </a:lnTo>
                    <a:lnTo>
                      <a:pt x="147" y="293"/>
                    </a:lnTo>
                    <a:lnTo>
                      <a:pt x="129" y="293"/>
                    </a:lnTo>
                    <a:lnTo>
                      <a:pt x="107" y="293"/>
                    </a:lnTo>
                    <a:lnTo>
                      <a:pt x="77" y="290"/>
                    </a:lnTo>
                    <a:lnTo>
                      <a:pt x="48" y="279"/>
                    </a:lnTo>
                    <a:lnTo>
                      <a:pt x="33" y="271"/>
                    </a:lnTo>
                    <a:lnTo>
                      <a:pt x="22" y="260"/>
                    </a:lnTo>
                    <a:lnTo>
                      <a:pt x="11" y="249"/>
                    </a:lnTo>
                    <a:lnTo>
                      <a:pt x="4" y="235"/>
                    </a:lnTo>
                    <a:lnTo>
                      <a:pt x="0" y="220"/>
                    </a:lnTo>
                    <a:lnTo>
                      <a:pt x="0" y="202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  <p:sp>
            <p:nvSpPr>
              <p:cNvPr id="13340" name="Freeform 20">
                <a:extLst>
                  <a:ext uri="{FF2B5EF4-FFF2-40B4-BE49-F238E27FC236}">
                    <a16:creationId xmlns:a16="http://schemas.microsoft.com/office/drawing/2014/main" id="{BECE51B1-B8B7-49BE-A047-3BBBFBE065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9" y="527"/>
                <a:ext cx="172" cy="293"/>
              </a:xfrm>
              <a:custGeom>
                <a:avLst/>
                <a:gdLst>
                  <a:gd name="T0" fmla="*/ 147 w 172"/>
                  <a:gd name="T1" fmla="*/ 19 h 293"/>
                  <a:gd name="T2" fmla="*/ 147 w 172"/>
                  <a:gd name="T3" fmla="*/ 19 h 293"/>
                  <a:gd name="T4" fmla="*/ 154 w 172"/>
                  <a:gd name="T5" fmla="*/ 4 h 293"/>
                  <a:gd name="T6" fmla="*/ 154 w 172"/>
                  <a:gd name="T7" fmla="*/ 0 h 293"/>
                  <a:gd name="T8" fmla="*/ 154 w 172"/>
                  <a:gd name="T9" fmla="*/ 0 h 293"/>
                  <a:gd name="T10" fmla="*/ 165 w 172"/>
                  <a:gd name="T11" fmla="*/ 66 h 293"/>
                  <a:gd name="T12" fmla="*/ 169 w 172"/>
                  <a:gd name="T13" fmla="*/ 125 h 293"/>
                  <a:gd name="T14" fmla="*/ 172 w 172"/>
                  <a:gd name="T15" fmla="*/ 154 h 293"/>
                  <a:gd name="T16" fmla="*/ 169 w 172"/>
                  <a:gd name="T17" fmla="*/ 183 h 293"/>
                  <a:gd name="T18" fmla="*/ 169 w 172"/>
                  <a:gd name="T19" fmla="*/ 183 h 293"/>
                  <a:gd name="T20" fmla="*/ 165 w 172"/>
                  <a:gd name="T21" fmla="*/ 205 h 293"/>
                  <a:gd name="T22" fmla="*/ 161 w 172"/>
                  <a:gd name="T23" fmla="*/ 227 h 293"/>
                  <a:gd name="T24" fmla="*/ 147 w 172"/>
                  <a:gd name="T25" fmla="*/ 260 h 293"/>
                  <a:gd name="T26" fmla="*/ 128 w 172"/>
                  <a:gd name="T27" fmla="*/ 290 h 293"/>
                  <a:gd name="T28" fmla="*/ 128 w 172"/>
                  <a:gd name="T29" fmla="*/ 290 h 293"/>
                  <a:gd name="T30" fmla="*/ 121 w 172"/>
                  <a:gd name="T31" fmla="*/ 293 h 293"/>
                  <a:gd name="T32" fmla="*/ 103 w 172"/>
                  <a:gd name="T33" fmla="*/ 293 h 293"/>
                  <a:gd name="T34" fmla="*/ 81 w 172"/>
                  <a:gd name="T35" fmla="*/ 293 h 293"/>
                  <a:gd name="T36" fmla="*/ 51 w 172"/>
                  <a:gd name="T37" fmla="*/ 290 h 293"/>
                  <a:gd name="T38" fmla="*/ 51 w 172"/>
                  <a:gd name="T39" fmla="*/ 290 h 293"/>
                  <a:gd name="T40" fmla="*/ 22 w 172"/>
                  <a:gd name="T41" fmla="*/ 282 h 293"/>
                  <a:gd name="T42" fmla="*/ 0 w 172"/>
                  <a:gd name="T43" fmla="*/ 264 h 293"/>
                  <a:gd name="T44" fmla="*/ 0 w 172"/>
                  <a:gd name="T45" fmla="*/ 264 h 293"/>
                  <a:gd name="T46" fmla="*/ 22 w 172"/>
                  <a:gd name="T47" fmla="*/ 268 h 293"/>
                  <a:gd name="T48" fmla="*/ 48 w 172"/>
                  <a:gd name="T49" fmla="*/ 268 h 293"/>
                  <a:gd name="T50" fmla="*/ 62 w 172"/>
                  <a:gd name="T51" fmla="*/ 264 h 293"/>
                  <a:gd name="T52" fmla="*/ 81 w 172"/>
                  <a:gd name="T53" fmla="*/ 260 h 293"/>
                  <a:gd name="T54" fmla="*/ 95 w 172"/>
                  <a:gd name="T55" fmla="*/ 253 h 293"/>
                  <a:gd name="T56" fmla="*/ 110 w 172"/>
                  <a:gd name="T57" fmla="*/ 242 h 293"/>
                  <a:gd name="T58" fmla="*/ 110 w 172"/>
                  <a:gd name="T59" fmla="*/ 242 h 293"/>
                  <a:gd name="T60" fmla="*/ 125 w 172"/>
                  <a:gd name="T61" fmla="*/ 224 h 293"/>
                  <a:gd name="T62" fmla="*/ 139 w 172"/>
                  <a:gd name="T63" fmla="*/ 198 h 293"/>
                  <a:gd name="T64" fmla="*/ 147 w 172"/>
                  <a:gd name="T65" fmla="*/ 172 h 293"/>
                  <a:gd name="T66" fmla="*/ 154 w 172"/>
                  <a:gd name="T67" fmla="*/ 143 h 293"/>
                  <a:gd name="T68" fmla="*/ 154 w 172"/>
                  <a:gd name="T69" fmla="*/ 114 h 293"/>
                  <a:gd name="T70" fmla="*/ 154 w 172"/>
                  <a:gd name="T71" fmla="*/ 85 h 293"/>
                  <a:gd name="T72" fmla="*/ 150 w 172"/>
                  <a:gd name="T73" fmla="*/ 37 h 293"/>
                  <a:gd name="T74" fmla="*/ 150 w 172"/>
                  <a:gd name="T75" fmla="*/ 37 h 293"/>
                  <a:gd name="T76" fmla="*/ 147 w 172"/>
                  <a:gd name="T77" fmla="*/ 19 h 293"/>
                  <a:gd name="T78" fmla="*/ 147 w 172"/>
                  <a:gd name="T79" fmla="*/ 19 h 29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72"/>
                  <a:gd name="T121" fmla="*/ 0 h 293"/>
                  <a:gd name="T122" fmla="*/ 172 w 172"/>
                  <a:gd name="T123" fmla="*/ 293 h 29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72" h="293">
                    <a:moveTo>
                      <a:pt x="147" y="19"/>
                    </a:moveTo>
                    <a:lnTo>
                      <a:pt x="147" y="19"/>
                    </a:lnTo>
                    <a:lnTo>
                      <a:pt x="154" y="4"/>
                    </a:lnTo>
                    <a:lnTo>
                      <a:pt x="154" y="0"/>
                    </a:lnTo>
                    <a:lnTo>
                      <a:pt x="165" y="66"/>
                    </a:lnTo>
                    <a:lnTo>
                      <a:pt x="169" y="125"/>
                    </a:lnTo>
                    <a:lnTo>
                      <a:pt x="172" y="154"/>
                    </a:lnTo>
                    <a:lnTo>
                      <a:pt x="169" y="183"/>
                    </a:lnTo>
                    <a:lnTo>
                      <a:pt x="165" y="205"/>
                    </a:lnTo>
                    <a:lnTo>
                      <a:pt x="161" y="227"/>
                    </a:lnTo>
                    <a:lnTo>
                      <a:pt x="147" y="260"/>
                    </a:lnTo>
                    <a:lnTo>
                      <a:pt x="128" y="290"/>
                    </a:lnTo>
                    <a:lnTo>
                      <a:pt x="121" y="293"/>
                    </a:lnTo>
                    <a:lnTo>
                      <a:pt x="103" y="293"/>
                    </a:lnTo>
                    <a:lnTo>
                      <a:pt x="81" y="293"/>
                    </a:lnTo>
                    <a:lnTo>
                      <a:pt x="51" y="290"/>
                    </a:lnTo>
                    <a:lnTo>
                      <a:pt x="22" y="282"/>
                    </a:lnTo>
                    <a:lnTo>
                      <a:pt x="0" y="264"/>
                    </a:lnTo>
                    <a:lnTo>
                      <a:pt x="22" y="268"/>
                    </a:lnTo>
                    <a:lnTo>
                      <a:pt x="48" y="268"/>
                    </a:lnTo>
                    <a:lnTo>
                      <a:pt x="62" y="264"/>
                    </a:lnTo>
                    <a:lnTo>
                      <a:pt x="81" y="260"/>
                    </a:lnTo>
                    <a:lnTo>
                      <a:pt x="95" y="253"/>
                    </a:lnTo>
                    <a:lnTo>
                      <a:pt x="110" y="242"/>
                    </a:lnTo>
                    <a:lnTo>
                      <a:pt x="125" y="224"/>
                    </a:lnTo>
                    <a:lnTo>
                      <a:pt x="139" y="198"/>
                    </a:lnTo>
                    <a:lnTo>
                      <a:pt x="147" y="172"/>
                    </a:lnTo>
                    <a:lnTo>
                      <a:pt x="154" y="143"/>
                    </a:lnTo>
                    <a:lnTo>
                      <a:pt x="154" y="114"/>
                    </a:lnTo>
                    <a:lnTo>
                      <a:pt x="154" y="85"/>
                    </a:lnTo>
                    <a:lnTo>
                      <a:pt x="150" y="37"/>
                    </a:lnTo>
                    <a:lnTo>
                      <a:pt x="147" y="19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  <p:sp>
            <p:nvSpPr>
              <p:cNvPr id="13341" name="Freeform 21">
                <a:extLst>
                  <a:ext uri="{FF2B5EF4-FFF2-40B4-BE49-F238E27FC236}">
                    <a16:creationId xmlns:a16="http://schemas.microsoft.com/office/drawing/2014/main" id="{388527C4-1642-45D8-A50E-A2E426A0B7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5" y="601"/>
                <a:ext cx="121" cy="157"/>
              </a:xfrm>
              <a:custGeom>
                <a:avLst/>
                <a:gdLst>
                  <a:gd name="T0" fmla="*/ 0 w 121"/>
                  <a:gd name="T1" fmla="*/ 139 h 157"/>
                  <a:gd name="T2" fmla="*/ 0 w 121"/>
                  <a:gd name="T3" fmla="*/ 139 h 157"/>
                  <a:gd name="T4" fmla="*/ 29 w 121"/>
                  <a:gd name="T5" fmla="*/ 117 h 157"/>
                  <a:gd name="T6" fmla="*/ 58 w 121"/>
                  <a:gd name="T7" fmla="*/ 87 h 157"/>
                  <a:gd name="T8" fmla="*/ 73 w 121"/>
                  <a:gd name="T9" fmla="*/ 73 h 157"/>
                  <a:gd name="T10" fmla="*/ 88 w 121"/>
                  <a:gd name="T11" fmla="*/ 54 h 157"/>
                  <a:gd name="T12" fmla="*/ 88 w 121"/>
                  <a:gd name="T13" fmla="*/ 54 h 157"/>
                  <a:gd name="T14" fmla="*/ 121 w 121"/>
                  <a:gd name="T15" fmla="*/ 0 h 157"/>
                  <a:gd name="T16" fmla="*/ 121 w 121"/>
                  <a:gd name="T17" fmla="*/ 0 h 157"/>
                  <a:gd name="T18" fmla="*/ 113 w 121"/>
                  <a:gd name="T19" fmla="*/ 21 h 157"/>
                  <a:gd name="T20" fmla="*/ 91 w 121"/>
                  <a:gd name="T21" fmla="*/ 69 h 157"/>
                  <a:gd name="T22" fmla="*/ 66 w 121"/>
                  <a:gd name="T23" fmla="*/ 120 h 157"/>
                  <a:gd name="T24" fmla="*/ 55 w 121"/>
                  <a:gd name="T25" fmla="*/ 139 h 157"/>
                  <a:gd name="T26" fmla="*/ 40 w 121"/>
                  <a:gd name="T27" fmla="*/ 150 h 157"/>
                  <a:gd name="T28" fmla="*/ 40 w 121"/>
                  <a:gd name="T29" fmla="*/ 150 h 157"/>
                  <a:gd name="T30" fmla="*/ 29 w 121"/>
                  <a:gd name="T31" fmla="*/ 157 h 157"/>
                  <a:gd name="T32" fmla="*/ 18 w 121"/>
                  <a:gd name="T33" fmla="*/ 157 h 157"/>
                  <a:gd name="T34" fmla="*/ 11 w 121"/>
                  <a:gd name="T35" fmla="*/ 153 h 157"/>
                  <a:gd name="T36" fmla="*/ 7 w 121"/>
                  <a:gd name="T37" fmla="*/ 150 h 157"/>
                  <a:gd name="T38" fmla="*/ 0 w 121"/>
                  <a:gd name="T39" fmla="*/ 142 h 157"/>
                  <a:gd name="T40" fmla="*/ 0 w 121"/>
                  <a:gd name="T41" fmla="*/ 139 h 157"/>
                  <a:gd name="T42" fmla="*/ 0 w 121"/>
                  <a:gd name="T43" fmla="*/ 139 h 15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21"/>
                  <a:gd name="T67" fmla="*/ 0 h 157"/>
                  <a:gd name="T68" fmla="*/ 121 w 121"/>
                  <a:gd name="T69" fmla="*/ 157 h 15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21" h="157">
                    <a:moveTo>
                      <a:pt x="0" y="139"/>
                    </a:moveTo>
                    <a:lnTo>
                      <a:pt x="0" y="139"/>
                    </a:lnTo>
                    <a:lnTo>
                      <a:pt x="29" y="117"/>
                    </a:lnTo>
                    <a:lnTo>
                      <a:pt x="58" y="87"/>
                    </a:lnTo>
                    <a:lnTo>
                      <a:pt x="73" y="73"/>
                    </a:lnTo>
                    <a:lnTo>
                      <a:pt x="88" y="54"/>
                    </a:lnTo>
                    <a:lnTo>
                      <a:pt x="121" y="0"/>
                    </a:lnTo>
                    <a:lnTo>
                      <a:pt x="113" y="21"/>
                    </a:lnTo>
                    <a:lnTo>
                      <a:pt x="91" y="69"/>
                    </a:lnTo>
                    <a:lnTo>
                      <a:pt x="66" y="120"/>
                    </a:lnTo>
                    <a:lnTo>
                      <a:pt x="55" y="139"/>
                    </a:lnTo>
                    <a:lnTo>
                      <a:pt x="40" y="150"/>
                    </a:lnTo>
                    <a:lnTo>
                      <a:pt x="29" y="157"/>
                    </a:lnTo>
                    <a:lnTo>
                      <a:pt x="18" y="157"/>
                    </a:lnTo>
                    <a:lnTo>
                      <a:pt x="11" y="153"/>
                    </a:lnTo>
                    <a:lnTo>
                      <a:pt x="7" y="150"/>
                    </a:lnTo>
                    <a:lnTo>
                      <a:pt x="0" y="142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FC57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</p:grpSp>
        <p:pic>
          <p:nvPicPr>
            <p:cNvPr id="13332" name="Picture 22" descr="MCj04348450000[1]">
              <a:extLst>
                <a:ext uri="{FF2B5EF4-FFF2-40B4-BE49-F238E27FC236}">
                  <a16:creationId xmlns:a16="http://schemas.microsoft.com/office/drawing/2014/main" id="{49FA4CA9-CD64-48EB-8280-C7065011F3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" y="1946"/>
              <a:ext cx="1276" cy="1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333" name="Group 23">
              <a:extLst>
                <a:ext uri="{FF2B5EF4-FFF2-40B4-BE49-F238E27FC236}">
                  <a16:creationId xmlns:a16="http://schemas.microsoft.com/office/drawing/2014/main" id="{C318FA50-A2D4-4D0A-BEEE-90AD1AACE1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1" y="1934"/>
              <a:ext cx="227" cy="322"/>
              <a:chOff x="2313" y="572"/>
              <a:chExt cx="227" cy="322"/>
            </a:xfrm>
          </p:grpSpPr>
          <p:sp>
            <p:nvSpPr>
              <p:cNvPr id="13334" name="Freeform 24">
                <a:extLst>
                  <a:ext uri="{FF2B5EF4-FFF2-40B4-BE49-F238E27FC236}">
                    <a16:creationId xmlns:a16="http://schemas.microsoft.com/office/drawing/2014/main" id="{A19AC4D3-339A-4B4D-916A-43129CB706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3" y="572"/>
                <a:ext cx="227" cy="322"/>
              </a:xfrm>
              <a:custGeom>
                <a:avLst/>
                <a:gdLst>
                  <a:gd name="T0" fmla="*/ 209 w 227"/>
                  <a:gd name="T1" fmla="*/ 194 h 322"/>
                  <a:gd name="T2" fmla="*/ 209 w 227"/>
                  <a:gd name="T3" fmla="*/ 194 h 322"/>
                  <a:gd name="T4" fmla="*/ 183 w 227"/>
                  <a:gd name="T5" fmla="*/ 179 h 322"/>
                  <a:gd name="T6" fmla="*/ 161 w 227"/>
                  <a:gd name="T7" fmla="*/ 161 h 322"/>
                  <a:gd name="T8" fmla="*/ 139 w 227"/>
                  <a:gd name="T9" fmla="*/ 142 h 322"/>
                  <a:gd name="T10" fmla="*/ 121 w 227"/>
                  <a:gd name="T11" fmla="*/ 124 h 322"/>
                  <a:gd name="T12" fmla="*/ 84 w 227"/>
                  <a:gd name="T13" fmla="*/ 77 h 322"/>
                  <a:gd name="T14" fmla="*/ 55 w 227"/>
                  <a:gd name="T15" fmla="*/ 29 h 322"/>
                  <a:gd name="T16" fmla="*/ 55 w 227"/>
                  <a:gd name="T17" fmla="*/ 29 h 322"/>
                  <a:gd name="T18" fmla="*/ 44 w 227"/>
                  <a:gd name="T19" fmla="*/ 7 h 322"/>
                  <a:gd name="T20" fmla="*/ 36 w 227"/>
                  <a:gd name="T21" fmla="*/ 0 h 322"/>
                  <a:gd name="T22" fmla="*/ 33 w 227"/>
                  <a:gd name="T23" fmla="*/ 0 h 322"/>
                  <a:gd name="T24" fmla="*/ 25 w 227"/>
                  <a:gd name="T25" fmla="*/ 0 h 322"/>
                  <a:gd name="T26" fmla="*/ 22 w 227"/>
                  <a:gd name="T27" fmla="*/ 3 h 322"/>
                  <a:gd name="T28" fmla="*/ 14 w 227"/>
                  <a:gd name="T29" fmla="*/ 14 h 322"/>
                  <a:gd name="T30" fmla="*/ 11 w 227"/>
                  <a:gd name="T31" fmla="*/ 29 h 322"/>
                  <a:gd name="T32" fmla="*/ 7 w 227"/>
                  <a:gd name="T33" fmla="*/ 51 h 322"/>
                  <a:gd name="T34" fmla="*/ 3 w 227"/>
                  <a:gd name="T35" fmla="*/ 80 h 322"/>
                  <a:gd name="T36" fmla="*/ 3 w 227"/>
                  <a:gd name="T37" fmla="*/ 80 h 322"/>
                  <a:gd name="T38" fmla="*/ 0 w 227"/>
                  <a:gd name="T39" fmla="*/ 146 h 322"/>
                  <a:gd name="T40" fmla="*/ 0 w 227"/>
                  <a:gd name="T41" fmla="*/ 175 h 322"/>
                  <a:gd name="T42" fmla="*/ 3 w 227"/>
                  <a:gd name="T43" fmla="*/ 205 h 322"/>
                  <a:gd name="T44" fmla="*/ 7 w 227"/>
                  <a:gd name="T45" fmla="*/ 230 h 322"/>
                  <a:gd name="T46" fmla="*/ 18 w 227"/>
                  <a:gd name="T47" fmla="*/ 256 h 322"/>
                  <a:gd name="T48" fmla="*/ 29 w 227"/>
                  <a:gd name="T49" fmla="*/ 285 h 322"/>
                  <a:gd name="T50" fmla="*/ 47 w 227"/>
                  <a:gd name="T51" fmla="*/ 314 h 322"/>
                  <a:gd name="T52" fmla="*/ 47 w 227"/>
                  <a:gd name="T53" fmla="*/ 314 h 322"/>
                  <a:gd name="T54" fmla="*/ 66 w 227"/>
                  <a:gd name="T55" fmla="*/ 322 h 322"/>
                  <a:gd name="T56" fmla="*/ 84 w 227"/>
                  <a:gd name="T57" fmla="*/ 322 h 322"/>
                  <a:gd name="T58" fmla="*/ 106 w 227"/>
                  <a:gd name="T59" fmla="*/ 322 h 322"/>
                  <a:gd name="T60" fmla="*/ 128 w 227"/>
                  <a:gd name="T61" fmla="*/ 318 h 322"/>
                  <a:gd name="T62" fmla="*/ 128 w 227"/>
                  <a:gd name="T63" fmla="*/ 318 h 322"/>
                  <a:gd name="T64" fmla="*/ 150 w 227"/>
                  <a:gd name="T65" fmla="*/ 314 h 322"/>
                  <a:gd name="T66" fmla="*/ 168 w 227"/>
                  <a:gd name="T67" fmla="*/ 303 h 322"/>
                  <a:gd name="T68" fmla="*/ 187 w 227"/>
                  <a:gd name="T69" fmla="*/ 296 h 322"/>
                  <a:gd name="T70" fmla="*/ 201 w 227"/>
                  <a:gd name="T71" fmla="*/ 282 h 322"/>
                  <a:gd name="T72" fmla="*/ 212 w 227"/>
                  <a:gd name="T73" fmla="*/ 267 h 322"/>
                  <a:gd name="T74" fmla="*/ 220 w 227"/>
                  <a:gd name="T75" fmla="*/ 249 h 322"/>
                  <a:gd name="T76" fmla="*/ 227 w 227"/>
                  <a:gd name="T77" fmla="*/ 227 h 322"/>
                  <a:gd name="T78" fmla="*/ 227 w 227"/>
                  <a:gd name="T79" fmla="*/ 205 h 322"/>
                  <a:gd name="T80" fmla="*/ 227 w 227"/>
                  <a:gd name="T81" fmla="*/ 205 h 322"/>
                  <a:gd name="T82" fmla="*/ 209 w 227"/>
                  <a:gd name="T83" fmla="*/ 194 h 322"/>
                  <a:gd name="T84" fmla="*/ 209 w 227"/>
                  <a:gd name="T85" fmla="*/ 194 h 32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27"/>
                  <a:gd name="T130" fmla="*/ 0 h 322"/>
                  <a:gd name="T131" fmla="*/ 227 w 227"/>
                  <a:gd name="T132" fmla="*/ 322 h 32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27" h="322">
                    <a:moveTo>
                      <a:pt x="209" y="194"/>
                    </a:moveTo>
                    <a:lnTo>
                      <a:pt x="209" y="194"/>
                    </a:lnTo>
                    <a:lnTo>
                      <a:pt x="183" y="179"/>
                    </a:lnTo>
                    <a:lnTo>
                      <a:pt x="161" y="161"/>
                    </a:lnTo>
                    <a:lnTo>
                      <a:pt x="139" y="142"/>
                    </a:lnTo>
                    <a:lnTo>
                      <a:pt x="121" y="124"/>
                    </a:lnTo>
                    <a:lnTo>
                      <a:pt x="84" y="77"/>
                    </a:lnTo>
                    <a:lnTo>
                      <a:pt x="55" y="29"/>
                    </a:lnTo>
                    <a:lnTo>
                      <a:pt x="44" y="7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25" y="0"/>
                    </a:lnTo>
                    <a:lnTo>
                      <a:pt x="22" y="3"/>
                    </a:lnTo>
                    <a:lnTo>
                      <a:pt x="14" y="14"/>
                    </a:lnTo>
                    <a:lnTo>
                      <a:pt x="11" y="29"/>
                    </a:lnTo>
                    <a:lnTo>
                      <a:pt x="7" y="51"/>
                    </a:lnTo>
                    <a:lnTo>
                      <a:pt x="3" y="80"/>
                    </a:lnTo>
                    <a:lnTo>
                      <a:pt x="0" y="146"/>
                    </a:lnTo>
                    <a:lnTo>
                      <a:pt x="0" y="175"/>
                    </a:lnTo>
                    <a:lnTo>
                      <a:pt x="3" y="205"/>
                    </a:lnTo>
                    <a:lnTo>
                      <a:pt x="7" y="230"/>
                    </a:lnTo>
                    <a:lnTo>
                      <a:pt x="18" y="256"/>
                    </a:lnTo>
                    <a:lnTo>
                      <a:pt x="29" y="285"/>
                    </a:lnTo>
                    <a:lnTo>
                      <a:pt x="47" y="314"/>
                    </a:lnTo>
                    <a:lnTo>
                      <a:pt x="66" y="322"/>
                    </a:lnTo>
                    <a:lnTo>
                      <a:pt x="84" y="322"/>
                    </a:lnTo>
                    <a:lnTo>
                      <a:pt x="106" y="322"/>
                    </a:lnTo>
                    <a:lnTo>
                      <a:pt x="128" y="318"/>
                    </a:lnTo>
                    <a:lnTo>
                      <a:pt x="150" y="314"/>
                    </a:lnTo>
                    <a:lnTo>
                      <a:pt x="168" y="303"/>
                    </a:lnTo>
                    <a:lnTo>
                      <a:pt x="187" y="296"/>
                    </a:lnTo>
                    <a:lnTo>
                      <a:pt x="201" y="282"/>
                    </a:lnTo>
                    <a:lnTo>
                      <a:pt x="212" y="267"/>
                    </a:lnTo>
                    <a:lnTo>
                      <a:pt x="220" y="249"/>
                    </a:lnTo>
                    <a:lnTo>
                      <a:pt x="227" y="227"/>
                    </a:lnTo>
                    <a:lnTo>
                      <a:pt x="227" y="205"/>
                    </a:lnTo>
                    <a:lnTo>
                      <a:pt x="209" y="19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  <p:sp>
            <p:nvSpPr>
              <p:cNvPr id="13335" name="Freeform 25">
                <a:extLst>
                  <a:ext uri="{FF2B5EF4-FFF2-40B4-BE49-F238E27FC236}">
                    <a16:creationId xmlns:a16="http://schemas.microsoft.com/office/drawing/2014/main" id="{C2BC2005-4467-4EE3-BD7A-3277CFF4A9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7" y="583"/>
                <a:ext cx="195" cy="292"/>
              </a:xfrm>
              <a:custGeom>
                <a:avLst/>
                <a:gdLst>
                  <a:gd name="T0" fmla="*/ 195 w 195"/>
                  <a:gd name="T1" fmla="*/ 201 h 292"/>
                  <a:gd name="T2" fmla="*/ 195 w 195"/>
                  <a:gd name="T3" fmla="*/ 201 h 292"/>
                  <a:gd name="T4" fmla="*/ 184 w 195"/>
                  <a:gd name="T5" fmla="*/ 197 h 292"/>
                  <a:gd name="T6" fmla="*/ 154 w 195"/>
                  <a:gd name="T7" fmla="*/ 179 h 292"/>
                  <a:gd name="T8" fmla="*/ 114 w 195"/>
                  <a:gd name="T9" fmla="*/ 146 h 292"/>
                  <a:gd name="T10" fmla="*/ 92 w 195"/>
                  <a:gd name="T11" fmla="*/ 124 h 292"/>
                  <a:gd name="T12" fmla="*/ 70 w 195"/>
                  <a:gd name="T13" fmla="*/ 95 h 292"/>
                  <a:gd name="T14" fmla="*/ 70 w 195"/>
                  <a:gd name="T15" fmla="*/ 95 h 292"/>
                  <a:gd name="T16" fmla="*/ 41 w 195"/>
                  <a:gd name="T17" fmla="*/ 47 h 292"/>
                  <a:gd name="T18" fmla="*/ 22 w 195"/>
                  <a:gd name="T19" fmla="*/ 18 h 292"/>
                  <a:gd name="T20" fmla="*/ 19 w 195"/>
                  <a:gd name="T21" fmla="*/ 3 h 292"/>
                  <a:gd name="T22" fmla="*/ 15 w 195"/>
                  <a:gd name="T23" fmla="*/ 0 h 292"/>
                  <a:gd name="T24" fmla="*/ 15 w 195"/>
                  <a:gd name="T25" fmla="*/ 0 h 292"/>
                  <a:gd name="T26" fmla="*/ 8 w 195"/>
                  <a:gd name="T27" fmla="*/ 66 h 292"/>
                  <a:gd name="T28" fmla="*/ 0 w 195"/>
                  <a:gd name="T29" fmla="*/ 124 h 292"/>
                  <a:gd name="T30" fmla="*/ 0 w 195"/>
                  <a:gd name="T31" fmla="*/ 157 h 292"/>
                  <a:gd name="T32" fmla="*/ 0 w 195"/>
                  <a:gd name="T33" fmla="*/ 183 h 292"/>
                  <a:gd name="T34" fmla="*/ 0 w 195"/>
                  <a:gd name="T35" fmla="*/ 183 h 292"/>
                  <a:gd name="T36" fmla="*/ 4 w 195"/>
                  <a:gd name="T37" fmla="*/ 208 h 292"/>
                  <a:gd name="T38" fmla="*/ 11 w 195"/>
                  <a:gd name="T39" fmla="*/ 227 h 292"/>
                  <a:gd name="T40" fmla="*/ 26 w 195"/>
                  <a:gd name="T41" fmla="*/ 260 h 292"/>
                  <a:gd name="T42" fmla="*/ 44 w 195"/>
                  <a:gd name="T43" fmla="*/ 289 h 292"/>
                  <a:gd name="T44" fmla="*/ 44 w 195"/>
                  <a:gd name="T45" fmla="*/ 289 h 292"/>
                  <a:gd name="T46" fmla="*/ 52 w 195"/>
                  <a:gd name="T47" fmla="*/ 292 h 292"/>
                  <a:gd name="T48" fmla="*/ 66 w 195"/>
                  <a:gd name="T49" fmla="*/ 292 h 292"/>
                  <a:gd name="T50" fmla="*/ 88 w 195"/>
                  <a:gd name="T51" fmla="*/ 292 h 292"/>
                  <a:gd name="T52" fmla="*/ 118 w 195"/>
                  <a:gd name="T53" fmla="*/ 289 h 292"/>
                  <a:gd name="T54" fmla="*/ 118 w 195"/>
                  <a:gd name="T55" fmla="*/ 289 h 292"/>
                  <a:gd name="T56" fmla="*/ 147 w 195"/>
                  <a:gd name="T57" fmla="*/ 278 h 292"/>
                  <a:gd name="T58" fmla="*/ 162 w 195"/>
                  <a:gd name="T59" fmla="*/ 271 h 292"/>
                  <a:gd name="T60" fmla="*/ 173 w 195"/>
                  <a:gd name="T61" fmla="*/ 260 h 292"/>
                  <a:gd name="T62" fmla="*/ 184 w 195"/>
                  <a:gd name="T63" fmla="*/ 249 h 292"/>
                  <a:gd name="T64" fmla="*/ 191 w 195"/>
                  <a:gd name="T65" fmla="*/ 234 h 292"/>
                  <a:gd name="T66" fmla="*/ 195 w 195"/>
                  <a:gd name="T67" fmla="*/ 219 h 292"/>
                  <a:gd name="T68" fmla="*/ 195 w 195"/>
                  <a:gd name="T69" fmla="*/ 201 h 292"/>
                  <a:gd name="T70" fmla="*/ 195 w 195"/>
                  <a:gd name="T71" fmla="*/ 201 h 29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95"/>
                  <a:gd name="T109" fmla="*/ 0 h 292"/>
                  <a:gd name="T110" fmla="*/ 195 w 195"/>
                  <a:gd name="T111" fmla="*/ 292 h 29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95" h="292">
                    <a:moveTo>
                      <a:pt x="195" y="201"/>
                    </a:moveTo>
                    <a:lnTo>
                      <a:pt x="195" y="201"/>
                    </a:lnTo>
                    <a:lnTo>
                      <a:pt x="184" y="197"/>
                    </a:lnTo>
                    <a:lnTo>
                      <a:pt x="154" y="179"/>
                    </a:lnTo>
                    <a:lnTo>
                      <a:pt x="114" y="146"/>
                    </a:lnTo>
                    <a:lnTo>
                      <a:pt x="92" y="124"/>
                    </a:lnTo>
                    <a:lnTo>
                      <a:pt x="70" y="95"/>
                    </a:lnTo>
                    <a:lnTo>
                      <a:pt x="41" y="47"/>
                    </a:lnTo>
                    <a:lnTo>
                      <a:pt x="22" y="18"/>
                    </a:lnTo>
                    <a:lnTo>
                      <a:pt x="19" y="3"/>
                    </a:lnTo>
                    <a:lnTo>
                      <a:pt x="15" y="0"/>
                    </a:lnTo>
                    <a:lnTo>
                      <a:pt x="8" y="66"/>
                    </a:lnTo>
                    <a:lnTo>
                      <a:pt x="0" y="124"/>
                    </a:lnTo>
                    <a:lnTo>
                      <a:pt x="0" y="157"/>
                    </a:lnTo>
                    <a:lnTo>
                      <a:pt x="0" y="183"/>
                    </a:lnTo>
                    <a:lnTo>
                      <a:pt x="4" y="208"/>
                    </a:lnTo>
                    <a:lnTo>
                      <a:pt x="11" y="227"/>
                    </a:lnTo>
                    <a:lnTo>
                      <a:pt x="26" y="260"/>
                    </a:lnTo>
                    <a:lnTo>
                      <a:pt x="44" y="289"/>
                    </a:lnTo>
                    <a:lnTo>
                      <a:pt x="52" y="292"/>
                    </a:lnTo>
                    <a:lnTo>
                      <a:pt x="66" y="292"/>
                    </a:lnTo>
                    <a:lnTo>
                      <a:pt x="88" y="292"/>
                    </a:lnTo>
                    <a:lnTo>
                      <a:pt x="118" y="289"/>
                    </a:lnTo>
                    <a:lnTo>
                      <a:pt x="147" y="278"/>
                    </a:lnTo>
                    <a:lnTo>
                      <a:pt x="162" y="271"/>
                    </a:lnTo>
                    <a:lnTo>
                      <a:pt x="173" y="260"/>
                    </a:lnTo>
                    <a:lnTo>
                      <a:pt x="184" y="249"/>
                    </a:lnTo>
                    <a:lnTo>
                      <a:pt x="191" y="234"/>
                    </a:lnTo>
                    <a:lnTo>
                      <a:pt x="195" y="219"/>
                    </a:lnTo>
                    <a:lnTo>
                      <a:pt x="195" y="201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  <p:sp>
            <p:nvSpPr>
              <p:cNvPr id="13336" name="Freeform 26">
                <a:extLst>
                  <a:ext uri="{FF2B5EF4-FFF2-40B4-BE49-F238E27FC236}">
                    <a16:creationId xmlns:a16="http://schemas.microsoft.com/office/drawing/2014/main" id="{50C0AFAE-0E4C-4B18-9C32-310F0BD0F5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7" y="583"/>
                <a:ext cx="169" cy="292"/>
              </a:xfrm>
              <a:custGeom>
                <a:avLst/>
                <a:gdLst>
                  <a:gd name="T0" fmla="*/ 22 w 169"/>
                  <a:gd name="T1" fmla="*/ 18 h 292"/>
                  <a:gd name="T2" fmla="*/ 22 w 169"/>
                  <a:gd name="T3" fmla="*/ 18 h 292"/>
                  <a:gd name="T4" fmla="*/ 19 w 169"/>
                  <a:gd name="T5" fmla="*/ 3 h 292"/>
                  <a:gd name="T6" fmla="*/ 15 w 169"/>
                  <a:gd name="T7" fmla="*/ 0 h 292"/>
                  <a:gd name="T8" fmla="*/ 15 w 169"/>
                  <a:gd name="T9" fmla="*/ 0 h 292"/>
                  <a:gd name="T10" fmla="*/ 8 w 169"/>
                  <a:gd name="T11" fmla="*/ 66 h 292"/>
                  <a:gd name="T12" fmla="*/ 0 w 169"/>
                  <a:gd name="T13" fmla="*/ 124 h 292"/>
                  <a:gd name="T14" fmla="*/ 0 w 169"/>
                  <a:gd name="T15" fmla="*/ 157 h 292"/>
                  <a:gd name="T16" fmla="*/ 0 w 169"/>
                  <a:gd name="T17" fmla="*/ 183 h 292"/>
                  <a:gd name="T18" fmla="*/ 0 w 169"/>
                  <a:gd name="T19" fmla="*/ 183 h 292"/>
                  <a:gd name="T20" fmla="*/ 4 w 169"/>
                  <a:gd name="T21" fmla="*/ 208 h 292"/>
                  <a:gd name="T22" fmla="*/ 11 w 169"/>
                  <a:gd name="T23" fmla="*/ 227 h 292"/>
                  <a:gd name="T24" fmla="*/ 26 w 169"/>
                  <a:gd name="T25" fmla="*/ 260 h 292"/>
                  <a:gd name="T26" fmla="*/ 44 w 169"/>
                  <a:gd name="T27" fmla="*/ 289 h 292"/>
                  <a:gd name="T28" fmla="*/ 44 w 169"/>
                  <a:gd name="T29" fmla="*/ 289 h 292"/>
                  <a:gd name="T30" fmla="*/ 52 w 169"/>
                  <a:gd name="T31" fmla="*/ 292 h 292"/>
                  <a:gd name="T32" fmla="*/ 66 w 169"/>
                  <a:gd name="T33" fmla="*/ 292 h 292"/>
                  <a:gd name="T34" fmla="*/ 88 w 169"/>
                  <a:gd name="T35" fmla="*/ 292 h 292"/>
                  <a:gd name="T36" fmla="*/ 118 w 169"/>
                  <a:gd name="T37" fmla="*/ 289 h 292"/>
                  <a:gd name="T38" fmla="*/ 118 w 169"/>
                  <a:gd name="T39" fmla="*/ 289 h 292"/>
                  <a:gd name="T40" fmla="*/ 147 w 169"/>
                  <a:gd name="T41" fmla="*/ 282 h 292"/>
                  <a:gd name="T42" fmla="*/ 158 w 169"/>
                  <a:gd name="T43" fmla="*/ 274 h 292"/>
                  <a:gd name="T44" fmla="*/ 169 w 169"/>
                  <a:gd name="T45" fmla="*/ 263 h 292"/>
                  <a:gd name="T46" fmla="*/ 169 w 169"/>
                  <a:gd name="T47" fmla="*/ 263 h 292"/>
                  <a:gd name="T48" fmla="*/ 147 w 169"/>
                  <a:gd name="T49" fmla="*/ 267 h 292"/>
                  <a:gd name="T50" fmla="*/ 121 w 169"/>
                  <a:gd name="T51" fmla="*/ 267 h 292"/>
                  <a:gd name="T52" fmla="*/ 107 w 169"/>
                  <a:gd name="T53" fmla="*/ 267 h 292"/>
                  <a:gd name="T54" fmla="*/ 92 w 169"/>
                  <a:gd name="T55" fmla="*/ 260 h 292"/>
                  <a:gd name="T56" fmla="*/ 74 w 169"/>
                  <a:gd name="T57" fmla="*/ 252 h 292"/>
                  <a:gd name="T58" fmla="*/ 59 w 169"/>
                  <a:gd name="T59" fmla="*/ 241 h 292"/>
                  <a:gd name="T60" fmla="*/ 59 w 169"/>
                  <a:gd name="T61" fmla="*/ 241 h 292"/>
                  <a:gd name="T62" fmla="*/ 44 w 169"/>
                  <a:gd name="T63" fmla="*/ 223 h 292"/>
                  <a:gd name="T64" fmla="*/ 33 w 169"/>
                  <a:gd name="T65" fmla="*/ 197 h 292"/>
                  <a:gd name="T66" fmla="*/ 22 w 169"/>
                  <a:gd name="T67" fmla="*/ 172 h 292"/>
                  <a:gd name="T68" fmla="*/ 19 w 169"/>
                  <a:gd name="T69" fmla="*/ 142 h 292"/>
                  <a:gd name="T70" fmla="*/ 15 w 169"/>
                  <a:gd name="T71" fmla="*/ 113 h 292"/>
                  <a:gd name="T72" fmla="*/ 15 w 169"/>
                  <a:gd name="T73" fmla="*/ 84 h 292"/>
                  <a:gd name="T74" fmla="*/ 19 w 169"/>
                  <a:gd name="T75" fmla="*/ 36 h 292"/>
                  <a:gd name="T76" fmla="*/ 19 w 169"/>
                  <a:gd name="T77" fmla="*/ 36 h 292"/>
                  <a:gd name="T78" fmla="*/ 22 w 169"/>
                  <a:gd name="T79" fmla="*/ 18 h 292"/>
                  <a:gd name="T80" fmla="*/ 22 w 169"/>
                  <a:gd name="T81" fmla="*/ 18 h 29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69"/>
                  <a:gd name="T124" fmla="*/ 0 h 292"/>
                  <a:gd name="T125" fmla="*/ 169 w 169"/>
                  <a:gd name="T126" fmla="*/ 292 h 29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69" h="292">
                    <a:moveTo>
                      <a:pt x="22" y="18"/>
                    </a:moveTo>
                    <a:lnTo>
                      <a:pt x="22" y="18"/>
                    </a:lnTo>
                    <a:lnTo>
                      <a:pt x="19" y="3"/>
                    </a:lnTo>
                    <a:lnTo>
                      <a:pt x="15" y="0"/>
                    </a:lnTo>
                    <a:lnTo>
                      <a:pt x="8" y="66"/>
                    </a:lnTo>
                    <a:lnTo>
                      <a:pt x="0" y="124"/>
                    </a:lnTo>
                    <a:lnTo>
                      <a:pt x="0" y="157"/>
                    </a:lnTo>
                    <a:lnTo>
                      <a:pt x="0" y="183"/>
                    </a:lnTo>
                    <a:lnTo>
                      <a:pt x="4" y="208"/>
                    </a:lnTo>
                    <a:lnTo>
                      <a:pt x="11" y="227"/>
                    </a:lnTo>
                    <a:lnTo>
                      <a:pt x="26" y="260"/>
                    </a:lnTo>
                    <a:lnTo>
                      <a:pt x="44" y="289"/>
                    </a:lnTo>
                    <a:lnTo>
                      <a:pt x="52" y="292"/>
                    </a:lnTo>
                    <a:lnTo>
                      <a:pt x="66" y="292"/>
                    </a:lnTo>
                    <a:lnTo>
                      <a:pt x="88" y="292"/>
                    </a:lnTo>
                    <a:lnTo>
                      <a:pt x="118" y="289"/>
                    </a:lnTo>
                    <a:lnTo>
                      <a:pt x="147" y="282"/>
                    </a:lnTo>
                    <a:lnTo>
                      <a:pt x="158" y="274"/>
                    </a:lnTo>
                    <a:lnTo>
                      <a:pt x="169" y="263"/>
                    </a:lnTo>
                    <a:lnTo>
                      <a:pt x="147" y="267"/>
                    </a:lnTo>
                    <a:lnTo>
                      <a:pt x="121" y="267"/>
                    </a:lnTo>
                    <a:lnTo>
                      <a:pt x="107" y="267"/>
                    </a:lnTo>
                    <a:lnTo>
                      <a:pt x="92" y="260"/>
                    </a:lnTo>
                    <a:lnTo>
                      <a:pt x="74" y="252"/>
                    </a:lnTo>
                    <a:lnTo>
                      <a:pt x="59" y="241"/>
                    </a:lnTo>
                    <a:lnTo>
                      <a:pt x="44" y="223"/>
                    </a:lnTo>
                    <a:lnTo>
                      <a:pt x="33" y="197"/>
                    </a:lnTo>
                    <a:lnTo>
                      <a:pt x="22" y="172"/>
                    </a:lnTo>
                    <a:lnTo>
                      <a:pt x="19" y="142"/>
                    </a:lnTo>
                    <a:lnTo>
                      <a:pt x="15" y="113"/>
                    </a:lnTo>
                    <a:lnTo>
                      <a:pt x="15" y="84"/>
                    </a:lnTo>
                    <a:lnTo>
                      <a:pt x="19" y="36"/>
                    </a:lnTo>
                    <a:lnTo>
                      <a:pt x="22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  <p:sp>
            <p:nvSpPr>
              <p:cNvPr id="13337" name="Freeform 27">
                <a:extLst>
                  <a:ext uri="{FF2B5EF4-FFF2-40B4-BE49-F238E27FC236}">
                    <a16:creationId xmlns:a16="http://schemas.microsoft.com/office/drawing/2014/main" id="{264AD99F-BF19-4A7B-A3C7-D87A43B67F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3" y="642"/>
                <a:ext cx="121" cy="157"/>
              </a:xfrm>
              <a:custGeom>
                <a:avLst/>
                <a:gdLst>
                  <a:gd name="T0" fmla="*/ 121 w 121"/>
                  <a:gd name="T1" fmla="*/ 139 h 157"/>
                  <a:gd name="T2" fmla="*/ 121 w 121"/>
                  <a:gd name="T3" fmla="*/ 139 h 157"/>
                  <a:gd name="T4" fmla="*/ 88 w 121"/>
                  <a:gd name="T5" fmla="*/ 117 h 157"/>
                  <a:gd name="T6" fmla="*/ 59 w 121"/>
                  <a:gd name="T7" fmla="*/ 88 h 157"/>
                  <a:gd name="T8" fmla="*/ 44 w 121"/>
                  <a:gd name="T9" fmla="*/ 73 h 157"/>
                  <a:gd name="T10" fmla="*/ 33 w 121"/>
                  <a:gd name="T11" fmla="*/ 55 h 157"/>
                  <a:gd name="T12" fmla="*/ 33 w 121"/>
                  <a:gd name="T13" fmla="*/ 55 h 157"/>
                  <a:gd name="T14" fmla="*/ 0 w 121"/>
                  <a:gd name="T15" fmla="*/ 0 h 157"/>
                  <a:gd name="T16" fmla="*/ 0 w 121"/>
                  <a:gd name="T17" fmla="*/ 0 h 157"/>
                  <a:gd name="T18" fmla="*/ 8 w 121"/>
                  <a:gd name="T19" fmla="*/ 22 h 157"/>
                  <a:gd name="T20" fmla="*/ 26 w 121"/>
                  <a:gd name="T21" fmla="*/ 69 h 157"/>
                  <a:gd name="T22" fmla="*/ 37 w 121"/>
                  <a:gd name="T23" fmla="*/ 95 h 157"/>
                  <a:gd name="T24" fmla="*/ 52 w 121"/>
                  <a:gd name="T25" fmla="*/ 121 h 157"/>
                  <a:gd name="T26" fmla="*/ 66 w 121"/>
                  <a:gd name="T27" fmla="*/ 139 h 157"/>
                  <a:gd name="T28" fmla="*/ 77 w 121"/>
                  <a:gd name="T29" fmla="*/ 150 h 157"/>
                  <a:gd name="T30" fmla="*/ 77 w 121"/>
                  <a:gd name="T31" fmla="*/ 150 h 157"/>
                  <a:gd name="T32" fmla="*/ 92 w 121"/>
                  <a:gd name="T33" fmla="*/ 157 h 157"/>
                  <a:gd name="T34" fmla="*/ 99 w 121"/>
                  <a:gd name="T35" fmla="*/ 157 h 157"/>
                  <a:gd name="T36" fmla="*/ 107 w 121"/>
                  <a:gd name="T37" fmla="*/ 154 h 157"/>
                  <a:gd name="T38" fmla="*/ 110 w 121"/>
                  <a:gd name="T39" fmla="*/ 150 h 157"/>
                  <a:gd name="T40" fmla="*/ 118 w 121"/>
                  <a:gd name="T41" fmla="*/ 143 h 157"/>
                  <a:gd name="T42" fmla="*/ 121 w 121"/>
                  <a:gd name="T43" fmla="*/ 139 h 157"/>
                  <a:gd name="T44" fmla="*/ 121 w 121"/>
                  <a:gd name="T45" fmla="*/ 139 h 15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21"/>
                  <a:gd name="T70" fmla="*/ 0 h 157"/>
                  <a:gd name="T71" fmla="*/ 121 w 121"/>
                  <a:gd name="T72" fmla="*/ 157 h 15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21" h="157">
                    <a:moveTo>
                      <a:pt x="121" y="139"/>
                    </a:moveTo>
                    <a:lnTo>
                      <a:pt x="121" y="139"/>
                    </a:lnTo>
                    <a:lnTo>
                      <a:pt x="88" y="117"/>
                    </a:lnTo>
                    <a:lnTo>
                      <a:pt x="59" y="88"/>
                    </a:lnTo>
                    <a:lnTo>
                      <a:pt x="44" y="73"/>
                    </a:lnTo>
                    <a:lnTo>
                      <a:pt x="33" y="55"/>
                    </a:lnTo>
                    <a:lnTo>
                      <a:pt x="0" y="0"/>
                    </a:lnTo>
                    <a:lnTo>
                      <a:pt x="8" y="22"/>
                    </a:lnTo>
                    <a:lnTo>
                      <a:pt x="26" y="69"/>
                    </a:lnTo>
                    <a:lnTo>
                      <a:pt x="37" y="95"/>
                    </a:lnTo>
                    <a:lnTo>
                      <a:pt x="52" y="121"/>
                    </a:lnTo>
                    <a:lnTo>
                      <a:pt x="66" y="139"/>
                    </a:lnTo>
                    <a:lnTo>
                      <a:pt x="77" y="150"/>
                    </a:lnTo>
                    <a:lnTo>
                      <a:pt x="92" y="157"/>
                    </a:lnTo>
                    <a:lnTo>
                      <a:pt x="99" y="157"/>
                    </a:lnTo>
                    <a:lnTo>
                      <a:pt x="107" y="154"/>
                    </a:lnTo>
                    <a:lnTo>
                      <a:pt x="110" y="150"/>
                    </a:lnTo>
                    <a:lnTo>
                      <a:pt x="118" y="143"/>
                    </a:lnTo>
                    <a:lnTo>
                      <a:pt x="121" y="139"/>
                    </a:lnTo>
                    <a:close/>
                  </a:path>
                </a:pathLst>
              </a:custGeom>
              <a:solidFill>
                <a:srgbClr val="FC57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L"/>
              </a:p>
            </p:txBody>
          </p:sp>
        </p:grpSp>
      </p:grpSp>
      <p:sp>
        <p:nvSpPr>
          <p:cNvPr id="13320" name="Rectangle 28">
            <a:extLst>
              <a:ext uri="{FF2B5EF4-FFF2-40B4-BE49-F238E27FC236}">
                <a16:creationId xmlns:a16="http://schemas.microsoft.com/office/drawing/2014/main" id="{9F85C9B6-CFBE-4917-A308-604D6A59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871913"/>
            <a:ext cx="1905000" cy="1676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3321" name="Text Box 29">
            <a:extLst>
              <a:ext uri="{FF2B5EF4-FFF2-40B4-BE49-F238E27FC236}">
                <a16:creationId xmlns:a16="http://schemas.microsoft.com/office/drawing/2014/main" id="{0F0506FC-4CF8-4E43-AAFF-3E3FF5E16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024313"/>
            <a:ext cx="1447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Small private memory</a:t>
            </a:r>
          </a:p>
        </p:txBody>
      </p:sp>
      <p:sp>
        <p:nvSpPr>
          <p:cNvPr id="13322" name="AutoShape 30">
            <a:extLst>
              <a:ext uri="{FF2B5EF4-FFF2-40B4-BE49-F238E27FC236}">
                <a16:creationId xmlns:a16="http://schemas.microsoft.com/office/drawing/2014/main" id="{7469F22F-86E0-4EE4-B220-CECE36446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576513"/>
            <a:ext cx="1371600" cy="533400"/>
          </a:xfrm>
          <a:prstGeom prst="leftRightArrow">
            <a:avLst>
              <a:gd name="adj1" fmla="val 50000"/>
              <a:gd name="adj2" fmla="val 51429"/>
            </a:avLst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842783" name="AutoShape 31">
            <a:extLst>
              <a:ext uri="{FF2B5EF4-FFF2-40B4-BE49-F238E27FC236}">
                <a16:creationId xmlns:a16="http://schemas.microsoft.com/office/drawing/2014/main" id="{9F1E3B82-F4BE-4B0F-AB9A-9255ADEE4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262313"/>
            <a:ext cx="228600" cy="1600200"/>
          </a:xfrm>
          <a:prstGeom prst="downArrow">
            <a:avLst>
              <a:gd name="adj1" fmla="val 50000"/>
              <a:gd name="adj2" fmla="val 175000"/>
            </a:avLst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3324" name="Oval 32">
            <a:extLst>
              <a:ext uri="{FF2B5EF4-FFF2-40B4-BE49-F238E27FC236}">
                <a16:creationId xmlns:a16="http://schemas.microsoft.com/office/drawing/2014/main" id="{10716773-58C5-48C0-8960-06851C00E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814513"/>
            <a:ext cx="2667000" cy="4800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3325" name="Text Box 33">
            <a:extLst>
              <a:ext uri="{FF2B5EF4-FFF2-40B4-BE49-F238E27FC236}">
                <a16:creationId xmlns:a16="http://schemas.microsoft.com/office/drawing/2014/main" id="{62BE45A0-9850-4BC3-A94B-703BE6402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043113"/>
            <a:ext cx="1143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B0F0"/>
                </a:solidFill>
                <a:latin typeface="Comic Sans MS" panose="030F0702030302020204" pitchFamily="66" charset="0"/>
              </a:rPr>
              <a:t>q</a:t>
            </a:r>
            <a:r>
              <a:rPr lang="en-US" altLang="en-US" sz="2400" baseline="-25000">
                <a:solidFill>
                  <a:srgbClr val="00B0F0"/>
                </a:solidFill>
                <a:latin typeface="Comic Sans MS" panose="030F0702030302020204" pitchFamily="66" charset="0"/>
              </a:rPr>
              <a:t>i</a:t>
            </a:r>
          </a:p>
        </p:txBody>
      </p:sp>
      <p:sp>
        <p:nvSpPr>
          <p:cNvPr id="13326" name="Text Box 34">
            <a:extLst>
              <a:ext uri="{FF2B5EF4-FFF2-40B4-BE49-F238E27FC236}">
                <a16:creationId xmlns:a16="http://schemas.microsoft.com/office/drawing/2014/main" id="{FFDC0BD0-32C3-4D94-8543-27955B241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633913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M[</a:t>
            </a:r>
            <a:r>
              <a:rPr lang="en-US" altLang="en-US" sz="2400">
                <a:solidFill>
                  <a:srgbClr val="00B0F0"/>
                </a:solidFill>
                <a:latin typeface="Comic Sans MS" panose="030F0702030302020204" pitchFamily="66" charset="0"/>
              </a:rPr>
              <a:t>q</a:t>
            </a:r>
            <a:r>
              <a:rPr lang="en-US" altLang="en-US" sz="2400" baseline="-25000">
                <a:solidFill>
                  <a:srgbClr val="00B0F0"/>
                </a:solidFill>
                <a:latin typeface="Comic Sans MS" panose="030F0702030302020204" pitchFamily="66" charset="0"/>
              </a:rPr>
              <a:t>i</a:t>
            </a:r>
            <a:r>
              <a:rPr lang="en-US" alt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13327" name="AutoShape 36">
            <a:extLst>
              <a:ext uri="{FF2B5EF4-FFF2-40B4-BE49-F238E27FC236}">
                <a16:creationId xmlns:a16="http://schemas.microsoft.com/office/drawing/2014/main" id="{D1E2D219-B219-4882-B81B-645E80BF3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338513"/>
            <a:ext cx="381000" cy="457200"/>
          </a:xfrm>
          <a:prstGeom prst="upDownArrow">
            <a:avLst>
              <a:gd name="adj1" fmla="val 50000"/>
              <a:gd name="adj2" fmla="val 24000"/>
            </a:avLst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34" name="Rounded Rectangular Callout 33">
            <a:extLst>
              <a:ext uri="{FF2B5EF4-FFF2-40B4-BE49-F238E27FC236}">
                <a16:creationId xmlns:a16="http://schemas.microsoft.com/office/drawing/2014/main" id="{BBDB9CF0-E1B3-40F2-ACB3-D5C13E96E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150" y="909638"/>
            <a:ext cx="1652588" cy="511175"/>
          </a:xfrm>
          <a:prstGeom prst="wedgeRoundRectCallout">
            <a:avLst>
              <a:gd name="adj1" fmla="val -17491"/>
              <a:gd name="adj2" fmla="val 11515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Secure zone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B37E091-18BB-48B9-8F16-FC950AFD3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950" y="884238"/>
            <a:ext cx="35560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IL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CPU needs to make sure what it read is what it wrote </a:t>
            </a:r>
            <a:endParaRPr lang="en-US" altLang="en-IL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US" altLang="en-IL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Accesses addresses </a:t>
            </a:r>
            <a:r>
              <a:rPr lang="en-US" altLang="en-IL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q</a:t>
            </a:r>
            <a:r>
              <a:rPr lang="en-US" altLang="en-IL" sz="24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en-US" altLang="en-IL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, q</a:t>
            </a:r>
            <a:r>
              <a:rPr lang="en-US" altLang="en-IL" sz="2400" baseline="-25000" dirty="0">
                <a:solidFill>
                  <a:srgbClr val="00B0F0"/>
                </a:solidFill>
                <a:latin typeface="Arial Narrow" panose="020B0606020202030204" pitchFamily="34" charset="0"/>
              </a:rPr>
              <a:t>2</a:t>
            </a:r>
            <a:r>
              <a:rPr lang="en-US" altLang="en-IL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…</a:t>
            </a:r>
            <a:r>
              <a:rPr lang="en-US" altLang="en-IL" sz="2400" dirty="0">
                <a:solidFill>
                  <a:srgbClr val="00B0F0"/>
                </a:solidFill>
                <a:latin typeface="Arial Narrow" panose="020B0606020202030204" pitchFamily="34" charset="0"/>
              </a:rPr>
              <a:t> </a:t>
            </a:r>
          </a:p>
          <a:p>
            <a:r>
              <a:rPr lang="en-US" altLang="en-IL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endParaRPr lang="en-US" altLang="en-IL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278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Guess the card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1827" y="1311875"/>
                <a:ext cx="8740346" cy="5385487"/>
              </a:xfrm>
            </p:spPr>
            <p:txBody>
              <a:bodyPr/>
              <a:lstStyle/>
              <a:p>
                <a:r>
                  <a:rPr lang="en-US" sz="2800" dirty="0"/>
                  <a:t>Guessing the next card: Cards from a known playing deck with n</a:t>
                </a:r>
              </a:p>
              <a:p>
                <a:pPr lvl="1"/>
                <a:r>
                  <a:rPr lang="en-US" sz="2400" dirty="0"/>
                  <a:t>You try to guess the next card, for n rounds</a:t>
                </a:r>
              </a:p>
              <a:p>
                <a:r>
                  <a:rPr lang="en-US" sz="2800" dirty="0"/>
                  <a:t>No memory: expected number of correct guesses: </a:t>
                </a:r>
              </a:p>
              <a:p>
                <a:pPr lvl="1"/>
                <a:r>
                  <a:rPr lang="en-US" sz="2400" b="1" dirty="0"/>
                  <a:t>1</a:t>
                </a:r>
              </a:p>
              <a:p>
                <a:r>
                  <a:rPr lang="en-US" sz="2800" dirty="0"/>
                  <a:t>Perfect memory:  expected number of correct guesses: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en-US" sz="2400" b="1" dirty="0"/>
              </a:p>
              <a:p>
                <a:r>
                  <a:rPr lang="en-US" sz="2800" dirty="0"/>
                  <a:t>What if there are </a:t>
                </a:r>
                <a:r>
                  <a:rPr lang="en-US" sz="2800" dirty="0">
                    <a:solidFill>
                      <a:srgbClr val="FF0000"/>
                    </a:solidFill>
                  </a:rPr>
                  <a:t>s</a:t>
                </a:r>
                <a:r>
                  <a:rPr lang="en-US" sz="2800" dirty="0"/>
                  <a:t> bits of memory?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an</m:t>
                        </m:r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get</m:t>
                        </m:r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</m:oMath>
                </a14:m>
                <a:endParaRPr lang="en-US" sz="2400" b="1" dirty="0"/>
              </a:p>
              <a:p>
                <a:pPr lvl="1"/>
                <a:r>
                  <a:rPr lang="en-US" dirty="0"/>
                  <a:t>Is this the best possible?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1827" y="1311875"/>
                <a:ext cx="8740346" cy="5385487"/>
              </a:xfrm>
              <a:blipFill>
                <a:blip r:embed="rId2"/>
                <a:stretch>
                  <a:fillRect l="-1464" t="-1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ular Callout 3"/>
          <p:cNvSpPr/>
          <p:nvPr/>
        </p:nvSpPr>
        <p:spPr bwMode="auto">
          <a:xfrm>
            <a:off x="5750011" y="5675870"/>
            <a:ext cx="2586681" cy="856735"/>
          </a:xfrm>
          <a:prstGeom prst="wedgeRoundRectCallout">
            <a:avLst>
              <a:gd name="adj1" fmla="val -91215"/>
              <a:gd name="adj2" fmla="val 12500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No! </a:t>
            </a:r>
            <a:r>
              <a:rPr lang="en-US" sz="2400" dirty="0">
                <a:latin typeface="Arial" charset="0"/>
                <a:cs typeface="Arial" charset="0"/>
              </a:rPr>
              <a:t>Can do almost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charset="0"/>
                <a:cs typeface="Arial" charset="0"/>
              </a:rPr>
              <a:t> twice as better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2718487" y="4275438"/>
            <a:ext cx="5766486" cy="593124"/>
          </a:xfrm>
          <a:prstGeom prst="wedgeRoundRectCallout">
            <a:avLst>
              <a:gd name="adj1" fmla="val -27119"/>
              <a:gd name="adj2" fmla="val 95834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Idea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remember the first </a:t>
            </a:r>
            <a:r>
              <a:rPr lang="en-US" sz="2000" dirty="0">
                <a:solidFill>
                  <a:srgbClr val="FF0000"/>
                </a:solidFill>
              </a:rPr>
              <a:t>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(in terms of face value)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cards and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ignore the rest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03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Encoding the last cards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1600200"/>
                <a:ext cx="8447903" cy="4525963"/>
              </a:xfrm>
            </p:spPr>
            <p:txBody>
              <a:bodyPr/>
              <a:lstStyle/>
              <a:p>
                <a:r>
                  <a:rPr lang="en-US" dirty="0"/>
                  <a:t>Can know for certain the </a:t>
                </a:r>
                <a:r>
                  <a:rPr lang="en-US" b="1" dirty="0"/>
                  <a:t>last card </a:t>
                </a:r>
                <a:r>
                  <a:rPr lang="en-US" dirty="0"/>
                  <a:t>using log n bits: sum</a:t>
                </a:r>
              </a:p>
              <a:p>
                <a:r>
                  <a:rPr lang="en-US" dirty="0"/>
                  <a:t>Can generalize to </a:t>
                </a:r>
                <a:r>
                  <a:rPr lang="en-US" b="1" dirty="0"/>
                  <a:t>k last cards </a:t>
                </a:r>
                <a:r>
                  <a:rPr lang="en-US" dirty="0"/>
                  <a:t>using O(k log n) bits: </a:t>
                </a:r>
              </a:p>
              <a:p>
                <a:pPr marL="457200" lvl="1" indent="0">
                  <a:buNone/>
                </a:pPr>
                <a:r>
                  <a:rPr lang="en-US" dirty="0"/>
                  <a:t>for instance, the polynomial from the set comparison protocol</a:t>
                </a:r>
              </a:p>
              <a:p>
                <a:pPr lvl="1"/>
                <a:r>
                  <a:rPr lang="en-US" dirty="0"/>
                  <a:t>Track the value of the polynomial at k points</a:t>
                </a:r>
              </a:p>
              <a:p>
                <a:pPr lvl="1"/>
                <a:r>
                  <a:rPr lang="en-US" dirty="0"/>
                  <a:t>Starting with the value of the points of the set </a:t>
                </a:r>
              </a:p>
              <a:p>
                <a:pPr marL="457200" lvl="1" indent="0" algn="ctr">
                  <a:buNone/>
                </a:pPr>
                <a:r>
                  <a:rPr lang="en-US" dirty="0"/>
                  <a:t>S={1, 2, </a:t>
                </a:r>
                <a:r>
                  <a:rPr lang="en-IL" dirty="0"/>
                  <a:t>…</a:t>
                </a:r>
                <a:r>
                  <a:rPr lang="en-US" dirty="0"/>
                  <a:t> n}</a:t>
                </a:r>
              </a:p>
              <a:p>
                <a:pPr marL="457200" lvl="1" indent="0">
                  <a:buNone/>
                </a:pPr>
                <a:r>
                  <a:rPr lang="en-US" dirty="0"/>
                  <a:t>Can use this to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get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for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𝒍𝒐𝒈𝒏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600200"/>
                <a:ext cx="8447903" cy="4525963"/>
              </a:xfrm>
              <a:blipFill>
                <a:blip r:embed="rId2"/>
                <a:stretch>
                  <a:fillRect l="-1876" t="-2156" r="-1371" b="-172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9096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81" y="274638"/>
            <a:ext cx="8756821" cy="1143000"/>
          </a:xfrm>
        </p:spPr>
        <p:txBody>
          <a:bodyPr/>
          <a:lstStyle/>
          <a:p>
            <a:r>
              <a:rPr lang="en-US" dirty="0"/>
              <a:t>Idea: two methods are compatible!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1600200"/>
                <a:ext cx="8447903" cy="4525963"/>
              </a:xfrm>
            </p:spPr>
            <p:txBody>
              <a:bodyPr/>
              <a:lstStyle/>
              <a:p>
                <a:r>
                  <a:rPr lang="en-US" dirty="0"/>
                  <a:t>Of the s bits use s/2 for the first method and s/2 for the second.</a:t>
                </a:r>
              </a:p>
              <a:p>
                <a:r>
                  <a:rPr lang="en-US" dirty="0"/>
                  <a:t>The last card with face value in {1, ..., s/2} is </a:t>
                </a:r>
                <a:r>
                  <a:rPr lang="en-US" b="1" dirty="0"/>
                  <a:t>expected</a:t>
                </a:r>
                <a:r>
                  <a:rPr lang="en-US" dirty="0"/>
                  <a:t> when there are 2n/s cards left. </a:t>
                </a:r>
              </a:p>
              <a:p>
                <a:r>
                  <a:rPr lang="en-US" dirty="0"/>
                  <a:t>So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≤√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the two useful periods do not overlap!</a:t>
                </a:r>
              </a:p>
              <a:p>
                <a:r>
                  <a:rPr lang="en-US" dirty="0"/>
                  <a:t>We get min{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sSup>
                          <m:sSup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sSup>
                          <m:sSup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𝒍𝒐𝒈𝒏</m:t>
                            </m:r>
                          </m:e>
                          <m:sup/>
                        </m:sSup>
                      </m:sub>
                    </m:sSub>
                  </m:oMath>
                </a14:m>
                <a:r>
                  <a:rPr lang="en-US" dirty="0"/>
                  <a:t>}</a:t>
                </a:r>
              </a:p>
              <a:p>
                <a:pPr marL="0" indent="0">
                  <a:buNone/>
                </a:pPr>
                <a:r>
                  <a:rPr lang="en-US" dirty="0"/>
                  <a:t>For 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√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we get almost as much as for s=n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600200"/>
                <a:ext cx="8447903" cy="4525963"/>
              </a:xfrm>
              <a:blipFill>
                <a:blip r:embed="rId2"/>
                <a:stretch>
                  <a:fillRect l="-1876" t="-2156" b="-619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ular Callout 3"/>
          <p:cNvSpPr/>
          <p:nvPr/>
        </p:nvSpPr>
        <p:spPr bwMode="auto">
          <a:xfrm>
            <a:off x="5239265" y="2248930"/>
            <a:ext cx="1466334" cy="378941"/>
          </a:xfrm>
          <a:prstGeom prst="wedgeRoundRectCallout">
            <a:avLst>
              <a:gd name="adj1" fmla="val -127575"/>
              <a:gd name="adj2" fmla="val -4731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Best split?</a:t>
            </a:r>
          </a:p>
        </p:txBody>
      </p:sp>
    </p:spTree>
    <p:extLst>
      <p:ext uri="{BB962C8B-B14F-4D97-AF65-F5344CB8AC3E}">
        <p14:creationId xmlns:p14="http://schemas.microsoft.com/office/powerpoint/2010/main" val="114561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Encoding the last k cards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29718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Treat the set 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dirty="0"/>
                  <a:t> as defining a polynomial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sz="2800" dirty="0"/>
                  <a:t>over a </a:t>
                </a:r>
                <a:r>
                  <a:rPr lang="en-US" sz="2800" b="1" dirty="0"/>
                  <a:t>finite field </a:t>
                </a:r>
              </a:p>
              <a:p>
                <a:pPr marL="400050" lvl="1" indent="0">
                  <a:buNone/>
                </a:pPr>
                <a:r>
                  <a:rPr lang="en-US" dirty="0">
                    <a:solidFill>
                      <a:srgbClr val="CC3300"/>
                    </a:solidFill>
                  </a:rPr>
                  <a:t>of size is larger than the universe from which the elements of </a:t>
                </a:r>
                <a:r>
                  <a:rPr lang="en-US" dirty="0">
                    <a:solidFill>
                      <a:srgbClr val="CC3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dirty="0">
                    <a:solidFill>
                      <a:srgbClr val="CC3300"/>
                    </a:solidFill>
                  </a:rPr>
                  <a:t> are chosen+|</a:t>
                </a:r>
                <a:r>
                  <a:rPr lang="en-US" dirty="0">
                    <a:solidFill>
                      <a:srgbClr val="CC3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dirty="0">
                    <a:solidFill>
                      <a:srgbClr val="CC3300"/>
                    </a:solidFill>
                  </a:rPr>
                  <a:t>|</a:t>
                </a:r>
              </a:p>
              <a:p>
                <a:pPr lvl="1"/>
                <a:r>
                  <a:rPr lang="en-US" dirty="0"/>
                  <a:t>say a prime Q &gt; |U|. </a:t>
                </a:r>
              </a:p>
              <a:p>
                <a:pPr marL="57150" indent="0">
                  <a:buNone/>
                </a:pPr>
                <a:r>
                  <a:rPr lang="en-US" sz="2800" dirty="0"/>
                  <a:t>Evaluate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800" dirty="0"/>
                  <a:t> at k points, n+1, n+2, </a:t>
                </a:r>
                <a:r>
                  <a:rPr lang="en-IL" sz="2800" dirty="0"/>
                  <a:t>…</a:t>
                </a:r>
                <a:r>
                  <a:rPr lang="en-US" sz="2800" dirty="0" err="1"/>
                  <a:t>n+k</a:t>
                </a:r>
                <a:r>
                  <a:rPr lang="en-US" sz="2800" dirty="0"/>
                  <a:t>.</a:t>
                </a:r>
              </a:p>
              <a:p>
                <a:pPr marL="457200" lvl="1" indent="0">
                  <a:buNone/>
                </a:pPr>
                <a:r>
                  <a:rPr lang="en-US" sz="2400" b="1" dirty="0"/>
                  <a:t>As the card y go by divide the value of point </a:t>
                </a:r>
                <a:r>
                  <a:rPr lang="en-US" sz="2400" b="1" dirty="0" err="1"/>
                  <a:t>n+i</a:t>
                </a:r>
                <a:r>
                  <a:rPr lang="en-US" sz="2400" b="1" dirty="0"/>
                  <a:t> by (y-n-</a:t>
                </a:r>
                <a:r>
                  <a:rPr lang="en-US" sz="2400" b="1" dirty="0" err="1"/>
                  <a:t>i</a:t>
                </a:r>
                <a:r>
                  <a:rPr lang="en-US" sz="2400" b="1" dirty="0"/>
                  <a:t>). </a:t>
                </a:r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29718"/>
                <a:ext cx="8229600" cy="4525963"/>
              </a:xfrm>
              <a:blipFill>
                <a:blip r:embed="rId2"/>
                <a:stretch>
                  <a:fillRect l="-1852" t="-1887" r="-296" b="-539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ular Callout 4"/>
          <p:cNvSpPr/>
          <p:nvPr/>
        </p:nvSpPr>
        <p:spPr bwMode="auto">
          <a:xfrm>
            <a:off x="4085968" y="1134827"/>
            <a:ext cx="2751438" cy="475670"/>
          </a:xfrm>
          <a:prstGeom prst="wedgeRoundRectCallout">
            <a:avLst>
              <a:gd name="adj1" fmla="val -87853"/>
              <a:gd name="adj2" fmla="val 154287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 our case: {1,2,...,n}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756" y="1134827"/>
            <a:ext cx="34763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Use the setting of the multi-set comparison</a:t>
            </a:r>
          </a:p>
        </p:txBody>
      </p:sp>
    </p:spTree>
    <p:extLst>
      <p:ext uri="{BB962C8B-B14F-4D97-AF65-F5344CB8AC3E}">
        <p14:creationId xmlns:p14="http://schemas.microsoft.com/office/powerpoint/2010/main" val="716706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on streams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How </a:t>
                </a:r>
                <a:r>
                  <a:rPr lang="en-US" b="1" dirty="0"/>
                  <a:t>many</a:t>
                </a:r>
                <a:r>
                  <a:rPr lang="en-US" dirty="0"/>
                  <a:t> elements?</a:t>
                </a:r>
              </a:p>
              <a:p>
                <a:r>
                  <a:rPr lang="en-US" dirty="0"/>
                  <a:t>How </a:t>
                </a:r>
                <a:r>
                  <a:rPr lang="en-US" b="1" dirty="0"/>
                  <a:t>many different </a:t>
                </a:r>
                <a:r>
                  <a:rPr lang="en-US" dirty="0"/>
                  <a:t>elements?</a:t>
                </a:r>
              </a:p>
              <a:p>
                <a:r>
                  <a:rPr lang="en-US" dirty="0"/>
                  <a:t>What is the </a:t>
                </a:r>
                <a:r>
                  <a:rPr lang="en-US" b="1" dirty="0"/>
                  <a:t>most frequent element</a:t>
                </a:r>
              </a:p>
              <a:p>
                <a:pPr lvl="1"/>
                <a:r>
                  <a:rPr lang="en-US" dirty="0"/>
                  <a:t>Who are the heavy hitters?</a:t>
                </a:r>
              </a:p>
              <a:p>
                <a:pPr marL="57150" indent="0">
                  <a:buNone/>
                </a:pPr>
                <a:r>
                  <a:rPr lang="en-US" sz="2800" b="1" dirty="0"/>
                  <a:t>Frequency Moments</a:t>
                </a:r>
              </a:p>
              <a:p>
                <a:pPr marL="457200" lvl="1" indent="0">
                  <a:buNone/>
                </a:pPr>
                <a:r>
                  <a:rPr lang="en-US" dirty="0"/>
                  <a:t>For element </a:t>
                </a:r>
                <a:r>
                  <a:rPr lang="en-US" dirty="0" err="1"/>
                  <a:t>j∈U</a:t>
                </a:r>
                <a:r>
                  <a:rPr lang="en-US" dirty="0"/>
                  <a:t>,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∈ {0,1,2,...,m} be </a:t>
                </a:r>
                <a:r>
                  <a:rPr lang="en-US" b="1" dirty="0"/>
                  <a:t>the number of times that j occurs in the stream</a:t>
                </a:r>
                <a:r>
                  <a:rPr lang="en-US" dirty="0"/>
                  <a:t>. </a:t>
                </a:r>
              </a:p>
              <a:p>
                <a:pPr marL="457200" lvl="1" indent="0">
                  <a:buNone/>
                </a:pPr>
                <a:r>
                  <a:rPr lang="en-US" dirty="0"/>
                  <a:t>For integer k: the kth frequency moment</a:t>
                </a:r>
              </a:p>
              <a:p>
                <a:pPr marL="457200" lvl="1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:=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</m:d>
                      </m:sub>
                      <m:sup/>
                      <m:e>
                        <m:sSubSup>
                          <m:sSub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926" t="-2156" b="-1064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4244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Moments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</a:rPr>
                        <m:t>:=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d>
                            <m:dPr>
                              <m:begChr m:val="{"/>
                              <m:endChr m:val="}"/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 err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i="1" dirty="0" err="1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i="1" dirty="0" err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</m:d>
                        </m:sub>
                        <m:sup/>
                        <m:e>
                          <m:sSubSup>
                            <m:sSub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The bigger k is, the more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is dominated by the largest frequencies.</a:t>
                </a:r>
              </a:p>
              <a:p>
                <a:r>
                  <a:rPr lang="en-US" dirty="0"/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∞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dirty="0" err="1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d>
                              <m:dPr>
                                <m:begChr m:val="{"/>
                                <m:endChr m:val="}"/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 err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 dirty="0" err="1"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i="1" dirty="0" err="1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</m:d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func>
                  </m:oMath>
                </a14:m>
                <a:r>
                  <a:rPr lang="en-US" dirty="0"/>
                  <a:t> as the </a:t>
                </a:r>
                <a:r>
                  <a:rPr lang="en-US" b="1" dirty="0"/>
                  <a:t>largest frequency</a:t>
                </a:r>
                <a:r>
                  <a:rPr lang="en-US" dirty="0"/>
                  <a:t> of any element of U.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26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64526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Constantia"/>
        <a:ea typeface=""/>
        <a:cs typeface="Arial"/>
      </a:majorFont>
      <a:minorFont>
        <a:latin typeface="Candar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61394</TotalTime>
  <Words>1136</Words>
  <Application>Microsoft Office PowerPoint</Application>
  <PresentationFormat>On-screen Show (4:3)</PresentationFormat>
  <Paragraphs>154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SimSun</vt:lpstr>
      <vt:lpstr>Arial</vt:lpstr>
      <vt:lpstr>Arial Narrow</vt:lpstr>
      <vt:lpstr>Cambria Math</vt:lpstr>
      <vt:lpstr>Candara</vt:lpstr>
      <vt:lpstr>cmsy10</vt:lpstr>
      <vt:lpstr>Comic Sans MS</vt:lpstr>
      <vt:lpstr>Constantia</vt:lpstr>
      <vt:lpstr>Wingdings</vt:lpstr>
      <vt:lpstr>1_Custom Design</vt:lpstr>
      <vt:lpstr>Randomized Algorithms </vt:lpstr>
      <vt:lpstr>Recap and Today</vt:lpstr>
      <vt:lpstr>Memory Checking Model</vt:lpstr>
      <vt:lpstr>Guess the card</vt:lpstr>
      <vt:lpstr>Idea: Encoding the last cards</vt:lpstr>
      <vt:lpstr>Idea: two methods are compatible! </vt:lpstr>
      <vt:lpstr>Encoding the last k cards</vt:lpstr>
      <vt:lpstr>Computing on streams</vt:lpstr>
      <vt:lpstr>Frequency Moments</vt:lpstr>
      <vt:lpstr>Estimating F_2</vt:lpstr>
      <vt:lpstr>Estimating F_2</vt:lpstr>
      <vt:lpstr>Good Estimator</vt:lpstr>
      <vt:lpstr>Are Great Expectations Good Enough?</vt:lpstr>
      <vt:lpstr>Good Variance</vt:lpstr>
      <vt:lpstr>k-wise independence  </vt:lpstr>
      <vt:lpstr>Constructing 3-wise independence</vt:lpstr>
      <vt:lpstr>Homework: Guess the card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 Naor</dc:creator>
  <cp:lastModifiedBy>Moni Naor</cp:lastModifiedBy>
  <cp:revision>1936</cp:revision>
  <cp:lastPrinted>1601-01-01T00:00:00Z</cp:lastPrinted>
  <dcterms:created xsi:type="dcterms:W3CDTF">1601-01-01T00:00:00Z</dcterms:created>
  <dcterms:modified xsi:type="dcterms:W3CDTF">2020-12-07T16:42:46Z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