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  <p:sldMasterId id="2147483724" r:id="rId2"/>
  </p:sldMasterIdLst>
  <p:notesMasterIdLst>
    <p:notesMasterId r:id="rId44"/>
  </p:notesMasterIdLst>
  <p:sldIdLst>
    <p:sldId id="323" r:id="rId3"/>
    <p:sldId id="351" r:id="rId4"/>
    <p:sldId id="478" r:id="rId5"/>
    <p:sldId id="479" r:id="rId6"/>
    <p:sldId id="480" r:id="rId7"/>
    <p:sldId id="411" r:id="rId8"/>
    <p:sldId id="410" r:id="rId9"/>
    <p:sldId id="395" r:id="rId10"/>
    <p:sldId id="412" r:id="rId11"/>
    <p:sldId id="397" r:id="rId12"/>
    <p:sldId id="399" r:id="rId13"/>
    <p:sldId id="481" r:id="rId14"/>
    <p:sldId id="398" r:id="rId15"/>
    <p:sldId id="482" r:id="rId16"/>
    <p:sldId id="483" r:id="rId17"/>
    <p:sldId id="403" r:id="rId18"/>
    <p:sldId id="414" r:id="rId19"/>
    <p:sldId id="415" r:id="rId20"/>
    <p:sldId id="494" r:id="rId21"/>
    <p:sldId id="496" r:id="rId22"/>
    <p:sldId id="497" r:id="rId23"/>
    <p:sldId id="495" r:id="rId24"/>
    <p:sldId id="484" r:id="rId25"/>
    <p:sldId id="488" r:id="rId26"/>
    <p:sldId id="498" r:id="rId27"/>
    <p:sldId id="413" r:id="rId28"/>
    <p:sldId id="394" r:id="rId29"/>
    <p:sldId id="485" r:id="rId30"/>
    <p:sldId id="417" r:id="rId31"/>
    <p:sldId id="486" r:id="rId32"/>
    <p:sldId id="487" r:id="rId33"/>
    <p:sldId id="418" r:id="rId34"/>
    <p:sldId id="489" r:id="rId35"/>
    <p:sldId id="499" r:id="rId36"/>
    <p:sldId id="393" r:id="rId37"/>
    <p:sldId id="416" r:id="rId38"/>
    <p:sldId id="359" r:id="rId39"/>
    <p:sldId id="490" r:id="rId40"/>
    <p:sldId id="369" r:id="rId41"/>
    <p:sldId id="382" r:id="rId42"/>
    <p:sldId id="491" r:id="rId43"/>
  </p:sldIdLst>
  <p:sldSz cx="9144000" cy="6858000" type="screen4x3"/>
  <p:notesSz cx="6858000" cy="9144000"/>
  <p:custDataLst>
    <p:tags r:id="rId45"/>
  </p:custDataLst>
  <p:defaultTextStyle>
    <a:defPPr>
      <a:defRPr lang="he-I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3366"/>
    <a:srgbClr val="CC3300"/>
    <a:srgbClr val="0000FF"/>
    <a:srgbClr val="DBB9E5"/>
    <a:srgbClr val="990000"/>
    <a:srgbClr val="66FF66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79" autoAdjust="0"/>
    <p:restoredTop sz="88387" autoAdjust="0"/>
  </p:normalViewPr>
  <p:slideViewPr>
    <p:cSldViewPr snapToGrid="0">
      <p:cViewPr varScale="1">
        <p:scale>
          <a:sx n="86" d="100"/>
          <a:sy n="86" d="100"/>
        </p:scale>
        <p:origin x="1291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588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1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49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1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49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1" eaLnBrk="1" hangingPunct="1">
              <a:defRPr sz="1200" smtClean="0"/>
            </a:lvl1pPr>
          </a:lstStyle>
          <a:p>
            <a:pPr>
              <a:defRPr/>
            </a:pPr>
            <a:fld id="{3C4520EC-48F3-4FBE-8781-E7C261DBD4EF}" type="slidenum">
              <a:rPr lang="he-IL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fld id="{975B8CE3-B9B5-478A-9488-63D6646A06A7}" type="slidenum">
              <a:rPr lang="ar-SA" altLang="en-US"/>
              <a:pPr algn="l"/>
              <a:t>1</a:t>
            </a:fld>
            <a:endParaRPr lang="en-US" altLang="en-US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8550" y="676275"/>
            <a:ext cx="4605338" cy="3454400"/>
          </a:xfrm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6938" y="4356100"/>
            <a:ext cx="5083175" cy="41306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C4520EC-48F3-4FBE-8781-E7C261DBD4EF}" type="slidenum">
              <a:rPr lang="he-IL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19685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C4520EC-48F3-4FBE-8781-E7C261DBD4EF}" type="slidenum">
              <a:rPr lang="he-IL" altLang="en-US" smtClean="0"/>
              <a:pPr>
                <a:defRPr/>
              </a:pPr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39730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C4520EC-48F3-4FBE-8781-E7C261DBD4EF}" type="slidenum">
              <a:rPr lang="he-IL" altLang="en-US" smtClean="0"/>
              <a:pPr>
                <a:defRPr/>
              </a:pPr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91721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C4520EC-48F3-4FBE-8781-E7C261DBD4EF}" type="slidenum">
              <a:rPr lang="he-IL" altLang="en-US" smtClean="0"/>
              <a:pPr>
                <a:defRPr/>
              </a:pPr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20124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C4520EC-48F3-4FBE-8781-E7C261DBD4EF}" type="slidenum">
              <a:rPr lang="he-IL" altLang="en-US" smtClean="0"/>
              <a:pPr>
                <a:defRPr/>
              </a:pPr>
              <a:t>27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48214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C4520EC-48F3-4FBE-8781-E7C261DBD4EF}" type="slidenum">
              <a:rPr lang="he-IL" altLang="en-US" smtClean="0"/>
              <a:pPr>
                <a:defRPr/>
              </a:pPr>
              <a:t>28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69195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C4520EC-48F3-4FBE-8781-E7C261DBD4EF}" type="slidenum">
              <a:rPr lang="he-IL" altLang="en-US" smtClean="0"/>
              <a:pPr>
                <a:defRPr/>
              </a:pPr>
              <a:t>29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69138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C4520EC-48F3-4FBE-8781-E7C261DBD4EF}" type="slidenum">
              <a:rPr lang="he-IL" altLang="en-US" smtClean="0"/>
              <a:pPr>
                <a:defRPr/>
              </a:pPr>
              <a:t>32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295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423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961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2679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131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9748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9505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4804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24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6687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8872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084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3332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6892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9843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54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566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210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980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958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339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134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087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740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0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1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000" b="1">
          <a:solidFill>
            <a:srgbClr val="003399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000" b="1">
          <a:solidFill>
            <a:srgbClr val="003399"/>
          </a:solidFill>
          <a:latin typeface="Constantia" pitchFamily="18" charset="0"/>
          <a:cs typeface="Arial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000" b="1">
          <a:solidFill>
            <a:srgbClr val="003399"/>
          </a:solidFill>
          <a:latin typeface="Constantia" pitchFamily="18" charset="0"/>
          <a:cs typeface="Arial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000" b="1">
          <a:solidFill>
            <a:srgbClr val="003399"/>
          </a:solidFill>
          <a:latin typeface="Constantia" pitchFamily="18" charset="0"/>
          <a:cs typeface="Arial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000" b="1">
          <a:solidFill>
            <a:srgbClr val="003399"/>
          </a:solidFill>
          <a:latin typeface="Constantia" pitchFamily="18" charset="0"/>
          <a:cs typeface="Arial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000" b="1">
          <a:solidFill>
            <a:srgbClr val="003399"/>
          </a:solidFill>
          <a:latin typeface="Constantia" pitchFamily="18" charset="0"/>
          <a:cs typeface="Arial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000" b="1">
          <a:solidFill>
            <a:srgbClr val="003399"/>
          </a:solidFill>
          <a:latin typeface="Constantia" pitchFamily="18" charset="0"/>
          <a:cs typeface="Arial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000" b="1">
          <a:solidFill>
            <a:srgbClr val="003399"/>
          </a:solidFill>
          <a:latin typeface="Constantia" pitchFamily="18" charset="0"/>
          <a:cs typeface="Arial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000" b="1">
          <a:solidFill>
            <a:srgbClr val="003399"/>
          </a:solidFill>
          <a:latin typeface="Constantia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740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1" hangingPunct="1">
              <a:defRPr sz="105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0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1" eaLnBrk="1" hangingPunct="1">
              <a:defRPr sz="105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513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3000" b="1">
          <a:solidFill>
            <a:srgbClr val="003399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3000" b="1">
          <a:solidFill>
            <a:srgbClr val="003399"/>
          </a:solidFill>
          <a:latin typeface="Constantia" pitchFamily="18" charset="0"/>
          <a:cs typeface="Arial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3000" b="1">
          <a:solidFill>
            <a:srgbClr val="003399"/>
          </a:solidFill>
          <a:latin typeface="Constantia" pitchFamily="18" charset="0"/>
          <a:cs typeface="Arial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3000" b="1">
          <a:solidFill>
            <a:srgbClr val="003399"/>
          </a:solidFill>
          <a:latin typeface="Constantia" pitchFamily="18" charset="0"/>
          <a:cs typeface="Arial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3000" b="1">
          <a:solidFill>
            <a:srgbClr val="003399"/>
          </a:solidFill>
          <a:latin typeface="Constantia" pitchFamily="18" charset="0"/>
          <a:cs typeface="Arial" charset="0"/>
        </a:defRPr>
      </a:lvl5pPr>
      <a:lvl6pPr marL="342900" algn="ctr" rtl="1" fontAlgn="base">
        <a:spcBef>
          <a:spcPct val="0"/>
        </a:spcBef>
        <a:spcAft>
          <a:spcPct val="0"/>
        </a:spcAft>
        <a:defRPr sz="3000" b="1">
          <a:solidFill>
            <a:srgbClr val="003399"/>
          </a:solidFill>
          <a:latin typeface="Constantia" pitchFamily="18" charset="0"/>
          <a:cs typeface="Arial" charset="0"/>
        </a:defRPr>
      </a:lvl6pPr>
      <a:lvl7pPr marL="685800" algn="ctr" rtl="1" fontAlgn="base">
        <a:spcBef>
          <a:spcPct val="0"/>
        </a:spcBef>
        <a:spcAft>
          <a:spcPct val="0"/>
        </a:spcAft>
        <a:defRPr sz="3000" b="1">
          <a:solidFill>
            <a:srgbClr val="003399"/>
          </a:solidFill>
          <a:latin typeface="Constantia" pitchFamily="18" charset="0"/>
          <a:cs typeface="Arial" charset="0"/>
        </a:defRPr>
      </a:lvl7pPr>
      <a:lvl8pPr marL="1028700" algn="ctr" rtl="1" fontAlgn="base">
        <a:spcBef>
          <a:spcPct val="0"/>
        </a:spcBef>
        <a:spcAft>
          <a:spcPct val="0"/>
        </a:spcAft>
        <a:defRPr sz="3000" b="1">
          <a:solidFill>
            <a:srgbClr val="003399"/>
          </a:solidFill>
          <a:latin typeface="Constantia" pitchFamily="18" charset="0"/>
          <a:cs typeface="Arial" charset="0"/>
        </a:defRPr>
      </a:lvl8pPr>
      <a:lvl9pPr marL="1371600" algn="ctr" rtl="1" fontAlgn="base">
        <a:spcBef>
          <a:spcPct val="0"/>
        </a:spcBef>
        <a:spcAft>
          <a:spcPct val="0"/>
        </a:spcAft>
        <a:defRPr sz="3000" b="1">
          <a:solidFill>
            <a:srgbClr val="003399"/>
          </a:solidFill>
          <a:latin typeface="Constantia" pitchFamily="18" charset="0"/>
          <a:cs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png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20.png"/><Relationship Id="rId4" Type="http://schemas.openxmlformats.org/officeDocument/2006/relationships/image" Target="../media/image110.png"/><Relationship Id="rId9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0.png"/><Relationship Id="rId4" Type="http://schemas.openxmlformats.org/officeDocument/2006/relationships/image" Target="../media/image190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100.png"/><Relationship Id="rId7" Type="http://schemas.openxmlformats.org/officeDocument/2006/relationships/image" Target="../media/image6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10" Type="http://schemas.openxmlformats.org/officeDocument/2006/relationships/image" Target="../media/image210.png"/><Relationship Id="rId4" Type="http://schemas.openxmlformats.org/officeDocument/2006/relationships/image" Target="../media/image220.png"/><Relationship Id="rId9" Type="http://schemas.openxmlformats.org/officeDocument/2006/relationships/image" Target="../media/image6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1" Type="http://schemas.openxmlformats.org/officeDocument/2006/relationships/image" Target="../media/image24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1.png"/><Relationship Id="rId22" Type="http://schemas.openxmlformats.org/officeDocument/2006/relationships/image" Target="../media/image70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100.png"/><Relationship Id="rId7" Type="http://schemas.openxmlformats.org/officeDocument/2006/relationships/image" Target="../media/image64.png"/><Relationship Id="rId12" Type="http://schemas.openxmlformats.org/officeDocument/2006/relationships/image" Target="../media/image27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11" Type="http://schemas.openxmlformats.org/officeDocument/2006/relationships/image" Target="../media/image260.png"/><Relationship Id="rId10" Type="http://schemas.openxmlformats.org/officeDocument/2006/relationships/image" Target="../media/image250.png"/><Relationship Id="rId9" Type="http://schemas.openxmlformats.org/officeDocument/2006/relationships/image" Target="../media/image2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f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2" Type="http://schemas.openxmlformats.org/officeDocument/2006/relationships/image" Target="../media/image300.png"/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290.png"/><Relationship Id="rId10" Type="http://schemas.openxmlformats.org/officeDocument/2006/relationships/image" Target="../media/image5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fi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685800"/>
            <a:ext cx="8763000" cy="1600200"/>
          </a:xfrm>
        </p:spPr>
        <p:txBody>
          <a:bodyPr/>
          <a:lstStyle/>
          <a:p>
            <a:pPr eaLnBrk="1" hangingPunct="1"/>
            <a:r>
              <a:rPr lang="en-US" altLang="he-IL" sz="4800" dirty="0">
                <a:solidFill>
                  <a:schemeClr val="accent2"/>
                </a:solidFill>
              </a:rPr>
              <a:t>Randomized Algorithms</a:t>
            </a:r>
            <a:br>
              <a:rPr lang="en-US" altLang="he-IL" dirty="0">
                <a:solidFill>
                  <a:schemeClr val="tx1"/>
                </a:solidFill>
              </a:rPr>
            </a:br>
            <a:endParaRPr lang="en-US" altLang="he-IL" sz="3600" dirty="0">
              <a:solidFill>
                <a:schemeClr val="tx1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467100"/>
            <a:ext cx="6400800" cy="1752600"/>
          </a:xfrm>
        </p:spPr>
        <p:txBody>
          <a:bodyPr/>
          <a:lstStyle/>
          <a:p>
            <a:pPr eaLnBrk="1" hangingPunct="1"/>
            <a:endParaRPr lang="en-US" altLang="en-US"/>
          </a:p>
          <a:p>
            <a:pPr eaLnBrk="1" hangingPunct="1"/>
            <a:r>
              <a:rPr lang="en-US" altLang="he-IL" b="1">
                <a:solidFill>
                  <a:srgbClr val="FF3300"/>
                </a:solidFill>
              </a:rPr>
              <a:t>Lecturer:</a:t>
            </a:r>
            <a:r>
              <a:rPr lang="en-US" altLang="he-IL" sz="4000" b="1">
                <a:solidFill>
                  <a:srgbClr val="D60093"/>
                </a:solidFill>
              </a:rPr>
              <a:t> </a:t>
            </a:r>
            <a:r>
              <a:rPr lang="en-US" altLang="he-IL" b="1">
                <a:solidFill>
                  <a:srgbClr val="FF3300"/>
                </a:solidFill>
              </a:rPr>
              <a:t>Moni Naor</a:t>
            </a:r>
          </a:p>
        </p:txBody>
      </p:sp>
      <p:pic>
        <p:nvPicPr>
          <p:cNvPr id="4100" name="Picture 4" descr="trtre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2207248"/>
            <a:ext cx="1295400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Rectangle 4"/>
          <p:cNvSpPr txBox="1">
            <a:spLocks noChangeArrowheads="1"/>
          </p:cNvSpPr>
          <p:nvPr/>
        </p:nvSpPr>
        <p:spPr bwMode="auto">
          <a:xfrm>
            <a:off x="464544" y="4881563"/>
            <a:ext cx="5099050" cy="1179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800000"/>
                </a:solidFill>
                <a:latin typeface="+mn-lt"/>
                <a:cs typeface="+mn-cs"/>
              </a:rPr>
              <a:t>Lecture 8</a:t>
            </a:r>
            <a:br>
              <a:rPr lang="en-US" altLang="en-US" b="1" dirty="0">
                <a:solidFill>
                  <a:srgbClr val="003399"/>
                </a:solidFill>
                <a:latin typeface="Constantia" panose="02030602050306030303" pitchFamily="18" charset="0"/>
              </a:rPr>
            </a:br>
            <a:endParaRPr lang="en-US" altLang="en-US" b="1" dirty="0">
              <a:solidFill>
                <a:srgbClr val="003399"/>
              </a:solidFill>
              <a:latin typeface="Constantia" panose="02030602050306030303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22721-9D61-4535-B977-A121627C1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Subset Construction</a:t>
            </a:r>
            <a:endParaRPr lang="en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0F17FB-A4BE-4436-AE9B-8D310AFF85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910" y="1417638"/>
            <a:ext cx="8403579" cy="4525963"/>
          </a:xfrm>
        </p:spPr>
        <p:txBody>
          <a:bodyPr/>
          <a:lstStyle/>
          <a:p>
            <a:pPr marL="0" lvl="0" indent="0">
              <a:spcBef>
                <a:spcPct val="0"/>
              </a:spcBef>
              <a:buNone/>
            </a:pPr>
            <a:r>
              <a:rPr lang="en-US" altLang="en-IL" dirty="0">
                <a:latin typeface="Arial" panose="020B0604020202020204" pitchFamily="34" charset="0"/>
              </a:rPr>
              <a:t>Consider the subsets</a:t>
            </a:r>
          </a:p>
          <a:p>
            <a:pPr marL="0" lvl="0" indent="0" algn="ctr">
              <a:spcBef>
                <a:spcPct val="0"/>
              </a:spcBef>
              <a:buNone/>
            </a:pPr>
            <a:r>
              <a:rPr lang="en-US" altLang="en-IL" dirty="0">
                <a:latin typeface="Arial" panose="020B0604020202020204" pitchFamily="34" charset="0"/>
              </a:rPr>
              <a:t>[1-1]</a:t>
            </a:r>
            <a:r>
              <a:rPr lang="en-IL" altLang="en-IL" dirty="0">
                <a:latin typeface="Arial" panose="020B0604020202020204" pitchFamily="34" charset="0"/>
              </a:rPr>
              <a:t>[1-2],[1-4],[1-8]</a:t>
            </a:r>
            <a:r>
              <a:rPr lang="en-US" altLang="en-IL" dirty="0">
                <a:latin typeface="Arial" panose="020B0604020202020204" pitchFamily="34" charset="0"/>
              </a:rPr>
              <a:t>,</a:t>
            </a:r>
            <a:r>
              <a:rPr lang="en-IL" altLang="en-IL" dirty="0">
                <a:latin typeface="Arial" panose="020B0604020202020204" pitchFamily="34" charset="0"/>
              </a:rPr>
              <a:t>[1-16]</a:t>
            </a:r>
            <a:r>
              <a:rPr lang="en-US" altLang="en-IL" dirty="0">
                <a:latin typeface="Arial" panose="020B0604020202020204" pitchFamily="34" charset="0"/>
              </a:rPr>
              <a:t>,</a:t>
            </a:r>
            <a:r>
              <a:rPr lang="en-IL" altLang="en-IL" dirty="0">
                <a:latin typeface="Arial" panose="020B0604020202020204" pitchFamily="34" charset="0"/>
              </a:rPr>
              <a:t>[1-32]</a:t>
            </a:r>
            <a:r>
              <a:rPr lang="en-US" altLang="en-IL" dirty="0">
                <a:latin typeface="Arial" panose="020B0604020202020204" pitchFamily="34" charset="0"/>
              </a:rPr>
              <a:t>, </a:t>
            </a:r>
            <a:r>
              <a:rPr lang="en-IL" altLang="en-IL" dirty="0">
                <a:latin typeface="Arial" panose="020B0604020202020204" pitchFamily="34" charset="0"/>
              </a:rPr>
              <a:t>...</a:t>
            </a:r>
            <a:r>
              <a:rPr lang="en-US" altLang="en-IL" dirty="0">
                <a:latin typeface="Arial" panose="020B0604020202020204" pitchFamily="34" charset="0"/>
              </a:rPr>
              <a:t>, </a:t>
            </a:r>
            <a:r>
              <a:rPr lang="en-IL" altLang="en-IL" dirty="0">
                <a:latin typeface="Arial" panose="020B0604020202020204" pitchFamily="34" charset="0"/>
              </a:rPr>
              <a:t>[1-n]</a:t>
            </a:r>
          </a:p>
          <a:p>
            <a:pPr marL="0" lvl="0" indent="0">
              <a:spcBef>
                <a:spcPct val="0"/>
              </a:spcBef>
              <a:buNone/>
            </a:pPr>
            <a:endParaRPr lang="en-US" altLang="en-IL" dirty="0">
              <a:latin typeface="Arial" panose="020B0604020202020204" pitchFamily="34" charset="0"/>
            </a:endParaRPr>
          </a:p>
          <a:p>
            <a:pPr marL="0" lvl="0" indent="0">
              <a:spcBef>
                <a:spcPct val="0"/>
              </a:spcBef>
              <a:buNone/>
            </a:pPr>
            <a:r>
              <a:rPr lang="en-IL" altLang="en-IL" dirty="0">
                <a:latin typeface="Arial" panose="020B0604020202020204" pitchFamily="34" charset="0"/>
              </a:rPr>
              <a:t>If there is a range where </a:t>
            </a:r>
            <a:r>
              <a:rPr lang="en-US" altLang="en-IL" dirty="0">
                <a:latin typeface="Arial" panose="020B0604020202020204" pitchFamily="34" charset="0"/>
              </a:rPr>
              <a:t>a </a:t>
            </a:r>
            <a:r>
              <a:rPr lang="en-US" altLang="en-IL" b="1" dirty="0">
                <a:latin typeface="Arial" panose="020B0604020202020204" pitchFamily="34" charset="0"/>
              </a:rPr>
              <a:t>single</a:t>
            </a:r>
            <a:r>
              <a:rPr lang="en-IL" altLang="en-IL" dirty="0">
                <a:latin typeface="Arial" panose="020B0604020202020204" pitchFamily="34" charset="0"/>
              </a:rPr>
              <a:t> card is missing then this card is the </a:t>
            </a:r>
            <a:r>
              <a:rPr lang="en-IL" altLang="en-IL" b="1" dirty="0">
                <a:latin typeface="Arial" panose="020B0604020202020204" pitchFamily="34" charset="0"/>
              </a:rPr>
              <a:t>current guess</a:t>
            </a:r>
            <a:r>
              <a:rPr lang="en-IL" altLang="en-IL" dirty="0">
                <a:latin typeface="Arial" panose="020B0604020202020204" pitchFamily="34" charset="0"/>
              </a:rPr>
              <a:t>.  </a:t>
            </a:r>
            <a:br>
              <a:rPr lang="en-IL" altLang="en-IL" dirty="0">
                <a:latin typeface="Arial" panose="020B0604020202020204" pitchFamily="34" charset="0"/>
              </a:rPr>
            </a:br>
            <a:endParaRPr lang="en-IL" altLang="en-IL" dirty="0">
              <a:latin typeface="Arial" panose="020B0604020202020204" pitchFamily="34" charset="0"/>
            </a:endParaRPr>
          </a:p>
          <a:p>
            <a:pPr marL="0" lvl="0" indent="0">
              <a:spcBef>
                <a:spcPct val="0"/>
              </a:spcBef>
              <a:buNone/>
            </a:pPr>
            <a:r>
              <a:rPr lang="en-US" altLang="en-IL" b="1" dirty="0">
                <a:latin typeface="Arial" panose="020B0604020202020204" pitchFamily="34" charset="0"/>
              </a:rPr>
              <a:t>Property</a:t>
            </a:r>
            <a:r>
              <a:rPr lang="en-US" altLang="en-IL" dirty="0">
                <a:latin typeface="Arial" panose="020B0604020202020204" pitchFamily="34" charset="0"/>
              </a:rPr>
              <a:t>: In this construction there cannot be competing good cards to guess:</a:t>
            </a:r>
          </a:p>
          <a:p>
            <a:pPr>
              <a:spcBef>
                <a:spcPct val="0"/>
              </a:spcBef>
            </a:pPr>
            <a:r>
              <a:rPr lang="en-US" altLang="en-IL" sz="2800" dirty="0">
                <a:latin typeface="Arial" panose="020B0604020202020204" pitchFamily="34" charset="0"/>
              </a:rPr>
              <a:t>For all </a:t>
            </a:r>
            <a:r>
              <a:rPr lang="en-US" altLang="en-IL" sz="2800" dirty="0">
                <a:solidFill>
                  <a:srgbClr val="0070C0"/>
                </a:solidFill>
                <a:latin typeface="Arial" panose="020B0604020202020204" pitchFamily="34" charset="0"/>
              </a:rPr>
              <a:t>k</a:t>
            </a:r>
            <a:r>
              <a:rPr lang="en-US" altLang="en-IL" sz="2800" dirty="0">
                <a:latin typeface="Arial" panose="020B0604020202020204" pitchFamily="34" charset="0"/>
              </a:rPr>
              <a:t> and </a:t>
            </a:r>
            <a:r>
              <a:rPr lang="en-US" altLang="en-IL" sz="2800" dirty="0">
                <a:solidFill>
                  <a:srgbClr val="FF0000"/>
                </a:solidFill>
                <a:latin typeface="Arial" panose="020B0604020202020204" pitchFamily="34" charset="0"/>
              </a:rPr>
              <a:t>k’</a:t>
            </a:r>
            <a:r>
              <a:rPr lang="en-US" altLang="en-IL" sz="2800" dirty="0">
                <a:latin typeface="Arial" panose="020B0604020202020204" pitchFamily="34" charset="0"/>
              </a:rPr>
              <a:t>:</a:t>
            </a:r>
          </a:p>
          <a:p>
            <a:pPr marL="457200" lvl="1" indent="0">
              <a:spcBef>
                <a:spcPct val="0"/>
              </a:spcBef>
              <a:buNone/>
            </a:pPr>
            <a:r>
              <a:rPr lang="en-US" altLang="en-IL" dirty="0">
                <a:latin typeface="Arial" panose="020B0604020202020204" pitchFamily="34" charset="0"/>
              </a:rPr>
              <a:t>If card </a:t>
            </a:r>
            <a:r>
              <a:rPr lang="en-US" altLang="en-IL" dirty="0" err="1">
                <a:latin typeface="Arial" panose="020B0604020202020204" pitchFamily="34" charset="0"/>
              </a:rPr>
              <a:t>i</a:t>
            </a:r>
            <a:r>
              <a:rPr lang="en-US" altLang="en-IL" dirty="0">
                <a:latin typeface="Arial" panose="020B0604020202020204" pitchFamily="34" charset="0"/>
              </a:rPr>
              <a:t> is the missing one from [1-</a:t>
            </a:r>
            <a:r>
              <a:rPr lang="en-US" altLang="en-IL" dirty="0">
                <a:solidFill>
                  <a:srgbClr val="0070C0"/>
                </a:solidFill>
                <a:latin typeface="Arial" panose="020B0604020202020204" pitchFamily="34" charset="0"/>
              </a:rPr>
              <a:t>k</a:t>
            </a:r>
            <a:r>
              <a:rPr lang="en-US" altLang="en-IL" dirty="0">
                <a:latin typeface="Arial" panose="020B0604020202020204" pitchFamily="34" charset="0"/>
              </a:rPr>
              <a:t>], then there cannot be a </a:t>
            </a:r>
            <a:r>
              <a:rPr lang="en-US" altLang="en-IL" b="1" dirty="0">
                <a:latin typeface="Arial" panose="020B0604020202020204" pitchFamily="34" charset="0"/>
              </a:rPr>
              <a:t>different</a:t>
            </a:r>
            <a:r>
              <a:rPr lang="en-US" altLang="en-IL" dirty="0">
                <a:latin typeface="Arial" panose="020B0604020202020204" pitchFamily="34" charset="0"/>
              </a:rPr>
              <a:t> one missing from [1-</a:t>
            </a:r>
            <a:r>
              <a:rPr lang="en-US" altLang="en-IL" dirty="0">
                <a:solidFill>
                  <a:srgbClr val="FF0000"/>
                </a:solidFill>
                <a:latin typeface="Arial" panose="020B0604020202020204" pitchFamily="34" charset="0"/>
              </a:rPr>
              <a:t>k’</a:t>
            </a:r>
            <a:r>
              <a:rPr lang="en-US" altLang="en-IL" dirty="0">
                <a:latin typeface="Arial" panose="020B0604020202020204" pitchFamily="34" charset="0"/>
              </a:rPr>
              <a:t>]</a:t>
            </a:r>
            <a:endParaRPr lang="en-IL" altLang="en-IL" dirty="0">
              <a:latin typeface="Arial" panose="020B0604020202020204" pitchFamily="34" charset="0"/>
            </a:endParaRPr>
          </a:p>
          <a:p>
            <a:pPr marL="0" lvl="0" indent="0">
              <a:spcBef>
                <a:spcPct val="0"/>
              </a:spcBef>
              <a:buNone/>
            </a:pPr>
            <a:br>
              <a:rPr lang="en-IL" altLang="en-IL" dirty="0">
                <a:latin typeface="Arial" panose="020B0604020202020204" pitchFamily="34" charset="0"/>
              </a:rPr>
            </a:br>
            <a:endParaRPr lang="en-IL" altLang="en-IL" dirty="0">
              <a:latin typeface="Arial" panose="020B0604020202020204" pitchFamily="34" charset="0"/>
            </a:endParaRPr>
          </a:p>
          <a:p>
            <a:endParaRPr lang="en-IL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989E0A2-96F3-49A5-BDDD-A882EBB01814}"/>
              </a:ext>
            </a:extLst>
          </p:cNvPr>
          <p:cNvSpPr/>
          <p:nvPr/>
        </p:nvSpPr>
        <p:spPr bwMode="auto">
          <a:xfrm>
            <a:off x="5588902" y="1472750"/>
            <a:ext cx="2575965" cy="428878"/>
          </a:xfrm>
          <a:prstGeom prst="ellipse">
            <a:avLst/>
          </a:prstGeom>
          <a:solidFill>
            <a:srgbClr val="DBB9E5"/>
          </a:solidFill>
          <a:ln w="10160" cap="flat" cmpd="sng" algn="ctr">
            <a:solidFill>
              <a:srgbClr val="DBB9E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F8D6900-4BB1-47CE-96BA-F1F7066F78E8}"/>
              </a:ext>
            </a:extLst>
          </p:cNvPr>
          <p:cNvSpPr/>
          <p:nvPr/>
        </p:nvSpPr>
        <p:spPr bwMode="auto">
          <a:xfrm>
            <a:off x="5339398" y="1472750"/>
            <a:ext cx="2259027" cy="428878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C99E040-71C3-45B7-B496-C6FF3BC085E2}"/>
              </a:ext>
            </a:extLst>
          </p:cNvPr>
          <p:cNvSpPr/>
          <p:nvPr/>
        </p:nvSpPr>
        <p:spPr bwMode="auto">
          <a:xfrm>
            <a:off x="5339398" y="1510175"/>
            <a:ext cx="1545579" cy="354027"/>
          </a:xfrm>
          <a:prstGeom prst="ellipse">
            <a:avLst/>
          </a:prstGeom>
          <a:solidFill>
            <a:schemeClr val="accent1"/>
          </a:solidFill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539515A5-7579-4FFA-86CB-5ABF37C61CA7}"/>
              </a:ext>
            </a:extLst>
          </p:cNvPr>
          <p:cNvSpPr/>
          <p:nvPr/>
        </p:nvSpPr>
        <p:spPr bwMode="auto">
          <a:xfrm>
            <a:off x="7526215" y="2426864"/>
            <a:ext cx="1617785" cy="428878"/>
          </a:xfrm>
          <a:prstGeom prst="wedgeRoundRectCallout">
            <a:avLst>
              <a:gd name="adj1" fmla="val -30833"/>
              <a:gd name="adj2" fmla="val 121542"/>
              <a:gd name="adj3" fmla="val 16667"/>
            </a:avLst>
          </a:prstGeom>
          <a:solidFill>
            <a:schemeClr val="accent1"/>
          </a:solidFill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The Algorithm!</a:t>
            </a:r>
            <a:endParaRPr kumimoji="0" lang="en-I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56043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B1747-061B-4D32-9BA6-007185F68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altLang="en-IL" dirty="0">
                <a:latin typeface="Arial" panose="020B0604020202020204" pitchFamily="34" charset="0"/>
              </a:rPr>
              <a:t>Analysis</a:t>
            </a:r>
            <a:endParaRPr lang="en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06F189-0076-47EF-855E-EF08C40E7D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606" y="1419853"/>
            <a:ext cx="8928013" cy="4525963"/>
          </a:xfrm>
        </p:spPr>
        <p:txBody>
          <a:bodyPr/>
          <a:lstStyle/>
          <a:p>
            <a:r>
              <a:rPr lang="en-US" altLang="en-IL" sz="2800" dirty="0">
                <a:latin typeface="Arial" panose="020B0604020202020204" pitchFamily="34" charset="0"/>
              </a:rPr>
              <a:t>Call </a:t>
            </a:r>
            <a:r>
              <a:rPr lang="en-IL" altLang="en-IL" sz="2800" dirty="0">
                <a:latin typeface="Arial" panose="020B0604020202020204" pitchFamily="34" charset="0"/>
              </a:rPr>
              <a:t>a </a:t>
            </a:r>
            <a:r>
              <a:rPr lang="en-US" altLang="en-IL" sz="2800" dirty="0">
                <a:latin typeface="Arial" panose="020B0604020202020204" pitchFamily="34" charset="0"/>
              </a:rPr>
              <a:t>subset [1,w] </a:t>
            </a:r>
            <a:r>
              <a:rPr lang="en-IL" altLang="en-IL" sz="2800" b="1" dirty="0">
                <a:latin typeface="Arial" panose="020B0604020202020204" pitchFamily="34" charset="0"/>
              </a:rPr>
              <a:t>useful</a:t>
            </a:r>
            <a:r>
              <a:rPr lang="en-IL" altLang="en-IL" sz="2800" dirty="0">
                <a:latin typeface="Arial" panose="020B0604020202020204" pitchFamily="34" charset="0"/>
              </a:rPr>
              <a:t> if the last card </a:t>
            </a:r>
            <a:r>
              <a:rPr lang="en-US" altLang="en-IL" sz="2800" dirty="0">
                <a:latin typeface="Arial" panose="020B0604020202020204" pitchFamily="34" charset="0"/>
              </a:rPr>
              <a:t>from it that appears in the permutation </a:t>
            </a:r>
            <a:r>
              <a:rPr lang="en-IL" altLang="en-IL" sz="2800" dirty="0">
                <a:latin typeface="Arial" panose="020B0604020202020204" pitchFamily="34" charset="0"/>
              </a:rPr>
              <a:t>is </a:t>
            </a:r>
            <a:r>
              <a:rPr lang="en-IL" altLang="en-IL" sz="2800" b="1" dirty="0">
                <a:latin typeface="Arial" panose="020B0604020202020204" pitchFamily="34" charset="0"/>
              </a:rPr>
              <a:t>not the last card in the next</a:t>
            </a:r>
            <a:r>
              <a:rPr lang="en-IL" altLang="en-IL" sz="2800" dirty="0">
                <a:latin typeface="Arial" panose="020B0604020202020204" pitchFamily="34" charset="0"/>
              </a:rPr>
              <a:t> range</a:t>
            </a:r>
            <a:r>
              <a:rPr lang="en-US" altLang="en-IL" sz="2800" dirty="0">
                <a:latin typeface="Arial" panose="020B0604020202020204" pitchFamily="34" charset="0"/>
              </a:rPr>
              <a:t>/subset [1,2w]</a:t>
            </a:r>
            <a:r>
              <a:rPr lang="en-IL" altLang="en-IL" sz="2800" dirty="0">
                <a:latin typeface="Arial" panose="020B0604020202020204" pitchFamily="34" charset="0"/>
              </a:rPr>
              <a:t>. </a:t>
            </a:r>
            <a:endParaRPr lang="en-US" altLang="en-IL" sz="2800" dirty="0">
              <a:latin typeface="Arial" panose="020B0604020202020204" pitchFamily="34" charset="0"/>
            </a:endParaRPr>
          </a:p>
          <a:p>
            <a:pPr lvl="1"/>
            <a:r>
              <a:rPr lang="en-IL" altLang="en-IL" dirty="0">
                <a:latin typeface="Arial" panose="020B0604020202020204" pitchFamily="34" charset="0"/>
              </a:rPr>
              <a:t>If a range is useful</a:t>
            </a:r>
            <a:r>
              <a:rPr lang="en-US" altLang="en-IL" dirty="0">
                <a:latin typeface="Arial" panose="020B0604020202020204" pitchFamily="34" charset="0"/>
              </a:rPr>
              <a:t>:</a:t>
            </a:r>
            <a:r>
              <a:rPr lang="en-IL" altLang="en-IL" dirty="0">
                <a:latin typeface="Arial" panose="020B0604020202020204" pitchFamily="34" charset="0"/>
              </a:rPr>
              <a:t> then </a:t>
            </a:r>
            <a:r>
              <a:rPr lang="en-IL" altLang="en-IL" b="1" dirty="0">
                <a:latin typeface="Arial" panose="020B0604020202020204" pitchFamily="34" charset="0"/>
              </a:rPr>
              <a:t>it </a:t>
            </a:r>
            <a:r>
              <a:rPr lang="en-US" altLang="en-IL" b="1" dirty="0">
                <a:latin typeface="Arial" panose="020B0604020202020204" pitchFamily="34" charset="0"/>
              </a:rPr>
              <a:t>necessarily </a:t>
            </a:r>
            <a:r>
              <a:rPr lang="en-IL" altLang="en-IL" b="1" dirty="0">
                <a:latin typeface="Arial" panose="020B0604020202020204" pitchFamily="34" charset="0"/>
              </a:rPr>
              <a:t>contributes a good guess. </a:t>
            </a:r>
            <a:endParaRPr lang="en-US" altLang="en-IL" b="1" dirty="0">
              <a:latin typeface="Arial" panose="020B0604020202020204" pitchFamily="34" charset="0"/>
            </a:endParaRPr>
          </a:p>
          <a:p>
            <a:pPr lvl="1"/>
            <a:r>
              <a:rPr lang="en-US" altLang="en-IL" dirty="0">
                <a:latin typeface="Arial" panose="020B0604020202020204" pitchFamily="34" charset="0"/>
              </a:rPr>
              <a:t>And the</a:t>
            </a:r>
            <a:r>
              <a:rPr lang="en-US" altLang="en-IL" b="1" dirty="0">
                <a:latin typeface="Arial" panose="020B0604020202020204" pitchFamily="34" charset="0"/>
              </a:rPr>
              <a:t> only one </a:t>
            </a:r>
            <a:r>
              <a:rPr lang="en-US" altLang="en-IL" dirty="0">
                <a:latin typeface="Arial" panose="020B0604020202020204" pitchFamily="34" charset="0"/>
              </a:rPr>
              <a:t>to which this guess is </a:t>
            </a:r>
            <a:r>
              <a:rPr lang="en-US" altLang="en-IL" b="1" dirty="0">
                <a:latin typeface="Arial" panose="020B0604020202020204" pitchFamily="34" charset="0"/>
              </a:rPr>
              <a:t>attributed</a:t>
            </a:r>
          </a:p>
          <a:p>
            <a:pPr marL="0" indent="0">
              <a:buNone/>
            </a:pPr>
            <a:r>
              <a:rPr lang="en-IL" altLang="en-IL" sz="2800" dirty="0">
                <a:latin typeface="Arial" panose="020B0604020202020204" pitchFamily="34" charset="0"/>
              </a:rPr>
              <a:t>So the number of good guesses is simply the </a:t>
            </a:r>
            <a:r>
              <a:rPr lang="en-IL" altLang="en-IL" sz="2800" b="1" dirty="0">
                <a:latin typeface="Arial" panose="020B0604020202020204" pitchFamily="34" charset="0"/>
              </a:rPr>
              <a:t>number of useful ranges</a:t>
            </a:r>
            <a:r>
              <a:rPr lang="en-IL" altLang="en-IL" sz="2800" dirty="0">
                <a:latin typeface="Arial" panose="020B0604020202020204" pitchFamily="34" charset="0"/>
              </a:rPr>
              <a:t>. </a:t>
            </a:r>
            <a:endParaRPr lang="en-US" altLang="en-IL" sz="2800" dirty="0">
              <a:latin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buNone/>
            </a:pPr>
            <a:endParaRPr lang="en-US" sz="2800" dirty="0">
              <a:latin typeface="Arial" charset="0"/>
              <a:cs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sz="2400" dirty="0">
                <a:latin typeface="Arial" charset="0"/>
                <a:cs typeface="Arial" charset="0"/>
              </a:rPr>
              <a:t>Number of bits for a set of size w:</a:t>
            </a:r>
          </a:p>
          <a:p>
            <a:pPr marL="685800" lv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charset="0"/>
                <a:cs typeface="Arial" charset="0"/>
              </a:rPr>
              <a:t>log w bits for the counter</a:t>
            </a:r>
          </a:p>
          <a:p>
            <a:pPr marL="685800" lv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charset="0"/>
                <a:cs typeface="Arial" charset="0"/>
              </a:rPr>
              <a:t>log w bits for the sum</a:t>
            </a:r>
            <a:endParaRPr lang="en-IL" sz="2400" dirty="0">
              <a:latin typeface="Arial" charset="0"/>
              <a:cs typeface="Arial" charset="0"/>
            </a:endParaRPr>
          </a:p>
          <a:p>
            <a:pPr lvl="1"/>
            <a:endParaRPr lang="en-US" altLang="en-IL" dirty="0">
              <a:latin typeface="Arial" panose="020B0604020202020204" pitchFamily="34" charset="0"/>
            </a:endParaRPr>
          </a:p>
          <a:p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Speech Bubble: Rectangle with Corners Rounded 3">
                <a:extLst>
                  <a:ext uri="{FF2B5EF4-FFF2-40B4-BE49-F238E27FC236}">
                    <a16:creationId xmlns:a16="http://schemas.microsoft.com/office/drawing/2014/main" id="{C99F83C5-9C3E-45A2-8690-A10FA011C178}"/>
                  </a:ext>
                </a:extLst>
              </p:cNvPr>
              <p:cNvSpPr/>
              <p:nvPr/>
            </p:nvSpPr>
            <p:spPr bwMode="auto">
              <a:xfrm>
                <a:off x="6190407" y="5659396"/>
                <a:ext cx="2496393" cy="1051965"/>
              </a:xfrm>
              <a:prstGeom prst="wedgeRoundRectCallout">
                <a:avLst>
                  <a:gd name="adj1" fmla="val -110303"/>
                  <a:gd name="adj2" fmla="val -36730"/>
                  <a:gd name="adj3" fmla="val 16667"/>
                </a:avLst>
              </a:prstGeom>
              <a:solidFill>
                <a:schemeClr val="accent1"/>
              </a:solidFill>
              <a:ln w="1016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cs typeface="Arial" charset="0"/>
                        </a:rPr>
                        <m:t>2</m:t>
                      </m:r>
                      <m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cs typeface="Arial" charset="0"/>
                        </a:rPr>
                        <m:t>⋅</m:t>
                      </m:r>
                      <m:nary>
                        <m:naryPr>
                          <m:chr m:val="∑"/>
                          <m:ctrlPr>
                            <a:rPr kumimoji="0" lang="en-US" sz="20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0" lang="en-US" sz="20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cs typeface="Arial" charset="0"/>
                            </a:rPr>
                            <m:t>𝑖</m:t>
                          </m:r>
                          <m:r>
                            <a:rPr kumimoji="0" lang="en-US" sz="20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cs typeface="Arial" charset="0"/>
                            </a:rPr>
                            <m:t>=</m:t>
                          </m:r>
                          <m:r>
                            <m:rPr>
                              <m:brk m:alnAt="23"/>
                            </m:rPr>
                            <a:rPr kumimoji="0" lang="en-US" sz="20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cs typeface="Arial" charset="0"/>
                            </a:rPr>
                            <m:t>1</m:t>
                          </m:r>
                        </m:sub>
                        <m:sup>
                          <m:func>
                            <m:funcPr>
                              <m:ctrlPr>
                                <a:rPr kumimoji="0" lang="en-US" sz="20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kumimoji="0" lang="en-US" sz="2000" b="0" i="0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Arial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kumimoji="0" lang="en-US" sz="20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Arial" charset="0"/>
                                </a:rPr>
                                <m:t>𝑛</m:t>
                              </m:r>
                            </m:e>
                          </m:func>
                        </m:sup>
                        <m:e>
                          <m:r>
                            <a:rPr kumimoji="0" lang="en-US" sz="20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cs typeface="Arial" charset="0"/>
                            </a:rPr>
                            <m:t>𝑖</m:t>
                          </m:r>
                        </m:e>
                      </m:nary>
                      <m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cs typeface="Arial" charset="0"/>
                        </a:rPr>
                        <m:t>  =</m:t>
                      </m:r>
                      <m:func>
                        <m:funcPr>
                          <m:ctrlPr>
                            <a:rPr kumimoji="0" lang="en-US" sz="20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kumimoji="0" lang="en-US" sz="20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kumimoji="0" lang="en-US" sz="2000" b="0" i="0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Arial" charset="0"/>
                                </a:rPr>
                                <m:t>log</m:t>
                              </m:r>
                            </m:e>
                            <m:sup>
                              <m:r>
                                <a:rPr kumimoji="0" lang="en-US" sz="20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Arial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kumimoji="0" lang="en-US" sz="20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cs typeface="Arial" charset="0"/>
                            </a:rPr>
                            <m:t>𝑛</m:t>
                          </m:r>
                        </m:e>
                      </m:func>
                      <m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cs typeface="Arial" charset="0"/>
                        </a:rPr>
                        <m:t> </m:t>
                      </m:r>
                    </m:oMath>
                  </m:oMathPara>
                </a14:m>
                <a:endParaRPr kumimoji="0" lang="en-IL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4" name="Speech Bubble: Rectangle with Corners Rounded 3">
                <a:extLst>
                  <a:ext uri="{FF2B5EF4-FFF2-40B4-BE49-F238E27FC236}">
                    <a16:creationId xmlns:a16="http://schemas.microsoft.com/office/drawing/2014/main" id="{C99F83C5-9C3E-45A2-8690-A10FA011C1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90407" y="5659396"/>
                <a:ext cx="2496393" cy="1051965"/>
              </a:xfrm>
              <a:prstGeom prst="wedgeRoundRectCallout">
                <a:avLst>
                  <a:gd name="adj1" fmla="val -110303"/>
                  <a:gd name="adj2" fmla="val -36730"/>
                  <a:gd name="adj3" fmla="val 16667"/>
                </a:avLst>
              </a:prstGeom>
              <a:blipFill>
                <a:blip r:embed="rId4"/>
                <a:stretch>
                  <a:fillRect/>
                </a:stretch>
              </a:blipFill>
              <a:ln w="1016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74356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E44E43-2FAF-4F6B-A9BE-B7527D24A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…Analysis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16093C-C9E7-46F5-93C9-F3CEE4FE7BE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75138" y="1614268"/>
                <a:ext cx="8591180" cy="452596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altLang="en-IL" dirty="0">
                    <a:latin typeface="Arial" panose="020B0604020202020204" pitchFamily="34" charset="0"/>
                  </a:rPr>
                  <a:t>Call </a:t>
                </a:r>
                <a:r>
                  <a:rPr lang="en-IL" altLang="en-IL" dirty="0">
                    <a:latin typeface="Arial" panose="020B0604020202020204" pitchFamily="34" charset="0"/>
                  </a:rPr>
                  <a:t>a </a:t>
                </a:r>
                <a:r>
                  <a:rPr lang="en-US" altLang="en-IL" dirty="0">
                    <a:latin typeface="Arial" panose="020B0604020202020204" pitchFamily="34" charset="0"/>
                  </a:rPr>
                  <a:t>subset [1,w] </a:t>
                </a:r>
                <a:r>
                  <a:rPr lang="en-IL" altLang="en-IL" b="1" dirty="0">
                    <a:latin typeface="Arial" panose="020B0604020202020204" pitchFamily="34" charset="0"/>
                  </a:rPr>
                  <a:t>useful</a:t>
                </a:r>
                <a:r>
                  <a:rPr lang="en-IL" altLang="en-IL" dirty="0">
                    <a:latin typeface="Arial" panose="020B0604020202020204" pitchFamily="34" charset="0"/>
                  </a:rPr>
                  <a:t> if the last card in</a:t>
                </a:r>
                <a:r>
                  <a:rPr lang="en-US" altLang="en-IL" dirty="0">
                    <a:latin typeface="Arial" panose="020B0604020202020204" pitchFamily="34" charset="0"/>
                  </a:rPr>
                  <a:t> it </a:t>
                </a:r>
                <a:r>
                  <a:rPr lang="en-IL" altLang="en-IL" dirty="0">
                    <a:latin typeface="Arial" panose="020B0604020202020204" pitchFamily="34" charset="0"/>
                  </a:rPr>
                  <a:t>is </a:t>
                </a:r>
                <a:r>
                  <a:rPr lang="en-IL" altLang="en-IL" b="1" dirty="0">
                    <a:latin typeface="Arial" panose="020B0604020202020204" pitchFamily="34" charset="0"/>
                  </a:rPr>
                  <a:t>not the last </a:t>
                </a:r>
                <a:r>
                  <a:rPr lang="en-IL" altLang="en-IL" dirty="0">
                    <a:latin typeface="Arial" panose="020B0604020202020204" pitchFamily="34" charset="0"/>
                  </a:rPr>
                  <a:t>card in the </a:t>
                </a:r>
                <a:r>
                  <a:rPr lang="en-IL" altLang="en-IL" b="1" dirty="0">
                    <a:latin typeface="Arial" panose="020B0604020202020204" pitchFamily="34" charset="0"/>
                  </a:rPr>
                  <a:t>next</a:t>
                </a:r>
                <a:r>
                  <a:rPr lang="en-IL" altLang="en-IL" dirty="0">
                    <a:latin typeface="Arial" panose="020B0604020202020204" pitchFamily="34" charset="0"/>
                  </a:rPr>
                  <a:t> range</a:t>
                </a:r>
                <a:r>
                  <a:rPr lang="en-US" altLang="en-IL" dirty="0">
                    <a:latin typeface="Arial" panose="020B0604020202020204" pitchFamily="34" charset="0"/>
                  </a:rPr>
                  <a:t> [1,2w]</a:t>
                </a:r>
                <a:r>
                  <a:rPr lang="en-IL" altLang="en-IL" dirty="0">
                    <a:latin typeface="Arial" panose="020B0604020202020204" pitchFamily="34" charset="0"/>
                  </a:rPr>
                  <a:t>. </a:t>
                </a:r>
                <a:endParaRPr lang="en-US" altLang="en-IL" dirty="0">
                  <a:latin typeface="Arial" panose="020B0604020202020204" pitchFamily="34" charset="0"/>
                </a:endParaRPr>
              </a:p>
              <a:p>
                <a:r>
                  <a:rPr lang="en-US" altLang="en-IL" dirty="0">
                    <a:latin typeface="Arial" panose="020B0604020202020204" pitchFamily="34" charset="0"/>
                  </a:rPr>
                  <a:t>T</a:t>
                </a:r>
                <a:r>
                  <a:rPr lang="en-IL" altLang="en-IL" dirty="0">
                    <a:latin typeface="Arial" panose="020B0604020202020204" pitchFamily="34" charset="0"/>
                  </a:rPr>
                  <a:t>he probability that a range</a:t>
                </a:r>
                <a:r>
                  <a:rPr lang="en-US" altLang="en-IL" dirty="0">
                    <a:latin typeface="Arial" panose="020B0604020202020204" pitchFamily="34" charset="0"/>
                  </a:rPr>
                  <a:t> [1,w]</a:t>
                </a:r>
                <a:r>
                  <a:rPr lang="en-IL" altLang="en-IL" dirty="0">
                    <a:latin typeface="Arial" panose="020B0604020202020204" pitchFamily="34" charset="0"/>
                  </a:rPr>
                  <a:t> is </a:t>
                </a:r>
                <a:r>
                  <a:rPr lang="en-IL" altLang="en-IL" b="1" dirty="0">
                    <a:latin typeface="Arial" panose="020B0604020202020204" pitchFamily="34" charset="0"/>
                  </a:rPr>
                  <a:t>useful</a:t>
                </a:r>
                <a:r>
                  <a:rPr lang="en-US" altLang="en-IL" dirty="0">
                    <a:latin typeface="Arial" panose="020B0604020202020204" pitchFamily="34" charset="0"/>
                  </a:rPr>
                  <a:t> is </a:t>
                </a:r>
              </a:p>
              <a:p>
                <a:pPr lvl="1"/>
                <a:r>
                  <a:rPr lang="en-IL" altLang="en-IL" dirty="0">
                    <a:latin typeface="Arial" panose="020B0604020202020204" pitchFamily="34" charset="0"/>
                  </a:rPr>
                  <a:t>the probability that in the next range </a:t>
                </a:r>
                <a:r>
                  <a:rPr lang="en-US" altLang="en-IL" dirty="0">
                    <a:latin typeface="Arial" panose="020B0604020202020204" pitchFamily="34" charset="0"/>
                  </a:rPr>
                  <a:t>[1,2w] </a:t>
                </a:r>
                <a:r>
                  <a:rPr lang="en-IL" altLang="en-IL" dirty="0">
                    <a:latin typeface="Arial" panose="020B0604020202020204" pitchFamily="34" charset="0"/>
                  </a:rPr>
                  <a:t>the </a:t>
                </a:r>
                <a:r>
                  <a:rPr lang="en-IL" altLang="en-IL" b="1" dirty="0">
                    <a:latin typeface="Arial" panose="020B0604020202020204" pitchFamily="34" charset="0"/>
                  </a:rPr>
                  <a:t>last card </a:t>
                </a:r>
                <a:r>
                  <a:rPr lang="en-US" altLang="en-IL" b="1" dirty="0">
                    <a:latin typeface="Arial" panose="020B0604020202020204" pitchFamily="34" charset="0"/>
                  </a:rPr>
                  <a:t>does not </a:t>
                </a:r>
                <a:r>
                  <a:rPr lang="en-IL" altLang="en-IL" b="1" dirty="0">
                    <a:latin typeface="Arial" panose="020B0604020202020204" pitchFamily="34" charset="0"/>
                  </a:rPr>
                  <a:t>come </a:t>
                </a:r>
                <a:r>
                  <a:rPr lang="en-US" altLang="en-IL" dirty="0">
                    <a:latin typeface="Arial" panose="020B0604020202020204" pitchFamily="34" charset="0"/>
                  </a:rPr>
                  <a:t>from [1,w]</a:t>
                </a:r>
                <a:r>
                  <a:rPr lang="en-IL" altLang="en-IL" dirty="0">
                    <a:latin typeface="Arial" panose="020B0604020202020204" pitchFamily="34" charset="0"/>
                  </a:rPr>
                  <a:t>. </a:t>
                </a:r>
                <a:endParaRPr lang="en-US" altLang="en-IL" dirty="0">
                  <a:latin typeface="Arial" panose="020B0604020202020204" pitchFamily="34" charset="0"/>
                </a:endParaRPr>
              </a:p>
              <a:p>
                <a:r>
                  <a:rPr lang="en-IL" altLang="en-IL" dirty="0">
                    <a:latin typeface="Arial" panose="020B0604020202020204" pitchFamily="34" charset="0"/>
                  </a:rPr>
                  <a:t>This is ½</a:t>
                </a:r>
                <a:r>
                  <a:rPr lang="en-US" altLang="en-IL" dirty="0">
                    <a:latin typeface="Arial" panose="020B0604020202020204" pitchFamily="34" charset="0"/>
                  </a:rPr>
                  <a:t>!</a:t>
                </a:r>
              </a:p>
              <a:p>
                <a:pPr marL="0" indent="0">
                  <a:buNone/>
                </a:pPr>
                <a:endParaRPr lang="en-US" altLang="en-IL" dirty="0">
                  <a:latin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altLang="en-IL" dirty="0">
                    <a:latin typeface="Arial" panose="020B0604020202020204" pitchFamily="34" charset="0"/>
                  </a:rPr>
                  <a:t>T</a:t>
                </a:r>
                <a:r>
                  <a:rPr lang="en-IL" altLang="en-IL" dirty="0">
                    <a:latin typeface="Arial" panose="020B0604020202020204" pitchFamily="34" charset="0"/>
                  </a:rPr>
                  <a:t>he expected number of </a:t>
                </a:r>
                <a:r>
                  <a:rPr lang="en-IL" altLang="en-IL" b="1" dirty="0">
                    <a:latin typeface="Arial" panose="020B0604020202020204" pitchFamily="34" charset="0"/>
                  </a:rPr>
                  <a:t>useful ranges </a:t>
                </a:r>
                <a:r>
                  <a:rPr lang="en-IL" altLang="en-IL" dirty="0">
                    <a:latin typeface="Arial" panose="020B0604020202020204" pitchFamily="34" charset="0"/>
                  </a:rPr>
                  <a:t>is </a:t>
                </a:r>
                <a14:m>
                  <m:oMath xmlns:m="http://schemas.openxmlformats.org/officeDocument/2006/math">
                    <m:r>
                      <a:rPr lang="en-IL" altLang="en-IL" i="1" dirty="0" smtClean="0">
                        <a:latin typeface="Cambria Math" panose="02040503050406030204" pitchFamily="18" charset="0"/>
                      </a:rPr>
                      <m:t>½</m:t>
                    </m:r>
                    <m:r>
                      <a:rPr lang="en-US" altLang="en-IL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IL" altLang="en-IL" i="1" dirty="0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IL" altLang="en-IL" i="1" dirty="0" smtClean="0">
                        <a:latin typeface="Cambria Math" panose="02040503050406030204" pitchFamily="18" charset="0"/>
                      </a:rPr>
                      <m:t>⁡</m:t>
                    </m:r>
                    <m:r>
                      <a:rPr lang="en-IL" altLang="en-IL" i="1" dirty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IL" altLang="en-IL" dirty="0">
                    <a:latin typeface="Arial" panose="020B0604020202020204" pitchFamily="34" charset="0"/>
                  </a:rPr>
                  <a:t>.</a:t>
                </a:r>
              </a:p>
              <a:p>
                <a:pPr marL="0" indent="0">
                  <a:buNone/>
                </a:pPr>
                <a:endParaRPr lang="en-IL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16093C-C9E7-46F5-93C9-F3CEE4FE7BE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75138" y="1614268"/>
                <a:ext cx="8591180" cy="4525963"/>
              </a:xfrm>
              <a:blipFill>
                <a:blip r:embed="rId3"/>
                <a:stretch>
                  <a:fillRect l="-1845" t="-1752" r="-2626" b="-1132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E1FB786-4216-41E8-9FBF-C6742DF7A42D}"/>
              </a:ext>
            </a:extLst>
          </p:cNvPr>
          <p:cNvCxnSpPr/>
          <p:nvPr/>
        </p:nvCxnSpPr>
        <p:spPr bwMode="auto">
          <a:xfrm>
            <a:off x="3373123" y="5081563"/>
            <a:ext cx="2342271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9014229-9283-4F3F-94DD-3E9F28FE088B}"/>
              </a:ext>
            </a:extLst>
          </p:cNvPr>
          <p:cNvCxnSpPr>
            <a:cxnSpLocks/>
          </p:cNvCxnSpPr>
          <p:nvPr/>
        </p:nvCxnSpPr>
        <p:spPr bwMode="auto">
          <a:xfrm>
            <a:off x="3373123" y="4903372"/>
            <a:ext cx="1252024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505C98F-6E7C-43C6-8756-AE89FAAA1AB7}"/>
              </a:ext>
            </a:extLst>
          </p:cNvPr>
          <p:cNvCxnSpPr>
            <a:cxnSpLocks/>
          </p:cNvCxnSpPr>
          <p:nvPr/>
        </p:nvCxnSpPr>
        <p:spPr bwMode="auto">
          <a:xfrm flipV="1">
            <a:off x="3380157" y="4729556"/>
            <a:ext cx="0" cy="471585"/>
          </a:xfrm>
          <a:prstGeom prst="line">
            <a:avLst/>
          </a:prstGeom>
          <a:ln w="12700">
            <a:solidFill>
              <a:srgbClr val="99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81EB902-08D9-4E68-BACD-75E98371DBB6}"/>
              </a:ext>
            </a:extLst>
          </p:cNvPr>
          <p:cNvCxnSpPr/>
          <p:nvPr/>
        </p:nvCxnSpPr>
        <p:spPr bwMode="auto">
          <a:xfrm>
            <a:off x="3373123" y="5229273"/>
            <a:ext cx="3826412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5D3F09D-30EB-42E0-8AE5-7AB8C3A27471}"/>
              </a:ext>
            </a:extLst>
          </p:cNvPr>
          <p:cNvCxnSpPr>
            <a:cxnSpLocks/>
          </p:cNvCxnSpPr>
          <p:nvPr/>
        </p:nvCxnSpPr>
        <p:spPr bwMode="auto">
          <a:xfrm flipV="1">
            <a:off x="4615764" y="4769412"/>
            <a:ext cx="0" cy="471585"/>
          </a:xfrm>
          <a:prstGeom prst="line">
            <a:avLst/>
          </a:prstGeom>
          <a:ln w="12700">
            <a:solidFill>
              <a:srgbClr val="99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88097B7-7800-448C-A642-B88891FF72ED}"/>
              </a:ext>
            </a:extLst>
          </p:cNvPr>
          <p:cNvCxnSpPr>
            <a:cxnSpLocks/>
          </p:cNvCxnSpPr>
          <p:nvPr/>
        </p:nvCxnSpPr>
        <p:spPr bwMode="auto">
          <a:xfrm flipV="1">
            <a:off x="5724770" y="4774098"/>
            <a:ext cx="0" cy="471585"/>
          </a:xfrm>
          <a:prstGeom prst="line">
            <a:avLst/>
          </a:prstGeom>
          <a:ln w="12700">
            <a:solidFill>
              <a:srgbClr val="99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FAEC5049-15ED-4044-A86F-BF4ED8BD1A31}"/>
              </a:ext>
            </a:extLst>
          </p:cNvPr>
          <p:cNvSpPr txBox="1"/>
          <p:nvPr/>
        </p:nvSpPr>
        <p:spPr>
          <a:xfrm>
            <a:off x="3234792" y="4400080"/>
            <a:ext cx="393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  <a:endParaRPr lang="en-IL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CA0EF11-ADDF-45FF-AF32-4FB48544A7A8}"/>
              </a:ext>
            </a:extLst>
          </p:cNvPr>
          <p:cNvSpPr txBox="1"/>
          <p:nvPr/>
        </p:nvSpPr>
        <p:spPr>
          <a:xfrm>
            <a:off x="4479781" y="4423230"/>
            <a:ext cx="393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</a:t>
            </a:r>
            <a:endParaRPr lang="en-IL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7D9A058-61F0-4648-A404-ADF82650D396}"/>
              </a:ext>
            </a:extLst>
          </p:cNvPr>
          <p:cNvSpPr txBox="1"/>
          <p:nvPr/>
        </p:nvSpPr>
        <p:spPr>
          <a:xfrm>
            <a:off x="5527815" y="4397415"/>
            <a:ext cx="647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2w</a:t>
            </a: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5599828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EAFEF9-F0A7-4E7B-8A44-4F3BCC650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Improvements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AC7858-9F24-4CC2-BBF9-33B97ABDCCD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1265" y="1272535"/>
                <a:ext cx="8921470" cy="4525963"/>
              </a:xfrm>
            </p:spPr>
            <p:txBody>
              <a:bodyPr/>
              <a:lstStyle/>
              <a:p>
                <a:pPr marL="0" lvl="0" indent="0">
                  <a:spcBef>
                    <a:spcPct val="0"/>
                  </a:spcBef>
                  <a:buNone/>
                </a:pPr>
                <a:r>
                  <a:rPr lang="en-US" altLang="en-IL" sz="2800" dirty="0">
                    <a:latin typeface="Arial" panose="020B0604020202020204" pitchFamily="34" charset="0"/>
                  </a:rPr>
                  <a:t>Take </a:t>
                </a:r>
                <a:r>
                  <a:rPr lang="en-IL" altLang="en-IL" sz="2800" dirty="0">
                    <a:latin typeface="Arial" panose="020B0604020202020204" pitchFamily="34" charset="0"/>
                  </a:rPr>
                  <a:t>more range</a:t>
                </a:r>
                <a:r>
                  <a:rPr lang="en-US" altLang="en-IL" sz="2800" dirty="0">
                    <a:latin typeface="Arial" panose="020B0604020202020204" pitchFamily="34" charset="0"/>
                  </a:rPr>
                  <a:t>s:</a:t>
                </a:r>
                <a:r>
                  <a:rPr lang="en-IL" altLang="en-IL" sz="2800" dirty="0">
                    <a:latin typeface="Arial" panose="020B0604020202020204" pitchFamily="34" charset="0"/>
                  </a:rPr>
                  <a:t> ratio between two successive range is </a:t>
                </a:r>
                <a14:m>
                  <m:oMath xmlns:m="http://schemas.openxmlformats.org/officeDocument/2006/math">
                    <m:r>
                      <a:rPr lang="en-IL" altLang="en-IL" sz="28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L" altLang="en-IL" sz="2800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IL" altLang="en-IL" sz="280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en-IL" sz="2800" b="0" i="1" dirty="0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IL" altLang="en-IL" sz="2800" i="1" dirty="0" smtClean="0">
                        <a:latin typeface="Cambria Math" panose="02040503050406030204" pitchFamily="18" charset="0"/>
                      </a:rPr>
                      <m:t>). </m:t>
                    </m:r>
                  </m:oMath>
                </a14:m>
                <a:endParaRPr lang="en-US" altLang="en-IL" sz="2800" dirty="0">
                  <a:latin typeface="Arial" panose="020B0604020202020204" pitchFamily="34" charset="0"/>
                </a:endParaRPr>
              </a:p>
              <a:p>
                <a:pPr lvl="1">
                  <a:spcBef>
                    <a:spcPct val="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IL" altLang="en-IL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IL" altLang="en-IL" dirty="0">
                            <a:latin typeface="Cambria Math" panose="02040503050406030204" pitchFamily="18" charset="0"/>
                          </a:rPr>
                          <m:t>log</m:t>
                        </m:r>
                      </m:e>
                      <m:sub>
                        <m:r>
                          <a:rPr lang="en-US" altLang="en-IL" i="1" dirty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altLang="en-IL" i="1" dirty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en-IL" i="1" dirty="0">
                            <a:latin typeface="Cambria Math" panose="02040503050406030204" pitchFamily="18" charset="0"/>
                          </a:rPr>
                          <m:t>𝛾</m:t>
                        </m:r>
                      </m:sub>
                    </m:sSub>
                    <m:r>
                      <a:rPr lang="en-IL" altLang="en-IL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IL" altLang="en-IL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IL" altLang="en-IL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IL" dirty="0">
                    <a:latin typeface="Arial" panose="020B0604020202020204" pitchFamily="34" charset="0"/>
                  </a:rPr>
                  <a:t>such sets</a:t>
                </a:r>
              </a:p>
              <a:p>
                <a:pPr lvl="1">
                  <a:spcBef>
                    <a:spcPct val="0"/>
                  </a:spcBef>
                </a:pPr>
                <a:r>
                  <a:rPr lang="en-US" altLang="en-IL" dirty="0">
                    <a:latin typeface="Arial" panose="020B0604020202020204" pitchFamily="34" charset="0"/>
                  </a:rPr>
                  <a:t>Probability of a set being </a:t>
                </a:r>
                <a:r>
                  <a:rPr lang="en-US" altLang="en-IL" b="1" dirty="0">
                    <a:latin typeface="Arial" panose="020B0604020202020204" pitchFamily="34" charset="0"/>
                  </a:rPr>
                  <a:t>useful</a:t>
                </a:r>
                <a:r>
                  <a:rPr lang="en-US" altLang="en-IL" dirty="0">
                    <a:latin typeface="Arial" panose="020B0604020202020204" pitchFamily="34" charset="0"/>
                  </a:rPr>
                  <a:t>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L" altLang="en-IL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IL" b="0" i="1" dirty="0" smtClean="0">
                            <a:latin typeface="Cambria Math" panose="02040503050406030204" pitchFamily="18" charset="0"/>
                          </a:rPr>
                          <m:t>𝛾</m:t>
                        </m:r>
                      </m:num>
                      <m:den>
                        <m:r>
                          <a:rPr lang="en-IL" altLang="en-IL" i="1" dirty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IL" altLang="en-IL" i="1" dirty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en-IL" i="1" dirty="0">
                            <a:latin typeface="Cambria Math" panose="02040503050406030204" pitchFamily="18" charset="0"/>
                          </a:rPr>
                          <m:t>𝛾</m:t>
                        </m:r>
                      </m:den>
                    </m:f>
                  </m:oMath>
                </a14:m>
                <a:r>
                  <a:rPr lang="en-US" altLang="en-IL" dirty="0">
                    <a:latin typeface="Arial" panose="020B0604020202020204" pitchFamily="34" charset="0"/>
                  </a:rPr>
                  <a:t> </a:t>
                </a:r>
              </a:p>
              <a:p>
                <a:pPr>
                  <a:spcBef>
                    <a:spcPct val="0"/>
                  </a:spcBef>
                </a:pPr>
                <a:r>
                  <a:rPr lang="en-US" altLang="en-IL" sz="2800" dirty="0">
                    <a:latin typeface="Arial" panose="020B0604020202020204" pitchFamily="34" charset="0"/>
                  </a:rPr>
                  <a:t>T</a:t>
                </a:r>
                <a:r>
                  <a:rPr lang="en-IL" altLang="en-IL" sz="2800" dirty="0">
                    <a:latin typeface="Arial" panose="020B0604020202020204" pitchFamily="34" charset="0"/>
                  </a:rPr>
                  <a:t>he expect</a:t>
                </a:r>
                <a:r>
                  <a:rPr lang="en-US" altLang="en-IL" sz="2800" dirty="0">
                    <a:latin typeface="Arial" panose="020B0604020202020204" pitchFamily="34" charset="0"/>
                  </a:rPr>
                  <a:t>ed number of useful sets</a:t>
                </a:r>
                <a:r>
                  <a:rPr lang="en-IL" altLang="en-IL" sz="2800" dirty="0">
                    <a:latin typeface="Arial" panose="020B0604020202020204" pitchFamily="34" charset="0"/>
                  </a:rPr>
                  <a:t> </a:t>
                </a:r>
                <a:r>
                  <a:rPr lang="en-IL" altLang="en-IL" sz="2800" dirty="0" err="1">
                    <a:latin typeface="Arial" panose="020B0604020202020204" pitchFamily="34" charset="0"/>
                  </a:rPr>
                  <a:t>i</a:t>
                </a:r>
                <a:r>
                  <a:rPr lang="en-US" altLang="en-IL" sz="2800" dirty="0">
                    <a:latin typeface="Arial" panose="020B0604020202020204" pitchFamily="34" charset="0"/>
                  </a:rPr>
                  <a:t>s</a:t>
                </a:r>
              </a:p>
              <a:p>
                <a:pPr marL="0" indent="0" algn="ctr">
                  <a:spcBef>
                    <a:spcPct val="0"/>
                  </a:spcBef>
                  <a:buNone/>
                </a:pPr>
                <a:r>
                  <a:rPr lang="en-IL" altLang="en-IL" sz="2800" dirty="0">
                    <a:latin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IL" altLang="en-IL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IL" altLang="en-IL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en-IL" i="1" dirty="0">
                                <a:latin typeface="Cambria Math" panose="02040503050406030204" pitchFamily="18" charset="0"/>
                              </a:rPr>
                              <m:t>𝛾</m:t>
                            </m:r>
                          </m:num>
                          <m:den>
                            <m:r>
                              <a:rPr lang="en-IL" altLang="en-IL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IL" altLang="en-IL" i="1" dirty="0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en-IL" i="1" dirty="0">
                                <a:latin typeface="Cambria Math" panose="02040503050406030204" pitchFamily="18" charset="0"/>
                              </a:rPr>
                              <m:t>𝛾</m:t>
                            </m:r>
                          </m:den>
                        </m:f>
                      </m:e>
                    </m:d>
                    <m:sSub>
                      <m:sSubPr>
                        <m:ctrlPr>
                          <a:rPr lang="en-IL" altLang="en-IL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IL" altLang="en-IL" i="0" dirty="0" smtClean="0">
                            <a:latin typeface="Cambria Math" panose="02040503050406030204" pitchFamily="18" charset="0"/>
                          </a:rPr>
                          <m:t>log</m:t>
                        </m:r>
                      </m:e>
                      <m:sub>
                        <m:r>
                          <a:rPr lang="en-US" altLang="en-IL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altLang="en-IL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en-IL" i="1" dirty="0">
                            <a:latin typeface="Cambria Math" panose="02040503050406030204" pitchFamily="18" charset="0"/>
                          </a:rPr>
                          <m:t>𝛾</m:t>
                        </m:r>
                      </m:sub>
                    </m:sSub>
                    <m:r>
                      <a:rPr lang="en-IL" altLang="en-IL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IL" altLang="en-IL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en-IL" dirty="0">
                    <a:latin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IL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IL" altLang="en-IL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IL" altLang="en-IL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IL" altLang="en-IL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en-IL" i="1" dirty="0">
                                <a:latin typeface="Cambria Math" panose="02040503050406030204" pitchFamily="18" charset="0"/>
                              </a:rPr>
                              <m:t>𝛾</m:t>
                            </m:r>
                          </m:num>
                          <m:den>
                            <m:r>
                              <a:rPr lang="en-IL" altLang="en-IL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IL" altLang="en-IL" i="1" dirty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en-IL" i="1" dirty="0">
                                <a:latin typeface="Cambria Math" panose="02040503050406030204" pitchFamily="18" charset="0"/>
                              </a:rPr>
                              <m:t>𝛾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en-IL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IL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IL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altLang="en-IL" dirty="0">
                            <a:latin typeface="Cambria Math" panose="02040503050406030204" pitchFamily="18" charset="0"/>
                          </a:rPr>
                          <m:t>ln</m:t>
                        </m:r>
                        <m:r>
                          <a:rPr lang="en-US" altLang="en-IL" dirty="0">
                            <a:latin typeface="Cambria Math" panose="02040503050406030204" pitchFamily="18" charset="0"/>
                          </a:rPr>
                          <m:t> (</m:t>
                        </m:r>
                        <m:r>
                          <a:rPr lang="en-US" altLang="en-IL" dirty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altLang="en-IL" dirty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en-IL" i="1" dirty="0">
                            <a:latin typeface="Cambria Math" panose="02040503050406030204" pitchFamily="18" charset="0"/>
                          </a:rPr>
                          <m:t>𝛾</m:t>
                        </m:r>
                        <m:r>
                          <a:rPr lang="en-US" altLang="en-IL" i="1" dirty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altLang="en-IL" dirty="0"/>
                  <a:t> ln n</a:t>
                </a:r>
                <a:endParaRPr lang="en-IL" altLang="en-IL" dirty="0">
                  <a:latin typeface="Arial" panose="020B0604020202020204" pitchFamily="34" charset="0"/>
                </a:endParaRPr>
              </a:p>
              <a:p>
                <a:pPr marL="0" lvl="0" indent="0">
                  <a:spcBef>
                    <a:spcPct val="0"/>
                  </a:spcBef>
                  <a:buNone/>
                </a:pPr>
                <a:r>
                  <a:rPr lang="en-US" altLang="en-IL" dirty="0">
                    <a:latin typeface="Arial" panose="020B0604020202020204" pitchFamily="34" charset="0"/>
                  </a:rPr>
                  <a:t>T</a:t>
                </a:r>
                <a:r>
                  <a:rPr lang="en-IL" altLang="en-IL" dirty="0">
                    <a:latin typeface="Arial" panose="020B0604020202020204" pitchFamily="34" charset="0"/>
                  </a:rPr>
                  <a:t>his goes to ln n as </a:t>
                </a:r>
                <a14:m>
                  <m:oMath xmlns:m="http://schemas.openxmlformats.org/officeDocument/2006/math">
                    <m:r>
                      <a:rPr lang="en-US" altLang="en-IL" i="1" dirty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altLang="en-IL" dirty="0">
                    <a:latin typeface="Arial" panose="020B0604020202020204" pitchFamily="34" charset="0"/>
                  </a:rPr>
                  <a:t> </a:t>
                </a:r>
                <a:r>
                  <a:rPr lang="en-IL" altLang="en-IL" dirty="0">
                    <a:latin typeface="Arial" panose="020B0604020202020204" pitchFamily="34" charset="0"/>
                  </a:rPr>
                  <a:t>goes to </a:t>
                </a:r>
                <a:r>
                  <a:rPr lang="en-IL" altLang="en-IL" dirty="0" err="1">
                    <a:latin typeface="Arial" panose="020B0604020202020204" pitchFamily="34" charset="0"/>
                  </a:rPr>
                  <a:t>zer</a:t>
                </a:r>
                <a:r>
                  <a:rPr lang="en-US" altLang="en-IL" dirty="0">
                    <a:latin typeface="Arial" panose="020B0604020202020204" pitchFamily="34" charset="0"/>
                  </a:rPr>
                  <a:t>o.</a:t>
                </a:r>
              </a:p>
              <a:p>
                <a:pPr lvl="1">
                  <a:spcBef>
                    <a:spcPct val="0"/>
                  </a:spcBef>
                </a:pPr>
                <a:endParaRPr lang="en-US" altLang="en-IL" sz="2400" dirty="0">
                  <a:latin typeface="Arial" panose="020B0604020202020204" pitchFamily="34" charset="0"/>
                </a:endParaRPr>
              </a:p>
              <a:p>
                <a:pPr lvl="1">
                  <a:spcBef>
                    <a:spcPct val="0"/>
                  </a:spcBef>
                </a:pPr>
                <a:r>
                  <a:rPr lang="en-US" altLang="en-IL" sz="2400" dirty="0">
                    <a:latin typeface="Arial" panose="020B0604020202020204" pitchFamily="34" charset="0"/>
                  </a:rPr>
                  <a:t>C</a:t>
                </a:r>
                <a:r>
                  <a:rPr lang="en-IL" altLang="en-IL" sz="2400" dirty="0">
                    <a:latin typeface="Arial" panose="020B0604020202020204" pitchFamily="34" charset="0"/>
                  </a:rPr>
                  <a:t>an also add other subsets and keep track of them </a:t>
                </a:r>
                <a:endParaRPr lang="en-US" altLang="en-IL" sz="2400" dirty="0">
                  <a:latin typeface="Arial" panose="020B0604020202020204" pitchFamily="34" charset="0"/>
                </a:endParaRPr>
              </a:p>
              <a:p>
                <a:pPr lvl="1">
                  <a:spcBef>
                    <a:spcPct val="0"/>
                  </a:spcBef>
                </a:pPr>
                <a:r>
                  <a:rPr lang="en-US" altLang="en-IL" sz="2400" dirty="0">
                    <a:latin typeface="Arial" panose="020B0604020202020204" pitchFamily="34" charset="0"/>
                  </a:rPr>
                  <a:t>Analysis</a:t>
                </a:r>
                <a:r>
                  <a:rPr lang="en-IL" altLang="en-IL" sz="2400" dirty="0">
                    <a:latin typeface="Arial" panose="020B0604020202020204" pitchFamily="34" charset="0"/>
                  </a:rPr>
                  <a:t> will be harder. </a:t>
                </a:r>
                <a:endParaRPr lang="en-US" altLang="en-IL" sz="2400" dirty="0">
                  <a:latin typeface="Arial" panose="020B0604020202020204" pitchFamily="34" charset="0"/>
                </a:endParaRPr>
              </a:p>
              <a:p>
                <a:pPr lvl="1">
                  <a:spcBef>
                    <a:spcPct val="0"/>
                  </a:spcBef>
                </a:pPr>
                <a:r>
                  <a:rPr lang="en-US" altLang="en-IL" sz="2400" dirty="0">
                    <a:latin typeface="Arial" panose="020B0604020202020204" pitchFamily="34" charset="0"/>
                  </a:rPr>
                  <a:t>D</a:t>
                </a:r>
                <a:r>
                  <a:rPr lang="en-IL" altLang="en-IL" sz="2400" dirty="0">
                    <a:latin typeface="Arial" panose="020B0604020202020204" pitchFamily="34" charset="0"/>
                  </a:rPr>
                  <a:t>educe missing cards by adding a few equation</a:t>
                </a:r>
                <a:r>
                  <a:rPr lang="en-US" altLang="en-IL" sz="2400" dirty="0">
                    <a:latin typeface="Arial" panose="020B0604020202020204" pitchFamily="34" charset="0"/>
                  </a:rPr>
                  <a:t>s</a:t>
                </a:r>
                <a:r>
                  <a:rPr lang="en-IL" altLang="en-IL" sz="2400" dirty="0">
                    <a:latin typeface="Arial" panose="020B0604020202020204" pitchFamily="34" charset="0"/>
                  </a:rPr>
                  <a:t> together. </a:t>
                </a:r>
              </a:p>
              <a:p>
                <a:pPr marL="0" indent="0">
                  <a:buNone/>
                </a:pPr>
                <a:endParaRPr lang="en-IL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AC7858-9F24-4CC2-BBF9-33B97ABDCCD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1265" y="1272535"/>
                <a:ext cx="8921470" cy="4525963"/>
              </a:xfrm>
              <a:blipFill>
                <a:blip r:embed="rId2"/>
                <a:stretch>
                  <a:fillRect l="-1708" t="-1482" r="-2459" b="-19542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ED027A3-FE7B-4691-AF65-109246B13AC7}"/>
              </a:ext>
            </a:extLst>
          </p:cNvPr>
          <p:cNvCxnSpPr/>
          <p:nvPr/>
        </p:nvCxnSpPr>
        <p:spPr bwMode="auto">
          <a:xfrm>
            <a:off x="4912753" y="2377441"/>
            <a:ext cx="2342271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7472D80-B7AE-4098-A414-EB4F3C34A4BD}"/>
              </a:ext>
            </a:extLst>
          </p:cNvPr>
          <p:cNvCxnSpPr>
            <a:cxnSpLocks/>
          </p:cNvCxnSpPr>
          <p:nvPr/>
        </p:nvCxnSpPr>
        <p:spPr bwMode="auto">
          <a:xfrm>
            <a:off x="4912753" y="2199250"/>
            <a:ext cx="1656856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A9A7F56-50C8-48A5-963C-D9D6D585AAC5}"/>
              </a:ext>
            </a:extLst>
          </p:cNvPr>
          <p:cNvCxnSpPr>
            <a:cxnSpLocks/>
          </p:cNvCxnSpPr>
          <p:nvPr/>
        </p:nvCxnSpPr>
        <p:spPr bwMode="auto">
          <a:xfrm flipV="1">
            <a:off x="4919787" y="2025434"/>
            <a:ext cx="0" cy="471585"/>
          </a:xfrm>
          <a:prstGeom prst="line">
            <a:avLst/>
          </a:prstGeom>
          <a:ln w="12700">
            <a:solidFill>
              <a:srgbClr val="99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903D044-2187-4E56-A1F5-762F8F95F522}"/>
              </a:ext>
            </a:extLst>
          </p:cNvPr>
          <p:cNvCxnSpPr/>
          <p:nvPr/>
        </p:nvCxnSpPr>
        <p:spPr bwMode="auto">
          <a:xfrm>
            <a:off x="4912753" y="2525151"/>
            <a:ext cx="3826412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E92C087-5769-4C00-9A88-37B2025D0B7C}"/>
              </a:ext>
            </a:extLst>
          </p:cNvPr>
          <p:cNvCxnSpPr>
            <a:cxnSpLocks/>
          </p:cNvCxnSpPr>
          <p:nvPr/>
        </p:nvCxnSpPr>
        <p:spPr bwMode="auto">
          <a:xfrm flipV="1">
            <a:off x="6569609" y="2088440"/>
            <a:ext cx="0" cy="471585"/>
          </a:xfrm>
          <a:prstGeom prst="line">
            <a:avLst/>
          </a:prstGeom>
          <a:ln w="12700">
            <a:solidFill>
              <a:srgbClr val="99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95C002C-D203-43CF-A987-A99496B259ED}"/>
              </a:ext>
            </a:extLst>
          </p:cNvPr>
          <p:cNvCxnSpPr>
            <a:cxnSpLocks/>
          </p:cNvCxnSpPr>
          <p:nvPr/>
        </p:nvCxnSpPr>
        <p:spPr bwMode="auto">
          <a:xfrm flipV="1">
            <a:off x="7264400" y="2069976"/>
            <a:ext cx="0" cy="471585"/>
          </a:xfrm>
          <a:prstGeom prst="line">
            <a:avLst/>
          </a:prstGeom>
          <a:ln w="12700">
            <a:solidFill>
              <a:srgbClr val="99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4D8A9D3E-34F0-465C-A059-42FB6522048B}"/>
              </a:ext>
            </a:extLst>
          </p:cNvPr>
          <p:cNvSpPr txBox="1"/>
          <p:nvPr/>
        </p:nvSpPr>
        <p:spPr>
          <a:xfrm>
            <a:off x="4774422" y="1695958"/>
            <a:ext cx="393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  <a:endParaRPr lang="en-IL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7519900-123B-4306-B865-A66B859250FC}"/>
              </a:ext>
            </a:extLst>
          </p:cNvPr>
          <p:cNvSpPr txBox="1"/>
          <p:nvPr/>
        </p:nvSpPr>
        <p:spPr>
          <a:xfrm>
            <a:off x="6378919" y="1719108"/>
            <a:ext cx="393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CD31C32-D787-4761-8766-1B6EF941CB6D}"/>
                  </a:ext>
                </a:extLst>
              </p:cNvPr>
              <p:cNvSpPr txBox="1"/>
              <p:nvPr/>
            </p:nvSpPr>
            <p:spPr>
              <a:xfrm>
                <a:off x="7067445" y="1693293"/>
                <a:ext cx="12871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IL" altLang="en-IL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L" altLang="en-IL" i="1" dirty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IL" altLang="en-IL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en-IL" i="1" dirty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IL" altLang="en-IL" i="1" dirty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/>
                  <a:t>w</a:t>
                </a:r>
                <a:endParaRPr lang="en-IL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CD31C32-D787-4761-8766-1B6EF941CB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7445" y="1693293"/>
                <a:ext cx="1287196" cy="369332"/>
              </a:xfrm>
              <a:prstGeom prst="rect">
                <a:avLst/>
              </a:prstGeom>
              <a:blipFill>
                <a:blip r:embed="rId3"/>
                <a:stretch>
                  <a:fillRect l="-1415" t="-10000" b="-2666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9210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3EAA3-026E-4465-9C6C-21DD559A0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/>
              <a:t>The Low Memory Case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53275F5-047A-4CDF-AA9B-F0CDE67E191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altLang="en-IL" dirty="0">
                    <a:latin typeface="Arial" panose="020B0604020202020204" pitchFamily="34" charset="0"/>
                    <a:cs typeface="Arial" panose="020B0604020202020204" pitchFamily="34" charset="0"/>
                  </a:rPr>
                  <a:t>What can we do if</a:t>
                </a:r>
                <a:r>
                  <a:rPr lang="en-US" altLang="en-IL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s </a:t>
                </a:r>
                <a:r>
                  <a:rPr lang="en-US" altLang="en-IL" dirty="0">
                    <a:latin typeface="Arial" panose="020B0604020202020204" pitchFamily="34" charset="0"/>
                    <a:cs typeface="Arial" panose="020B0604020202020204" pitchFamily="34" charset="0"/>
                  </a:rPr>
                  <a:t>is small, say </a:t>
                </a:r>
                <a14:m>
                  <m:oMath xmlns:m="http://schemas.openxmlformats.org/officeDocument/2006/math">
                    <m:r>
                      <a:rPr lang="en-US" altLang="en-IL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𝑠</m:t>
                    </m:r>
                    <m:r>
                      <a:rPr lang="en-US" altLang="en-IL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≤ </m:t>
                    </m:r>
                    <m:sSup>
                      <m:sSupPr>
                        <m:ctrlPr>
                          <a:rPr lang="en-US" altLang="en-IL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en-IL" i="0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log</m:t>
                        </m:r>
                      </m:e>
                      <m:sup>
                        <m:r>
                          <a:rPr lang="en-US" altLang="en-IL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altLang="en-IL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altLang="en-IL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en-US" altLang="en-IL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endParaRPr lang="en-US" altLang="en-IL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en-IL" dirty="0"/>
                  <a:t>In this case we can get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en-IL" i="1" dirty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en-IL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rad>
                  </m:oMath>
                </a14:m>
                <a:endParaRPr lang="en-US" altLang="en-IL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dirty="0"/>
                  <a:t>Treat the domain as if it is of size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dirty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ad>
                          <m:radPr>
                            <m:degHide m:val="on"/>
                            <m:ctrlPr>
                              <a:rPr lang="en-US" altLang="en-IL" i="1" dirty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en-IL" i="1" dirty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rad>
                      </m:sup>
                    </m:sSup>
                  </m:oMath>
                </a14:m>
                <a:endParaRPr lang="en-US" b="0" dirty="0"/>
              </a:p>
              <a:p>
                <a:r>
                  <a:rPr lang="en-US" dirty="0"/>
                  <a:t>Ignore all other cards!</a:t>
                </a:r>
              </a:p>
              <a:p>
                <a:r>
                  <a:rPr lang="en-US" dirty="0"/>
                  <a:t>Now s =</a:t>
                </a:r>
                <a:r>
                  <a:rPr lang="en-US" altLang="en-IL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IL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en-IL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log</m:t>
                        </m:r>
                      </m:e>
                      <m:sup>
                        <m:r>
                          <a:rPr lang="en-US" altLang="en-IL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altLang="en-IL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altLang="en-IL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dirty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ad>
                          <m:radPr>
                            <m:degHide m:val="on"/>
                            <m:ctrlPr>
                              <a:rPr lang="en-US" altLang="en-IL" i="1" dirty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en-IL" i="1" dirty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rad>
                      </m:sup>
                    </m:sSup>
                  </m:oMath>
                </a14:m>
                <a:r>
                  <a:rPr lang="en-US" dirty="0"/>
                  <a:t>) and we can </a:t>
                </a:r>
                <a:r>
                  <a:rPr lang="en-US" b="1" dirty="0"/>
                  <a:t>run the previous guesser</a:t>
                </a:r>
                <a:r>
                  <a:rPr lang="en-US" dirty="0"/>
                  <a:t> on domain of size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dirty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ad>
                          <m:radPr>
                            <m:degHide m:val="on"/>
                            <m:ctrlPr>
                              <a:rPr lang="en-US" altLang="en-IL" i="1" dirty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en-IL" i="1" dirty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rad>
                      </m:sup>
                    </m:sSup>
                  </m:oMath>
                </a14:m>
                <a:endParaRPr lang="en-IL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53275F5-047A-4CDF-AA9B-F0CDE67E191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926" t="-1752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252659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21AD2-B9EB-46BE-9CEF-457119FF4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/>
              <a:t>Different Analysis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5E0FE56-9CC0-483F-8340-FED36C1833D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Appraoch</a:t>
                </a:r>
              </a:p>
              <a:p>
                <a:r>
                  <a:rPr lang="en-US" dirty="0"/>
                  <a:t>For each position (time)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≤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, what are the chances that there is a </a:t>
                </a:r>
                <a:r>
                  <a:rPr lang="en-US" b="1" dirty="0"/>
                  <a:t>reasonable</a:t>
                </a:r>
                <a:r>
                  <a:rPr lang="en-US" dirty="0"/>
                  <a:t> guess at this point in time?</a:t>
                </a:r>
              </a:p>
              <a:p>
                <a:pPr lvl="1"/>
                <a:r>
                  <a:rPr lang="en-US" b="1" dirty="0"/>
                  <a:t>Reasonable</a:t>
                </a:r>
                <a:r>
                  <a:rPr lang="en-US" dirty="0"/>
                  <a:t> guess: of a card that has not appeared yet </a:t>
                </a:r>
              </a:p>
              <a:p>
                <a:r>
                  <a:rPr lang="en-US" dirty="0"/>
                  <a:t>A subset/range with a </a:t>
                </a:r>
                <a:r>
                  <a:rPr lang="en-US" b="1" dirty="0"/>
                  <a:t>single missing card</a:t>
                </a:r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endParaRPr lang="en-US" sz="2800" dirty="0"/>
              </a:p>
              <a:p>
                <a:pPr marL="0" indent="0">
                  <a:buNone/>
                </a:pPr>
                <a:r>
                  <a:rPr lang="en-US" sz="2800" dirty="0"/>
                  <a:t>Want most time periods to have a reasonable guess and get the result of the perfect memory case </a:t>
                </a:r>
                <a:endParaRPr lang="en-IL" sz="2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5E0FE56-9CC0-483F-8340-FED36C1833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926" t="-1752" b="-16846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01957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78AE4303-B574-41B7-8979-D02ACB8D5050}"/>
              </a:ext>
            </a:extLst>
          </p:cNvPr>
          <p:cNvSpPr/>
          <p:nvPr/>
        </p:nvSpPr>
        <p:spPr bwMode="auto">
          <a:xfrm>
            <a:off x="4717655" y="3704129"/>
            <a:ext cx="3635130" cy="428878"/>
          </a:xfrm>
          <a:prstGeom prst="wedgeRoundRectCallout">
            <a:avLst>
              <a:gd name="adj1" fmla="val -40957"/>
              <a:gd name="adj2" fmla="val 447914"/>
              <a:gd name="adj3" fmla="val 16667"/>
            </a:avLst>
          </a:prstGeom>
          <a:solidFill>
            <a:schemeClr val="accent1"/>
          </a:solidFill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/>
              <a:t>Appearing in</a:t>
            </a:r>
            <a:r>
              <a:rPr lang="he-IL" dirty="0"/>
              <a:t> </a:t>
            </a:r>
            <a:r>
              <a:rPr lang="en-US" dirty="0"/>
              <a:t>time slots  n-t+1,...,n</a:t>
            </a:r>
            <a:endParaRPr kumimoji="0" lang="en-I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ACCF52-5876-4F67-8E74-C2107704B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Probabilistic Construction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0A4EC7E-AFED-488E-A0A3-025738EDDBC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11543" y="1486912"/>
                <a:ext cx="8229600" cy="452596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Suppose that we construct random subsets with various probabilities:</a:t>
                </a:r>
              </a:p>
              <a:p>
                <a:r>
                  <a:rPr lang="en-US" b="1" dirty="0"/>
                  <a:t>For each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≤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≤</m:t>
                    </m:r>
                    <m:func>
                      <m:func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i="0" dirty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1" dirty="0"/>
                  <a:t>construct a subset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by </a:t>
                </a:r>
                <a:r>
                  <a:rPr lang="en-US" dirty="0">
                    <a:solidFill>
                      <a:srgbClr val="7030A0"/>
                    </a:solidFill>
                  </a:rPr>
                  <a:t>picking each element independently with probability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At step t what is the chance that there is a reasonable candidate?</a:t>
                </a:r>
              </a:p>
              <a:p>
                <a:pPr lvl="1"/>
                <a:r>
                  <a:rPr lang="en-US" dirty="0"/>
                  <a:t>To yield </a:t>
                </a:r>
                <a:r>
                  <a:rPr lang="en-US" b="1" dirty="0"/>
                  <a:t>a reasonable guess </a:t>
                </a:r>
                <a:r>
                  <a:rPr lang="en-US" dirty="0"/>
                  <a:t>t steps from the end, subset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should intersect the unseen set of cards in with size 1.</a:t>
                </a:r>
                <a:endParaRPr lang="en-IL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0A4EC7E-AFED-488E-A0A3-025738EDDBC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1543" y="1486912"/>
                <a:ext cx="8229600" cy="4525963"/>
              </a:xfrm>
              <a:blipFill>
                <a:blip r:embed="rId2"/>
                <a:stretch>
                  <a:fillRect l="-1926" t="-1752" r="-2000" b="-1779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5F13B422-82CD-4217-9358-F7FD0A021F19}"/>
              </a:ext>
            </a:extLst>
          </p:cNvPr>
          <p:cNvSpPr/>
          <p:nvPr/>
        </p:nvSpPr>
        <p:spPr bwMode="auto">
          <a:xfrm>
            <a:off x="6296458" y="4782393"/>
            <a:ext cx="2575965" cy="428878"/>
          </a:xfrm>
          <a:prstGeom prst="ellipse">
            <a:avLst/>
          </a:prstGeom>
          <a:solidFill>
            <a:srgbClr val="DBB9E5"/>
          </a:solidFill>
          <a:ln w="10160" cap="flat" cmpd="sng" algn="ctr">
            <a:solidFill>
              <a:srgbClr val="DBB9E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159582C-F02E-4B7D-A182-6763063F3DA3}"/>
              </a:ext>
            </a:extLst>
          </p:cNvPr>
          <p:cNvSpPr/>
          <p:nvPr/>
        </p:nvSpPr>
        <p:spPr bwMode="auto">
          <a:xfrm>
            <a:off x="5311924" y="4772277"/>
            <a:ext cx="3091157" cy="428878"/>
          </a:xfrm>
          <a:prstGeom prst="ellipse">
            <a:avLst/>
          </a:prstGeom>
          <a:solidFill>
            <a:srgbClr val="E6E6E6"/>
          </a:solidFill>
          <a:ln w="10160" cap="flat" cmpd="sng" algn="ctr">
            <a:solidFill>
              <a:srgbClr val="DBB9E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Speech Bubble: Rectangle with Corners Rounded 5">
                <a:extLst>
                  <a:ext uri="{FF2B5EF4-FFF2-40B4-BE49-F238E27FC236}">
                    <a16:creationId xmlns:a16="http://schemas.microsoft.com/office/drawing/2014/main" id="{84DCB5BB-12F0-4F79-8C84-06EFC155E1CE}"/>
                  </a:ext>
                </a:extLst>
              </p:cNvPr>
              <p:cNvSpPr/>
              <p:nvPr/>
            </p:nvSpPr>
            <p:spPr bwMode="auto">
              <a:xfrm>
                <a:off x="8067760" y="6279419"/>
                <a:ext cx="704007" cy="489568"/>
              </a:xfrm>
              <a:prstGeom prst="wedgeRoundRectCallout">
                <a:avLst>
                  <a:gd name="adj1" fmla="val -269109"/>
                  <a:gd name="adj2" fmla="val -73037"/>
                  <a:gd name="adj3" fmla="val 16667"/>
                </a:avLst>
              </a:prstGeom>
              <a:solidFill>
                <a:schemeClr val="accent1"/>
              </a:solidFill>
              <a:ln w="1016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solidFill>
                                <a:srgbClr val="0099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solidFill>
                                <a:srgbClr val="0099FF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rgbClr val="0099FF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kumimoji="0" lang="en-IL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6" name="Speech Bubble: Rectangle with Corners Rounded 5">
                <a:extLst>
                  <a:ext uri="{FF2B5EF4-FFF2-40B4-BE49-F238E27FC236}">
                    <a16:creationId xmlns:a16="http://schemas.microsoft.com/office/drawing/2014/main" id="{84DCB5BB-12F0-4F79-8C84-06EFC155E1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067760" y="6279419"/>
                <a:ext cx="704007" cy="489568"/>
              </a:xfrm>
              <a:prstGeom prst="wedgeRoundRectCallout">
                <a:avLst>
                  <a:gd name="adj1" fmla="val -269109"/>
                  <a:gd name="adj2" fmla="val -73037"/>
                  <a:gd name="adj3" fmla="val 16667"/>
                </a:avLst>
              </a:prstGeom>
              <a:blipFill>
                <a:blip r:embed="rId3"/>
                <a:stretch>
                  <a:fillRect/>
                </a:stretch>
              </a:blipFill>
              <a:ln w="1016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0281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CAE6E-85C8-4E2F-8426-EB6F6B487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F6CD4DB-2A51-4D22-A929-8A033048731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81716"/>
                <a:ext cx="8229600" cy="4525963"/>
              </a:xfrm>
            </p:spPr>
            <p:txBody>
              <a:bodyPr/>
              <a:lstStyle/>
              <a:p>
                <a:r>
                  <a:rPr lang="en-US" dirty="0"/>
                  <a:t>To yield </a:t>
                </a:r>
                <a:r>
                  <a:rPr lang="en-US" b="1" dirty="0"/>
                  <a:t>a reasonable guess </a:t>
                </a:r>
                <a:r>
                  <a:rPr lang="en-US" dirty="0"/>
                  <a:t>at step t, subset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should intersect suffix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with size 1.</a:t>
                </a:r>
                <a:endParaRPr lang="en-IL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i="1" dirty="0" smtClean="0">
                          <a:latin typeface="Cambria Math" panose="02040503050406030204" pitchFamily="18" charset="0"/>
                        </a:rPr>
                        <m:t>Pr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⁡[|</m:t>
                      </m:r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i="1" dirty="0" err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∩</m:t>
                      </m:r>
                      <m:sSub>
                        <m:sSubPr>
                          <m:ctrlPr>
                            <a:rPr lang="en-US" i="1" dirty="0" smtClean="0">
                              <a:solidFill>
                                <a:srgbClr val="0099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err="1" smtClean="0">
                              <a:solidFill>
                                <a:srgbClr val="0099FF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i="1" dirty="0" err="1" smtClean="0">
                              <a:solidFill>
                                <a:srgbClr val="0099FF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|=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]=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p>
                          </m:sSup>
                        </m:num>
                        <m:den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sSup>
                        <m:sSup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  <m:sup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F6CD4DB-2A51-4D22-A929-8A033048731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81716"/>
                <a:ext cx="8229600" cy="4525963"/>
              </a:xfrm>
              <a:blipFill>
                <a:blip r:embed="rId3"/>
                <a:stretch>
                  <a:fillRect l="-1926" t="-2156" r="-96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6893B955-A046-4C58-B491-113D347221AB}"/>
              </a:ext>
            </a:extLst>
          </p:cNvPr>
          <p:cNvSpPr/>
          <p:nvPr/>
        </p:nvSpPr>
        <p:spPr bwMode="auto">
          <a:xfrm>
            <a:off x="1266098" y="3962576"/>
            <a:ext cx="2160574" cy="712100"/>
          </a:xfrm>
          <a:prstGeom prst="wedgeRoundRectCallout">
            <a:avLst>
              <a:gd name="adj1" fmla="val 112351"/>
              <a:gd name="adj2" fmla="val -134038"/>
              <a:gd name="adj3" fmla="val 16667"/>
            </a:avLst>
          </a:prstGeom>
          <a:solidFill>
            <a:schemeClr val="accent1"/>
          </a:solidFill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Number of possible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intersection</a:t>
            </a:r>
            <a:endParaRPr kumimoji="0" lang="en-I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Speech Bubble: Rectangle with Corners Rounded 4">
                <a:extLst>
                  <a:ext uri="{FF2B5EF4-FFF2-40B4-BE49-F238E27FC236}">
                    <a16:creationId xmlns:a16="http://schemas.microsoft.com/office/drawing/2014/main" id="{C9F642A1-02DF-475F-BE17-4DC0B0CA9A05}"/>
                  </a:ext>
                </a:extLst>
              </p:cNvPr>
              <p:cNvSpPr/>
              <p:nvPr/>
            </p:nvSpPr>
            <p:spPr bwMode="auto">
              <a:xfrm>
                <a:off x="3770828" y="3984437"/>
                <a:ext cx="2459979" cy="712100"/>
              </a:xfrm>
              <a:prstGeom prst="wedgeRoundRectCallout">
                <a:avLst>
                  <a:gd name="adj1" fmla="val 12550"/>
                  <a:gd name="adj2" fmla="val -90909"/>
                  <a:gd name="adj3" fmla="val 16667"/>
                </a:avLst>
              </a:prstGeom>
              <a:solidFill>
                <a:schemeClr val="accent1"/>
              </a:solidFill>
              <a:ln w="1016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cs typeface="Arial" charset="0"/>
                  </a:rPr>
                  <a:t>Prob. </a:t>
                </a:r>
                <a:r>
                  <a:rPr lang="en-US" dirty="0">
                    <a:latin typeface="Arial" charset="0"/>
                    <a:cs typeface="Arial" charset="0"/>
                  </a:rPr>
                  <a:t>of</a:t>
                </a:r>
                <a:r>
                  <a: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cs typeface="Arial" charset="0"/>
                  </a:rPr>
                  <a:t> a particular </a:t>
                </a:r>
              </a:p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cs typeface="Arial" charset="0"/>
                  </a:rPr>
                  <a:t>element being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8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kumimoji="0" lang="en-US" sz="18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Arial" charset="0"/>
                          </a:rPr>
                          <m:t>𝑆</m:t>
                        </m:r>
                      </m:e>
                      <m:sub>
                        <m:r>
                          <a:rPr kumimoji="0" lang="en-US" sz="18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Arial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cs typeface="Arial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Speech Bubble: Rectangle with Corners Rounded 4">
                <a:extLst>
                  <a:ext uri="{FF2B5EF4-FFF2-40B4-BE49-F238E27FC236}">
                    <a16:creationId xmlns:a16="http://schemas.microsoft.com/office/drawing/2014/main" id="{C9F642A1-02DF-475F-BE17-4DC0B0CA9A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70828" y="3984437"/>
                <a:ext cx="2459979" cy="712100"/>
              </a:xfrm>
              <a:prstGeom prst="wedgeRoundRectCallout">
                <a:avLst>
                  <a:gd name="adj1" fmla="val 12550"/>
                  <a:gd name="adj2" fmla="val -90909"/>
                  <a:gd name="adj3" fmla="val 16667"/>
                </a:avLst>
              </a:prstGeom>
              <a:blipFill>
                <a:blip r:embed="rId4"/>
                <a:stretch>
                  <a:fillRect b="-4819"/>
                </a:stretch>
              </a:blipFill>
              <a:ln w="1016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Speech Bubble: Rectangle with Corners Rounded 5">
                <a:extLst>
                  <a:ext uri="{FF2B5EF4-FFF2-40B4-BE49-F238E27FC236}">
                    <a16:creationId xmlns:a16="http://schemas.microsoft.com/office/drawing/2014/main" id="{C0CBC3FC-330A-43F8-A50A-F136F53F245C}"/>
                  </a:ext>
                </a:extLst>
              </p:cNvPr>
              <p:cNvSpPr/>
              <p:nvPr/>
            </p:nvSpPr>
            <p:spPr bwMode="auto">
              <a:xfrm>
                <a:off x="6380570" y="3994330"/>
                <a:ext cx="2763430" cy="712100"/>
              </a:xfrm>
              <a:prstGeom prst="wedgeRoundRectCallout">
                <a:avLst>
                  <a:gd name="adj1" fmla="val -24380"/>
                  <a:gd name="adj2" fmla="val -110244"/>
                  <a:gd name="adj3" fmla="val 16667"/>
                </a:avLst>
              </a:prstGeom>
              <a:solidFill>
                <a:schemeClr val="accent1"/>
              </a:solidFill>
              <a:ln w="1016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cs typeface="Arial" charset="0"/>
                  </a:rPr>
                  <a:t>Prob remaining elements </a:t>
                </a:r>
              </a:p>
              <a:p>
                <a:pPr algn="ctr"/>
                <a:r>
                  <a: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cs typeface="Arial" charset="0"/>
                  </a:rPr>
                  <a:t>not chosen to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cs typeface="Arial" charset="0"/>
                      </a:rPr>
                      <m:t>𝑆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cs typeface="Arial" charset="0"/>
                      </a:rPr>
                      <m:t>𝑗</m:t>
                    </m:r>
                  </m:oMath>
                </a14:m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6" name="Speech Bubble: Rectangle with Corners Rounded 5">
                <a:extLst>
                  <a:ext uri="{FF2B5EF4-FFF2-40B4-BE49-F238E27FC236}">
                    <a16:creationId xmlns:a16="http://schemas.microsoft.com/office/drawing/2014/main" id="{C0CBC3FC-330A-43F8-A50A-F136F53F24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80570" y="3994330"/>
                <a:ext cx="2763430" cy="712100"/>
              </a:xfrm>
              <a:prstGeom prst="wedgeRoundRectCallout">
                <a:avLst>
                  <a:gd name="adj1" fmla="val -24380"/>
                  <a:gd name="adj2" fmla="val -110244"/>
                  <a:gd name="adj3" fmla="val 16667"/>
                </a:avLst>
              </a:prstGeom>
              <a:blipFill>
                <a:blip r:embed="rId5"/>
                <a:stretch>
                  <a:fillRect l="-1978" r="-2198" b="-4737"/>
                </a:stretch>
              </a:blipFill>
              <a:ln w="1016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6400951-B03E-424E-BAB4-74A33E8FB4C9}"/>
              </a:ext>
            </a:extLst>
          </p:cNvPr>
          <p:cNvCxnSpPr/>
          <p:nvPr/>
        </p:nvCxnSpPr>
        <p:spPr bwMode="auto">
          <a:xfrm>
            <a:off x="946771" y="5960278"/>
            <a:ext cx="438992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6574FB8-40EA-4A83-A55C-F6A7FF4E36C7}"/>
              </a:ext>
            </a:extLst>
          </p:cNvPr>
          <p:cNvCxnSpPr>
            <a:cxnSpLocks/>
          </p:cNvCxnSpPr>
          <p:nvPr/>
        </p:nvCxnSpPr>
        <p:spPr bwMode="auto">
          <a:xfrm flipV="1">
            <a:off x="4352169" y="5544396"/>
            <a:ext cx="0" cy="41588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90EC2609-9BAF-43DB-9C33-F836C99AEBE7}"/>
              </a:ext>
            </a:extLst>
          </p:cNvPr>
          <p:cNvSpPr/>
          <p:nvPr/>
        </p:nvSpPr>
        <p:spPr bwMode="auto">
          <a:xfrm>
            <a:off x="1513213" y="5668109"/>
            <a:ext cx="153749" cy="140627"/>
          </a:xfrm>
          <a:prstGeom prst="ellipse">
            <a:avLst/>
          </a:prstGeom>
          <a:solidFill>
            <a:srgbClr val="990000"/>
          </a:solidFill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41426A7-6C5E-4216-B38A-C33C9D7BEC38}"/>
              </a:ext>
            </a:extLst>
          </p:cNvPr>
          <p:cNvSpPr/>
          <p:nvPr/>
        </p:nvSpPr>
        <p:spPr bwMode="auto">
          <a:xfrm>
            <a:off x="2329157" y="5668109"/>
            <a:ext cx="153749" cy="140627"/>
          </a:xfrm>
          <a:prstGeom prst="ellipse">
            <a:avLst/>
          </a:prstGeom>
          <a:solidFill>
            <a:srgbClr val="990000"/>
          </a:solidFill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C8FF418-7C33-48CD-9D27-6955B7484AAA}"/>
              </a:ext>
            </a:extLst>
          </p:cNvPr>
          <p:cNvSpPr/>
          <p:nvPr/>
        </p:nvSpPr>
        <p:spPr bwMode="auto">
          <a:xfrm>
            <a:off x="2546293" y="5668109"/>
            <a:ext cx="153749" cy="140627"/>
          </a:xfrm>
          <a:prstGeom prst="ellipse">
            <a:avLst/>
          </a:prstGeom>
          <a:solidFill>
            <a:srgbClr val="990000"/>
          </a:solidFill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90EC039-C303-4493-ACF5-7C0F5700F2B1}"/>
              </a:ext>
            </a:extLst>
          </p:cNvPr>
          <p:cNvSpPr/>
          <p:nvPr/>
        </p:nvSpPr>
        <p:spPr bwMode="auto">
          <a:xfrm>
            <a:off x="3582069" y="5668109"/>
            <a:ext cx="153749" cy="140627"/>
          </a:xfrm>
          <a:prstGeom prst="ellipse">
            <a:avLst/>
          </a:prstGeom>
          <a:solidFill>
            <a:srgbClr val="990000"/>
          </a:solidFill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873FAE8-E02F-4ACD-94C2-A1D172FAA76E}"/>
              </a:ext>
            </a:extLst>
          </p:cNvPr>
          <p:cNvSpPr/>
          <p:nvPr/>
        </p:nvSpPr>
        <p:spPr bwMode="auto">
          <a:xfrm>
            <a:off x="4075681" y="5668109"/>
            <a:ext cx="153749" cy="140627"/>
          </a:xfrm>
          <a:prstGeom prst="ellipse">
            <a:avLst/>
          </a:prstGeom>
          <a:solidFill>
            <a:srgbClr val="990000"/>
          </a:solidFill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0251B27-B09A-4C7F-B181-91CBFA8A5BC3}"/>
              </a:ext>
            </a:extLst>
          </p:cNvPr>
          <p:cNvSpPr/>
          <p:nvPr/>
        </p:nvSpPr>
        <p:spPr bwMode="auto">
          <a:xfrm>
            <a:off x="4697417" y="5691037"/>
            <a:ext cx="153749" cy="140627"/>
          </a:xfrm>
          <a:prstGeom prst="ellipse">
            <a:avLst/>
          </a:prstGeom>
          <a:solidFill>
            <a:srgbClr val="990000"/>
          </a:solidFill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9E0B0E0-2CA9-4184-BA3F-25FBD12E2027}"/>
              </a:ext>
            </a:extLst>
          </p:cNvPr>
          <p:cNvSpPr txBox="1"/>
          <p:nvPr/>
        </p:nvSpPr>
        <p:spPr>
          <a:xfrm>
            <a:off x="2407671" y="6380243"/>
            <a:ext cx="659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n-lt"/>
              </a:rPr>
              <a:t>n-t</a:t>
            </a:r>
            <a:endParaRPr lang="en-IL" sz="2400" dirty="0">
              <a:latin typeface="+mn-lt"/>
            </a:endParaRPr>
          </a:p>
        </p:txBody>
      </p:sp>
      <p:sp>
        <p:nvSpPr>
          <p:cNvPr id="19" name="Right Brace 18">
            <a:extLst>
              <a:ext uri="{FF2B5EF4-FFF2-40B4-BE49-F238E27FC236}">
                <a16:creationId xmlns:a16="http://schemas.microsoft.com/office/drawing/2014/main" id="{DED33B7C-8900-4200-83B9-644D744D293B}"/>
              </a:ext>
            </a:extLst>
          </p:cNvPr>
          <p:cNvSpPr/>
          <p:nvPr/>
        </p:nvSpPr>
        <p:spPr bwMode="auto">
          <a:xfrm rot="5400000">
            <a:off x="4682849" y="5799034"/>
            <a:ext cx="369334" cy="938365"/>
          </a:xfrm>
          <a:prstGeom prst="rightBrace">
            <a:avLst>
              <a:gd name="adj1" fmla="val 0"/>
              <a:gd name="adj2" fmla="val 50000"/>
            </a:avLst>
          </a:prstGeom>
          <a:noFill/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0" name="Right Brace 19">
            <a:extLst>
              <a:ext uri="{FF2B5EF4-FFF2-40B4-BE49-F238E27FC236}">
                <a16:creationId xmlns:a16="http://schemas.microsoft.com/office/drawing/2014/main" id="{1E4AD220-5748-4A90-A65A-3E3BB6872C52}"/>
              </a:ext>
            </a:extLst>
          </p:cNvPr>
          <p:cNvSpPr/>
          <p:nvPr/>
        </p:nvSpPr>
        <p:spPr bwMode="auto">
          <a:xfrm rot="5400000">
            <a:off x="2466990" y="4629741"/>
            <a:ext cx="369334" cy="3322808"/>
          </a:xfrm>
          <a:prstGeom prst="rightBrace">
            <a:avLst>
              <a:gd name="adj1" fmla="val 0"/>
              <a:gd name="adj2" fmla="val 50000"/>
            </a:avLst>
          </a:prstGeom>
          <a:noFill/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2F9AC2F-CE3B-4992-81D9-F8E945E22CC6}"/>
              </a:ext>
            </a:extLst>
          </p:cNvPr>
          <p:cNvSpPr txBox="1"/>
          <p:nvPr/>
        </p:nvSpPr>
        <p:spPr>
          <a:xfrm>
            <a:off x="4754003" y="6371861"/>
            <a:ext cx="3877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n-lt"/>
              </a:rPr>
              <a:t>t</a:t>
            </a:r>
            <a:endParaRPr lang="en-IL" sz="24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CA8D99B-B46F-4670-8AA1-B253E2F662B2}"/>
                  </a:ext>
                </a:extLst>
              </p:cNvPr>
              <p:cNvSpPr txBox="1"/>
              <p:nvPr/>
            </p:nvSpPr>
            <p:spPr>
              <a:xfrm>
                <a:off x="5892361" y="5457384"/>
                <a:ext cx="2879712" cy="10116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Set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⌊"/>
                        <m:endChr m:val="⌋"/>
                        <m:ctrlPr>
                          <a:rPr lang="en-US" sz="2400" i="1" dirty="0" smtClean="0">
                            <a:solidFill>
                              <a:srgbClr val="0099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400" i="1" dirty="0" smtClean="0">
                                <a:solidFill>
                                  <a:srgbClr val="0099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i="0" dirty="0" smtClean="0">
                                <a:solidFill>
                                  <a:srgbClr val="0099FF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f>
                              <m:fPr>
                                <m:ctrlPr>
                                  <a:rPr lang="en-US" sz="2400" b="0" i="1" dirty="0" smtClean="0">
                                    <a:solidFill>
                                      <a:srgbClr val="0099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dirty="0" smtClean="0">
                                    <a:solidFill>
                                      <a:srgbClr val="0099FF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sz="2400" b="0" i="1" dirty="0" smtClean="0">
                                    <a:solidFill>
                                      <a:srgbClr val="0099FF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den>
                            </m:f>
                          </m:e>
                        </m:func>
                      </m:e>
                    </m:d>
                    <m:r>
                      <a:rPr lang="en-US" sz="2400" i="1" dirty="0" smtClean="0">
                        <a:solidFill>
                          <a:srgbClr val="0099FF"/>
                        </a:solidFill>
                        <a:latin typeface="Cambria Math" panose="02040503050406030204" pitchFamily="18" charset="0"/>
                      </a:rPr>
                      <m:t>≤ </m:t>
                    </m:r>
                  </m:oMath>
                </a14:m>
                <a:r>
                  <a:rPr lang="en-US" sz="2400" dirty="0">
                    <a:solidFill>
                      <a:srgbClr val="0099FF"/>
                    </a:solidFill>
                  </a:rPr>
                  <a:t>j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99FF"/>
                        </a:solidFill>
                        <a:latin typeface="Cambria Math" panose="02040503050406030204" pitchFamily="18" charset="0"/>
                      </a:rPr>
                      <m:t>≤⌈</m:t>
                    </m:r>
                    <m:func>
                      <m:funcPr>
                        <m:ctrlPr>
                          <a:rPr lang="en-US" sz="2400" i="1" dirty="0">
                            <a:solidFill>
                              <a:srgbClr val="0099FF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dirty="0">
                            <a:solidFill>
                              <a:srgbClr val="0099FF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f>
                          <m:fPr>
                            <m:ctrlPr>
                              <a:rPr lang="en-US" sz="2400" i="1" dirty="0">
                                <a:solidFill>
                                  <a:srgbClr val="0099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 dirty="0">
                                <a:solidFill>
                                  <a:srgbClr val="0099FF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400" b="0" i="1" dirty="0" smtClean="0">
                                <a:solidFill>
                                  <a:srgbClr val="0099FF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den>
                        </m:f>
                      </m:e>
                    </m:func>
                    <m:r>
                      <a:rPr lang="en-US" sz="2400" i="1" dirty="0" smtClean="0">
                        <a:solidFill>
                          <a:srgbClr val="0099FF"/>
                        </a:solidFill>
                        <a:latin typeface="Cambria Math" panose="02040503050406030204" pitchFamily="18" charset="0"/>
                      </a:rPr>
                      <m:t>⌉</m:t>
                    </m:r>
                  </m:oMath>
                </a14:m>
                <a:endParaRPr lang="en-IL" sz="2400" dirty="0">
                  <a:solidFill>
                    <a:srgbClr val="0099FF"/>
                  </a:solidFill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CA8D99B-B46F-4670-8AA1-B253E2F662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2361" y="5457384"/>
                <a:ext cx="2879712" cy="1011687"/>
              </a:xfrm>
              <a:prstGeom prst="rect">
                <a:avLst/>
              </a:prstGeom>
              <a:blipFill>
                <a:blip r:embed="rId6"/>
                <a:stretch>
                  <a:fillRect l="-3390" t="-4217" b="-421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Speech Bubble: Rectangle with Corners Rounded 23">
                <a:extLst>
                  <a:ext uri="{FF2B5EF4-FFF2-40B4-BE49-F238E27FC236}">
                    <a16:creationId xmlns:a16="http://schemas.microsoft.com/office/drawing/2014/main" id="{9FE0C94B-AF0B-4319-9D9E-01E5FED33803}"/>
                  </a:ext>
                </a:extLst>
              </p:cNvPr>
              <p:cNvSpPr/>
              <p:nvPr/>
            </p:nvSpPr>
            <p:spPr bwMode="auto">
              <a:xfrm>
                <a:off x="163936" y="2474722"/>
                <a:ext cx="984532" cy="816057"/>
              </a:xfrm>
              <a:prstGeom prst="wedgeRoundRectCallout">
                <a:avLst>
                  <a:gd name="adj1" fmla="val 447628"/>
                  <a:gd name="adj2" fmla="val -6818"/>
                  <a:gd name="adj3" fmla="val 16667"/>
                </a:avLst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smtClean="0">
                          <a:solidFill>
                            <a:srgbClr val="0099FF"/>
                          </a:solidFill>
                          <a:latin typeface="Cambria Math" panose="02040503050406030204" pitchFamily="18" charset="0"/>
                        </a:rPr>
                        <m:t>~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0099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>
                              <a:solidFill>
                                <a:srgbClr val="0099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rgbClr val="0099FF"/>
                              </a:solidFill>
                              <a:latin typeface="Cambria Math" panose="02040503050406030204" pitchFamily="18" charset="0"/>
                            </a:rPr>
                            <m:t>t</m:t>
                          </m:r>
                        </m:den>
                      </m:f>
                    </m:oMath>
                  </m:oMathPara>
                </a14:m>
                <a:endParaRPr lang="en-IL" sz="2400" dirty="0">
                  <a:solidFill>
                    <a:srgbClr val="0099FF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4" name="Speech Bubble: Rectangle with Corners Rounded 23">
                <a:extLst>
                  <a:ext uri="{FF2B5EF4-FFF2-40B4-BE49-F238E27FC236}">
                    <a16:creationId xmlns:a16="http://schemas.microsoft.com/office/drawing/2014/main" id="{9FE0C94B-AF0B-4319-9D9E-01E5FED338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3936" y="2474722"/>
                <a:ext cx="984532" cy="816057"/>
              </a:xfrm>
              <a:prstGeom prst="wedgeRoundRectCallout">
                <a:avLst>
                  <a:gd name="adj1" fmla="val 447628"/>
                  <a:gd name="adj2" fmla="val -6818"/>
                  <a:gd name="adj3" fmla="val 16667"/>
                </a:avLst>
              </a:prstGeom>
              <a:blipFill>
                <a:blip r:embed="rId7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Speech Bubble: Rectangle with Corners Rounded 24">
                <a:extLst>
                  <a:ext uri="{FF2B5EF4-FFF2-40B4-BE49-F238E27FC236}">
                    <a16:creationId xmlns:a16="http://schemas.microsoft.com/office/drawing/2014/main" id="{1D72067E-461D-43B2-B32D-BE6C35A38B69}"/>
                  </a:ext>
                </a:extLst>
              </p:cNvPr>
              <p:cNvSpPr/>
              <p:nvPr/>
            </p:nvSpPr>
            <p:spPr bwMode="auto">
              <a:xfrm>
                <a:off x="8220087" y="2950558"/>
                <a:ext cx="759977" cy="816056"/>
              </a:xfrm>
              <a:prstGeom prst="wedgeRoundRectCallout">
                <a:avLst>
                  <a:gd name="adj1" fmla="val -172159"/>
                  <a:gd name="adj2" fmla="val -12788"/>
                  <a:gd name="adj3" fmla="val 16667"/>
                </a:avLst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>
                          <a:solidFill>
                            <a:srgbClr val="0099FF"/>
                          </a:solidFill>
                          <a:latin typeface="Cambria Math" panose="02040503050406030204" pitchFamily="18" charset="0"/>
                        </a:rPr>
                        <m:t>~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0099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>
                              <a:solidFill>
                                <a:srgbClr val="0099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>
                              <a:solidFill>
                                <a:srgbClr val="0099FF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den>
                      </m:f>
                    </m:oMath>
                  </m:oMathPara>
                </a14:m>
                <a:endParaRPr lang="en-IL" sz="2400" dirty="0">
                  <a:solidFill>
                    <a:srgbClr val="0099FF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5" name="Speech Bubble: Rectangle with Corners Rounded 24">
                <a:extLst>
                  <a:ext uri="{FF2B5EF4-FFF2-40B4-BE49-F238E27FC236}">
                    <a16:creationId xmlns:a16="http://schemas.microsoft.com/office/drawing/2014/main" id="{1D72067E-461D-43B2-B32D-BE6C35A38B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220087" y="2950558"/>
                <a:ext cx="759977" cy="816056"/>
              </a:xfrm>
              <a:prstGeom prst="wedgeRoundRectCallout">
                <a:avLst>
                  <a:gd name="adj1" fmla="val -172159"/>
                  <a:gd name="adj2" fmla="val -12788"/>
                  <a:gd name="adj3" fmla="val 16667"/>
                </a:avLst>
              </a:prstGeom>
              <a:blipFill>
                <a:blip r:embed="rId8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69BC085-1094-4D7A-828A-39D02AC57C71}"/>
                  </a:ext>
                </a:extLst>
              </p:cNvPr>
              <p:cNvSpPr txBox="1"/>
              <p:nvPr/>
            </p:nvSpPr>
            <p:spPr>
              <a:xfrm>
                <a:off x="365760" y="274638"/>
                <a:ext cx="2869809" cy="8967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000" dirty="0"/>
                  <a:t> random set prob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p>
                        </m:sSup>
                      </m:num>
                      <m:den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endParaRPr lang="en-US" sz="20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solidFill>
                              <a:srgbClr val="0099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solidFill>
                              <a:srgbClr val="0099FF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000" b="0" i="1" dirty="0" smtClean="0">
                            <a:solidFill>
                              <a:srgbClr val="0099FF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000" dirty="0"/>
                  <a:t> cards unseen so far</a:t>
                </a:r>
                <a:endParaRPr lang="en-IL" sz="20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69BC085-1094-4D7A-828A-39D02AC57C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" y="274638"/>
                <a:ext cx="2869809" cy="896720"/>
              </a:xfrm>
              <a:prstGeom prst="rect">
                <a:avLst/>
              </a:prstGeom>
              <a:blipFill>
                <a:blip r:embed="rId9"/>
                <a:stretch>
                  <a:fillRect b="-1156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ECB5A89A-B595-4D49-8D54-DAE7EE35EBB7}"/>
              </a:ext>
            </a:extLst>
          </p:cNvPr>
          <p:cNvSpPr txBox="1"/>
          <p:nvPr/>
        </p:nvSpPr>
        <p:spPr>
          <a:xfrm>
            <a:off x="6621086" y="4916788"/>
            <a:ext cx="2621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Prob. of reasonable guess - constant</a:t>
            </a:r>
            <a:endParaRPr lang="en-IL" sz="2000" dirty="0"/>
          </a:p>
        </p:txBody>
      </p:sp>
    </p:spTree>
    <p:extLst>
      <p:ext uri="{BB962C8B-B14F-4D97-AF65-F5344CB8AC3E}">
        <p14:creationId xmlns:p14="http://schemas.microsoft.com/office/powerpoint/2010/main" val="3624728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 animBg="1"/>
      <p:bldP spid="25" grpId="0" animBg="1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9DB7A-10DE-4F35-AB0E-1739FA374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Amplification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5196B57-EA03-4FD6-A6D0-F2D2ED2F917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199" y="1600200"/>
                <a:ext cx="8371211" cy="4525963"/>
              </a:xfrm>
            </p:spPr>
            <p:txBody>
              <a:bodyPr/>
              <a:lstStyle/>
              <a:p>
                <a:r>
                  <a:rPr lang="en-US" dirty="0"/>
                  <a:t>Can use </a:t>
                </a:r>
                <a:r>
                  <a:rPr lang="en-US" b="1" dirty="0"/>
                  <a:t>more sets </a:t>
                </a:r>
                <a:r>
                  <a:rPr lang="en-US" dirty="0"/>
                  <a:t>for each j.</a:t>
                </a:r>
              </a:p>
              <a:p>
                <a:pPr lvl="1"/>
                <a:r>
                  <a:rPr lang="en-US" dirty="0"/>
                  <a:t>Each set chosen independently </a:t>
                </a:r>
              </a:p>
              <a:p>
                <a:pPr lvl="1"/>
                <a:r>
                  <a:rPr lang="en-US" dirty="0"/>
                  <a:t>prob goes down with the number of subsets.</a:t>
                </a:r>
              </a:p>
              <a:p>
                <a:pPr marL="0" indent="0">
                  <a:buNone/>
                </a:pPr>
                <a:r>
                  <a:rPr lang="en-US" dirty="0"/>
                  <a:t>Can get for any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to 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i="1" dirty="0" smtClean="0">
                        <a:latin typeface="Cambria Math" panose="02040503050406030204" pitchFamily="18" charset="0"/>
                      </a:rPr>
                      <m:t>ln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⁡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  <a:p>
                <a:pPr marL="857250" lvl="1" indent="-457200"/>
                <a:r>
                  <a:rPr lang="en-US" dirty="0"/>
                  <a:t>Using O(log(1/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)) subsets</a:t>
                </a:r>
              </a:p>
              <a:p>
                <a:endParaRPr lang="en-US" dirty="0"/>
              </a:p>
              <a:p>
                <a:r>
                  <a:rPr lang="en-US" dirty="0"/>
                  <a:t>Altogether O(log(1/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)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i="0" dirty="0" smtClean="0">
                            <a:latin typeface="Cambria Math" panose="02040503050406030204" pitchFamily="18" charset="0"/>
                          </a:rPr>
                          <m:t>log</m:t>
                        </m:r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n) bits of memory </a:t>
                </a:r>
                <a:endParaRPr lang="en-IL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5196B57-EA03-4FD6-A6D0-F2D2ED2F917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1600200"/>
                <a:ext cx="8371211" cy="4525963"/>
              </a:xfrm>
              <a:blipFill>
                <a:blip r:embed="rId2"/>
                <a:stretch>
                  <a:fillRect l="-1894" t="-2156" r="-94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22127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12373C-43A4-4A14-9841-2284744F8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/>
              <a:t>New: Working Against a Static Adversary</a:t>
            </a:r>
            <a:endParaRPr lang="en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7ED8FA-5A05-48F3-B0FF-8C0F7F9774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r>
              <a:rPr lang="en-US" dirty="0"/>
              <a:t>Adversary chooses the sequence of cards ahead of time </a:t>
            </a:r>
            <a:r>
              <a:rPr lang="en-US" b="1" dirty="0"/>
              <a:t>and independent of the guesses it sees</a:t>
            </a:r>
          </a:p>
          <a:p>
            <a:pPr lvl="1"/>
            <a:r>
              <a:rPr lang="en-US" dirty="0"/>
              <a:t>Knows the algorithm</a:t>
            </a:r>
          </a:p>
          <a:p>
            <a:pPr lvl="1"/>
            <a:r>
              <a:rPr lang="en-US" dirty="0"/>
              <a:t>Any randomness that should be accessed again and again is charged to the memory</a:t>
            </a:r>
          </a:p>
          <a:p>
            <a:pPr lvl="1"/>
            <a:r>
              <a:rPr lang="en-US" dirty="0"/>
              <a:t>As a first step: assume the guesser has access to the randomness “for free”</a:t>
            </a:r>
          </a:p>
          <a:p>
            <a:pPr marL="457200" lvl="1" indent="0">
              <a:buNone/>
            </a:pPr>
            <a:r>
              <a:rPr lang="en-US" dirty="0"/>
              <a:t>The [1][1-2]… construction </a:t>
            </a:r>
            <a:r>
              <a:rPr lang="en-US" b="1" dirty="0"/>
              <a:t>does not work</a:t>
            </a:r>
            <a:r>
              <a:rPr lang="en-US" dirty="0"/>
              <a:t>: simply put 1 at the end.</a:t>
            </a:r>
          </a:p>
          <a:p>
            <a:pPr marL="457200" lvl="1" indent="0">
              <a:buNone/>
            </a:pPr>
            <a:r>
              <a:rPr lang="en-US" dirty="0"/>
              <a:t>The probabilistic construction works – but the issue is </a:t>
            </a:r>
            <a:r>
              <a:rPr lang="en-US" b="1" dirty="0"/>
              <a:t>the size of the representation</a:t>
            </a:r>
          </a:p>
          <a:p>
            <a:endParaRPr lang="en-US" dirty="0"/>
          </a:p>
          <a:p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2076972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Recap and Today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dirty="0"/>
              <a:t>Recap</a:t>
            </a:r>
          </a:p>
          <a:p>
            <a:pPr marL="0" indent="0">
              <a:buNone/>
            </a:pPr>
            <a:endParaRPr lang="en-US" altLang="en-US" dirty="0"/>
          </a:p>
          <a:p>
            <a:pPr marL="0" indent="0">
              <a:buNone/>
            </a:pPr>
            <a:r>
              <a:rPr lang="en-US" altLang="en-US" dirty="0"/>
              <a:t>Today</a:t>
            </a:r>
          </a:p>
          <a:p>
            <a:r>
              <a:rPr lang="en-US" altLang="en-US" dirty="0"/>
              <a:t>Guess the cards</a:t>
            </a:r>
          </a:p>
          <a:p>
            <a:r>
              <a:rPr lang="en-US" altLang="en-US" dirty="0"/>
              <a:t>Local Lemma</a:t>
            </a:r>
          </a:p>
          <a:p>
            <a:pPr marL="0" indent="0">
              <a:buNone/>
            </a:pPr>
            <a:endParaRPr lang="en-US" alt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55E9D6-55DA-4272-98D6-0CBE24AE8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/>
              <a:t>Pair-Wise Independence Representation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6C1DFC8-8F89-4181-ABD7-5F068CF6AE7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58727" y="1332914"/>
                <a:ext cx="8229600" cy="4525963"/>
              </a:xfrm>
            </p:spPr>
            <p:txBody>
              <a:bodyPr/>
              <a:lstStyle/>
              <a:p>
                <a:r>
                  <a:rPr lang="en-US" dirty="0"/>
                  <a:t>Idea: use pair-wise independence to represent the set choice.</a:t>
                </a:r>
              </a:p>
              <a:p>
                <a:pPr lvl="1"/>
                <a:r>
                  <a:rPr lang="en-US" b="1" dirty="0"/>
                  <a:t>Recall: subset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constructed by </a:t>
                </a:r>
                <a:r>
                  <a:rPr lang="en-US" dirty="0">
                    <a:solidFill>
                      <a:srgbClr val="7030A0"/>
                    </a:solidFill>
                  </a:rPr>
                  <a:t>picking each element independently with probability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:</m:t>
                    </m:r>
                    <m:d>
                      <m:dPr>
                        <m:begChr m:val="["/>
                        <m:endChr m:val="]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↦ [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be pair-wise independent function. </a:t>
                </a:r>
              </a:p>
              <a:p>
                <a:pPr lvl="2"/>
                <a:r>
                  <a:rPr lang="en-US" dirty="0"/>
                  <a:t>Example: h(x) = </a:t>
                </a:r>
                <a:r>
                  <a:rPr lang="en-US" dirty="0" err="1"/>
                  <a:t>ax+b</a:t>
                </a:r>
                <a:r>
                  <a:rPr lang="en-US" dirty="0"/>
                  <a:t> over a field </a:t>
                </a:r>
              </a:p>
              <a:p>
                <a:pPr lvl="1"/>
                <a:r>
                  <a:rPr lang="en-US" dirty="0"/>
                  <a:t>The set defined by h: all </a:t>
                </a:r>
                <a:r>
                  <a:rPr lang="en-US" dirty="0" err="1"/>
                  <a:t>i</a:t>
                </a:r>
                <a:r>
                  <a:rPr lang="en-US" dirty="0"/>
                  <a:t> </a:t>
                </a:r>
                <a:r>
                  <a:rPr lang="en-US" dirty="0" err="1"/>
                  <a:t>s.t.</a:t>
                </a:r>
                <a:r>
                  <a:rPr lang="en-US" dirty="0"/>
                  <a:t>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≤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≤ </m:t>
                    </m:r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pPr marL="457200" lvl="1" indent="0">
                  <a:buNone/>
                </a:pPr>
                <a:r>
                  <a:rPr lang="en-US" dirty="0"/>
                  <a:t>The representation cost: O(log n) bits</a:t>
                </a:r>
              </a:p>
              <a:p>
                <a:pPr marL="57150" indent="0">
                  <a:buNone/>
                </a:pPr>
                <a:r>
                  <a:rPr lang="en-US" dirty="0"/>
                  <a:t>Does it work? </a:t>
                </a:r>
              </a:p>
              <a:p>
                <a:endParaRPr lang="en-IL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6C1DFC8-8F89-4181-ABD7-5F068CF6AE7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8727" y="1332914"/>
                <a:ext cx="8229600" cy="4525963"/>
              </a:xfrm>
              <a:blipFill>
                <a:blip r:embed="rId2"/>
                <a:stretch>
                  <a:fillRect l="-2000" t="-2156" b="-16442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8E585D64-07D0-4DDF-BD09-B4BED09373FE}"/>
              </a:ext>
            </a:extLst>
          </p:cNvPr>
          <p:cNvSpPr/>
          <p:nvPr/>
        </p:nvSpPr>
        <p:spPr bwMode="auto">
          <a:xfrm>
            <a:off x="5971736" y="3875649"/>
            <a:ext cx="3066756" cy="555674"/>
          </a:xfrm>
          <a:prstGeom prst="wedgeRoundRectCallout">
            <a:avLst>
              <a:gd name="adj1" fmla="val -58640"/>
              <a:gd name="adj2" fmla="val 42247"/>
              <a:gd name="adj3" fmla="val 16667"/>
            </a:avLst>
          </a:prstGeom>
          <a:solidFill>
            <a:schemeClr val="accent1"/>
          </a:solidFill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/>
              <a:t>Assume n is a power of 2</a:t>
            </a:r>
            <a:endParaRPr kumimoji="0" lang="en-IL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30513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55E9D6-55DA-4272-98D6-0CBE24AE8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/>
              <a:t>Analysis of Pair-Wise Independence Representation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6C1DFC8-8F89-4181-ABD7-5F068CF6AE7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58727" y="1332914"/>
                <a:ext cx="8229600" cy="4525963"/>
              </a:xfrm>
            </p:spPr>
            <p:txBody>
              <a:bodyPr/>
              <a:lstStyle/>
              <a:p>
                <a:r>
                  <a:rPr lang="en-US" dirty="0"/>
                  <a:t>To yield </a:t>
                </a:r>
                <a:r>
                  <a:rPr lang="en-US" b="1" dirty="0"/>
                  <a:t>a reasonable guess </a:t>
                </a:r>
                <a:r>
                  <a:rPr lang="en-US" dirty="0"/>
                  <a:t>at step t, subset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should intersect suffix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with size 1.</a:t>
                </a:r>
                <a:endParaRPr lang="en-IL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i="1" dirty="0" smtClean="0">
                          <a:latin typeface="Cambria Math" panose="02040503050406030204" pitchFamily="18" charset="0"/>
                        </a:rPr>
                        <m:t>Pr</m:t>
                      </m:r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⁡[|</m:t>
                      </m:r>
                      <m:sSub>
                        <m:sSubPr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2800" i="1" dirty="0" err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∩</m:t>
                      </m:r>
                      <m:sSub>
                        <m:sSubPr>
                          <m:ctrlPr>
                            <a:rPr lang="en-US" sz="2800" i="1" dirty="0" smtClean="0">
                              <a:solidFill>
                                <a:srgbClr val="0099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 err="1" smtClean="0">
                              <a:solidFill>
                                <a:srgbClr val="0099FF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800" i="1" dirty="0" err="1" smtClean="0">
                              <a:solidFill>
                                <a:srgbClr val="0099FF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|=</m:t>
                      </m:r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]=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p>
                          </m:sSup>
                        </m:num>
                        <m:den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sSup>
                        <m:sSup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2800" i="1" dirty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8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8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i="1" dirty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  <m:sup>
                                      <m:r>
                                        <a:rPr lang="en-US" sz="2800" i="1" dirty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2800" i="1" dirty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6C1DFC8-8F89-4181-ABD7-5F068CF6AE7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8727" y="1332914"/>
                <a:ext cx="8229600" cy="4525963"/>
              </a:xfrm>
              <a:blipFill>
                <a:blip r:embed="rId2"/>
                <a:stretch>
                  <a:fillRect l="-2000" t="-2156" r="-96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8E585D64-07D0-4DDF-BD09-B4BED09373FE}"/>
              </a:ext>
            </a:extLst>
          </p:cNvPr>
          <p:cNvSpPr/>
          <p:nvPr/>
        </p:nvSpPr>
        <p:spPr bwMode="auto">
          <a:xfrm>
            <a:off x="7199139" y="2628869"/>
            <a:ext cx="1888590" cy="555674"/>
          </a:xfrm>
          <a:prstGeom prst="wedgeRoundRectCallout">
            <a:avLst>
              <a:gd name="adj1" fmla="val -69783"/>
              <a:gd name="adj2" fmla="val 16930"/>
              <a:gd name="adj3" fmla="val 16667"/>
            </a:avLst>
          </a:prstGeom>
          <a:solidFill>
            <a:schemeClr val="bg1"/>
          </a:solidFill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/>
              <a:t>Using full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/>
              <a:t>independence</a:t>
            </a:r>
            <a:endParaRPr kumimoji="0" lang="en-IL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D99D82EF-DAD2-41F6-A729-A4A9DF469DFB}"/>
              </a:ext>
            </a:extLst>
          </p:cNvPr>
          <p:cNvSpPr/>
          <p:nvPr/>
        </p:nvSpPr>
        <p:spPr bwMode="auto">
          <a:xfrm>
            <a:off x="1083211" y="3492384"/>
            <a:ext cx="2160574" cy="712100"/>
          </a:xfrm>
          <a:prstGeom prst="wedgeRoundRectCallout">
            <a:avLst>
              <a:gd name="adj1" fmla="val 113654"/>
              <a:gd name="adj2" fmla="val -102429"/>
              <a:gd name="adj3" fmla="val 16667"/>
            </a:avLst>
          </a:prstGeom>
          <a:solidFill>
            <a:schemeClr val="accent1"/>
          </a:solidFill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Number of possible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intersection</a:t>
            </a:r>
            <a:endParaRPr kumimoji="0" lang="en-I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Speech Bubble: Rectangle with Corners Rounded 5">
                <a:extLst>
                  <a:ext uri="{FF2B5EF4-FFF2-40B4-BE49-F238E27FC236}">
                    <a16:creationId xmlns:a16="http://schemas.microsoft.com/office/drawing/2014/main" id="{2045E191-0B5B-47EE-B742-AFCAEB8F8008}"/>
                  </a:ext>
                </a:extLst>
              </p:cNvPr>
              <p:cNvSpPr/>
              <p:nvPr/>
            </p:nvSpPr>
            <p:spPr bwMode="auto">
              <a:xfrm>
                <a:off x="3561089" y="3519599"/>
                <a:ext cx="2459979" cy="712100"/>
              </a:xfrm>
              <a:prstGeom prst="wedgeRoundRectCallout">
                <a:avLst>
                  <a:gd name="adj1" fmla="val 17125"/>
                  <a:gd name="adj2" fmla="val -69178"/>
                  <a:gd name="adj3" fmla="val 16667"/>
                </a:avLst>
              </a:prstGeom>
              <a:solidFill>
                <a:schemeClr val="accent1"/>
              </a:solidFill>
              <a:ln w="1016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cs typeface="Arial" charset="0"/>
                  </a:rPr>
                  <a:t>Prob. </a:t>
                </a:r>
                <a:r>
                  <a:rPr lang="en-US" dirty="0">
                    <a:latin typeface="Arial" charset="0"/>
                    <a:cs typeface="Arial" charset="0"/>
                  </a:rPr>
                  <a:t>of</a:t>
                </a:r>
                <a:r>
                  <a: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cs typeface="Arial" charset="0"/>
                  </a:rPr>
                  <a:t> a particular </a:t>
                </a:r>
              </a:p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cs typeface="Arial" charset="0"/>
                  </a:rPr>
                  <a:t>element being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8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kumimoji="0" lang="en-US" sz="18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Arial" charset="0"/>
                          </a:rPr>
                          <m:t>𝑆</m:t>
                        </m:r>
                      </m:e>
                      <m:sub>
                        <m:r>
                          <a:rPr kumimoji="0" lang="en-US" sz="18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Arial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cs typeface="Arial" charset="0"/>
                  </a:rPr>
                  <a:t> </a:t>
                </a:r>
              </a:p>
            </p:txBody>
          </p:sp>
        </mc:Choice>
        <mc:Fallback xmlns="">
          <p:sp>
            <p:nvSpPr>
              <p:cNvPr id="6" name="Speech Bubble: Rectangle with Corners Rounded 5">
                <a:extLst>
                  <a:ext uri="{FF2B5EF4-FFF2-40B4-BE49-F238E27FC236}">
                    <a16:creationId xmlns:a16="http://schemas.microsoft.com/office/drawing/2014/main" id="{2045E191-0B5B-47EE-B742-AFCAEB8F80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61089" y="3519599"/>
                <a:ext cx="2459979" cy="712100"/>
              </a:xfrm>
              <a:prstGeom prst="wedgeRoundRectCallout">
                <a:avLst>
                  <a:gd name="adj1" fmla="val 17125"/>
                  <a:gd name="adj2" fmla="val -69178"/>
                  <a:gd name="adj3" fmla="val 16667"/>
                </a:avLst>
              </a:prstGeom>
              <a:blipFill>
                <a:blip r:embed="rId3"/>
                <a:stretch>
                  <a:fillRect b="-4930"/>
                </a:stretch>
              </a:blipFill>
              <a:ln w="1016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Speech Bubble: Rectangle with Corners Rounded 6">
                <a:extLst>
                  <a:ext uri="{FF2B5EF4-FFF2-40B4-BE49-F238E27FC236}">
                    <a16:creationId xmlns:a16="http://schemas.microsoft.com/office/drawing/2014/main" id="{D7A252B1-8FF6-4998-AF00-E14B05D8B08C}"/>
                  </a:ext>
                </a:extLst>
              </p:cNvPr>
              <p:cNvSpPr/>
              <p:nvPr/>
            </p:nvSpPr>
            <p:spPr bwMode="auto">
              <a:xfrm>
                <a:off x="6324299" y="3538472"/>
                <a:ext cx="2763430" cy="712100"/>
              </a:xfrm>
              <a:prstGeom prst="wedgeRoundRectCallout">
                <a:avLst>
                  <a:gd name="adj1" fmla="val -31252"/>
                  <a:gd name="adj2" fmla="val -100367"/>
                  <a:gd name="adj3" fmla="val 16667"/>
                </a:avLst>
              </a:prstGeom>
              <a:solidFill>
                <a:schemeClr val="accent1"/>
              </a:solidFill>
              <a:ln w="1016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cs typeface="Arial" charset="0"/>
                  </a:rPr>
                  <a:t>Prob remaining elements </a:t>
                </a:r>
              </a:p>
              <a:p>
                <a:pPr algn="ctr"/>
                <a:r>
                  <a: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cs typeface="Arial" charset="0"/>
                  </a:rPr>
                  <a:t>not chosen to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cs typeface="Arial" charset="0"/>
                      </a:rPr>
                      <m:t>𝑆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cs typeface="Arial" charset="0"/>
                      </a:rPr>
                      <m:t>𝑗</m:t>
                    </m:r>
                  </m:oMath>
                </a14:m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7" name="Speech Bubble: Rectangle with Corners Rounded 6">
                <a:extLst>
                  <a:ext uri="{FF2B5EF4-FFF2-40B4-BE49-F238E27FC236}">
                    <a16:creationId xmlns:a16="http://schemas.microsoft.com/office/drawing/2014/main" id="{D7A252B1-8FF6-4998-AF00-E14B05D8B0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24299" y="3538472"/>
                <a:ext cx="2763430" cy="712100"/>
              </a:xfrm>
              <a:prstGeom prst="wedgeRoundRectCallout">
                <a:avLst>
                  <a:gd name="adj1" fmla="val -31252"/>
                  <a:gd name="adj2" fmla="val -100367"/>
                  <a:gd name="adj3" fmla="val 16667"/>
                </a:avLst>
              </a:prstGeom>
              <a:blipFill>
                <a:blip r:embed="rId4"/>
                <a:stretch>
                  <a:fillRect l="-1754" r="-2193" b="-5056"/>
                </a:stretch>
              </a:blipFill>
              <a:ln w="1016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90860B8-514B-4425-AE12-DA318F8A8025}"/>
                  </a:ext>
                </a:extLst>
              </p:cNvPr>
              <p:cNvSpPr txBox="1"/>
              <p:nvPr/>
            </p:nvSpPr>
            <p:spPr>
              <a:xfrm>
                <a:off x="218049" y="4710339"/>
                <a:ext cx="6569613" cy="18252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i="0" dirty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0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dirty="0" smtClean="0"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</m:e>
                                    <m:sub>
                                      <m:r>
                                        <a:rPr lang="en-US" sz="2000" i="1" dirty="0" err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a:rPr lang="en-US" sz="2000" i="1" dirty="0" smtClean="0">
                                      <a:latin typeface="Cambria Math" panose="02040503050406030204" pitchFamily="18" charset="0"/>
                                    </a:rPr>
                                    <m:t>∩</m:t>
                                  </m:r>
                                  <m:sSub>
                                    <m:sSubPr>
                                      <m:ctrlPr>
                                        <a:rPr lang="en-US" sz="2000" i="1" dirty="0" smtClean="0">
                                          <a:solidFill>
                                            <a:srgbClr val="0099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 dirty="0" err="1" smtClean="0">
                                          <a:solidFill>
                                            <a:srgbClr val="0099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n-US" sz="2000" i="1" dirty="0" err="1" smtClean="0">
                                          <a:solidFill>
                                            <a:srgbClr val="0099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e>
                      </m:func>
                      <m:r>
                        <m:rPr>
                          <m:lit/>
                        </m:rPr>
                        <a:rPr lang="en-US" sz="20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p>
                          </m:sSup>
                        </m:num>
                        <m:den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IL" sz="2000" dirty="0"/>
              </a:p>
              <a:p>
                <a:pPr marL="0" indent="0">
                  <a:buNone/>
                </a:pPr>
                <a:endParaRPr lang="en-US" sz="20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i="1" dirty="0" smtClean="0">
                          <a:latin typeface="Cambria Math" panose="02040503050406030204" pitchFamily="18" charset="0"/>
                        </a:rPr>
                        <m:t>Pr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⁡[|</m:t>
                      </m:r>
                      <m:sSub>
                        <m:sSub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2000" i="1" dirty="0" err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∩</m:t>
                      </m:r>
                      <m:sSub>
                        <m:sSubPr>
                          <m:ctrlPr>
                            <a:rPr lang="en-US" sz="2000" i="1" dirty="0" smtClean="0">
                              <a:solidFill>
                                <a:srgbClr val="0099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 err="1" smtClean="0">
                              <a:solidFill>
                                <a:srgbClr val="0099FF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000" i="1" dirty="0" err="1" smtClean="0">
                              <a:solidFill>
                                <a:srgbClr val="0099FF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|=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]≥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p>
                          </m:sSup>
                        </m:num>
                        <m:den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sSup>
                        <m:sSup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f>
                                <m:fPr>
                                  <m:ctrlP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0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 dirty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  <m:sup>
                                      <m:r>
                                        <a:rPr lang="en-US" sz="2000" i="1" dirty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den>
                              </m:f>
                            </m:e>
                          </m:d>
                        </m:e>
                        <m:sup/>
                      </m:sSup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90860B8-514B-4425-AE12-DA318F8A80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049" y="4710339"/>
                <a:ext cx="6569613" cy="18252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1A41710C-3AF8-45D0-AD66-FE81524C7E0E}"/>
              </a:ext>
            </a:extLst>
          </p:cNvPr>
          <p:cNvSpPr/>
          <p:nvPr/>
        </p:nvSpPr>
        <p:spPr bwMode="auto">
          <a:xfrm>
            <a:off x="6202094" y="4451847"/>
            <a:ext cx="1888590" cy="445744"/>
          </a:xfrm>
          <a:prstGeom prst="wedgeRoundRectCallout">
            <a:avLst>
              <a:gd name="adj1" fmla="val -88033"/>
              <a:gd name="adj2" fmla="val 76894"/>
              <a:gd name="adj3" fmla="val 16667"/>
            </a:avLst>
          </a:prstGeom>
          <a:solidFill>
            <a:schemeClr val="bg1"/>
          </a:solidFill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/>
              <a:t>Union Bound</a:t>
            </a:r>
            <a:endParaRPr kumimoji="0" lang="en-IL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A3C2EDD-98C2-4675-B75F-1E73BD641040}"/>
              </a:ext>
            </a:extLst>
          </p:cNvPr>
          <p:cNvSpPr txBox="1"/>
          <p:nvPr/>
        </p:nvSpPr>
        <p:spPr>
          <a:xfrm>
            <a:off x="126609" y="2628869"/>
            <a:ext cx="12379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Used:</a:t>
            </a:r>
            <a:endParaRPr lang="en-IL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A1C7142-68F0-4AB0-942E-5586CC41C2F2}"/>
              </a:ext>
            </a:extLst>
          </p:cNvPr>
          <p:cNvSpPr txBox="1"/>
          <p:nvPr/>
        </p:nvSpPr>
        <p:spPr>
          <a:xfrm>
            <a:off x="0" y="4416678"/>
            <a:ext cx="12379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Now only pair-wise: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587E6E8-76D0-4F92-BA97-4898C2938A0C}"/>
                  </a:ext>
                </a:extLst>
              </p:cNvPr>
              <p:cNvSpPr txBox="1"/>
              <p:nvPr/>
            </p:nvSpPr>
            <p:spPr>
              <a:xfrm>
                <a:off x="6202094" y="5644933"/>
                <a:ext cx="2618351" cy="7818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800" dirty="0"/>
                  <a:t>Set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⌊"/>
                        <m:endChr m:val="⌋"/>
                        <m:ctrlPr>
                          <a:rPr lang="en-US" sz="1800" i="1" dirty="0" smtClean="0">
                            <a:solidFill>
                              <a:srgbClr val="0099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1800" i="1" dirty="0" smtClean="0">
                                <a:solidFill>
                                  <a:srgbClr val="0099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800" i="0" dirty="0" smtClean="0">
                                <a:solidFill>
                                  <a:srgbClr val="0099FF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f>
                              <m:fPr>
                                <m:ctrlPr>
                                  <a:rPr lang="en-US" sz="1800" b="0" i="1" dirty="0" smtClean="0">
                                    <a:solidFill>
                                      <a:srgbClr val="0099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800" b="0" i="1" dirty="0" smtClean="0">
                                    <a:solidFill>
                                      <a:srgbClr val="0099FF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sz="1800" b="0" i="1" dirty="0" smtClean="0">
                                    <a:solidFill>
                                      <a:srgbClr val="0099FF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den>
                            </m:f>
                          </m:e>
                        </m:func>
                      </m:e>
                    </m:d>
                    <m:r>
                      <a:rPr lang="en-US" sz="1800" b="0" i="1" dirty="0" smtClean="0">
                        <a:solidFill>
                          <a:srgbClr val="CC33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800" b="0" i="1" dirty="0" smtClean="0">
                        <a:solidFill>
                          <a:srgbClr val="CC33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1800" i="1" dirty="0" smtClean="0">
                        <a:solidFill>
                          <a:srgbClr val="0099FF"/>
                        </a:solidFill>
                        <a:latin typeface="Cambria Math" panose="02040503050406030204" pitchFamily="18" charset="0"/>
                      </a:rPr>
                      <m:t>≤ </m:t>
                    </m:r>
                  </m:oMath>
                </a14:m>
                <a:r>
                  <a:rPr lang="en-US" sz="1800" dirty="0">
                    <a:solidFill>
                      <a:srgbClr val="0099FF"/>
                    </a:solidFill>
                  </a:rPr>
                  <a:t>j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99FF"/>
                        </a:solidFill>
                        <a:latin typeface="Cambria Math" panose="02040503050406030204" pitchFamily="18" charset="0"/>
                      </a:rPr>
                      <m:t>≤⌈</m:t>
                    </m:r>
                    <m:func>
                      <m:funcPr>
                        <m:ctrlPr>
                          <a:rPr lang="en-US" sz="1800" i="1" dirty="0">
                            <a:solidFill>
                              <a:srgbClr val="0099FF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800" dirty="0">
                            <a:solidFill>
                              <a:srgbClr val="0099FF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f>
                          <m:fPr>
                            <m:ctrlPr>
                              <a:rPr lang="en-US" sz="1800" i="1" dirty="0">
                                <a:solidFill>
                                  <a:srgbClr val="0099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i="1" dirty="0">
                                <a:solidFill>
                                  <a:srgbClr val="0099FF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1800" b="0" i="1" dirty="0" smtClean="0">
                                <a:solidFill>
                                  <a:srgbClr val="0099FF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den>
                        </m:f>
                      </m:e>
                    </m:func>
                    <m:r>
                      <a:rPr lang="en-US" sz="1800" i="1" dirty="0" smtClean="0">
                        <a:solidFill>
                          <a:srgbClr val="0099FF"/>
                        </a:solidFill>
                        <a:latin typeface="Cambria Math" panose="02040503050406030204" pitchFamily="18" charset="0"/>
                      </a:rPr>
                      <m:t>⌉</m:t>
                    </m:r>
                  </m:oMath>
                </a14:m>
                <a:r>
                  <a:rPr lang="en-US" sz="1800" dirty="0">
                    <a:solidFill>
                      <a:srgbClr val="CC3300"/>
                    </a:solidFill>
                  </a:rPr>
                  <a:t>-1</a:t>
                </a:r>
                <a:endParaRPr lang="en-IL" sz="1800" dirty="0">
                  <a:solidFill>
                    <a:srgbClr val="CC3300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587E6E8-76D0-4F92-BA97-4898C2938A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2094" y="5644933"/>
                <a:ext cx="2618351" cy="781817"/>
              </a:xfrm>
              <a:prstGeom prst="rect">
                <a:avLst/>
              </a:prstGeom>
              <a:blipFill>
                <a:blip r:embed="rId6"/>
                <a:stretch>
                  <a:fillRect l="-1860" t="-3906" r="-465" b="-312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Speech Bubble: Rectangle with Corners Rounded 14">
                <a:extLst>
                  <a:ext uri="{FF2B5EF4-FFF2-40B4-BE49-F238E27FC236}">
                    <a16:creationId xmlns:a16="http://schemas.microsoft.com/office/drawing/2014/main" id="{F20B9951-9A46-4282-B4E7-D0B57ECF6DD5}"/>
                  </a:ext>
                </a:extLst>
              </p:cNvPr>
              <p:cNvSpPr/>
              <p:nvPr/>
            </p:nvSpPr>
            <p:spPr bwMode="auto">
              <a:xfrm>
                <a:off x="91645" y="5405613"/>
                <a:ext cx="984532" cy="816057"/>
              </a:xfrm>
              <a:prstGeom prst="wedgeRoundRectCallout">
                <a:avLst>
                  <a:gd name="adj1" fmla="val 324745"/>
                  <a:gd name="adj2" fmla="val -785"/>
                  <a:gd name="adj3" fmla="val 16667"/>
                </a:avLst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smtClean="0">
                          <a:solidFill>
                            <a:srgbClr val="0099FF"/>
                          </a:solidFill>
                          <a:latin typeface="Cambria Math" panose="02040503050406030204" pitchFamily="18" charset="0"/>
                        </a:rPr>
                        <m:t>~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0099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>
                              <a:solidFill>
                                <a:srgbClr val="0099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0" smtClean="0">
                              <a:solidFill>
                                <a:srgbClr val="0099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rgbClr val="0099FF"/>
                              </a:solidFill>
                              <a:latin typeface="Cambria Math" panose="02040503050406030204" pitchFamily="18" charset="0"/>
                            </a:rPr>
                            <m:t>t</m:t>
                          </m:r>
                        </m:den>
                      </m:f>
                    </m:oMath>
                  </m:oMathPara>
                </a14:m>
                <a:endParaRPr lang="en-IL" sz="2400" dirty="0">
                  <a:solidFill>
                    <a:srgbClr val="0099FF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5" name="Speech Bubble: Rectangle with Corners Rounded 14">
                <a:extLst>
                  <a:ext uri="{FF2B5EF4-FFF2-40B4-BE49-F238E27FC236}">
                    <a16:creationId xmlns:a16="http://schemas.microsoft.com/office/drawing/2014/main" id="{F20B9951-9A46-4282-B4E7-D0B57ECF6D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1645" y="5405613"/>
                <a:ext cx="984532" cy="816057"/>
              </a:xfrm>
              <a:prstGeom prst="wedgeRoundRectCallout">
                <a:avLst>
                  <a:gd name="adj1" fmla="val 324745"/>
                  <a:gd name="adj2" fmla="val -785"/>
                  <a:gd name="adj3" fmla="val 16667"/>
                </a:avLst>
              </a:prstGeom>
              <a:blipFill>
                <a:blip r:embed="rId7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Speech Bubble: Rectangle with Corners Rounded 15">
                <a:extLst>
                  <a:ext uri="{FF2B5EF4-FFF2-40B4-BE49-F238E27FC236}">
                    <a16:creationId xmlns:a16="http://schemas.microsoft.com/office/drawing/2014/main" id="{93802278-1674-423B-9229-2BE36A5DE727}"/>
                  </a:ext>
                </a:extLst>
              </p:cNvPr>
              <p:cNvSpPr/>
              <p:nvPr/>
            </p:nvSpPr>
            <p:spPr bwMode="auto">
              <a:xfrm>
                <a:off x="6738426" y="5098866"/>
                <a:ext cx="984532" cy="714776"/>
              </a:xfrm>
              <a:prstGeom prst="wedgeRoundRectCallout">
                <a:avLst>
                  <a:gd name="adj1" fmla="val -191077"/>
                  <a:gd name="adj2" fmla="val 55241"/>
                  <a:gd name="adj3" fmla="val 16667"/>
                </a:avLst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smtClean="0">
                          <a:solidFill>
                            <a:srgbClr val="0099FF"/>
                          </a:solidFill>
                          <a:latin typeface="Cambria Math" panose="02040503050406030204" pitchFamily="18" charset="0"/>
                        </a:rPr>
                        <m:t>~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0099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>
                              <a:solidFill>
                                <a:srgbClr val="0099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0" smtClean="0">
                              <a:solidFill>
                                <a:srgbClr val="0099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IL" sz="2400" dirty="0">
                  <a:solidFill>
                    <a:srgbClr val="0099FF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6" name="Speech Bubble: Rectangle with Corners Rounded 15">
                <a:extLst>
                  <a:ext uri="{FF2B5EF4-FFF2-40B4-BE49-F238E27FC236}">
                    <a16:creationId xmlns:a16="http://schemas.microsoft.com/office/drawing/2014/main" id="{93802278-1674-423B-9229-2BE36A5DE7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38426" y="5098866"/>
                <a:ext cx="984532" cy="714776"/>
              </a:xfrm>
              <a:prstGeom prst="wedgeRoundRectCallout">
                <a:avLst>
                  <a:gd name="adj1" fmla="val -191077"/>
                  <a:gd name="adj2" fmla="val 55241"/>
                  <a:gd name="adj3" fmla="val 16667"/>
                </a:avLst>
              </a:prstGeom>
              <a:blipFill>
                <a:blip r:embed="rId8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Oval 16">
            <a:extLst>
              <a:ext uri="{FF2B5EF4-FFF2-40B4-BE49-F238E27FC236}">
                <a16:creationId xmlns:a16="http://schemas.microsoft.com/office/drawing/2014/main" id="{C5F737A1-BBB8-41BA-A5EE-4CB0DEF678C5}"/>
              </a:ext>
            </a:extLst>
          </p:cNvPr>
          <p:cNvSpPr/>
          <p:nvPr/>
        </p:nvSpPr>
        <p:spPr bwMode="auto">
          <a:xfrm>
            <a:off x="3798277" y="5697415"/>
            <a:ext cx="316523" cy="987827"/>
          </a:xfrm>
          <a:prstGeom prst="ellipse">
            <a:avLst/>
          </a:prstGeom>
          <a:noFill/>
          <a:ln w="190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8407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3BE69-6291-4C5D-A48F-20764B511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/>
              <a:t>An Adaptive Adversary</a:t>
            </a:r>
            <a:endParaRPr lang="en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0C11C8-6E4B-40FB-B620-30493EAE65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happens in the </a:t>
            </a:r>
            <a:r>
              <a:rPr lang="en-US" b="1" dirty="0"/>
              <a:t>adversarial case</a:t>
            </a:r>
            <a:r>
              <a:rPr lang="en-US" dirty="0"/>
              <a:t>, when the memory is wide open for the adversary to see</a:t>
            </a:r>
          </a:p>
          <a:p>
            <a:pPr lvl="1"/>
            <a:r>
              <a:rPr lang="en-US" dirty="0"/>
              <a:t>Each subset on its own works fine, but to work together you need that the one subset </a:t>
            </a:r>
            <a:r>
              <a:rPr lang="en-US" b="1" dirty="0"/>
              <a:t>finishes before</a:t>
            </a:r>
            <a:r>
              <a:rPr lang="en-US" dirty="0"/>
              <a:t> the second one starts being effective</a:t>
            </a:r>
          </a:p>
          <a:p>
            <a:pPr lvl="1"/>
            <a:r>
              <a:rPr lang="en-US" b="1" dirty="0"/>
              <a:t>Weaker adversarial model</a:t>
            </a:r>
            <a:r>
              <a:rPr lang="en-US" dirty="0"/>
              <a:t>: adaptive card choice.</a:t>
            </a:r>
          </a:p>
          <a:p>
            <a:pPr lvl="2"/>
            <a:r>
              <a:rPr lang="en-US" dirty="0"/>
              <a:t>Can choose the sequence based on the </a:t>
            </a:r>
            <a:r>
              <a:rPr lang="en-US" b="1" dirty="0"/>
              <a:t>guesses</a:t>
            </a:r>
            <a:r>
              <a:rPr lang="en-US" dirty="0"/>
              <a:t> made </a:t>
            </a:r>
          </a:p>
          <a:p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Speech Bubble: Rectangle with Corners Rounded 3">
                <a:extLst>
                  <a:ext uri="{FF2B5EF4-FFF2-40B4-BE49-F238E27FC236}">
                    <a16:creationId xmlns:a16="http://schemas.microsoft.com/office/drawing/2014/main" id="{C8118D4E-2DE5-4F66-A723-77BEF7D7FBA4}"/>
                  </a:ext>
                </a:extLst>
              </p:cNvPr>
              <p:cNvSpPr/>
              <p:nvPr/>
            </p:nvSpPr>
            <p:spPr bwMode="auto">
              <a:xfrm>
                <a:off x="3200400" y="6041756"/>
                <a:ext cx="4192173" cy="541606"/>
              </a:xfrm>
              <a:prstGeom prst="wedgeRoundRectCallout">
                <a:avLst>
                  <a:gd name="adj1" fmla="val -7914"/>
                  <a:gd name="adj2" fmla="val -95942"/>
                  <a:gd name="adj3" fmla="val 16667"/>
                </a:avLst>
              </a:prstGeom>
              <a:solidFill>
                <a:schemeClr val="accent1"/>
              </a:solidFill>
              <a:ln w="1016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cs typeface="Arial" charset="0"/>
                  </a:rPr>
                  <a:t>Boaz Menuhin: lower bound of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Arial" charset="0"/>
                      </a:rPr>
                      <m:t> </m:t>
                    </m:r>
                    <m:r>
                      <m:rPr>
                        <m:sty m:val="p"/>
                      </m:rPr>
                      <a: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Arial" charset="0"/>
                      </a:rPr>
                      <m:t>Ω</m:t>
                    </m:r>
                    <m:r>
                      <a:rPr kumimoji="0" lang="en-US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Arial" charset="0"/>
                      </a:rPr>
                      <m:t>(</m:t>
                    </m:r>
                    <m:func>
                      <m:funcPr>
                        <m:ctrlPr>
                          <a:rPr kumimoji="0" lang="en-US" sz="18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0" 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Arial" charset="0"/>
                          </a:rPr>
                          <m:t>log</m:t>
                        </m:r>
                      </m:fName>
                      <m:e>
                        <m:r>
                          <a:rPr kumimoji="0" lang="en-US" sz="18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Arial" charset="0"/>
                          </a:rPr>
                          <m:t>𝑠</m:t>
                        </m:r>
                      </m:e>
                    </m:func>
                    <m:r>
                      <a:rPr kumimoji="0" lang="en-US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Arial" charset="0"/>
                      </a:rPr>
                      <m:t>)</m:t>
                    </m:r>
                  </m:oMath>
                </a14:m>
                <a:endParaRPr kumimoji="0" lang="en-IL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4" name="Speech Bubble: Rectangle with Corners Rounded 3">
                <a:extLst>
                  <a:ext uri="{FF2B5EF4-FFF2-40B4-BE49-F238E27FC236}">
                    <a16:creationId xmlns:a16="http://schemas.microsoft.com/office/drawing/2014/main" id="{C8118D4E-2DE5-4F66-A723-77BEF7D7FB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00400" y="6041756"/>
                <a:ext cx="4192173" cy="541606"/>
              </a:xfrm>
              <a:prstGeom prst="wedgeRoundRectCallout">
                <a:avLst>
                  <a:gd name="adj1" fmla="val -7914"/>
                  <a:gd name="adj2" fmla="val -95942"/>
                  <a:gd name="adj3" fmla="val 16667"/>
                </a:avLst>
              </a:prstGeom>
              <a:blipFill>
                <a:blip r:embed="rId2"/>
                <a:stretch>
                  <a:fillRect l="-145" b="-758"/>
                </a:stretch>
              </a:blipFill>
              <a:ln w="1016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75218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/>
              <a:t>Proof by Encoding: </a:t>
            </a:r>
            <a:br>
              <a:rPr lang="en-US" dirty="0"/>
            </a:br>
            <a:r>
              <a:rPr lang="en-US" sz="3200" dirty="0"/>
              <a:t>A general method for analyzing probabilistic events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458200" cy="4525963"/>
              </a:xfrm>
            </p:spPr>
            <p:txBody>
              <a:bodyPr/>
              <a:lstStyle/>
              <a:p>
                <a:r>
                  <a:rPr lang="en-US" sz="2800" dirty="0"/>
                  <a:t>A method to prove success of an algorithm by showing that </a:t>
                </a:r>
                <a:r>
                  <a:rPr lang="en-US" sz="2800" b="1" dirty="0"/>
                  <a:t>failure allows us to compress the random bits used.</a:t>
                </a:r>
              </a:p>
              <a:p>
                <a:pPr lvl="1"/>
                <a:r>
                  <a:rPr lang="en-US" sz="2400" b="1" dirty="0"/>
                  <a:t>Prob. of compressing and chopping off w bits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dirty="0" smtClean="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sz="2400" b="1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1" i="1" dirty="0" smtClean="0">
                            <a:latin typeface="Cambria Math" panose="02040503050406030204" pitchFamily="18" charset="0"/>
                          </a:rPr>
                          <m:t>𝒘</m:t>
                        </m:r>
                      </m:sup>
                    </m:sSup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b="1" dirty="0"/>
              </a:p>
              <a:p>
                <a:pPr marL="0" indent="0">
                  <a:buNone/>
                </a:pPr>
                <a:r>
                  <a:rPr lang="en-US" sz="2400" b="1" dirty="0"/>
                  <a:t>Example</a:t>
                </a:r>
                <a:r>
                  <a:rPr lang="en-US" sz="2400" dirty="0"/>
                  <a:t> (not directly related): the birthday “paradox”</a:t>
                </a:r>
              </a:p>
              <a:p>
                <a:r>
                  <a:rPr lang="en-US" sz="2400" dirty="0"/>
                  <a:t>Suppose that you can expect a collision in less than k random elements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, …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i="1" dirty="0" err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err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 dirty="0" err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from a domain of size n</a:t>
                </a:r>
              </a:p>
              <a:p>
                <a:r>
                  <a:rPr lang="en-US" sz="2800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/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800" b="0" i="0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then can encode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800" dirty="0"/>
                  <a:t> using </a:t>
                </a:r>
                <a:r>
                  <a:rPr lang="en-US" sz="2800" dirty="0" err="1"/>
                  <a:t>i</a:t>
                </a:r>
                <a:r>
                  <a:rPr lang="en-US" sz="2800" dirty="0"/>
                  <a:t>. </a:t>
                </a:r>
              </a:p>
              <a:p>
                <a:pPr lvl="1"/>
                <a:r>
                  <a:rPr lang="en-US" dirty="0"/>
                  <a:t>Instead of log n bits need log k + log k bits. </a:t>
                </a:r>
              </a:p>
              <a:p>
                <a:pPr lvl="1"/>
                <a:r>
                  <a:rPr lang="en-US" dirty="0"/>
                  <a:t>Not likely to happen </a:t>
                </a:r>
                <a:r>
                  <a:rPr lang="en-US" b="1" dirty="0"/>
                  <a:t>before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≥</m:t>
                    </m:r>
                    <m:rad>
                      <m:radPr>
                        <m:degHide m:val="on"/>
                        <m:ctrlPr>
                          <a:rPr lang="en-US" b="1" i="1" dirty="0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rad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458200" cy="4525963"/>
              </a:xfrm>
              <a:blipFill>
                <a:blip r:embed="rId2"/>
                <a:stretch>
                  <a:fillRect l="-1513" t="-1482" r="-793" b="-6469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7587049" y="4777945"/>
            <a:ext cx="1556951" cy="46166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LZ style</a:t>
            </a:r>
          </a:p>
        </p:txBody>
      </p:sp>
      <p:sp>
        <p:nvSpPr>
          <p:cNvPr id="5" name="Rounded Rectangular Callout 4"/>
          <p:cNvSpPr/>
          <p:nvPr/>
        </p:nvSpPr>
        <p:spPr bwMode="auto">
          <a:xfrm>
            <a:off x="6617044" y="4594776"/>
            <a:ext cx="741405" cy="543698"/>
          </a:xfrm>
          <a:prstGeom prst="wedgeRoundRectCallout">
            <a:avLst>
              <a:gd name="adj1" fmla="val -173021"/>
              <a:gd name="adj2" fmla="val 90317"/>
              <a:gd name="adj3" fmla="val 16667"/>
            </a:avLst>
          </a:prstGeom>
          <a:solidFill>
            <a:schemeClr val="accent1"/>
          </a:solidFill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For </a:t>
            </a:r>
            <a:r>
              <a:rPr kumimoji="0" 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i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Rounded Rectangular Callout 5"/>
          <p:cNvSpPr/>
          <p:nvPr/>
        </p:nvSpPr>
        <p:spPr bwMode="auto">
          <a:xfrm>
            <a:off x="8173995" y="5854314"/>
            <a:ext cx="741405" cy="543698"/>
          </a:xfrm>
          <a:prstGeom prst="wedgeRoundRectCallout">
            <a:avLst>
              <a:gd name="adj1" fmla="val -239545"/>
              <a:gd name="adj2" fmla="val -91151"/>
              <a:gd name="adj3" fmla="val 16667"/>
            </a:avLst>
          </a:prstGeom>
          <a:solidFill>
            <a:schemeClr val="accent1"/>
          </a:solidFill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For j</a:t>
            </a:r>
          </a:p>
        </p:txBody>
      </p:sp>
    </p:spTree>
    <p:extLst>
      <p:ext uri="{BB962C8B-B14F-4D97-AF65-F5344CB8AC3E}">
        <p14:creationId xmlns:p14="http://schemas.microsoft.com/office/powerpoint/2010/main" val="1993183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5D5717-7B93-4CCC-ABE4-F9A8D3899C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by Encoding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0F3F67B-4578-4359-8DBE-E3C235FE562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199" y="1600200"/>
                <a:ext cx="8349175" cy="452596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Inverting a random function is hard</a:t>
                </a:r>
              </a:p>
              <a:p>
                <a:r>
                  <a:rPr lang="en-US" sz="2800" dirty="0"/>
                  <a:t>Given black-box access to a random function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80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800" i="1" dirty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↦ </m:t>
                    </m:r>
                    <m:sSup>
                      <m:sSupPr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80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800" i="1" dirty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and </a:t>
                </a:r>
              </a:p>
              <a:p>
                <a:r>
                  <a:rPr lang="en-US" sz="2800" dirty="0"/>
                  <a:t>A challenge y</a:t>
                </a:r>
                <a14:m>
                  <m:oMath xmlns:m="http://schemas.openxmlformats.org/officeDocument/2006/math">
                    <m:r>
                      <a:rPr lang="en-US" sz="2800" b="0" i="0" dirty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∈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8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800" dirty="0"/>
              </a:p>
              <a:p>
                <a:pPr marL="0" indent="0">
                  <a:buNone/>
                </a:pPr>
                <a:r>
                  <a:rPr lang="en-US" sz="2800" dirty="0"/>
                  <a:t>goal is to find x s.t f(x) =y </a:t>
                </a:r>
              </a:p>
              <a:p>
                <a:pPr marL="0" indent="0">
                  <a:buNone/>
                </a:pPr>
                <a:r>
                  <a:rPr lang="en-US" dirty="0"/>
                  <a:t>Claim: number of queries needed is close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r>
                  <a:rPr lang="en-US" dirty="0"/>
                  <a:t>Proof: Homework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0F3F67B-4578-4359-8DBE-E3C235FE562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1600200"/>
                <a:ext cx="8349175" cy="4525963"/>
              </a:xfrm>
              <a:blipFill>
                <a:blip r:embed="rId2"/>
                <a:stretch>
                  <a:fillRect l="-1825" t="-1752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05542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5D5717-7B93-4CCC-ABE4-F9A8D3899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0"/>
            <a:ext cx="8229600" cy="1143000"/>
          </a:xfrm>
        </p:spPr>
        <p:txBody>
          <a:bodyPr/>
          <a:lstStyle/>
          <a:p>
            <a:r>
              <a:rPr lang="en-US" dirty="0"/>
              <a:t>Proof by Encoding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0F3F67B-4578-4359-8DBE-E3C235FE562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97412" y="2479430"/>
                <a:ext cx="8349175" cy="452596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800" dirty="0"/>
                  <a:t>Claim: number of queries needed is close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800" dirty="0"/>
                  <a:t> </a:t>
                </a:r>
              </a:p>
              <a:p>
                <a:pPr marL="0" indent="0">
                  <a:buNone/>
                </a:pPr>
                <a:r>
                  <a:rPr lang="en-US" sz="2800" dirty="0"/>
                  <a:t>Proof: Suppose can invert </a:t>
                </a:r>
                <a:r>
                  <a:rPr lang="en-US" sz="2800" dirty="0">
                    <a:solidFill>
                      <a:srgbClr val="CC3300"/>
                    </a:solidFill>
                  </a:rPr>
                  <a:t>y</a:t>
                </a:r>
                <a:r>
                  <a:rPr lang="en-US" sz="2800" dirty="0"/>
                  <a:t> within T steps with probability p</a:t>
                </a:r>
              </a:p>
              <a:p>
                <a:r>
                  <a:rPr lang="en-US" sz="2800" dirty="0"/>
                  <a:t>Will use to compress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latin typeface="Cambria Math" panose="02040503050406030204" pitchFamily="18" charset="0"/>
                      </a:rPr>
                      <m:t>𝒇</m:t>
                    </m:r>
                  </m:oMath>
                </a14:m>
                <a:r>
                  <a:rPr lang="en-US" sz="2800" dirty="0"/>
                  <a:t> to fewer than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𝑛</m:t>
                    </m:r>
                    <m:sSup>
                      <m:sSupPr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800" dirty="0"/>
                  <a:t> bits needed for random function </a:t>
                </a:r>
              </a:p>
              <a:p>
                <a:pPr marL="0" indent="0">
                  <a:buNone/>
                </a:pPr>
                <a:r>
                  <a:rPr lang="en-US" sz="2800" dirty="0"/>
                  <a:t>Fix the inverter’s bit as well as </a:t>
                </a:r>
                <a:r>
                  <a:rPr lang="en-US" sz="2800" dirty="0">
                    <a:solidFill>
                      <a:srgbClr val="CC3300"/>
                    </a:solidFill>
                  </a:rPr>
                  <a:t>y</a:t>
                </a:r>
              </a:p>
              <a:p>
                <a:pPr marL="0" indent="0">
                  <a:buNone/>
                </a:pPr>
                <a:r>
                  <a:rPr lang="en-US" sz="2800" dirty="0"/>
                  <a:t>Sequence of queries and answers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dirty="0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80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80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dirty="0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80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, …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 (</m:t>
                      </m:r>
                      <m:sSub>
                        <m:sSubPr>
                          <m:ctrlPr>
                            <a:rPr lang="en-US" sz="2800" i="1" dirty="0" err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 err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i="1" dirty="0" err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en-US" sz="2800" i="1" dirty="0" err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800" i="1" dirty="0" err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800" i="1" dirty="0" err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  <a:p>
                <a:pPr marL="400050" lvl="1" indent="0">
                  <a:buNone/>
                </a:pPr>
                <a:r>
                  <a:rPr lang="en-US" sz="2400" dirty="0"/>
                  <a:t>With probability at least p: one of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 err="1"/>
                  <a:t>’s</a:t>
                </a:r>
                <a:r>
                  <a:rPr lang="en-US" sz="2400" dirty="0"/>
                  <a:t> is </a:t>
                </a:r>
                <a:r>
                  <a:rPr lang="en-US" sz="2400" dirty="0">
                    <a:solidFill>
                      <a:srgbClr val="CC3300"/>
                    </a:solidFill>
                  </a:rPr>
                  <a:t>y</a:t>
                </a:r>
                <a:endParaRPr lang="en-IL" sz="2400" dirty="0">
                  <a:solidFill>
                    <a:srgbClr val="CC33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0F3F67B-4578-4359-8DBE-E3C235FE562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7412" y="2479430"/>
                <a:ext cx="8349175" cy="4525963"/>
              </a:xfrm>
              <a:blipFill>
                <a:blip r:embed="rId2"/>
                <a:stretch>
                  <a:fillRect l="-1533" t="-1348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B476971-22AE-419B-89B1-9A6ADE40BE17}"/>
                  </a:ext>
                </a:extLst>
              </p:cNvPr>
              <p:cNvSpPr txBox="1"/>
              <p:nvPr/>
            </p:nvSpPr>
            <p:spPr>
              <a:xfrm>
                <a:off x="218049" y="1055077"/>
                <a:ext cx="5507502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/>
                  <a:t>Given black-box access to a random function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18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180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1800" i="1" dirty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80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sz="180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↦ </m:t>
                    </m:r>
                    <m:sSup>
                      <m:sSupPr>
                        <m:ctrlPr>
                          <a:rPr lang="en-US" sz="18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180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1800" i="1" dirty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80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sz="180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/>
                  <a:t>and </a:t>
                </a:r>
              </a:p>
              <a:p>
                <a:r>
                  <a:rPr lang="en-US" sz="1800" dirty="0"/>
                  <a:t>A challenge </a:t>
                </a:r>
                <a:r>
                  <a:rPr lang="en-US" sz="1800" dirty="0">
                    <a:solidFill>
                      <a:srgbClr val="CC3300"/>
                    </a:solidFill>
                  </a:rPr>
                  <a:t>y</a:t>
                </a:r>
                <a14:m>
                  <m:oMath xmlns:m="http://schemas.openxmlformats.org/officeDocument/2006/math">
                    <m:r>
                      <a:rPr lang="en-US" sz="1800" b="0" i="0" dirty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18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∈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18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1800" i="1" dirty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8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18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1800" dirty="0"/>
              </a:p>
              <a:p>
                <a:pPr marL="0" indent="0">
                  <a:buNone/>
                </a:pPr>
                <a:r>
                  <a:rPr lang="en-US" sz="1800" dirty="0"/>
                  <a:t>goal is to find x s.t f(x) =y </a:t>
                </a:r>
              </a:p>
              <a:p>
                <a:endParaRPr lang="en-IL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B476971-22AE-419B-89B1-9A6ADE40BE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049" y="1055077"/>
                <a:ext cx="5507502" cy="1477328"/>
              </a:xfrm>
              <a:prstGeom prst="rect">
                <a:avLst/>
              </a:prstGeom>
              <a:blipFill>
                <a:blip r:embed="rId3"/>
                <a:stretch>
                  <a:fillRect l="-997" t="-2066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2DCA130B-9F35-46B0-8C20-F118CEBEC49E}"/>
              </a:ext>
            </a:extLst>
          </p:cNvPr>
          <p:cNvSpPr/>
          <p:nvPr/>
        </p:nvSpPr>
        <p:spPr bwMode="auto">
          <a:xfrm>
            <a:off x="6956474" y="5514535"/>
            <a:ext cx="1610751" cy="879231"/>
          </a:xfrm>
          <a:prstGeom prst="wedgeRoundRectCallout">
            <a:avLst>
              <a:gd name="adj1" fmla="val -69305"/>
              <a:gd name="adj2" fmla="val 68900"/>
              <a:gd name="adj3" fmla="val 16667"/>
            </a:avLst>
          </a:prstGeom>
          <a:noFill/>
          <a:ln w="1016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Only log T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Arial" charset="0"/>
                <a:cs typeface="Arial" charset="0"/>
              </a:rPr>
              <a:t>Bit to record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Which one</a:t>
            </a:r>
            <a:endParaRPr kumimoji="0" lang="en-I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ECBE8F4-7E71-4767-B9F4-5CB7AB2CE85C}"/>
              </a:ext>
            </a:extLst>
          </p:cNvPr>
          <p:cNvSpPr/>
          <p:nvPr/>
        </p:nvSpPr>
        <p:spPr bwMode="auto">
          <a:xfrm>
            <a:off x="4368019" y="5915464"/>
            <a:ext cx="355208" cy="457200"/>
          </a:xfrm>
          <a:prstGeom prst="rect">
            <a:avLst/>
          </a:prstGeom>
          <a:noFill/>
          <a:ln w="28575" cap="flat" cmpd="sng" algn="ctr">
            <a:solidFill>
              <a:srgbClr val="0000FF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79CF24D-AE07-48DB-A600-B81342BBDCB0}"/>
              </a:ext>
            </a:extLst>
          </p:cNvPr>
          <p:cNvSpPr/>
          <p:nvPr/>
        </p:nvSpPr>
        <p:spPr bwMode="auto">
          <a:xfrm>
            <a:off x="3072032" y="5915464"/>
            <a:ext cx="423789" cy="457200"/>
          </a:xfrm>
          <a:prstGeom prst="rect">
            <a:avLst/>
          </a:prstGeom>
          <a:noFill/>
          <a:ln w="28575" cap="flat" cmpd="sng" algn="ctr">
            <a:solidFill>
              <a:srgbClr val="0000FF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623A52A-4B59-499B-A1DF-0AEB81E9CB79}"/>
              </a:ext>
            </a:extLst>
          </p:cNvPr>
          <p:cNvSpPr/>
          <p:nvPr/>
        </p:nvSpPr>
        <p:spPr bwMode="auto">
          <a:xfrm>
            <a:off x="6080164" y="5913116"/>
            <a:ext cx="423789" cy="457200"/>
          </a:xfrm>
          <a:prstGeom prst="rect">
            <a:avLst/>
          </a:prstGeom>
          <a:noFill/>
          <a:ln w="28575" cap="flat" cmpd="sng" algn="ctr">
            <a:solidFill>
              <a:srgbClr val="0000FF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AC5303A-5ADB-4412-8F3E-8A3841D7B567}"/>
                  </a:ext>
                </a:extLst>
              </p:cNvPr>
              <p:cNvSpPr txBox="1"/>
              <p:nvPr/>
            </p:nvSpPr>
            <p:spPr>
              <a:xfrm>
                <a:off x="6080163" y="4902908"/>
                <a:ext cx="2487061" cy="40011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Savings: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2000" i="1" dirty="0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⁡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IL" sz="20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AC5303A-5ADB-4412-8F3E-8A3841D7B5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0163" y="4902908"/>
                <a:ext cx="2487061" cy="400110"/>
              </a:xfrm>
              <a:prstGeom prst="rect">
                <a:avLst/>
              </a:prstGeom>
              <a:blipFill>
                <a:blip r:embed="rId4"/>
                <a:stretch>
                  <a:fillRect l="-2451" t="-6061" b="-2727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3D31B3AD-189D-4D21-8487-973A41B1CA82}"/>
              </a:ext>
            </a:extLst>
          </p:cNvPr>
          <p:cNvSpPr txBox="1"/>
          <p:nvPr/>
        </p:nvSpPr>
        <p:spPr>
          <a:xfrm>
            <a:off x="0" y="5912333"/>
            <a:ext cx="2475914" cy="369332"/>
          </a:xfrm>
          <a:prstGeom prst="rect">
            <a:avLst/>
          </a:prstGeom>
          <a:noFill/>
          <a:ln w="28575">
            <a:solidFill>
              <a:srgbClr val="0000FF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dirty="0"/>
              <a:t>Only these recorded</a:t>
            </a: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1054561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Speech Bubble: Rectangle with Corners Rounded 5">
                <a:extLst>
                  <a:ext uri="{FF2B5EF4-FFF2-40B4-BE49-F238E27FC236}">
                    <a16:creationId xmlns:a16="http://schemas.microsoft.com/office/drawing/2014/main" id="{5F4F31AC-38EF-4022-952C-3230844397CF}"/>
                  </a:ext>
                </a:extLst>
              </p:cNvPr>
              <p:cNvSpPr/>
              <p:nvPr/>
            </p:nvSpPr>
            <p:spPr bwMode="auto">
              <a:xfrm>
                <a:off x="4126519" y="4325742"/>
                <a:ext cx="3384062" cy="480720"/>
              </a:xfrm>
              <a:prstGeom prst="wedgeRoundRectCallout">
                <a:avLst>
                  <a:gd name="adj1" fmla="val 25818"/>
                  <a:gd name="adj2" fmla="val 176304"/>
                  <a:gd name="adj3" fmla="val 16667"/>
                </a:avLst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20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⋯(</m:t>
                      </m:r>
                      <m:r>
                        <a:rPr lang="en-US" sz="20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0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0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0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0" lang="en-IL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6" name="Speech Bubble: Rectangle with Corners Rounded 5">
                <a:extLst>
                  <a:ext uri="{FF2B5EF4-FFF2-40B4-BE49-F238E27FC236}">
                    <a16:creationId xmlns:a16="http://schemas.microsoft.com/office/drawing/2014/main" id="{5F4F31AC-38EF-4022-952C-3230844397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26519" y="4325742"/>
                <a:ext cx="3384062" cy="480720"/>
              </a:xfrm>
              <a:prstGeom prst="wedgeRoundRectCallout">
                <a:avLst>
                  <a:gd name="adj1" fmla="val 25818"/>
                  <a:gd name="adj2" fmla="val 176304"/>
                  <a:gd name="adj3" fmla="val 16667"/>
                </a:avLst>
              </a:prstGeom>
              <a:blipFill>
                <a:blip r:embed="rId3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D35D678C-6134-4966-A071-5EF031B3A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/>
              <a:t>Tight bound on the expected number of guesses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E2230B-DA94-44D2-B240-4A7636D9D30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04601" y="1600200"/>
                <a:ext cx="8455122" cy="452596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800" b="1" dirty="0"/>
                  <a:t>Claim</a:t>
                </a:r>
                <a:r>
                  <a:rPr lang="en-US" sz="2800" dirty="0"/>
                  <a:t>: Suppose that </a:t>
                </a:r>
                <a:r>
                  <a:rPr lang="en-US" sz="2800" dirty="0">
                    <a:solidFill>
                      <a:srgbClr val="FF0000"/>
                    </a:solidFill>
                  </a:rPr>
                  <a:t>s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≤</m:t>
                    </m:r>
                    <m:func>
                      <m:func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800" b="0" i="0" dirty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p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sz="2800" b="0" i="0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sz="2800" b="0" i="0" dirty="0" smtClean="0">
                        <a:latin typeface="Cambria Math" panose="02040503050406030204" pitchFamily="18" charset="0"/>
                      </a:rPr>
                      <m:t>and</m:t>
                    </m:r>
                    <m:r>
                      <a:rPr lang="en-US" sz="28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800" dirty="0"/>
                  <a:t> Then any algorithm using </a:t>
                </a:r>
                <a:r>
                  <a:rPr lang="en-US" sz="2800" dirty="0">
                    <a:solidFill>
                      <a:srgbClr val="FF0000"/>
                    </a:solidFill>
                  </a:rPr>
                  <a:t>s</a:t>
                </a:r>
                <a:r>
                  <a:rPr lang="en-US" sz="2800" dirty="0"/>
                  <a:t> bits of memory can get on expectation (over the cards) at most 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𝜷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𝒍𝒏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𝜷</m:t>
                        </m:r>
                      </m:den>
                    </m:f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num>
                      <m:den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𝒍𝒏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den>
                    </m:f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 </a:t>
                </a:r>
              </a:p>
              <a:p>
                <a:pPr marL="0" indent="0">
                  <a:buNone/>
                </a:pPr>
                <a:r>
                  <a:rPr lang="en-US" sz="2800" dirty="0"/>
                  <a:t>correct guesses</a:t>
                </a:r>
                <a:r>
                  <a:rPr lang="en-US" sz="2800" dirty="0">
                    <a:solidFill>
                      <a:srgbClr val="002060"/>
                    </a:solidFill>
                  </a:rPr>
                  <a:t>.</a:t>
                </a:r>
                <a:r>
                  <a:rPr lang="en-US" sz="2800" dirty="0"/>
                  <a:t> For </a:t>
                </a:r>
                <a:r>
                  <a:rPr lang="en-US" sz="2800" i="0" dirty="0">
                    <a:latin typeface="+mj-lt"/>
                  </a:rPr>
                  <a:t>β</a:t>
                </a:r>
                <a:r>
                  <a:rPr lang="en-US" sz="2800" dirty="0"/>
                  <a:t>=ln/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rad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 this is 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rad>
                    <m:r>
                      <a:rPr lang="en-US" sz="28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800" b="1" dirty="0"/>
              </a:p>
              <a:p>
                <a:pPr marL="0" indent="0">
                  <a:buNone/>
                </a:pPr>
                <a:endParaRPr lang="en-US" sz="2800" b="1" dirty="0"/>
              </a:p>
              <a:p>
                <a:pPr marL="0" indent="0">
                  <a:buNone/>
                </a:pPr>
                <a:r>
                  <a:rPr lang="en-US" sz="2800" b="1" dirty="0"/>
                  <a:t>Proof idea: </a:t>
                </a:r>
                <a:r>
                  <a:rPr lang="en-US" sz="2800" dirty="0"/>
                  <a:t>Use the guessing algorithm to </a:t>
                </a:r>
                <a:r>
                  <a:rPr lang="en-US" sz="2800" b="1" dirty="0"/>
                  <a:t>encode</a:t>
                </a:r>
                <a:r>
                  <a:rPr lang="en-US" sz="2800" dirty="0"/>
                  <a:t> an </a:t>
                </a:r>
                <a:r>
                  <a:rPr lang="en-US" sz="2800" b="1" dirty="0"/>
                  <a:t>ordered set</a:t>
                </a:r>
                <a:r>
                  <a:rPr lang="en-US" sz="2800" dirty="0"/>
                  <a:t> of size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800" dirty="0"/>
                  <a:t> with fewer than log(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pt-BR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pt-BR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den>
                        </m:f>
                      </m:e>
                    </m:d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!) </m:t>
                    </m:r>
                  </m:oMath>
                </a14:m>
                <a:r>
                  <a:rPr lang="en-US" sz="2800" dirty="0"/>
                  <a:t>bits.</a:t>
                </a:r>
              </a:p>
              <a:p>
                <a:r>
                  <a:rPr lang="en-US" sz="2800" dirty="0"/>
                  <a:t>Save around the </a:t>
                </a:r>
                <a:r>
                  <a:rPr lang="en-US" sz="2800" b="1" dirty="0"/>
                  <a:t>order</a:t>
                </a:r>
                <a:r>
                  <a:rPr lang="en-US" sz="2800" dirty="0"/>
                  <a:t> of the number of </a:t>
                </a:r>
                <a:r>
                  <a:rPr lang="en-US" sz="2800" b="1" dirty="0"/>
                  <a:t>correct guesses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sz="2800" dirty="0"/>
                  <a:t> in last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800" dirty="0"/>
                  <a:t> steps using only </a:t>
                </a:r>
                <a:r>
                  <a:rPr lang="en-US" sz="2800" dirty="0">
                    <a:solidFill>
                      <a:srgbClr val="FF0000"/>
                    </a:solidFill>
                  </a:rPr>
                  <a:t>s</a:t>
                </a:r>
                <a:r>
                  <a:rPr lang="en-US" sz="2800" dirty="0"/>
                  <a:t> bits of memory. </a:t>
                </a:r>
                <a:endParaRPr lang="en-IL" sz="2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E2230B-DA94-44D2-B240-4A7636D9D30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4601" y="1600200"/>
                <a:ext cx="8455122" cy="4525963"/>
              </a:xfrm>
              <a:blipFill>
                <a:blip r:embed="rId4"/>
                <a:stretch>
                  <a:fillRect l="-1514" t="-1348" r="-793" b="-1779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4D9A809-CCF7-4D8A-A37C-5FE6D435184B}"/>
                  </a:ext>
                </a:extLst>
              </p:cNvPr>
              <p:cNvSpPr txBox="1"/>
              <p:nvPr/>
            </p:nvSpPr>
            <p:spPr>
              <a:xfrm>
                <a:off x="7267150" y="3782324"/>
                <a:ext cx="2120112" cy="543418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Set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800" b="1" dirty="0"/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𝛽</m:t>
                        </m:r>
                      </m:sup>
                    </m:sSup>
                  </m:oMath>
                </a14:m>
                <a:endParaRPr lang="en-IL" sz="2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4D9A809-CCF7-4D8A-A37C-5FE6D43518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7150" y="3782324"/>
                <a:ext cx="2120112" cy="543418"/>
              </a:xfrm>
              <a:prstGeom prst="rect">
                <a:avLst/>
              </a:prstGeom>
              <a:blipFill>
                <a:blip r:embed="rId5"/>
                <a:stretch>
                  <a:fillRect l="-5747" t="-7778" b="-28889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5B23ECB4-BB1B-4B0E-B482-1ADB4F221D65}"/>
              </a:ext>
            </a:extLst>
          </p:cNvPr>
          <p:cNvSpPr/>
          <p:nvPr/>
        </p:nvSpPr>
        <p:spPr bwMode="auto">
          <a:xfrm>
            <a:off x="121379" y="6232342"/>
            <a:ext cx="566443" cy="351020"/>
          </a:xfrm>
          <a:prstGeom prst="wedgeRoundRectCallout">
            <a:avLst>
              <a:gd name="adj1" fmla="val 304210"/>
              <a:gd name="adj2" fmla="val -5062"/>
              <a:gd name="adj3" fmla="val 16667"/>
            </a:avLst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Arial" charset="0"/>
                <a:cs typeface="Arial" charset="0"/>
              </a:rPr>
              <a:t>R. V.</a:t>
            </a:r>
            <a:endParaRPr kumimoji="0" lang="en-I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0461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peech Bubble: Rectangle with Corners Rounded 17">
            <a:extLst>
              <a:ext uri="{FF2B5EF4-FFF2-40B4-BE49-F238E27FC236}">
                <a16:creationId xmlns:a16="http://schemas.microsoft.com/office/drawing/2014/main" id="{DED640AA-FB7C-4E09-AFDC-FAA96C97D170}"/>
              </a:ext>
            </a:extLst>
          </p:cNvPr>
          <p:cNvSpPr/>
          <p:nvPr/>
        </p:nvSpPr>
        <p:spPr bwMode="auto">
          <a:xfrm>
            <a:off x="144314" y="4370068"/>
            <a:ext cx="2057280" cy="784616"/>
          </a:xfrm>
          <a:prstGeom prst="wedgeRoundRectCallout">
            <a:avLst>
              <a:gd name="adj1" fmla="val 91310"/>
              <a:gd name="adj2" fmla="val 153940"/>
              <a:gd name="adj3" fmla="val 16667"/>
            </a:avLst>
          </a:prstGeom>
          <a:solidFill>
            <a:schemeClr val="accent1"/>
          </a:solidFill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These represent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the savings</a:t>
            </a:r>
            <a:endParaRPr kumimoji="0" lang="en-IL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2346E4-34B7-42A6-B953-84B43B088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Encoding</a:t>
            </a:r>
            <a:endParaRPr lang="en-IL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B3D738C-B638-4983-91E4-1AA6844A50A9}"/>
              </a:ext>
            </a:extLst>
          </p:cNvPr>
          <p:cNvSpPr/>
          <p:nvPr/>
        </p:nvSpPr>
        <p:spPr bwMode="auto">
          <a:xfrm>
            <a:off x="1343278" y="3163984"/>
            <a:ext cx="3285366" cy="525983"/>
          </a:xfrm>
          <a:prstGeom prst="roundRect">
            <a:avLst/>
          </a:prstGeom>
          <a:noFill/>
          <a:ln w="28575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C56FBF0-C5B5-4929-8B27-A8CB0E973CA4}"/>
              </a:ext>
            </a:extLst>
          </p:cNvPr>
          <p:cNvSpPr/>
          <p:nvPr/>
        </p:nvSpPr>
        <p:spPr bwMode="auto">
          <a:xfrm>
            <a:off x="4708216" y="3163126"/>
            <a:ext cx="1546927" cy="525983"/>
          </a:xfrm>
          <a:prstGeom prst="roundRect">
            <a:avLst/>
          </a:prstGeom>
          <a:noFill/>
          <a:ln w="28575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7DA6D256-CE1B-404D-AEB9-40107757F656}"/>
              </a:ext>
            </a:extLst>
          </p:cNvPr>
          <p:cNvSpPr/>
          <p:nvPr/>
        </p:nvSpPr>
        <p:spPr bwMode="auto">
          <a:xfrm rot="5400000">
            <a:off x="2722970" y="2526736"/>
            <a:ext cx="525982" cy="3285366"/>
          </a:xfrm>
          <a:prstGeom prst="rightBrac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43C6DF6F-CCE2-4D82-A90D-83274E4BD649}"/>
              </a:ext>
            </a:extLst>
          </p:cNvPr>
          <p:cNvSpPr/>
          <p:nvPr/>
        </p:nvSpPr>
        <p:spPr bwMode="auto">
          <a:xfrm rot="5400000">
            <a:off x="5259142" y="3426968"/>
            <a:ext cx="525982" cy="1466021"/>
          </a:xfrm>
          <a:prstGeom prst="rightBrac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1450393-4753-4DCB-B59D-A61BCBC4335C}"/>
                  </a:ext>
                </a:extLst>
              </p:cNvPr>
              <p:cNvSpPr txBox="1"/>
              <p:nvPr/>
            </p:nvSpPr>
            <p:spPr>
              <a:xfrm>
                <a:off x="2709489" y="4380434"/>
                <a:ext cx="72019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n-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t</m:t>
                    </m:r>
                  </m:oMath>
                </a14:m>
                <a:endParaRPr lang="en-IL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1450393-4753-4DCB-B59D-A61BCBC433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9489" y="4380434"/>
                <a:ext cx="720191" cy="461665"/>
              </a:xfrm>
              <a:prstGeom prst="rect">
                <a:avLst/>
              </a:prstGeom>
              <a:blipFill>
                <a:blip r:embed="rId6"/>
                <a:stretch>
                  <a:fillRect l="-12605" t="-9333" b="-3200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1666B56-0FFB-4B82-B059-BAD2BC0D981E}"/>
                  </a:ext>
                </a:extLst>
              </p:cNvPr>
              <p:cNvSpPr txBox="1"/>
              <p:nvPr/>
            </p:nvSpPr>
            <p:spPr>
              <a:xfrm>
                <a:off x="5347476" y="4472727"/>
                <a:ext cx="33717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i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1666B56-0FFB-4B82-B059-BAD2BC0D98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7476" y="4472727"/>
                <a:ext cx="337179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AB4C334F-0015-47AB-BC84-D1A5BEB1E3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13" name="Callout: Line with Border and Accent Bar 12">
            <a:extLst>
              <a:ext uri="{FF2B5EF4-FFF2-40B4-BE49-F238E27FC236}">
                <a16:creationId xmlns:a16="http://schemas.microsoft.com/office/drawing/2014/main" id="{D07016D1-F7DA-407F-8563-3BDF0D5B63B8}"/>
              </a:ext>
            </a:extLst>
          </p:cNvPr>
          <p:cNvSpPr/>
          <p:nvPr/>
        </p:nvSpPr>
        <p:spPr bwMode="auto">
          <a:xfrm>
            <a:off x="4708215" y="1601855"/>
            <a:ext cx="2097187" cy="1143000"/>
          </a:xfrm>
          <a:prstGeom prst="accentBorderCallout1">
            <a:avLst>
              <a:gd name="adj1" fmla="val 18750"/>
              <a:gd name="adj2" fmla="val -8333"/>
              <a:gd name="adj3" fmla="val 151476"/>
              <a:gd name="adj4" fmla="val -2571"/>
            </a:avLst>
          </a:prstGeom>
          <a:solidFill>
            <a:schemeClr val="accent1"/>
          </a:solidFill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Memory state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of 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Arial" charset="0"/>
                <a:cs typeface="Arial" charset="0"/>
              </a:rPr>
              <a:t>guesser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: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rgbClr val="FF0000"/>
                </a:solidFill>
                <a:latin typeface="Arial" charset="0"/>
                <a:cs typeface="Arial" charset="0"/>
              </a:rPr>
              <a:t>s</a:t>
            </a:r>
            <a:r>
              <a:rPr lang="en-US" sz="2400" dirty="0">
                <a:latin typeface="Arial" charset="0"/>
                <a:cs typeface="Arial" charset="0"/>
              </a:rPr>
              <a:t> bits</a:t>
            </a:r>
            <a:endParaRPr kumimoji="0" lang="en-IL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D40B611-53B9-446F-8E15-0F7E23A0FC7B}"/>
                  </a:ext>
                </a:extLst>
              </p:cNvPr>
              <p:cNvSpPr txBox="1"/>
              <p:nvPr/>
            </p:nvSpPr>
            <p:spPr>
              <a:xfrm>
                <a:off x="5202504" y="3163126"/>
                <a:ext cx="67973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D40B611-53B9-446F-8E15-0F7E23A0FC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2504" y="3163126"/>
                <a:ext cx="679731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A71749C-9836-47BA-86F6-7D6D7FD72E78}"/>
                  </a:ext>
                </a:extLst>
              </p:cNvPr>
              <p:cNvSpPr txBox="1"/>
              <p:nvPr/>
            </p:nvSpPr>
            <p:spPr>
              <a:xfrm>
                <a:off x="2629912" y="3167244"/>
                <a:ext cx="106546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0070C0"/>
                    </a:solidFill>
                  </a:rPr>
                  <a:t>[n]\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IL" sz="24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A71749C-9836-47BA-86F6-7D6D7FD72E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9912" y="3167244"/>
                <a:ext cx="1065462" cy="461665"/>
              </a:xfrm>
              <a:prstGeom prst="rect">
                <a:avLst/>
              </a:prstGeom>
              <a:blipFill>
                <a:blip r:embed="rId3"/>
                <a:stretch>
                  <a:fillRect l="-8571" t="-9333" b="-3200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2B59A213-4CEF-4B8C-AEA7-E0330C7BE21B}"/>
              </a:ext>
            </a:extLst>
          </p:cNvPr>
          <p:cNvSpPr txBox="1"/>
          <p:nvPr/>
        </p:nvSpPr>
        <p:spPr>
          <a:xfrm>
            <a:off x="768743" y="5315180"/>
            <a:ext cx="72100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Simulate the </a:t>
            </a:r>
            <a:r>
              <a:rPr lang="en-US" sz="2800" dirty="0">
                <a:solidFill>
                  <a:srgbClr val="00B050"/>
                </a:solidFill>
              </a:rPr>
              <a:t>guesser</a:t>
            </a:r>
            <a:r>
              <a:rPr lang="en-US" sz="2800" dirty="0"/>
              <a:t> </a:t>
            </a:r>
            <a:r>
              <a:rPr lang="en-US" sz="2800" b="1" dirty="0"/>
              <a:t>till the end </a:t>
            </a:r>
            <a:r>
              <a:rPr lang="en-US" sz="2800" dirty="0"/>
              <a:t>and see when it gives </a:t>
            </a:r>
            <a:r>
              <a:rPr lang="en-US" sz="2800" b="1" dirty="0"/>
              <a:t>correct</a:t>
            </a:r>
            <a:r>
              <a:rPr lang="en-US" sz="2800" dirty="0"/>
              <a:t> guesses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/>
              <a:t>These can be used to </a:t>
            </a:r>
            <a:r>
              <a:rPr lang="en-US" sz="2800" b="1" dirty="0"/>
              <a:t>help describe </a:t>
            </a:r>
            <a:r>
              <a:rPr lang="en-US" sz="2800" dirty="0"/>
              <a:t>T</a:t>
            </a:r>
            <a:endParaRPr lang="en-IL" sz="2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F56F0EC-B337-4B87-87BF-73C5C5DA772F}"/>
              </a:ext>
            </a:extLst>
          </p:cNvPr>
          <p:cNvSpPr txBox="1"/>
          <p:nvPr/>
        </p:nvSpPr>
        <p:spPr>
          <a:xfrm>
            <a:off x="7569642" y="3380444"/>
            <a:ext cx="1117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L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Speech Bubble: Rectangle with Corners Rounded 9">
                <a:extLst>
                  <a:ext uri="{FF2B5EF4-FFF2-40B4-BE49-F238E27FC236}">
                    <a16:creationId xmlns:a16="http://schemas.microsoft.com/office/drawing/2014/main" id="{00CEB0C0-B241-4F25-B94F-5B94D9167B5D}"/>
                  </a:ext>
                </a:extLst>
              </p:cNvPr>
              <p:cNvSpPr/>
              <p:nvPr/>
            </p:nvSpPr>
            <p:spPr bwMode="auto">
              <a:xfrm>
                <a:off x="55660" y="2218872"/>
                <a:ext cx="4444778" cy="525983"/>
              </a:xfrm>
              <a:prstGeom prst="wedgeRoundRectCallout">
                <a:avLst>
                  <a:gd name="adj1" fmla="val 30476"/>
                  <a:gd name="adj2" fmla="val 119945"/>
                  <a:gd name="adj3" fmla="val 16667"/>
                </a:avLst>
              </a:prstGeom>
              <a:solidFill>
                <a:schemeClr val="accent1"/>
              </a:solidFill>
              <a:ln w="1016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kumimoji="0" lang="en-US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cs typeface="Arial" charset="0"/>
                  </a:rPr>
                  <a:t>On this part may guess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  <m:r>
                      <a:rPr lang="en-US" b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sub>
                    </m:sSub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𝜷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𝒍𝒏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cs typeface="Arial" charset="0"/>
                  </a:rPr>
                  <a:t> </a:t>
                </a:r>
                <a:endParaRPr kumimoji="0" lang="en-IL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10" name="Speech Bubble: Rectangle with Corners Rounded 9">
                <a:extLst>
                  <a:ext uri="{FF2B5EF4-FFF2-40B4-BE49-F238E27FC236}">
                    <a16:creationId xmlns:a16="http://schemas.microsoft.com/office/drawing/2014/main" id="{00CEB0C0-B241-4F25-B94F-5B94D9167B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660" y="2218872"/>
                <a:ext cx="4444778" cy="525983"/>
              </a:xfrm>
              <a:prstGeom prst="wedgeRoundRectCallout">
                <a:avLst>
                  <a:gd name="adj1" fmla="val 30476"/>
                  <a:gd name="adj2" fmla="val 119945"/>
                  <a:gd name="adj3" fmla="val 16667"/>
                </a:avLst>
              </a:prstGeom>
              <a:blipFill>
                <a:blip r:embed="rId4"/>
                <a:stretch>
                  <a:fillRect l="-3283" r="-137"/>
                </a:stretch>
              </a:blipFill>
              <a:ln w="1016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E86A9D4-F311-4BCB-8B4D-D98897FB76D0}"/>
                  </a:ext>
                </a:extLst>
              </p:cNvPr>
              <p:cNvSpPr txBox="1"/>
              <p:nvPr/>
            </p:nvSpPr>
            <p:spPr>
              <a:xfrm>
                <a:off x="6384616" y="4611266"/>
                <a:ext cx="2759384" cy="543418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|T|=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i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i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t</m:t>
                    </m:r>
                  </m:oMath>
                </a14:m>
                <a:r>
                  <a:rPr lang="en-US" sz="2800" b="1" dirty="0"/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𝛽</m:t>
                        </m:r>
                      </m:sup>
                    </m:sSup>
                  </m:oMath>
                </a14:m>
                <a:endParaRPr lang="en-IL" sz="28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E86A9D4-F311-4BCB-8B4D-D98897FB76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4616" y="4611266"/>
                <a:ext cx="2759384" cy="543418"/>
              </a:xfrm>
              <a:prstGeom prst="rect">
                <a:avLst/>
              </a:prstGeom>
              <a:blipFill>
                <a:blip r:embed="rId9"/>
                <a:stretch>
                  <a:fillRect l="-4415" t="-7778" b="-28889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Speech Bubble: Rectangle with Corners Rounded 10">
                <a:extLst>
                  <a:ext uri="{FF2B5EF4-FFF2-40B4-BE49-F238E27FC236}">
                    <a16:creationId xmlns:a16="http://schemas.microsoft.com/office/drawing/2014/main" id="{90C727A0-54FD-41D1-BC0D-C625E8EA6F65}"/>
                  </a:ext>
                </a:extLst>
              </p:cNvPr>
              <p:cNvSpPr/>
              <p:nvPr/>
            </p:nvSpPr>
            <p:spPr bwMode="auto">
              <a:xfrm>
                <a:off x="3622539" y="4607938"/>
                <a:ext cx="1532078" cy="633046"/>
              </a:xfrm>
              <a:prstGeom prst="wedgeRoundRectCallout">
                <a:avLst>
                  <a:gd name="adj1" fmla="val 58133"/>
                  <a:gd name="adj2" fmla="val -105278"/>
                  <a:gd name="adj3" fmla="val 16667"/>
                </a:avLst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cs typeface="Arial" charset="0"/>
                  </a:rPr>
                  <a:t>The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cs typeface="Arial" charset="0"/>
                  </a:rPr>
                  <a:t>correct</a:t>
                </a:r>
              </a:p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cs typeface="Arial" charset="0"/>
                  </a:rPr>
                  <a:t> guesses</a:t>
                </a:r>
                <a:endParaRPr kumimoji="0" lang="en-IL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11" name="Speech Bubble: Rectangle with Corners Rounded 10">
                <a:extLst>
                  <a:ext uri="{FF2B5EF4-FFF2-40B4-BE49-F238E27FC236}">
                    <a16:creationId xmlns:a16="http://schemas.microsoft.com/office/drawing/2014/main" id="{90C727A0-54FD-41D1-BC0D-C625E8EA6F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22539" y="4607938"/>
                <a:ext cx="1532078" cy="633046"/>
              </a:xfrm>
              <a:prstGeom prst="wedgeRoundRectCallout">
                <a:avLst>
                  <a:gd name="adj1" fmla="val 58133"/>
                  <a:gd name="adj2" fmla="val -105278"/>
                  <a:gd name="adj3" fmla="val 16667"/>
                </a:avLst>
              </a:prstGeom>
              <a:blipFill>
                <a:blip r:embed="rId10"/>
                <a:stretch>
                  <a:fillRect l="-2174" b="-8485"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1243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0" grpId="0" animBg="1"/>
      <p:bldP spid="17" grpId="0" animBg="1"/>
      <p:bldP spid="1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Speech Bubble: Rectangle with Corners Rounded 5">
                <a:extLst>
                  <a:ext uri="{FF2B5EF4-FFF2-40B4-BE49-F238E27FC236}">
                    <a16:creationId xmlns:a16="http://schemas.microsoft.com/office/drawing/2014/main" id="{64EAD968-D808-4375-A8B8-19E56C3F884D}"/>
                  </a:ext>
                </a:extLst>
              </p:cNvPr>
              <p:cNvSpPr/>
              <p:nvPr/>
            </p:nvSpPr>
            <p:spPr bwMode="auto">
              <a:xfrm>
                <a:off x="4388295" y="5331542"/>
                <a:ext cx="3760189" cy="377485"/>
              </a:xfrm>
              <a:prstGeom prst="wedgeRoundRectCallout">
                <a:avLst>
                  <a:gd name="adj1" fmla="val -84890"/>
                  <a:gd name="adj2" fmla="val 203312"/>
                  <a:gd name="adj3" fmla="val 16667"/>
                </a:avLst>
              </a:prstGeom>
              <a:solidFill>
                <a:schemeClr val="accent1"/>
              </a:solidFill>
              <a:ln w="1016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400" i="1" dirty="0" smtClean="0">
                          <a:latin typeface="Cambria Math" panose="02040503050406030204" pitchFamily="18" charset="0"/>
                        </a:rPr>
                        <m:t>𝑛</m:t>
                      </m:r>
                      <m:d>
                        <m:dPr>
                          <m:ctrlPr>
                            <a:rPr lang="pt-BR" sz="24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40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pt-BR" sz="2400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BR" sz="240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⋯</m:t>
                      </m:r>
                      <m:r>
                        <a:rPr lang="pt-BR" sz="2400" i="1" dirty="0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pt-BR" sz="2400" i="1" dirty="0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pt-BR" sz="2400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pt-BR" sz="2400" i="1" dirty="0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pt-BR" sz="2400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ℓ</m:t>
                      </m:r>
                      <m:r>
                        <a:rPr lang="pt-BR" sz="2400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2400" i="1" dirty="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0" lang="en-IL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6" name="Speech Bubble: Rectangle with Corners Rounded 5">
                <a:extLst>
                  <a:ext uri="{FF2B5EF4-FFF2-40B4-BE49-F238E27FC236}">
                    <a16:creationId xmlns:a16="http://schemas.microsoft.com/office/drawing/2014/main" id="{64EAD968-D808-4375-A8B8-19E56C3F88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88295" y="5331542"/>
                <a:ext cx="3760189" cy="377485"/>
              </a:xfrm>
              <a:prstGeom prst="wedgeRoundRectCallout">
                <a:avLst>
                  <a:gd name="adj1" fmla="val -84890"/>
                  <a:gd name="adj2" fmla="val 203312"/>
                  <a:gd name="adj3" fmla="val 16667"/>
                </a:avLst>
              </a:prstGeom>
              <a:blipFill>
                <a:blip r:embed="rId3"/>
                <a:stretch>
                  <a:fillRect/>
                </a:stretch>
              </a:blipFill>
              <a:ln w="1016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2EF5A27E-3E6F-4EBF-919C-E5171ADEB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/>
              <a:t>The Encoding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FE41665-5975-43AB-9299-9AED3D720E6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659" y="1600200"/>
                <a:ext cx="8991237" cy="452596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⊂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be an </a:t>
                </a:r>
                <a:r>
                  <a:rPr lang="en-US" b="1" dirty="0"/>
                  <a:t>ordered</a:t>
                </a:r>
                <a:r>
                  <a:rPr lang="en-US" dirty="0"/>
                  <a:t> set of size t</a:t>
                </a:r>
              </a:p>
              <a:p>
                <a:r>
                  <a:rPr lang="en-US" dirty="0"/>
                  <a:t>Consider the state of the guesser t </a:t>
                </a:r>
                <a:r>
                  <a:rPr lang="en-US" b="1" dirty="0"/>
                  <a:t>steps from the end</a:t>
                </a:r>
                <a:r>
                  <a:rPr lang="en-US" dirty="0"/>
                  <a:t>. </a:t>
                </a:r>
              </a:p>
              <a:p>
                <a:r>
                  <a:rPr lang="en-US" dirty="0"/>
                  <a:t>The set of cards so far was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\</a:t>
                </a:r>
                <a:r>
                  <a:rPr lang="en-US" dirty="0">
                    <a:solidFill>
                      <a:srgbClr val="0070C0"/>
                    </a:solidFill>
                  </a:rPr>
                  <a:t>T</a:t>
                </a:r>
              </a:p>
              <a:p>
                <a:pPr lvl="1"/>
                <a:r>
                  <a:rPr lang="en-US" dirty="0"/>
                  <a:t>According to a random permutation</a:t>
                </a:r>
              </a:p>
              <a:p>
                <a:pPr lvl="2"/>
                <a:r>
                  <a:rPr lang="en-US" dirty="0"/>
                  <a:t>No need to waste bits on it</a:t>
                </a:r>
              </a:p>
              <a:p>
                <a:pPr lvl="1"/>
                <a:r>
                  <a:rPr lang="en-US" dirty="0"/>
                  <a:t>Encode </a:t>
                </a:r>
                <a:r>
                  <a:rPr lang="en-US" dirty="0">
                    <a:solidFill>
                      <a:srgbClr val="0070C0"/>
                    </a:solidFill>
                  </a:rPr>
                  <a:t>T</a:t>
                </a:r>
                <a:r>
                  <a:rPr lang="en-US" dirty="0"/>
                  <a:t> using the guesser</a:t>
                </a:r>
              </a:p>
              <a:p>
                <a:pPr lvl="2"/>
                <a:r>
                  <a:rPr lang="en-US" dirty="0"/>
                  <a:t>The s bits of the state </a:t>
                </a:r>
              </a:p>
              <a:p>
                <a:pPr lvl="2"/>
                <a:r>
                  <a:rPr lang="en-US" dirty="0"/>
                  <a:t>Encoding where the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correct guesses occurred within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dirty="0"/>
              </a:p>
              <a:p>
                <a:pPr lvl="2"/>
                <a:r>
                  <a:rPr lang="en-US" b="1" dirty="0"/>
                  <a:t>Ordered set </a:t>
                </a:r>
                <a:r>
                  <a:rPr lang="en-US" dirty="0"/>
                  <a:t>of size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t</m:t>
                    </m:r>
                  </m:oMath>
                </a14:m>
                <a:r>
                  <a:rPr lang="en-US" dirty="0"/>
                  <a:t>-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dirty="0"/>
                  <a:t> for the rest of the elements of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IL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FE41665-5975-43AB-9299-9AED3D720E6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659" y="1600200"/>
                <a:ext cx="8991237" cy="4525963"/>
              </a:xfrm>
              <a:blipFill>
                <a:blip r:embed="rId4"/>
                <a:stretch>
                  <a:fillRect l="-1763" t="-1617" b="-1388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Speech Bubble: Rectangle with Corners Rounded 4">
                <a:extLst>
                  <a:ext uri="{FF2B5EF4-FFF2-40B4-BE49-F238E27FC236}">
                    <a16:creationId xmlns:a16="http://schemas.microsoft.com/office/drawing/2014/main" id="{FE29783B-DEC1-4900-8985-159D90C1ABAD}"/>
                  </a:ext>
                </a:extLst>
              </p:cNvPr>
              <p:cNvSpPr/>
              <p:nvPr/>
            </p:nvSpPr>
            <p:spPr bwMode="auto">
              <a:xfrm>
                <a:off x="8424795" y="4238188"/>
                <a:ext cx="663546" cy="831948"/>
              </a:xfrm>
              <a:prstGeom prst="wedgeRoundRectCallout">
                <a:avLst>
                  <a:gd name="adj1" fmla="val -53446"/>
                  <a:gd name="adj2" fmla="val 132049"/>
                  <a:gd name="adj3" fmla="val 16667"/>
                </a:avLst>
              </a:prstGeom>
              <a:solidFill>
                <a:schemeClr val="accent1"/>
              </a:solidFill>
              <a:ln w="1016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BR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pt-BR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US" sz="240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kumimoji="0" lang="en-IL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5" name="Speech Bubble: Rectangle with Corners Rounded 4">
                <a:extLst>
                  <a:ext uri="{FF2B5EF4-FFF2-40B4-BE49-F238E27FC236}">
                    <a16:creationId xmlns:a16="http://schemas.microsoft.com/office/drawing/2014/main" id="{FE29783B-DEC1-4900-8985-159D90C1AB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424795" y="4238188"/>
                <a:ext cx="663546" cy="831948"/>
              </a:xfrm>
              <a:prstGeom prst="wedgeRoundRectCallout">
                <a:avLst>
                  <a:gd name="adj1" fmla="val -53446"/>
                  <a:gd name="adj2" fmla="val 132049"/>
                  <a:gd name="adj3" fmla="val 16667"/>
                </a:avLst>
              </a:prstGeom>
              <a:blipFill>
                <a:blip r:embed="rId21"/>
                <a:stretch>
                  <a:fillRect/>
                </a:stretch>
              </a:blipFill>
              <a:ln w="1016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299CA18A-EEC7-462B-9BE6-7C82A3988FDC}"/>
              </a:ext>
            </a:extLst>
          </p:cNvPr>
          <p:cNvSpPr/>
          <p:nvPr/>
        </p:nvSpPr>
        <p:spPr bwMode="auto">
          <a:xfrm>
            <a:off x="6773034" y="3019156"/>
            <a:ext cx="2063469" cy="752805"/>
          </a:xfrm>
          <a:prstGeom prst="wedgeRoundRectCallout">
            <a:avLst>
              <a:gd name="adj1" fmla="val -84823"/>
              <a:gd name="adj2" fmla="val 69034"/>
              <a:gd name="adj3" fmla="val 16667"/>
            </a:avLst>
          </a:prstGeom>
          <a:solidFill>
            <a:schemeClr val="accent1"/>
          </a:solidFill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latin typeface="Arial" charset="0"/>
                <a:cs typeface="Arial" charset="0"/>
              </a:rPr>
              <a:t>To make the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latin typeface="Arial" charset="0"/>
                <a:cs typeface="Arial" charset="0"/>
              </a:rPr>
              <a:t> process random</a:t>
            </a:r>
            <a:endParaRPr kumimoji="0" lang="en-IL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FD55CE8-DA05-4909-8D83-24A8F9B7CA33}"/>
                  </a:ext>
                </a:extLst>
              </p:cNvPr>
              <p:cNvSpPr txBox="1"/>
              <p:nvPr/>
            </p:nvSpPr>
            <p:spPr>
              <a:xfrm>
                <a:off x="7193820" y="965501"/>
                <a:ext cx="1359461" cy="543418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i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t</m:t>
                    </m:r>
                  </m:oMath>
                </a14:m>
                <a:r>
                  <a:rPr lang="en-US" sz="2800" b="1" dirty="0"/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𝛽</m:t>
                        </m:r>
                      </m:sup>
                    </m:sSup>
                  </m:oMath>
                </a14:m>
                <a:endParaRPr lang="en-IL" sz="28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FD55CE8-DA05-4909-8D83-24A8F9B7CA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3820" y="965501"/>
                <a:ext cx="1359461" cy="543418"/>
              </a:xfrm>
              <a:prstGeom prst="rect">
                <a:avLst/>
              </a:prstGeom>
              <a:blipFill>
                <a:blip r:embed="rId22"/>
                <a:stretch>
                  <a:fillRect t="-7778" b="-28889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79717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2346E4-34B7-42A6-B953-84B43B088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Encoding</a:t>
            </a:r>
            <a:endParaRPr lang="en-IL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B3D738C-B638-4983-91E4-1AA6844A50A9}"/>
              </a:ext>
            </a:extLst>
          </p:cNvPr>
          <p:cNvSpPr/>
          <p:nvPr/>
        </p:nvSpPr>
        <p:spPr bwMode="auto">
          <a:xfrm>
            <a:off x="1343278" y="3163984"/>
            <a:ext cx="3285366" cy="525983"/>
          </a:xfrm>
          <a:prstGeom prst="roundRect">
            <a:avLst/>
          </a:prstGeom>
          <a:noFill/>
          <a:ln w="28575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C56FBF0-C5B5-4929-8B27-A8CB0E973CA4}"/>
              </a:ext>
            </a:extLst>
          </p:cNvPr>
          <p:cNvSpPr/>
          <p:nvPr/>
        </p:nvSpPr>
        <p:spPr bwMode="auto">
          <a:xfrm>
            <a:off x="4708216" y="3163126"/>
            <a:ext cx="1546927" cy="525983"/>
          </a:xfrm>
          <a:prstGeom prst="roundRect">
            <a:avLst/>
          </a:prstGeom>
          <a:noFill/>
          <a:ln w="28575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7DA6D256-CE1B-404D-AEB9-40107757F656}"/>
              </a:ext>
            </a:extLst>
          </p:cNvPr>
          <p:cNvSpPr/>
          <p:nvPr/>
        </p:nvSpPr>
        <p:spPr bwMode="auto">
          <a:xfrm rot="5400000">
            <a:off x="2722970" y="2526736"/>
            <a:ext cx="525982" cy="3285366"/>
          </a:xfrm>
          <a:prstGeom prst="rightBrac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43C6DF6F-CCE2-4D82-A90D-83274E4BD649}"/>
              </a:ext>
            </a:extLst>
          </p:cNvPr>
          <p:cNvSpPr/>
          <p:nvPr/>
        </p:nvSpPr>
        <p:spPr bwMode="auto">
          <a:xfrm rot="5400000">
            <a:off x="5259142" y="3426968"/>
            <a:ext cx="525982" cy="1466021"/>
          </a:xfrm>
          <a:prstGeom prst="rightBrac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1450393-4753-4DCB-B59D-A61BCBC4335C}"/>
                  </a:ext>
                </a:extLst>
              </p:cNvPr>
              <p:cNvSpPr txBox="1"/>
              <p:nvPr/>
            </p:nvSpPr>
            <p:spPr>
              <a:xfrm>
                <a:off x="2709489" y="4380434"/>
                <a:ext cx="72019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n-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t</m:t>
                    </m:r>
                  </m:oMath>
                </a14:m>
                <a:endParaRPr lang="en-IL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1450393-4753-4DCB-B59D-A61BCBC433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9489" y="4380434"/>
                <a:ext cx="720191" cy="461665"/>
              </a:xfrm>
              <a:prstGeom prst="rect">
                <a:avLst/>
              </a:prstGeom>
              <a:blipFill>
                <a:blip r:embed="rId6"/>
                <a:stretch>
                  <a:fillRect l="-12605" t="-9333" b="-3200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1666B56-0FFB-4B82-B059-BAD2BC0D981E}"/>
                  </a:ext>
                </a:extLst>
              </p:cNvPr>
              <p:cNvSpPr txBox="1"/>
              <p:nvPr/>
            </p:nvSpPr>
            <p:spPr>
              <a:xfrm>
                <a:off x="5347476" y="4472727"/>
                <a:ext cx="33717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i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1666B56-0FFB-4B82-B059-BAD2BC0D98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7476" y="4472727"/>
                <a:ext cx="337179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AB4C334F-0015-47AB-BC84-D1A5BEB1E3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13" name="Callout: Line with Border and Accent Bar 12">
            <a:extLst>
              <a:ext uri="{FF2B5EF4-FFF2-40B4-BE49-F238E27FC236}">
                <a16:creationId xmlns:a16="http://schemas.microsoft.com/office/drawing/2014/main" id="{D07016D1-F7DA-407F-8563-3BDF0D5B63B8}"/>
              </a:ext>
            </a:extLst>
          </p:cNvPr>
          <p:cNvSpPr/>
          <p:nvPr/>
        </p:nvSpPr>
        <p:spPr bwMode="auto">
          <a:xfrm>
            <a:off x="4708215" y="1601855"/>
            <a:ext cx="2097187" cy="1143000"/>
          </a:xfrm>
          <a:prstGeom prst="accentBorderCallout1">
            <a:avLst>
              <a:gd name="adj1" fmla="val 18750"/>
              <a:gd name="adj2" fmla="val -8333"/>
              <a:gd name="adj3" fmla="val 151476"/>
              <a:gd name="adj4" fmla="val -2571"/>
            </a:avLst>
          </a:prstGeom>
          <a:solidFill>
            <a:schemeClr val="accent1"/>
          </a:solidFill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Memory state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of 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Arial" charset="0"/>
                <a:cs typeface="Arial" charset="0"/>
              </a:rPr>
              <a:t>guesser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: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rgbClr val="FF0000"/>
                </a:solidFill>
                <a:latin typeface="Arial" charset="0"/>
                <a:cs typeface="Arial" charset="0"/>
              </a:rPr>
              <a:t>s</a:t>
            </a:r>
            <a:r>
              <a:rPr lang="en-US" sz="2400" dirty="0">
                <a:latin typeface="Arial" charset="0"/>
                <a:cs typeface="Arial" charset="0"/>
              </a:rPr>
              <a:t> bits</a:t>
            </a:r>
            <a:endParaRPr kumimoji="0" lang="en-IL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D40B611-53B9-446F-8E15-0F7E23A0FC7B}"/>
                  </a:ext>
                </a:extLst>
              </p:cNvPr>
              <p:cNvSpPr txBox="1"/>
              <p:nvPr/>
            </p:nvSpPr>
            <p:spPr>
              <a:xfrm>
                <a:off x="5202504" y="3163126"/>
                <a:ext cx="67973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D40B611-53B9-446F-8E15-0F7E23A0FC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2504" y="3163126"/>
                <a:ext cx="679731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A71749C-9836-47BA-86F6-7D6D7FD72E78}"/>
                  </a:ext>
                </a:extLst>
              </p:cNvPr>
              <p:cNvSpPr txBox="1"/>
              <p:nvPr/>
            </p:nvSpPr>
            <p:spPr>
              <a:xfrm>
                <a:off x="2629912" y="3167244"/>
                <a:ext cx="106546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0070C0"/>
                    </a:solidFill>
                  </a:rPr>
                  <a:t>[n]\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IL" sz="24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A71749C-9836-47BA-86F6-7D6D7FD72E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9912" y="3167244"/>
                <a:ext cx="1065462" cy="461665"/>
              </a:xfrm>
              <a:prstGeom prst="rect">
                <a:avLst/>
              </a:prstGeom>
              <a:blipFill>
                <a:blip r:embed="rId3"/>
                <a:stretch>
                  <a:fillRect l="-8571" t="-9333" b="-3200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2B59A213-4CEF-4B8C-AEA7-E0330C7BE21B}"/>
              </a:ext>
            </a:extLst>
          </p:cNvPr>
          <p:cNvSpPr txBox="1"/>
          <p:nvPr/>
        </p:nvSpPr>
        <p:spPr>
          <a:xfrm>
            <a:off x="768743" y="5315180"/>
            <a:ext cx="72100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Simulate the </a:t>
            </a:r>
            <a:r>
              <a:rPr lang="en-US" sz="2800" dirty="0">
                <a:solidFill>
                  <a:srgbClr val="00B050"/>
                </a:solidFill>
              </a:rPr>
              <a:t>guesser</a:t>
            </a:r>
            <a:r>
              <a:rPr lang="en-US" sz="2800" dirty="0"/>
              <a:t> till the end and see when it gives </a:t>
            </a:r>
            <a:r>
              <a:rPr lang="en-US" sz="2800" b="1" dirty="0"/>
              <a:t>correct</a:t>
            </a:r>
            <a:r>
              <a:rPr lang="en-US" sz="2800" dirty="0"/>
              <a:t> guesses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/>
              <a:t>These can be used to </a:t>
            </a:r>
            <a:r>
              <a:rPr lang="en-US" sz="2800" b="1" dirty="0"/>
              <a:t>help describe </a:t>
            </a:r>
            <a:r>
              <a:rPr lang="en-US" sz="2800" dirty="0"/>
              <a:t>T</a:t>
            </a:r>
            <a:endParaRPr lang="en-IL" sz="2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F56F0EC-B337-4B87-87BF-73C5C5DA772F}"/>
              </a:ext>
            </a:extLst>
          </p:cNvPr>
          <p:cNvSpPr txBox="1"/>
          <p:nvPr/>
        </p:nvSpPr>
        <p:spPr>
          <a:xfrm>
            <a:off x="7541506" y="2029944"/>
            <a:ext cx="1117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L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Speech Bubble: Rectangle with Corners Rounded 10">
                <a:extLst>
                  <a:ext uri="{FF2B5EF4-FFF2-40B4-BE49-F238E27FC236}">
                    <a16:creationId xmlns:a16="http://schemas.microsoft.com/office/drawing/2014/main" id="{90C727A0-54FD-41D1-BC0D-C625E8EA6F65}"/>
                  </a:ext>
                </a:extLst>
              </p:cNvPr>
              <p:cNvSpPr/>
              <p:nvPr/>
            </p:nvSpPr>
            <p:spPr bwMode="auto">
              <a:xfrm>
                <a:off x="3622539" y="4607938"/>
                <a:ext cx="1532078" cy="633046"/>
              </a:xfrm>
              <a:prstGeom prst="wedgeRoundRectCallout">
                <a:avLst>
                  <a:gd name="adj1" fmla="val 58133"/>
                  <a:gd name="adj2" fmla="val -105278"/>
                  <a:gd name="adj3" fmla="val 16667"/>
                </a:avLst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cs typeface="Arial" charset="0"/>
                  </a:rPr>
                  <a:t>The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cs typeface="Arial" charset="0"/>
                  </a:rPr>
                  <a:t>correct</a:t>
                </a:r>
              </a:p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cs typeface="Arial" charset="0"/>
                  </a:rPr>
                  <a:t> guesses</a:t>
                </a:r>
                <a:endParaRPr kumimoji="0" lang="en-IL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11" name="Speech Bubble: Rectangle with Corners Rounded 10">
                <a:extLst>
                  <a:ext uri="{FF2B5EF4-FFF2-40B4-BE49-F238E27FC236}">
                    <a16:creationId xmlns:a16="http://schemas.microsoft.com/office/drawing/2014/main" id="{90C727A0-54FD-41D1-BC0D-C625E8EA6F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22539" y="4607938"/>
                <a:ext cx="1532078" cy="633046"/>
              </a:xfrm>
              <a:prstGeom prst="wedgeRoundRectCallout">
                <a:avLst>
                  <a:gd name="adj1" fmla="val 58133"/>
                  <a:gd name="adj2" fmla="val -105278"/>
                  <a:gd name="adj3" fmla="val 16667"/>
                </a:avLst>
              </a:prstGeom>
              <a:blipFill>
                <a:blip r:embed="rId9"/>
                <a:stretch>
                  <a:fillRect l="-2174" b="-8485"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Speech Bubble: Rectangle with Corners Rounded 17">
            <a:extLst>
              <a:ext uri="{FF2B5EF4-FFF2-40B4-BE49-F238E27FC236}">
                <a16:creationId xmlns:a16="http://schemas.microsoft.com/office/drawing/2014/main" id="{DC6A0E22-3E5E-4800-ABC1-4E82C098521A}"/>
              </a:ext>
            </a:extLst>
          </p:cNvPr>
          <p:cNvSpPr/>
          <p:nvPr/>
        </p:nvSpPr>
        <p:spPr bwMode="auto">
          <a:xfrm>
            <a:off x="1050630" y="2034426"/>
            <a:ext cx="1532078" cy="633046"/>
          </a:xfrm>
          <a:prstGeom prst="wedgeRoundRectCallout">
            <a:avLst>
              <a:gd name="adj1" fmla="val 74498"/>
              <a:gd name="adj2" fmla="val 118378"/>
              <a:gd name="adj3" fmla="val 16667"/>
            </a:avLst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Random</a:t>
            </a:r>
            <a:r>
              <a:rPr kumimoji="0" lang="en-US" sz="1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order</a:t>
            </a:r>
            <a:endParaRPr kumimoji="0" lang="en-I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932B927-F319-4F10-9626-F2A3A8B20C13}"/>
              </a:ext>
            </a:extLst>
          </p:cNvPr>
          <p:cNvSpPr txBox="1"/>
          <p:nvPr/>
        </p:nvSpPr>
        <p:spPr>
          <a:xfrm>
            <a:off x="7267985" y="1417638"/>
            <a:ext cx="1745883" cy="388134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IL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13E903F-CEF5-4328-ADBD-937C1F6C04AF}"/>
              </a:ext>
            </a:extLst>
          </p:cNvPr>
          <p:cNvSpPr txBox="1"/>
          <p:nvPr/>
        </p:nvSpPr>
        <p:spPr>
          <a:xfrm>
            <a:off x="7392608" y="1800665"/>
            <a:ext cx="1402490" cy="400110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rial" charset="0"/>
                <a:cs typeface="Arial" charset="0"/>
              </a:rPr>
              <a:t>s</a:t>
            </a:r>
            <a:r>
              <a:rPr lang="en-US" sz="2000" dirty="0">
                <a:latin typeface="Arial" charset="0"/>
                <a:cs typeface="Arial" charset="0"/>
              </a:rPr>
              <a:t> bits</a:t>
            </a:r>
            <a:endParaRPr lang="en-IL" sz="2000" dirty="0">
              <a:latin typeface="Arial" charset="0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5645DE8-80AC-443D-81E2-B415F01D0E39}"/>
                  </a:ext>
                </a:extLst>
              </p:cNvPr>
              <p:cNvSpPr txBox="1"/>
              <p:nvPr/>
            </p:nvSpPr>
            <p:spPr>
              <a:xfrm>
                <a:off x="7397528" y="2425013"/>
                <a:ext cx="1402490" cy="1323439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prstDash val="sysDash"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Arial" charset="0"/>
                    <a:cs typeface="Arial" charset="0"/>
                  </a:rPr>
                  <a:t>Set of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ℓ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>
                    <a:latin typeface="Arial" charset="0"/>
                    <a:cs typeface="Arial" charset="0"/>
                  </a:rPr>
                  <a:t>locations of correct guesses</a:t>
                </a:r>
                <a:endParaRPr lang="en-IL" sz="2000" dirty="0"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5645DE8-80AC-443D-81E2-B415F01D0E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7528" y="2425013"/>
                <a:ext cx="1402490" cy="1323439"/>
              </a:xfrm>
              <a:prstGeom prst="rect">
                <a:avLst/>
              </a:prstGeom>
              <a:blipFill>
                <a:blip r:embed="rId10"/>
                <a:stretch>
                  <a:fillRect l="-4292" t="-1818" r="-6438" b="-6818"/>
                </a:stretch>
              </a:blipFill>
              <a:ln w="19050">
                <a:solidFill>
                  <a:schemeClr val="tx1"/>
                </a:solidFill>
                <a:prstDash val="sysDash"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63AD938E-62FF-45BF-92C4-859A70E030A9}"/>
              </a:ext>
            </a:extLst>
          </p:cNvPr>
          <p:cNvSpPr txBox="1"/>
          <p:nvPr/>
        </p:nvSpPr>
        <p:spPr>
          <a:xfrm>
            <a:off x="7397528" y="3866271"/>
            <a:ext cx="1437425" cy="1015663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charset="0"/>
                <a:cs typeface="Arial" charset="0"/>
              </a:rPr>
              <a:t>Values at incorrect locations</a:t>
            </a:r>
            <a:endParaRPr lang="en-IL" sz="2000" dirty="0">
              <a:latin typeface="Arial" charset="0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ECEF133-6DC4-47F7-A06D-9014440B839D}"/>
                  </a:ext>
                </a:extLst>
              </p:cNvPr>
              <p:cNvSpPr txBox="1"/>
              <p:nvPr/>
            </p:nvSpPr>
            <p:spPr>
              <a:xfrm>
                <a:off x="88651" y="3195284"/>
                <a:ext cx="5388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ECEF133-6DC4-47F7-A06D-9014440B83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51" y="3195284"/>
                <a:ext cx="538846" cy="4616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Arrow: Right 24">
            <a:extLst>
              <a:ext uri="{FF2B5EF4-FFF2-40B4-BE49-F238E27FC236}">
                <a16:creationId xmlns:a16="http://schemas.microsoft.com/office/drawing/2014/main" id="{0B103B88-DBE7-454F-8C8E-01A75824478E}"/>
              </a:ext>
            </a:extLst>
          </p:cNvPr>
          <p:cNvSpPr/>
          <p:nvPr/>
        </p:nvSpPr>
        <p:spPr bwMode="auto">
          <a:xfrm>
            <a:off x="574805" y="3258473"/>
            <a:ext cx="705355" cy="350455"/>
          </a:xfrm>
          <a:prstGeom prst="rightArrow">
            <a:avLst/>
          </a:prstGeom>
          <a:noFill/>
          <a:ln w="19050" cap="flat" cmpd="sng" algn="ctr">
            <a:solidFill>
              <a:srgbClr val="99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70C9A4D1-EB00-432D-A221-4AABF0F82483}"/>
              </a:ext>
            </a:extLst>
          </p:cNvPr>
          <p:cNvSpPr/>
          <p:nvPr/>
        </p:nvSpPr>
        <p:spPr bwMode="auto">
          <a:xfrm>
            <a:off x="6507896" y="3286610"/>
            <a:ext cx="705355" cy="350455"/>
          </a:xfrm>
          <a:prstGeom prst="rightArrow">
            <a:avLst/>
          </a:prstGeom>
          <a:noFill/>
          <a:ln w="19050" cap="flat" cmpd="sng" algn="ctr">
            <a:solidFill>
              <a:srgbClr val="99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7E6306D-6BF1-4C28-BA4B-BA055735ECCA}"/>
                  </a:ext>
                </a:extLst>
              </p:cNvPr>
              <p:cNvSpPr txBox="1"/>
              <p:nvPr/>
            </p:nvSpPr>
            <p:spPr>
              <a:xfrm>
                <a:off x="7220911" y="725371"/>
                <a:ext cx="1745883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The Encoding of </a:t>
                </a:r>
                <a14:m>
                  <m:oMath xmlns:m="http://schemas.openxmlformats.org/officeDocument/2006/math">
                    <m:r>
                      <a:rPr lang="en-US" sz="18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IL" sz="1800" dirty="0"/>
              </a:p>
              <a:p>
                <a:endParaRPr lang="en-IL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7E6306D-6BF1-4C28-BA4B-BA055735EC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0911" y="725371"/>
                <a:ext cx="1745883" cy="923330"/>
              </a:xfrm>
              <a:prstGeom prst="rect">
                <a:avLst/>
              </a:prstGeom>
              <a:blipFill>
                <a:blip r:embed="rId12"/>
                <a:stretch>
                  <a:fillRect l="-3147" t="-3974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2126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6716"/>
            <a:ext cx="8229600" cy="1143000"/>
          </a:xfrm>
        </p:spPr>
        <p:txBody>
          <a:bodyPr/>
          <a:lstStyle/>
          <a:p>
            <a:r>
              <a:rPr lang="en-US" dirty="0"/>
              <a:t>Guess the card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43898" y="1017145"/>
                <a:ext cx="8856204" cy="5385487"/>
              </a:xfrm>
            </p:spPr>
            <p:txBody>
              <a:bodyPr/>
              <a:lstStyle/>
              <a:p>
                <a:r>
                  <a:rPr lang="en-US" sz="2800" dirty="0"/>
                  <a:t>Guessing the next card: deck of n cards shuffled and cards are drawn one by one </a:t>
                </a:r>
              </a:p>
              <a:p>
                <a:pPr lvl="1"/>
                <a:r>
                  <a:rPr lang="en-US" sz="2400" dirty="0"/>
                  <a:t>You try to guess the next card, for n rounds</a:t>
                </a:r>
              </a:p>
              <a:p>
                <a:r>
                  <a:rPr lang="en-US" sz="2800" dirty="0"/>
                  <a:t>No memory: expected number of correct guesses: </a:t>
                </a:r>
              </a:p>
              <a:p>
                <a:pPr lvl="1"/>
                <a:r>
                  <a:rPr lang="en-US" sz="2400" b="1" dirty="0"/>
                  <a:t>1</a:t>
                </a:r>
              </a:p>
              <a:p>
                <a:endParaRPr lang="en-US" sz="2800" dirty="0"/>
              </a:p>
              <a:p>
                <a:r>
                  <a:rPr lang="en-US" sz="2800" dirty="0"/>
                  <a:t>Perfect memory:  expected number of correct guesses: 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endParaRPr lang="en-US" sz="2400" b="1" dirty="0"/>
              </a:p>
              <a:p>
                <a:endParaRPr lang="en-US" sz="2800" dirty="0"/>
              </a:p>
              <a:p>
                <a:r>
                  <a:rPr lang="en-US" sz="2800" dirty="0"/>
                  <a:t>What if there are </a:t>
                </a:r>
                <a:r>
                  <a:rPr lang="en-US" sz="2800" dirty="0">
                    <a:solidFill>
                      <a:srgbClr val="FF0000"/>
                    </a:solidFill>
                  </a:rPr>
                  <a:t>s</a:t>
                </a:r>
                <a:r>
                  <a:rPr lang="en-US" sz="2800" dirty="0"/>
                  <a:t> bits of memory?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C</m:t>
                        </m:r>
                        <m:r>
                          <m:rPr>
                            <m:sty m:val="p"/>
                          </m:rPr>
                          <a:rPr lang="en-US" sz="2400" b="0" i="0" dirty="0" smtClean="0">
                            <a:latin typeface="Cambria Math" panose="02040503050406030204" pitchFamily="18" charset="0"/>
                          </a:rPr>
                          <m:t>an</m:t>
                        </m:r>
                        <m:r>
                          <a:rPr lang="en-US" sz="2400" b="0" i="0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 b="0" i="0" dirty="0" smtClean="0">
                            <a:latin typeface="Cambria Math" panose="02040503050406030204" pitchFamily="18" charset="0"/>
                          </a:rPr>
                          <m:t>get</m:t>
                        </m:r>
                        <m:r>
                          <a:rPr lang="en-US" sz="2400" b="0" i="0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sub>
                    </m:sSub>
                  </m:oMath>
                </a14:m>
                <a:endParaRPr lang="en-US" sz="2400" b="1" dirty="0"/>
              </a:p>
              <a:p>
                <a:pPr lvl="1"/>
                <a:r>
                  <a:rPr lang="en-US" dirty="0"/>
                  <a:t>Is this the best possible?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3898" y="1017145"/>
                <a:ext cx="8856204" cy="5385487"/>
              </a:xfrm>
              <a:blipFill>
                <a:blip r:embed="rId2"/>
                <a:stretch>
                  <a:fillRect l="-1446" t="-1246" r="-1377" b="-10532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ular Callout 3"/>
          <p:cNvSpPr/>
          <p:nvPr/>
        </p:nvSpPr>
        <p:spPr bwMode="auto">
          <a:xfrm>
            <a:off x="5868615" y="5974264"/>
            <a:ext cx="2586681" cy="856735"/>
          </a:xfrm>
          <a:prstGeom prst="wedgeRoundRectCallout">
            <a:avLst>
              <a:gd name="adj1" fmla="val -91215"/>
              <a:gd name="adj2" fmla="val 12500"/>
              <a:gd name="adj3" fmla="val 16667"/>
            </a:avLst>
          </a:prstGeom>
          <a:solidFill>
            <a:schemeClr val="accent1"/>
          </a:solidFill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No! </a:t>
            </a:r>
            <a:r>
              <a:rPr lang="en-US" sz="2400" dirty="0">
                <a:latin typeface="Arial" charset="0"/>
                <a:cs typeface="Arial" charset="0"/>
              </a:rPr>
              <a:t>Can do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latin typeface="Arial" charset="0"/>
                <a:cs typeface="Arial" charset="0"/>
              </a:rPr>
              <a:t>much better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Rounded Rectangular Callout 4"/>
          <p:cNvSpPr/>
          <p:nvPr/>
        </p:nvSpPr>
        <p:spPr bwMode="auto">
          <a:xfrm>
            <a:off x="2110951" y="4379122"/>
            <a:ext cx="5453996" cy="709256"/>
          </a:xfrm>
          <a:prstGeom prst="wedgeRoundRectCallout">
            <a:avLst>
              <a:gd name="adj1" fmla="val -27119"/>
              <a:gd name="adj2" fmla="val 95834"/>
              <a:gd name="adj3" fmla="val 16667"/>
            </a:avLst>
          </a:prstGeom>
          <a:solidFill>
            <a:schemeClr val="accent1"/>
          </a:solidFill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Idea: remember the first </a:t>
            </a:r>
            <a:r>
              <a:rPr lang="en-US" sz="2400" dirty="0">
                <a:solidFill>
                  <a:srgbClr val="FF0000"/>
                </a:solidFill>
              </a:rPr>
              <a:t>s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(in terms of </a:t>
            </a:r>
          </a:p>
          <a:p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face value) cards and</a:t>
            </a:r>
            <a:r>
              <a:rPr kumimoji="0" lang="en-US" sz="24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ignore the rest 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6" name="Content Placeholder 10">
            <a:extLst>
              <a:ext uri="{FF2B5EF4-FFF2-40B4-BE49-F238E27FC236}">
                <a16:creationId xmlns:a16="http://schemas.microsoft.com/office/drawing/2014/main" id="{8FE55F66-A82E-4114-AC8D-3B03BA97CC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2101" y="155329"/>
            <a:ext cx="954857" cy="954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ular Callout 3">
                <a:extLst>
                  <a:ext uri="{FF2B5EF4-FFF2-40B4-BE49-F238E27FC236}">
                    <a16:creationId xmlns:a16="http://schemas.microsoft.com/office/drawing/2014/main" id="{3206979D-7065-488F-9C38-8BEF1E55E42B}"/>
                  </a:ext>
                </a:extLst>
              </p:cNvPr>
              <p:cNvSpPr/>
              <p:nvPr/>
            </p:nvSpPr>
            <p:spPr bwMode="auto">
              <a:xfrm>
                <a:off x="5235750" y="3000632"/>
                <a:ext cx="3190608" cy="856735"/>
              </a:xfrm>
              <a:prstGeom prst="wedgeRoundRectCallout">
                <a:avLst>
                  <a:gd name="adj1" fmla="val -173273"/>
                  <a:gd name="adj2" fmla="val 114509"/>
                  <a:gd name="adj3" fmla="val 16667"/>
                </a:avLst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24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fPr>
                        <m:num>
                          <m:r>
                            <a:rPr kumimoji="0" lang="en-US" sz="24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cs typeface="Arial" charset="0"/>
                            </a:rPr>
                            <m:t>1</m:t>
                          </m:r>
                        </m:num>
                        <m:den>
                          <m:r>
                            <a:rPr kumimoji="0" lang="en-US" sz="24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cs typeface="Arial" charset="0"/>
                            </a:rPr>
                            <m:t>𝑛</m:t>
                          </m:r>
                        </m:den>
                      </m:f>
                      <m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cs typeface="Arial" charset="0"/>
                        </a:rPr>
                        <m:t>+</m:t>
                      </m:r>
                      <m:f>
                        <m:fPr>
                          <m:ctrlPr>
                            <a:rPr kumimoji="0" lang="en-US" sz="24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fPr>
                        <m:num>
                          <m:r>
                            <a:rPr kumimoji="0" lang="en-US" sz="24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cs typeface="Arial" charset="0"/>
                            </a:rPr>
                            <m:t>1</m:t>
                          </m:r>
                        </m:num>
                        <m:den>
                          <m:r>
                            <a:rPr kumimoji="0" lang="en-US" sz="24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cs typeface="Arial" charset="0"/>
                            </a:rPr>
                            <m:t>𝑛</m:t>
                          </m:r>
                          <m:r>
                            <a:rPr kumimoji="0" lang="en-US" sz="24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cs typeface="Arial" charset="0"/>
                            </a:rPr>
                            <m:t>−</m:t>
                          </m:r>
                          <m:r>
                            <a:rPr kumimoji="0" lang="en-US" sz="24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cs typeface="Arial" charset="0"/>
                            </a:rPr>
                            <m:t>1</m:t>
                          </m:r>
                        </m:den>
                      </m:f>
                      <m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cs typeface="Arial" charset="0"/>
                        </a:rPr>
                        <m:t>+</m:t>
                      </m:r>
                      <m:r>
                        <a:rPr kumimoji="0" lang="en-US" sz="2400" b="0" i="1" u="none" strike="noStrike" cap="none" normalizeH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cs typeface="Arial" charset="0"/>
                        </a:rPr>
                        <m:t>⋯</m:t>
                      </m:r>
                      <m:f>
                        <m:fPr>
                          <m:ctrlPr>
                            <a:rPr kumimoji="0" lang="en-US" sz="2400" b="0" i="1" u="none" strike="noStrike" cap="none" normalizeH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fPr>
                        <m:num>
                          <m:r>
                            <a:rPr kumimoji="0" lang="en-US" sz="2400" b="0" i="1" u="none" strike="noStrike" cap="none" normalizeH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cs typeface="Arial" charset="0"/>
                            </a:rPr>
                            <m:t>1</m:t>
                          </m:r>
                        </m:num>
                        <m:den>
                          <m:r>
                            <a:rPr kumimoji="0" lang="en-US" sz="2400" b="0" i="1" u="none" strike="noStrike" cap="none" normalizeH="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cs typeface="Arial" charset="0"/>
                            </a:rPr>
                            <m:t>𝑖</m:t>
                          </m:r>
                        </m:den>
                      </m:f>
                      <m:r>
                        <a:rPr kumimoji="0" lang="en-US" sz="2400" b="0" i="1" u="none" strike="noStrike" cap="none" normalizeH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cs typeface="Arial" charset="0"/>
                        </a:rPr>
                        <m:t>+⋯ </m:t>
                      </m:r>
                      <m:r>
                        <a:rPr kumimoji="0" lang="en-US" sz="2400" b="0" i="1" u="none" strike="noStrike" cap="none" normalizeH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cs typeface="Arial" charset="0"/>
                        </a:rPr>
                        <m:t>1</m:t>
                      </m:r>
                    </m:oMath>
                  </m:oMathPara>
                </a14:m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7" name="Rounded Rectangular Callout 3">
                <a:extLst>
                  <a:ext uri="{FF2B5EF4-FFF2-40B4-BE49-F238E27FC236}">
                    <a16:creationId xmlns:a16="http://schemas.microsoft.com/office/drawing/2014/main" id="{3206979D-7065-488F-9C38-8BEF1E55E4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35750" y="3000632"/>
                <a:ext cx="3190608" cy="856735"/>
              </a:xfrm>
              <a:prstGeom prst="wedgeRoundRectCallout">
                <a:avLst>
                  <a:gd name="adj1" fmla="val -173273"/>
                  <a:gd name="adj2" fmla="val 114509"/>
                  <a:gd name="adj3" fmla="val 16667"/>
                </a:avLst>
              </a:prstGeom>
              <a:blipFill>
                <a:blip r:embed="rId4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295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12236DD8-F27E-4A55-B196-1D6AAC1ABC3B}"/>
              </a:ext>
            </a:extLst>
          </p:cNvPr>
          <p:cNvSpPr/>
          <p:nvPr/>
        </p:nvSpPr>
        <p:spPr bwMode="auto">
          <a:xfrm>
            <a:off x="6353458" y="5311234"/>
            <a:ext cx="2502157" cy="1118231"/>
          </a:xfrm>
          <a:prstGeom prst="wedgeRoundRectCallout">
            <a:avLst>
              <a:gd name="adj1" fmla="val -33885"/>
              <a:gd name="adj2" fmla="val -146455"/>
              <a:gd name="adj3" fmla="val 16667"/>
            </a:avLst>
          </a:prstGeom>
          <a:solidFill>
            <a:schemeClr val="accent1"/>
          </a:solidFill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2400" dirty="0">
                <a:latin typeface="Arial" charset="0"/>
                <a:cs typeface="Arial" charset="0"/>
              </a:rPr>
              <a:t>The </a:t>
            </a:r>
            <a:r>
              <a:rPr lang="en-US" sz="2400" dirty="0">
                <a:solidFill>
                  <a:srgbClr val="FF0000"/>
                </a:solidFill>
                <a:latin typeface="Arial" charset="0"/>
                <a:cs typeface="Arial" charset="0"/>
              </a:rPr>
              <a:t>s</a:t>
            </a:r>
            <a:r>
              <a:rPr lang="en-US" sz="2400" dirty="0">
                <a:latin typeface="Arial" charset="0"/>
                <a:cs typeface="Arial" charset="0"/>
              </a:rPr>
              <a:t> bits of the </a:t>
            </a:r>
          </a:p>
          <a:p>
            <a:r>
              <a:rPr lang="en-US" sz="2400" dirty="0">
                <a:latin typeface="Arial" charset="0"/>
                <a:cs typeface="Arial" charset="0"/>
              </a:rPr>
              <a:t>state of </a:t>
            </a:r>
            <a:r>
              <a:rPr lang="en-US" sz="2400" dirty="0">
                <a:solidFill>
                  <a:srgbClr val="00B050"/>
                </a:solidFill>
                <a:latin typeface="Arial" charset="0"/>
                <a:cs typeface="Arial" charset="0"/>
              </a:rPr>
              <a:t>guesser</a:t>
            </a:r>
            <a:endParaRPr lang="en-US" sz="2400" dirty="0">
              <a:latin typeface="Arial" charset="0"/>
              <a:cs typeface="Arial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29F755-DA2B-4678-A859-DACBB17B2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contradiction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0ACDF80-38CF-4139-BD6F-95274AE82B6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90746" y="1488505"/>
                <a:ext cx="8362507" cy="452596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We count the number of the ordered sets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in two different ways: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pt-BR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⋯(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– all the possible options for </a:t>
                </a:r>
                <a:r>
                  <a:rPr lang="en-US" b="1" dirty="0"/>
                  <a:t>ordered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i="1" dirty="0">
                  <a:solidFill>
                    <a:srgbClr val="0070C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pt-BR" dirty="0"/>
                  <a:t>2.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ℓ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pt-BR" i="1" dirty="0">
                        <a:latin typeface="Cambria Math" panose="02040503050406030204" pitchFamily="18" charset="0"/>
                      </a:rPr>
                      <m:t>𝑛</m:t>
                    </m:r>
                    <m:d>
                      <m:dPr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i="1" dirty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pt-BR" i="1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pt-BR" i="1" dirty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⋯</m:t>
                    </m:r>
                    <m:r>
                      <a:rPr lang="pt-BR" i="1" dirty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pt-BR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pt-BR" i="1" dirty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pt-BR" i="1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pt-BR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ℓ</m:t>
                    </m:r>
                    <m:r>
                      <a:rPr lang="pt-BR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pt-BR" i="1" dirty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kern="120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⋅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s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en-US" dirty="0">
                    <a:latin typeface="Arial" charset="0"/>
                    <a:cs typeface="Arial" charset="0"/>
                  </a:rPr>
                  <a:t> </a:t>
                </a:r>
                <a:r>
                  <a:rPr lang="en-US" dirty="0"/>
                  <a:t>- upper bound on the possible options for </a:t>
                </a:r>
                <a:r>
                  <a:rPr lang="en-US" b="1" dirty="0"/>
                  <a:t>ordered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according the encoding.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0ACDF80-38CF-4139-BD6F-95274AE82B6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0746" y="1488505"/>
                <a:ext cx="8362507" cy="4525963"/>
              </a:xfrm>
              <a:blipFill>
                <a:blip r:embed="rId2"/>
                <a:stretch>
                  <a:fillRect l="-1895" t="-1615" r="-102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6068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9F755-DA2B-4678-A859-DACBB17B2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/>
              <a:t>The Contradiction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0ACDF80-38CF-4139-BD6F-95274AE82B6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2856" y="1725134"/>
                <a:ext cx="8229600" cy="4525963"/>
              </a:xfrm>
            </p:spPr>
            <p:txBody>
              <a:bodyPr/>
              <a:lstStyle/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d>
                      <m:d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⋯(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</m:t>
                    </m:r>
                    <m:d>
                      <m:dPr>
                        <m:ctrlPr>
                          <a:rPr lang="pt-B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pt-BR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ℓ</m:t>
                            </m:r>
                          </m:den>
                        </m:f>
                      </m:e>
                    </m:d>
                    <m:r>
                      <a:rPr lang="pt-BR" sz="2400" i="1" dirty="0">
                        <a:latin typeface="Cambria Math" panose="02040503050406030204" pitchFamily="18" charset="0"/>
                      </a:rPr>
                      <m:t>𝑛</m:t>
                    </m:r>
                    <m:d>
                      <m:dPr>
                        <m:ctrlPr>
                          <a:rPr lang="pt-BR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2400" i="1" dirty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pt-BR" sz="2400" i="1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pt-BR" sz="2400" i="1" dirty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400" i="1" dirty="0">
                        <a:latin typeface="Cambria Math" panose="02040503050406030204" pitchFamily="18" charset="0"/>
                      </a:rPr>
                      <m:t>⋯</m:t>
                    </m:r>
                    <m:r>
                      <a:rPr lang="pt-BR" sz="24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pt-BR" sz="2400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pt-BR" sz="2400" i="1" dirty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pt-BR" sz="2400" i="1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pt-BR" sz="2400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pt-BR" sz="2400" i="1" dirty="0">
                        <a:latin typeface="Cambria Math" panose="02040503050406030204" pitchFamily="18" charset="0"/>
                      </a:rPr>
                      <m:t>ℓ</m:t>
                    </m:r>
                    <m:r>
                      <a:rPr lang="pt-BR" sz="2400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pt-BR" sz="2400" i="1" dirty="0">
                        <a:latin typeface="Cambria Math" panose="02040503050406030204" pitchFamily="18" charset="0"/>
                      </a:rPr>
                      <m:t>1</m:t>
                    </m:r>
                    <m:r>
                      <a:rPr lang="pt-BR" sz="2400" i="1" dirty="0">
                        <a:latin typeface="Cambria Math" panose="02040503050406030204" pitchFamily="18" charset="0"/>
                      </a:rPr>
                      <m:t>)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kern="1200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⋅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s</m:t>
                        </m:r>
                      </m:sup>
                    </m:sSup>
                  </m:oMath>
                </a14:m>
                <a:endParaRPr lang="he-IL" sz="2400" dirty="0"/>
              </a:p>
              <a:p>
                <a:pPr marL="0" indent="0">
                  <a:buNone/>
                </a:pPr>
                <a:r>
                  <a:rPr lang="en-US" sz="2400" b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∴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ℓ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n</m:t>
                        </m:r>
                        <m:r>
                          <a:rPr lang="en-US" sz="240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t</m:t>
                        </m:r>
                        <m:r>
                          <a:rPr lang="en-US" sz="240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ℓ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⋯(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≤</m:t>
                    </m:r>
                    <m:d>
                      <m:dPr>
                        <m:ctrlPr>
                          <a:rPr lang="pt-B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pt-BR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ℓ</m:t>
                            </m:r>
                          </m:den>
                        </m:f>
                      </m:e>
                    </m:d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kern="120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⋅</m:t>
                        </m:r>
                        <m:r>
                          <a:rPr lang="en-US" sz="240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s</m:t>
                        </m:r>
                      </m:sup>
                    </m:sSup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∴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n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t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sup>
                    </m:sSup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t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ℓ</m:t>
                        </m:r>
                      </m:sup>
                    </m:sSup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400" kern="1200" dirty="0">
                            <a:solidFill>
                              <a:srgbClr val="000000"/>
                            </a:solidFill>
                            <a:latin typeface="Arial" charset="0"/>
                            <a:cs typeface="Arial" charset="0"/>
                          </a:rPr>
                          <m:t> </m:t>
                        </m:r>
                        <m:r>
                          <a:rPr lang="en-US" sz="240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s</m:t>
                        </m:r>
                      </m:sup>
                    </m:sSup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800" dirty="0"/>
                  <a:t>Taking ln:</a:t>
                </a:r>
              </a:p>
              <a:p>
                <a:pPr marL="0" indent="0" algn="ctr">
                  <a:buNone/>
                </a:pPr>
                <a:r>
                  <a:rPr lang="en-US" dirty="0"/>
                  <a:t>ℓ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num>
                      <m:den>
                        <m:func>
                          <m:func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func>
                              <m:func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dirty="0">
                                    <a:latin typeface="Cambria Math" panose="02040503050406030204" pitchFamily="18" charset="0"/>
                                  </a:rPr>
                                  <m:t>ln</m:t>
                                </m:r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</m:fName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fName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func>
                              <m:func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fName>
                              <m:e>
                                <m:func>
                                  <m:func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dirty="0">
                                        <a:latin typeface="Cambria Math" panose="02040503050406030204" pitchFamily="18" charset="0"/>
                                      </a:rPr>
                                      <m:t>ln</m:t>
                                    </m:r>
                                  </m:fName>
                                  <m:e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func>
                              </m:e>
                            </m:func>
                          </m:e>
                        </m:func>
                      </m:den>
                    </m:f>
                    <m:func>
                      <m:func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=</m:t>
                        </m:r>
                      </m:fName>
                      <m:e>
                        <m:f>
                          <m:f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</m:den>
                        </m:f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⋅</m:t>
                        </m:r>
                        <m:f>
                          <m:f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num>
                          <m:den>
                            <m:func>
                              <m:func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i="0" dirty="0">
                                    <a:latin typeface="Cambria Math" panose="02040503050406030204" pitchFamily="18" charset="0"/>
                                  </a:rPr>
                                  <m:t>ln</m:t>
                                </m:r>
                              </m:fName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</m:den>
                        </m:f>
                      </m:e>
                    </m:func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Overall guesses at most: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>
                        <a:latin typeface="Cambria Math" panose="02040503050406030204" pitchFamily="18" charset="0"/>
                      </a:rPr>
                      <m:t>β</m:t>
                    </m:r>
                  </m:oMath>
                </a14:m>
                <a:r>
                  <a:rPr lang="en-US" dirty="0"/>
                  <a:t>ln n+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𝛽</m:t>
                        </m:r>
                      </m:den>
                    </m:f>
                    <m:r>
                      <a:rPr lang="en-US" i="1" dirty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𝑠</m:t>
                        </m:r>
                      </m:num>
                      <m:den>
                        <m:func>
                          <m:func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dirty="0">
                                <a:latin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den>
                    </m:f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To choose best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dirty="0"/>
                  <a:t>: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rad>
                    <m:r>
                      <a:rPr lang="en-US" i="1">
                        <a:latin typeface="Cambria Math" panose="02040503050406030204" pitchFamily="18" charset="0"/>
                      </a:rPr>
                      <m:t>/</m:t>
                    </m:r>
                    <m:func>
                      <m:func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Both summands are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ra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0ACDF80-38CF-4139-BD6F-95274AE82B6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2856" y="1725134"/>
                <a:ext cx="8229600" cy="4525963"/>
              </a:xfrm>
              <a:blipFill>
                <a:blip r:embed="rId2"/>
                <a:stretch>
                  <a:fillRect l="-1926" b="-1307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97EE2BB-13E1-4082-89FC-683D31D42616}"/>
                  </a:ext>
                </a:extLst>
              </p:cNvPr>
              <p:cNvSpPr txBox="1"/>
              <p:nvPr/>
            </p:nvSpPr>
            <p:spPr>
              <a:xfrm>
                <a:off x="7049991" y="5943601"/>
                <a:ext cx="1218239" cy="590162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Θ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(</m:t>
                      </m:r>
                      <m:rad>
                        <m:radPr>
                          <m:degHide m:val="on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ra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L" sz="32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97EE2BB-13E1-4082-89FC-683D31D426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9991" y="5943601"/>
                <a:ext cx="1218239" cy="59016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Speech Bubble: Rectangle with Corners Rounded 6">
                <a:extLst>
                  <a:ext uri="{FF2B5EF4-FFF2-40B4-BE49-F238E27FC236}">
                    <a16:creationId xmlns:a16="http://schemas.microsoft.com/office/drawing/2014/main" id="{8F0B7918-2B9C-4798-AA3C-2448052BA332}"/>
                  </a:ext>
                </a:extLst>
              </p:cNvPr>
              <p:cNvSpPr/>
              <p:nvPr/>
            </p:nvSpPr>
            <p:spPr bwMode="auto">
              <a:xfrm>
                <a:off x="356051" y="3982354"/>
                <a:ext cx="2063469" cy="858828"/>
              </a:xfrm>
              <a:prstGeom prst="wedgeRoundRectCallout">
                <a:avLst>
                  <a:gd name="adj1" fmla="val 165756"/>
                  <a:gd name="adj2" fmla="val 68522"/>
                  <a:gd name="adj3" fmla="val 16667"/>
                </a:avLst>
              </a:prstGeom>
              <a:solidFill>
                <a:schemeClr val="accent1"/>
              </a:solidFill>
              <a:ln w="1016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400" dirty="0">
                    <a:latin typeface="Arial" charset="0"/>
                    <a:cs typeface="Arial" charset="0"/>
                  </a:rPr>
                  <a:t>From the part </a:t>
                </a:r>
              </a:p>
              <a:p>
                <a:pPr algn="ctr"/>
                <a:r>
                  <a:rPr lang="en-US" sz="2400" dirty="0">
                    <a:latin typeface="Arial" charset="0"/>
                    <a:cs typeface="Arial" charset="0"/>
                  </a:rPr>
                  <a:t>before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kumimoji="0" lang="en-IL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7" name="Speech Bubble: Rectangle with Corners Rounded 6">
                <a:extLst>
                  <a:ext uri="{FF2B5EF4-FFF2-40B4-BE49-F238E27FC236}">
                    <a16:creationId xmlns:a16="http://schemas.microsoft.com/office/drawing/2014/main" id="{8F0B7918-2B9C-4798-AA3C-2448052BA3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6051" y="3982354"/>
                <a:ext cx="2063469" cy="858828"/>
              </a:xfrm>
              <a:prstGeom prst="wedgeRoundRectCallout">
                <a:avLst>
                  <a:gd name="adj1" fmla="val 165756"/>
                  <a:gd name="adj2" fmla="val 68522"/>
                  <a:gd name="adj3" fmla="val 16667"/>
                </a:avLst>
              </a:prstGeom>
              <a:blipFill>
                <a:blip r:embed="rId11"/>
                <a:stretch>
                  <a:fillRect l="-2180" t="-1765"/>
                </a:stretch>
              </a:blipFill>
              <a:ln w="1016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ACC19E9C-361F-4B97-AD6F-29FA484D752E}"/>
              </a:ext>
            </a:extLst>
          </p:cNvPr>
          <p:cNvSpPr/>
          <p:nvPr/>
        </p:nvSpPr>
        <p:spPr bwMode="auto">
          <a:xfrm>
            <a:off x="7497269" y="191395"/>
            <a:ext cx="1476797" cy="1118231"/>
          </a:xfrm>
          <a:prstGeom prst="wedgeRoundRectCallout">
            <a:avLst>
              <a:gd name="adj1" fmla="val 15903"/>
              <a:gd name="adj2" fmla="val 88568"/>
              <a:gd name="adj3" fmla="val 16667"/>
            </a:avLst>
          </a:prstGeom>
          <a:solidFill>
            <a:schemeClr val="accent1"/>
          </a:solidFill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2000" dirty="0">
                <a:latin typeface="Arial" charset="0"/>
                <a:cs typeface="Arial" charset="0"/>
              </a:rPr>
              <a:t>The </a:t>
            </a:r>
            <a:r>
              <a:rPr lang="en-US" sz="2000" dirty="0">
                <a:solidFill>
                  <a:srgbClr val="FF0000"/>
                </a:solidFill>
                <a:latin typeface="Arial" charset="0"/>
                <a:cs typeface="Arial" charset="0"/>
              </a:rPr>
              <a:t>s</a:t>
            </a:r>
            <a:r>
              <a:rPr lang="en-US" sz="2000" dirty="0">
                <a:latin typeface="Arial" charset="0"/>
                <a:cs typeface="Arial" charset="0"/>
              </a:rPr>
              <a:t> bits</a:t>
            </a:r>
            <a:endParaRPr lang="en-IL" sz="2000" dirty="0">
              <a:latin typeface="Arial" charset="0"/>
              <a:cs typeface="Arial" charset="0"/>
            </a:endParaRPr>
          </a:p>
          <a:p>
            <a:r>
              <a:rPr lang="en-US" sz="2000" dirty="0">
                <a:latin typeface="Arial" charset="0"/>
                <a:cs typeface="Arial" charset="0"/>
              </a:rPr>
              <a:t>of the state</a:t>
            </a:r>
          </a:p>
          <a:p>
            <a:r>
              <a:rPr lang="en-US" sz="2000" dirty="0">
                <a:latin typeface="Arial" charset="0"/>
                <a:cs typeface="Arial" charset="0"/>
              </a:rPr>
              <a:t>of </a:t>
            </a:r>
            <a:r>
              <a:rPr lang="en-US" sz="2000" dirty="0">
                <a:solidFill>
                  <a:srgbClr val="00B050"/>
                </a:solidFill>
                <a:latin typeface="Arial" charset="0"/>
                <a:cs typeface="Arial" charset="0"/>
              </a:rPr>
              <a:t>guesser</a:t>
            </a:r>
            <a:endParaRPr lang="en-US" sz="2000" dirty="0">
              <a:latin typeface="Arial" charset="0"/>
              <a:cs typeface="Arial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42D7448-29C0-4F64-8ED3-641AC99E0E40}"/>
              </a:ext>
            </a:extLst>
          </p:cNvPr>
          <p:cNvSpPr txBox="1"/>
          <p:nvPr/>
        </p:nvSpPr>
        <p:spPr>
          <a:xfrm>
            <a:off x="64735" y="1309626"/>
            <a:ext cx="35443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two ways to count:</a:t>
            </a:r>
            <a:endParaRPr lang="en-IL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E7AEC5B-FD2F-48FC-A263-4E2D8E86A96D}"/>
                  </a:ext>
                </a:extLst>
              </p:cNvPr>
              <p:cNvSpPr txBox="1"/>
              <p:nvPr/>
            </p:nvSpPr>
            <p:spPr>
              <a:xfrm>
                <a:off x="6829676" y="3290950"/>
                <a:ext cx="1646109" cy="543418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800" b="1" dirty="0"/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𝛽</m:t>
                        </m:r>
                      </m:sup>
                    </m:sSup>
                  </m:oMath>
                </a14:m>
                <a:endParaRPr lang="en-IL" sz="28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E7AEC5B-FD2F-48FC-A263-4E2D8E86A9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9676" y="3290950"/>
                <a:ext cx="1646109" cy="543418"/>
              </a:xfrm>
              <a:prstGeom prst="rect">
                <a:avLst/>
              </a:prstGeom>
              <a:blipFill>
                <a:blip r:embed="rId12"/>
                <a:stretch>
                  <a:fillRect t="-8989" b="-3033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0567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F48857-0666-4343-82C8-55047585B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3006FA7-49DA-46D1-BAF4-C4DF1E99AEF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Theorem: </a:t>
                </a:r>
              </a:p>
              <a:p>
                <a:r>
                  <a:rPr lang="en-US" dirty="0"/>
                  <a:t>There is a guesser </a:t>
                </a:r>
                <a:r>
                  <a:rPr lang="en-US" altLang="en-IL" dirty="0">
                    <a:latin typeface="Arial" panose="020B0604020202020204" pitchFamily="34" charset="0"/>
                  </a:rPr>
                  <a:t>using s bits of memory that obtains</a:t>
                </a:r>
                <a:r>
                  <a:rPr lang="en-US" altLang="en-IL" b="1" dirty="0">
                    <a:latin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L" altLang="en-IL" b="1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L" altLang="en-IL" b="1" i="1" dirty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IL" altLang="en-IL" b="1" i="1" dirty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func>
                      <m:funcPr>
                        <m:ctrlPr>
                          <a:rPr lang="en-IL" altLang="en-IL" b="1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altLang="en-IL" b="1" dirty="0">
                            <a:latin typeface="Cambria Math" panose="02040503050406030204" pitchFamily="18" charset="0"/>
                          </a:rPr>
                          <m:t>𝐦𝐢𝐧</m:t>
                        </m:r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lang="en-IL" altLang="en-IL" b="1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IL" altLang="en-IL" b="1" i="1" dirty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IL" altLang="en-IL" b="1" dirty="0">
                                    <a:latin typeface="Cambria Math" panose="02040503050406030204" pitchFamily="18" charset="0"/>
                                  </a:rPr>
                                  <m:t>𝐥𝐨𝐠</m:t>
                                </m:r>
                              </m:fName>
                              <m:e>
                                <m:r>
                                  <a:rPr lang="en-IL" altLang="en-IL" b="1" i="1" dirty="0"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e>
                            </m:func>
                            <m:r>
                              <a:rPr lang="en-IL" altLang="en-IL" b="1" i="1" dirty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ad>
                              <m:radPr>
                                <m:degHide m:val="on"/>
                                <m:ctrlPr>
                                  <a:rPr lang="en-US" altLang="en-IL" b="1" i="1" dirty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altLang="en-IL" b="1" i="1" dirty="0">
                                    <a:latin typeface="Cambria Math" panose="02040503050406030204" pitchFamily="18" charset="0"/>
                                  </a:rPr>
                                  <m:t>𝒔</m:t>
                                </m:r>
                              </m:e>
                            </m:rad>
                          </m:e>
                        </m:d>
                      </m:e>
                    </m:func>
                  </m:oMath>
                </a14:m>
                <a:r>
                  <a:rPr lang="en-US" altLang="en-IL" b="1" dirty="0">
                    <a:latin typeface="Arial" panose="020B0604020202020204" pitchFamily="34" charset="0"/>
                  </a:rPr>
                  <a:t> </a:t>
                </a:r>
                <a:r>
                  <a:rPr lang="en-US" altLang="en-IL" dirty="0">
                    <a:latin typeface="Arial" panose="020B0604020202020204" pitchFamily="34" charset="0"/>
                  </a:rPr>
                  <a:t>correct cards</a:t>
                </a:r>
                <a:r>
                  <a:rPr lang="en-US" altLang="en-IL" b="1" dirty="0">
                    <a:latin typeface="Arial" panose="020B0604020202020204" pitchFamily="34" charset="0"/>
                  </a:rPr>
                  <a:t> </a:t>
                </a:r>
                <a:r>
                  <a:rPr lang="en-US" altLang="en-IL" dirty="0">
                    <a:latin typeface="Arial" panose="020B0604020202020204" pitchFamily="34" charset="0"/>
                  </a:rPr>
                  <a:t>in expectation </a:t>
                </a:r>
              </a:p>
              <a:p>
                <a:pPr marL="0" indent="0">
                  <a:buNone/>
                </a:pPr>
                <a:r>
                  <a:rPr lang="en-US" altLang="en-IL" dirty="0">
                    <a:latin typeface="Arial" panose="020B0604020202020204" pitchFamily="34" charset="0"/>
                  </a:rPr>
                  <a:t>and</a:t>
                </a:r>
              </a:p>
              <a:p>
                <a:r>
                  <a:rPr lang="en-US" dirty="0">
                    <a:latin typeface="Arial" panose="020B0604020202020204" pitchFamily="34" charset="0"/>
                  </a:rPr>
                  <a:t>Any </a:t>
                </a:r>
                <a:r>
                  <a:rPr lang="en-US" dirty="0"/>
                  <a:t>guesser </a:t>
                </a:r>
                <a:r>
                  <a:rPr lang="en-US" altLang="en-IL" dirty="0">
                    <a:latin typeface="Arial" panose="020B0604020202020204" pitchFamily="34" charset="0"/>
                  </a:rPr>
                  <a:t>using s bits of memory can get </a:t>
                </a:r>
                <a:r>
                  <a:rPr lang="en-US" altLang="en-IL" b="1" dirty="0">
                    <a:latin typeface="Arial" panose="020B0604020202020204" pitchFamily="34" charset="0"/>
                  </a:rPr>
                  <a:t>at most </a:t>
                </a:r>
                <a:r>
                  <a:rPr lang="en-US" altLang="en-IL" dirty="0">
                    <a:latin typeface="Arial" panose="020B0604020202020204" pitchFamily="34" charset="0"/>
                  </a:rPr>
                  <a:t>O(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IL" altLang="en-IL" b="1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altLang="en-IL" b="1" dirty="0">
                            <a:latin typeface="Cambria Math" panose="02040503050406030204" pitchFamily="18" charset="0"/>
                          </a:rPr>
                          <m:t>𝐦𝐢𝐧</m:t>
                        </m:r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lang="en-IL" altLang="en-IL" b="1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IL" altLang="en-IL" b="1" i="1" dirty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IL" altLang="en-IL" b="1" dirty="0">
                                    <a:latin typeface="Cambria Math" panose="02040503050406030204" pitchFamily="18" charset="0"/>
                                  </a:rPr>
                                  <m:t>𝐥𝐨𝐠</m:t>
                                </m:r>
                              </m:fName>
                              <m:e>
                                <m:r>
                                  <a:rPr lang="en-IL" altLang="en-IL" b="1" i="1" dirty="0"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e>
                            </m:func>
                            <m:r>
                              <a:rPr lang="en-IL" altLang="en-IL" b="1" i="1" dirty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ad>
                              <m:radPr>
                                <m:degHide m:val="on"/>
                                <m:ctrlPr>
                                  <a:rPr lang="en-US" altLang="en-IL" b="1" i="1" dirty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altLang="en-IL" b="1" i="1" dirty="0">
                                    <a:latin typeface="Cambria Math" panose="02040503050406030204" pitchFamily="18" charset="0"/>
                                  </a:rPr>
                                  <m:t>𝒔</m:t>
                                </m:r>
                              </m:e>
                            </m:rad>
                          </m:e>
                        </m:d>
                      </m:e>
                    </m:func>
                  </m:oMath>
                </a14:m>
                <a:r>
                  <a:rPr lang="en-US" dirty="0"/>
                  <a:t>) correct cards in expectation</a:t>
                </a:r>
                <a:endParaRPr lang="en-IL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3006FA7-49DA-46D1-BAF4-C4DF1E99AEF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926" t="-1752" r="-593" b="-512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96559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9015EC-D7B5-4FEA-9DD6-0BE4FF763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Mirror Games</a:t>
            </a:r>
            <a:endParaRPr lang="en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325375-2B05-4361-9E28-65DECAC165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/>
              <a:t>Two players, `</a:t>
            </a:r>
            <a:r>
              <a:rPr lang="en-US" sz="2800" dirty="0">
                <a:solidFill>
                  <a:srgbClr val="7030A0"/>
                </a:solidFill>
              </a:rPr>
              <a:t>first</a:t>
            </a:r>
            <a:r>
              <a:rPr lang="en-US" sz="2800" dirty="0"/>
              <a:t>’ and `</a:t>
            </a:r>
            <a:r>
              <a:rPr lang="en-US" sz="2800" dirty="0">
                <a:solidFill>
                  <a:srgbClr val="C00000"/>
                </a:solidFill>
              </a:rPr>
              <a:t>second</a:t>
            </a:r>
            <a:r>
              <a:rPr lang="en-US" sz="2800" dirty="0"/>
              <a:t>’, game:</a:t>
            </a:r>
          </a:p>
          <a:p>
            <a:r>
              <a:rPr lang="en-US" sz="2800" dirty="0"/>
              <a:t>A </a:t>
            </a:r>
            <a:r>
              <a:rPr lang="en-US" sz="2800" i="1" dirty="0"/>
              <a:t>virtual</a:t>
            </a:r>
            <a:r>
              <a:rPr lang="en-US" sz="2800" dirty="0"/>
              <a:t> deck with 2n cards</a:t>
            </a:r>
          </a:p>
          <a:p>
            <a:r>
              <a:rPr lang="en-US" sz="2800" dirty="0"/>
              <a:t>Each round: alternating players should pick a card (value in 1..2n) that has not appeared so far</a:t>
            </a:r>
          </a:p>
          <a:p>
            <a:r>
              <a:rPr lang="en-US" sz="2800" dirty="0"/>
              <a:t>If any player </a:t>
            </a:r>
            <a:r>
              <a:rPr lang="en-US" sz="2800" dirty="0">
                <a:solidFill>
                  <a:srgbClr val="FF0000"/>
                </a:solidFill>
              </a:rPr>
              <a:t>repeats</a:t>
            </a:r>
            <a:r>
              <a:rPr lang="en-US" sz="2800" dirty="0"/>
              <a:t> a card that has appeared: </a:t>
            </a:r>
            <a:r>
              <a:rPr lang="en-US" sz="2800" dirty="0">
                <a:solidFill>
                  <a:srgbClr val="FF0000"/>
                </a:solidFill>
              </a:rPr>
              <a:t>loses the game</a:t>
            </a:r>
            <a:r>
              <a:rPr lang="en-US" sz="2800" dirty="0"/>
              <a:t>.</a:t>
            </a:r>
          </a:p>
          <a:p>
            <a:r>
              <a:rPr lang="en-US" sz="2800" dirty="0"/>
              <a:t>If all cards are picked: </a:t>
            </a:r>
            <a:r>
              <a:rPr lang="en-US" sz="2800" b="1" dirty="0"/>
              <a:t>draw</a:t>
            </a:r>
          </a:p>
          <a:p>
            <a:pPr marL="0" indent="0">
              <a:buNone/>
            </a:pPr>
            <a:r>
              <a:rPr lang="en-US" sz="2800" dirty="0"/>
              <a:t>With perfect memory a </a:t>
            </a:r>
            <a:r>
              <a:rPr lang="en-US" sz="2800" b="1" dirty="0"/>
              <a:t>draw</a:t>
            </a:r>
            <a:r>
              <a:rPr lang="en-US" sz="2800" dirty="0"/>
              <a:t> is reached</a:t>
            </a:r>
          </a:p>
          <a:p>
            <a:pPr marL="0" indent="0">
              <a:buNone/>
            </a:pPr>
            <a:r>
              <a:rPr lang="en-US" sz="2800" b="1" dirty="0"/>
              <a:t>Claim: </a:t>
            </a:r>
            <a:r>
              <a:rPr lang="en-US" sz="2800" b="1" dirty="0">
                <a:solidFill>
                  <a:srgbClr val="C00000"/>
                </a:solidFill>
              </a:rPr>
              <a:t>Second</a:t>
            </a:r>
            <a:r>
              <a:rPr lang="en-US" sz="2800" b="1" dirty="0"/>
              <a:t> </a:t>
            </a:r>
            <a:r>
              <a:rPr lang="en-US" sz="2800" dirty="0"/>
              <a:t>player has a strategy that requires very little memory</a:t>
            </a:r>
            <a:endParaRPr lang="en-IL" sz="2800" dirty="0"/>
          </a:p>
        </p:txBody>
      </p:sp>
    </p:spTree>
    <p:extLst>
      <p:ext uri="{BB962C8B-B14F-4D97-AF65-F5344CB8AC3E}">
        <p14:creationId xmlns:p14="http://schemas.microsoft.com/office/powerpoint/2010/main" val="21842543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9015EC-D7B5-4FEA-9DD6-0BE4FF763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Mirror Games</a:t>
            </a:r>
            <a:endParaRPr lang="en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325375-2B05-4361-9E28-65DECAC165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b="1" dirty="0"/>
              <a:t>Claim </a:t>
            </a:r>
            <a:r>
              <a:rPr lang="en-US" sz="2800" dirty="0"/>
              <a:t>(</a:t>
            </a:r>
            <a:r>
              <a:rPr lang="en-US" sz="2800" dirty="0" err="1"/>
              <a:t>Sumagha</a:t>
            </a:r>
            <a:r>
              <a:rPr lang="en-US" sz="2800" dirty="0"/>
              <a:t> Garg and Jon Schneider): </a:t>
            </a:r>
            <a:r>
              <a:rPr lang="en-US" sz="2800" b="1" dirty="0">
                <a:solidFill>
                  <a:srgbClr val="7030A0"/>
                </a:solidFill>
              </a:rPr>
              <a:t>first</a:t>
            </a:r>
            <a:r>
              <a:rPr lang="en-US" sz="2800" b="1" dirty="0"/>
              <a:t> </a:t>
            </a:r>
            <a:r>
              <a:rPr lang="en-US" sz="2800" dirty="0"/>
              <a:t>player </a:t>
            </a:r>
            <a:r>
              <a:rPr lang="en-US" sz="2800" b="1" dirty="0"/>
              <a:t>does not have a deterministic </a:t>
            </a:r>
            <a:r>
              <a:rPr lang="en-US" sz="2800" dirty="0"/>
              <a:t>strategy that uses </a:t>
            </a:r>
            <a:r>
              <a:rPr lang="en-US" sz="2800" b="1" dirty="0"/>
              <a:t>sublinear space </a:t>
            </a:r>
            <a:r>
              <a:rPr lang="en-US" sz="2800" dirty="0"/>
              <a:t>and guarantees a draw. </a:t>
            </a:r>
          </a:p>
          <a:p>
            <a:pPr marL="0" indent="0">
              <a:buNone/>
            </a:pPr>
            <a:r>
              <a:rPr lang="en-US" sz="2800" dirty="0"/>
              <a:t>What about probabilistic strategies?</a:t>
            </a:r>
          </a:p>
          <a:p>
            <a:pPr marL="0" indent="0">
              <a:buNone/>
            </a:pPr>
            <a:r>
              <a:rPr lang="en-US" sz="2800" dirty="0"/>
              <a:t>Garg and Schneider and </a:t>
            </a:r>
            <a:r>
              <a:rPr lang="en-US" sz="2800" dirty="0" err="1"/>
              <a:t>Feige</a:t>
            </a:r>
            <a:r>
              <a:rPr lang="en-US" sz="2800" dirty="0"/>
              <a:t>:</a:t>
            </a:r>
          </a:p>
          <a:p>
            <a:pPr marL="0" indent="0">
              <a:buNone/>
            </a:pPr>
            <a:r>
              <a:rPr lang="en-US" sz="2800" dirty="0"/>
              <a:t>Suppose </a:t>
            </a:r>
            <a:r>
              <a:rPr lang="en-US" sz="2800" b="1" dirty="0">
                <a:solidFill>
                  <a:srgbClr val="7030A0"/>
                </a:solidFill>
              </a:rPr>
              <a:t>first</a:t>
            </a:r>
            <a:r>
              <a:rPr lang="en-US" sz="2800" b="1" dirty="0"/>
              <a:t> </a:t>
            </a:r>
            <a:r>
              <a:rPr lang="en-US" sz="2800" dirty="0"/>
              <a:t>player has access to a </a:t>
            </a:r>
            <a:r>
              <a:rPr lang="en-US" sz="2800" b="1" dirty="0"/>
              <a:t>secret matching</a:t>
            </a:r>
          </a:p>
          <a:p>
            <a:pPr marL="0" indent="0">
              <a:buNone/>
            </a:pPr>
            <a:r>
              <a:rPr lang="en-US" sz="2800" dirty="0"/>
              <a:t>Can use techniques like the subset encoding we saw to figure out numbers that have appeared so far</a:t>
            </a:r>
          </a:p>
          <a:p>
            <a:pPr marL="400050" lvl="1" indent="0">
              <a:buNone/>
            </a:pPr>
            <a:r>
              <a:rPr lang="en-US" sz="2400" dirty="0"/>
              <a:t>Whenever the </a:t>
            </a:r>
            <a:r>
              <a:rPr lang="en-US" sz="2400" b="1" dirty="0">
                <a:solidFill>
                  <a:srgbClr val="C00000"/>
                </a:solidFill>
              </a:rPr>
              <a:t>Second</a:t>
            </a:r>
            <a:r>
              <a:rPr lang="en-US" sz="2400" b="1" dirty="0"/>
              <a:t> </a:t>
            </a:r>
            <a:r>
              <a:rPr lang="en-US" sz="2400" dirty="0"/>
              <a:t>player guesses the `Old Maid’  - the unmatched value</a:t>
            </a:r>
            <a:endParaRPr lang="en-IL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871022-04FA-4581-94E8-227BBA1D11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940940" y="-448091"/>
            <a:ext cx="1381565" cy="2588457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38CFFD2-D0B9-4164-9CC8-8AE86F13C9EE}"/>
              </a:ext>
            </a:extLst>
          </p:cNvPr>
          <p:cNvCxnSpPr>
            <a:cxnSpLocks/>
          </p:cNvCxnSpPr>
          <p:nvPr/>
        </p:nvCxnSpPr>
        <p:spPr bwMode="auto">
          <a:xfrm flipV="1">
            <a:off x="4698609" y="6126163"/>
            <a:ext cx="949569" cy="2254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5B998B6A-5415-4FFC-BBE3-D5385A744A95}"/>
              </a:ext>
            </a:extLst>
          </p:cNvPr>
          <p:cNvSpPr/>
          <p:nvPr/>
        </p:nvSpPr>
        <p:spPr bwMode="auto">
          <a:xfrm>
            <a:off x="4445392" y="6280909"/>
            <a:ext cx="260252" cy="225399"/>
          </a:xfrm>
          <a:prstGeom prst="ellips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2661ADB-F728-40AC-9397-39EC83FE9D87}"/>
              </a:ext>
            </a:extLst>
          </p:cNvPr>
          <p:cNvSpPr/>
          <p:nvPr/>
        </p:nvSpPr>
        <p:spPr bwMode="auto">
          <a:xfrm>
            <a:off x="5662244" y="5992044"/>
            <a:ext cx="229775" cy="225400"/>
          </a:xfrm>
          <a:prstGeom prst="ellips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A1050CA-1DC1-455D-AE2C-0A4AB1EFCAF1}"/>
              </a:ext>
            </a:extLst>
          </p:cNvPr>
          <p:cNvCxnSpPr>
            <a:cxnSpLocks/>
          </p:cNvCxnSpPr>
          <p:nvPr/>
        </p:nvCxnSpPr>
        <p:spPr bwMode="auto">
          <a:xfrm flipV="1">
            <a:off x="5617700" y="6278563"/>
            <a:ext cx="949569" cy="2254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6BCE4416-00CF-4198-8672-4716D44D5A75}"/>
              </a:ext>
            </a:extLst>
          </p:cNvPr>
          <p:cNvSpPr/>
          <p:nvPr/>
        </p:nvSpPr>
        <p:spPr bwMode="auto">
          <a:xfrm>
            <a:off x="5364483" y="6433309"/>
            <a:ext cx="260252" cy="225399"/>
          </a:xfrm>
          <a:prstGeom prst="ellips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054F8CC-D824-43B7-9AC0-3B516B919B34}"/>
              </a:ext>
            </a:extLst>
          </p:cNvPr>
          <p:cNvSpPr/>
          <p:nvPr/>
        </p:nvSpPr>
        <p:spPr bwMode="auto">
          <a:xfrm>
            <a:off x="6581335" y="6144444"/>
            <a:ext cx="229775" cy="225400"/>
          </a:xfrm>
          <a:prstGeom prst="ellips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584B849-C276-46E5-80E2-782EAF31A6AE}"/>
              </a:ext>
            </a:extLst>
          </p:cNvPr>
          <p:cNvCxnSpPr>
            <a:cxnSpLocks/>
          </p:cNvCxnSpPr>
          <p:nvPr/>
        </p:nvCxnSpPr>
        <p:spPr bwMode="auto">
          <a:xfrm flipV="1">
            <a:off x="6834553" y="6370005"/>
            <a:ext cx="949569" cy="2254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C9F279F5-BBC0-42D5-8715-2015604001CE}"/>
              </a:ext>
            </a:extLst>
          </p:cNvPr>
          <p:cNvSpPr/>
          <p:nvPr/>
        </p:nvSpPr>
        <p:spPr bwMode="auto">
          <a:xfrm>
            <a:off x="6581336" y="6524751"/>
            <a:ext cx="260252" cy="225399"/>
          </a:xfrm>
          <a:prstGeom prst="ellipse">
            <a:avLst/>
          </a:prstGeom>
          <a:solidFill>
            <a:srgbClr val="FF0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1212B38-A5D7-429C-8FC2-55C2D8111B02}"/>
              </a:ext>
            </a:extLst>
          </p:cNvPr>
          <p:cNvSpPr/>
          <p:nvPr/>
        </p:nvSpPr>
        <p:spPr bwMode="auto">
          <a:xfrm>
            <a:off x="7798188" y="6235886"/>
            <a:ext cx="229775" cy="225400"/>
          </a:xfrm>
          <a:prstGeom prst="ellips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7696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58E01-3E7E-4A44-BAFB-6D64E6A8B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/>
              <a:t>Discussion and Open Problems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6C1D472-3E82-4582-AC20-8F0A14424D8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199" y="1600200"/>
                <a:ext cx="8476407" cy="4525963"/>
              </a:xfrm>
            </p:spPr>
            <p:txBody>
              <a:bodyPr/>
              <a:lstStyle/>
              <a:p>
                <a:r>
                  <a:rPr lang="en-US" dirty="0"/>
                  <a:t>Refine getting to (1-o(1))ln n. </a:t>
                </a:r>
              </a:p>
              <a:p>
                <a:pPr lvl="1"/>
                <a:r>
                  <a:rPr lang="en-US" dirty="0"/>
                  <a:t>Do we need to go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dirty="0"/>
                          <m:t>log</m:t>
                        </m:r>
                        <m:r>
                          <m:rPr>
                            <m:nor/>
                          </m:rPr>
                          <a:rPr lang="en-US" dirty="0"/>
                          <m:t>(</m:t>
                        </m:r>
                        <m:r>
                          <m:rPr>
                            <m:nor/>
                          </m:rPr>
                          <a:rPr lang="en-US" dirty="0"/>
                          <m:t>1</m:t>
                        </m:r>
                        <m:r>
                          <m:rPr>
                            <m:nor/>
                          </m:rPr>
                          <a:rPr lang="en-US" dirty="0"/>
                          <m:t>/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m:rPr>
                            <m:nor/>
                          </m:rPr>
                          <a:rPr lang="en-US" dirty="0"/>
                          <m:t>)</m:t>
                        </m:r>
                        <m:r>
                          <m:rPr>
                            <m:sty m:val="p"/>
                          </m:rPr>
                          <a:rPr lang="en-US" i="0" dirty="0" smtClean="0">
                            <a:latin typeface="Cambria Math" panose="02040503050406030204" pitchFamily="18" charset="0"/>
                          </a:rPr>
                          <m:t>log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US" dirty="0"/>
              </a:p>
              <a:p>
                <a:pPr marL="457200" lvl="1" indent="0">
                  <a:buNone/>
                </a:pPr>
                <a:endParaRPr lang="en-IL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6C1D472-3E82-4582-AC20-8F0A14424D8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1600200"/>
                <a:ext cx="8476407" cy="4525963"/>
              </a:xfrm>
              <a:blipFill>
                <a:blip r:embed="rId2"/>
                <a:stretch>
                  <a:fillRect l="-1871" t="-2156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760614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27041-CF75-424C-8F96-D48CC96C82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Homework</a:t>
            </a:r>
            <a:endParaRPr lang="en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C5E994-8779-43E2-A6A7-A2EE068B65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089" y="1111393"/>
            <a:ext cx="8460348" cy="4525963"/>
          </a:xfrm>
        </p:spPr>
        <p:txBody>
          <a:bodyPr/>
          <a:lstStyle/>
          <a:p>
            <a:r>
              <a:rPr lang="en-US" sz="2800" dirty="0"/>
              <a:t>What about high concentration?</a:t>
            </a:r>
          </a:p>
          <a:p>
            <a:r>
              <a:rPr lang="en-US" sz="2800" dirty="0"/>
              <a:t>Relationship with card counting in Blackjack??</a:t>
            </a:r>
            <a:endParaRPr lang="en-IL" sz="2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AF2C193-1A7F-41EC-AE96-41A1424103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574" y="4265756"/>
            <a:ext cx="1960195" cy="1104243"/>
          </a:xfrm>
          <a:prstGeom prst="rect">
            <a:avLst/>
          </a:prstGeom>
        </p:spPr>
      </p:pic>
      <p:pic>
        <p:nvPicPr>
          <p:cNvPr id="1026" name="Picture 2" descr="Alan from the hangover casino - etfc.akulapizza.ru">
            <a:extLst>
              <a:ext uri="{FF2B5EF4-FFF2-40B4-BE49-F238E27FC236}">
                <a16:creationId xmlns:a16="http://schemas.microsoft.com/office/drawing/2014/main" id="{B0D4DDDE-8666-4E87-8D4E-2C22EDFEBA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953" y="3017389"/>
            <a:ext cx="2040694" cy="1142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4E71647-8809-44A8-9F7F-1EE8C82E8C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7750" y="3120781"/>
            <a:ext cx="1138246" cy="1588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7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/>
              <a:t>Homework: Guess the card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Half of the cards are </a:t>
            </a:r>
            <a:r>
              <a:rPr lang="en-US" b="1" dirty="0">
                <a:solidFill>
                  <a:srgbClr val="FF0000"/>
                </a:solidFill>
              </a:rPr>
              <a:t>red</a:t>
            </a:r>
            <a:r>
              <a:rPr lang="en-US" dirty="0"/>
              <a:t> half </a:t>
            </a:r>
            <a:r>
              <a:rPr lang="en-US" b="1" dirty="0"/>
              <a:t>black</a:t>
            </a:r>
          </a:p>
          <a:p>
            <a:r>
              <a:rPr lang="en-US" dirty="0"/>
              <a:t>Cards turned one by one</a:t>
            </a:r>
          </a:p>
          <a:p>
            <a:r>
              <a:rPr lang="en-US" dirty="0"/>
              <a:t>At any point can stop and guess that the next card is </a:t>
            </a:r>
            <a:r>
              <a:rPr lang="en-US" b="1" dirty="0">
                <a:solidFill>
                  <a:srgbClr val="FF0000"/>
                </a:solidFill>
              </a:rPr>
              <a:t>red</a:t>
            </a:r>
          </a:p>
          <a:p>
            <a:pPr marL="0" indent="0">
              <a:buNone/>
            </a:pPr>
            <a:r>
              <a:rPr lang="en-US" dirty="0"/>
              <a:t>What is the probability of success of best algorithm?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25579" y="5156886"/>
            <a:ext cx="55028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Note: look at exercise 2.32 in the book</a:t>
            </a:r>
          </a:p>
          <a:p>
            <a:r>
              <a:rPr lang="en-US" sz="2400" dirty="0"/>
              <a:t>The Secretary problem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These are not the same problems</a:t>
            </a:r>
          </a:p>
        </p:txBody>
      </p:sp>
    </p:spTree>
    <p:extLst>
      <p:ext uri="{BB962C8B-B14F-4D97-AF65-F5344CB8AC3E}">
        <p14:creationId xmlns:p14="http://schemas.microsoft.com/office/powerpoint/2010/main" val="3299440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B7654-517F-4018-AC60-8C5DE3E70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Lovasz</a:t>
            </a:r>
            <a:r>
              <a:rPr lang="en-US" dirty="0"/>
              <a:t> Local Lemma</a:t>
            </a:r>
            <a:endParaRPr lang="en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3AEAC9-23B2-4294-9F81-7C0EFACC13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Statement</a:t>
            </a:r>
          </a:p>
          <a:p>
            <a:r>
              <a:rPr lang="en-US" dirty="0"/>
              <a:t>Application</a:t>
            </a:r>
          </a:p>
          <a:p>
            <a:r>
              <a:rPr lang="en-US" dirty="0"/>
              <a:t>“Constructive”</a:t>
            </a:r>
          </a:p>
          <a:p>
            <a:r>
              <a:rPr lang="en-US" dirty="0"/>
              <a:t>“Algorithmic”</a:t>
            </a: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380853305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829C2-18C9-4AA0-A986-AA6C8B0D5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sz="4000" dirty="0"/>
              <a:t>The Union Bound</a:t>
            </a:r>
            <a:endParaRPr lang="en-IL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70BCA19-6B17-4113-857F-18F0E054112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38919" y="1491615"/>
                <a:ext cx="8547881" cy="3874769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800" b="0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80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. . . </m:t>
                        </m:r>
                        <m:sSub>
                          <m:sSubPr>
                            <m:ctrlPr>
                              <a:rPr lang="en-US" sz="2800" i="1" dirty="0" err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 err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800" i="1" dirty="0" err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/>
                  <a:t>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dirty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sz="2800" dirty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dirty="0">
                        <a:latin typeface="Cambria Math" panose="02040503050406030204" pitchFamily="18" charset="0"/>
                      </a:rPr>
                      <m:t>collection</m:t>
                    </m:r>
                    <m:r>
                      <a:rPr lang="en-US" sz="2800" dirty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dirty="0">
                        <a:latin typeface="Cambria Math" panose="02040503050406030204" pitchFamily="18" charset="0"/>
                      </a:rPr>
                      <m:t>of</m:t>
                    </m:r>
                    <m:r>
                      <a:rPr lang="en-US" sz="2800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 random events. </a:t>
                </a:r>
              </a:p>
              <a:p>
                <a:r>
                  <a:rPr lang="en-US" sz="2800" dirty="0"/>
                  <a:t>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 err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/>
                  <a:t>, the dependencies on </a:t>
                </a:r>
                <a14:m>
                  <m:oMath xmlns:m="http://schemas.openxmlformats.org/officeDocument/2006/math">
                    <m:r>
                      <a:rPr lang="en-US" sz="280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\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 {</m:t>
                        </m:r>
                        <m:r>
                          <a:rPr lang="en-US" sz="2800" i="1" dirty="0" err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b="1" dirty="0"/>
                  <a:t>may be arbitrary</a:t>
                </a:r>
                <a:endParaRPr lang="en-US" sz="2800" dirty="0"/>
              </a:p>
              <a:p>
                <a:pPr marL="0" indent="0">
                  <a:buNone/>
                </a:pPr>
                <a:r>
                  <a:rPr lang="en-US" sz="2800" b="1" dirty="0"/>
                  <a:t>Theorem</a:t>
                </a:r>
                <a:r>
                  <a:rPr lang="en-US" sz="2800" dirty="0"/>
                  <a:t>: If there are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s.t.</a:t>
                </a:r>
                <a:r>
                  <a:rPr lang="en-US" sz="2800" dirty="0"/>
                  <a:t>  for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 err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/>
                  <a:t>:</a:t>
                </a:r>
              </a:p>
              <a:p>
                <a:pPr marL="685800" lvl="1" indent="-342900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1" dirty="0" smtClean="0">
                        <a:latin typeface="Cambria Math" panose="02040503050406030204" pitchFamily="18" charset="0"/>
                      </a:rPr>
                      <m:t>Pr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⁡[</m:t>
                    </m:r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err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] ≤ </m:t>
                    </m:r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dirty="0"/>
              </a:p>
              <a:p>
                <a:pPr marL="685800" lvl="1" indent="-342900"/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pt-BR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pt-BR" sz="24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2400" dirty="0"/>
              </a:p>
              <a:p>
                <a:pPr marL="42863" indent="0">
                  <a:buNone/>
                </a:pPr>
                <a:r>
                  <a:rPr lang="en-US" sz="2800" dirty="0"/>
                  <a:t>then the probability that </a:t>
                </a:r>
                <a:r>
                  <a:rPr lang="en-US" sz="2800" b="1" dirty="0"/>
                  <a:t>no</a:t>
                </a:r>
                <a:r>
                  <a:rPr lang="en-US" sz="2800" dirty="0"/>
                  <a:t> event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 err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/>
                  <a:t> happens is </a:t>
                </a:r>
                <a:r>
                  <a:rPr lang="en-US" sz="2800" b="1" dirty="0"/>
                  <a:t>positive</a:t>
                </a:r>
                <a:r>
                  <a:rPr lang="en-US" sz="2800" dirty="0"/>
                  <a:t>.</a:t>
                </a:r>
              </a:p>
              <a:p>
                <a:pPr marL="342900" lvl="1" indent="0">
                  <a:buNone/>
                </a:pPr>
                <a:r>
                  <a:rPr lang="en-US" sz="2400" dirty="0"/>
                  <a:t>If all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400" dirty="0"/>
                  <a:t> then need that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2400" b="0" dirty="0"/>
              </a:p>
              <a:p>
                <a:pPr marL="42863" indent="0">
                  <a:buNone/>
                </a:pPr>
                <a:r>
                  <a:rPr lang="en-US" b="1" dirty="0"/>
                  <a:t>Example</a:t>
                </a:r>
                <a:r>
                  <a:rPr lang="en-US" dirty="0"/>
                  <a:t>: a CNF formula with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clauses where each clause has </a:t>
                </a:r>
                <a:r>
                  <a:rPr lang="en-US" b="1" dirty="0"/>
                  <a:t>more</a:t>
                </a:r>
                <a:r>
                  <a:rPr lang="en-US" dirty="0"/>
                  <a:t> than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 dirty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⁡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literals is </a:t>
                </a:r>
                <a:r>
                  <a:rPr lang="en-US" b="1" dirty="0"/>
                  <a:t>necessarily satisfiable </a:t>
                </a:r>
              </a:p>
              <a:p>
                <a:pPr marL="42863" indent="0">
                  <a:buNone/>
                </a:pPr>
                <a:r>
                  <a:rPr lang="en-US" dirty="0"/>
                  <a:t>Event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: clause </a:t>
                </a:r>
                <a:r>
                  <a:rPr lang="en-US" dirty="0" err="1"/>
                  <a:t>i</a:t>
                </a:r>
                <a:r>
                  <a:rPr lang="en-US" dirty="0"/>
                  <a:t> is not satisfied.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IL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70BCA19-6B17-4113-857F-18F0E054112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8919" y="1491615"/>
                <a:ext cx="8547881" cy="3874769"/>
              </a:xfrm>
              <a:blipFill>
                <a:blip r:embed="rId2"/>
                <a:stretch>
                  <a:fillRect l="-1498" t="-1575" r="-143" b="-33858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D2D52767-C205-4929-B0B0-0BC5D01D8191}"/>
              </a:ext>
            </a:extLst>
          </p:cNvPr>
          <p:cNvSpPr/>
          <p:nvPr/>
        </p:nvSpPr>
        <p:spPr bwMode="auto">
          <a:xfrm>
            <a:off x="6778287" y="6143320"/>
            <a:ext cx="2273096" cy="580718"/>
          </a:xfrm>
          <a:prstGeom prst="wedgeRoundRectCallout">
            <a:avLst>
              <a:gd name="adj1" fmla="val -68093"/>
              <a:gd name="adj2" fmla="val -12108"/>
              <a:gd name="adj3" fmla="val 16667"/>
            </a:avLst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800"/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For a uniformly </a:t>
            </a:r>
          </a:p>
          <a:p>
            <a:pPr algn="ctr" defTabSz="685800"/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random assignment</a:t>
            </a:r>
            <a:endParaRPr lang="en-IL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7953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/>
              <a:t>First Idea: Encoding the </a:t>
            </a:r>
            <a:r>
              <a:rPr lang="en-US" i="1" dirty="0"/>
              <a:t>last cards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75129" y="1600200"/>
                <a:ext cx="8629973" cy="4525963"/>
              </a:xfrm>
            </p:spPr>
            <p:txBody>
              <a:bodyPr/>
              <a:lstStyle/>
              <a:p>
                <a:r>
                  <a:rPr lang="en-US" dirty="0"/>
                  <a:t>Can know for certain the </a:t>
                </a:r>
                <a:r>
                  <a:rPr lang="en-US" b="1" dirty="0"/>
                  <a:t>last card </a:t>
                </a:r>
                <a:r>
                  <a:rPr lang="en-US" dirty="0"/>
                  <a:t>using log n bits: keep track of the sum. Need log n bits.</a:t>
                </a:r>
              </a:p>
              <a:p>
                <a:r>
                  <a:rPr lang="en-US" dirty="0"/>
                  <a:t>Can generalize to the </a:t>
                </a:r>
                <a:r>
                  <a:rPr lang="en-US" b="1" dirty="0"/>
                  <a:t>k last cards </a:t>
                </a:r>
              </a:p>
              <a:p>
                <a:pPr lvl="1"/>
                <a:r>
                  <a:rPr lang="en-US" dirty="0"/>
                  <a:t>using O(k log n) bits: </a:t>
                </a:r>
              </a:p>
              <a:p>
                <a:pPr marL="457200" lvl="1" indent="0">
                  <a:buNone/>
                </a:pPr>
                <a:r>
                  <a:rPr lang="en-US" dirty="0"/>
                  <a:t>for instance, the polynomial from the set comparison protocol</a:t>
                </a:r>
              </a:p>
              <a:p>
                <a:pPr lvl="1"/>
                <a:r>
                  <a:rPr lang="en-US" dirty="0"/>
                  <a:t>Track the value of the polynomial at k points</a:t>
                </a:r>
              </a:p>
              <a:p>
                <a:pPr lvl="1"/>
                <a:r>
                  <a:rPr lang="en-US" dirty="0"/>
                  <a:t>Starting with the value of the points of the set </a:t>
                </a:r>
              </a:p>
              <a:p>
                <a:pPr marL="457200" lvl="1" indent="0" algn="ctr">
                  <a:buNone/>
                </a:pPr>
                <a:r>
                  <a:rPr lang="en-US" dirty="0"/>
                  <a:t>S={1, 2, </a:t>
                </a:r>
                <a:r>
                  <a:rPr lang="en-IL" dirty="0"/>
                  <a:t>…</a:t>
                </a:r>
                <a:r>
                  <a:rPr lang="en-US" dirty="0"/>
                  <a:t> n}</a:t>
                </a:r>
              </a:p>
              <a:p>
                <a:pPr marL="457200" lvl="1" indent="0">
                  <a:buNone/>
                </a:pPr>
                <a:r>
                  <a:rPr lang="en-US" dirty="0"/>
                  <a:t>Can use this to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get</m:t>
                        </m:r>
                        <m:r>
                          <a:rPr lang="en-US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sSup>
                          <m:sSupPr>
                            <m:ctrlP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𝒔</m:t>
                            </m:r>
                          </m:e>
                          <m:sup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for</m:t>
                        </m:r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𝒍𝒐𝒈𝒏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75129" y="1600200"/>
                <a:ext cx="8629973" cy="4525963"/>
              </a:xfrm>
              <a:blipFill>
                <a:blip r:embed="rId2"/>
                <a:stretch>
                  <a:fillRect l="-1836" t="-2156" r="-1907" b="-1779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363365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829C2-18C9-4AA0-A986-AA6C8B0D5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09" y="305550"/>
            <a:ext cx="8229600" cy="857250"/>
          </a:xfrm>
        </p:spPr>
        <p:txBody>
          <a:bodyPr/>
          <a:lstStyle/>
          <a:p>
            <a:pPr rtl="0"/>
            <a:r>
              <a:rPr lang="en-US" sz="4000" dirty="0"/>
              <a:t>The (</a:t>
            </a:r>
            <a:r>
              <a:rPr lang="en-US" sz="4000" dirty="0" err="1"/>
              <a:t>Lovasz</a:t>
            </a:r>
            <a:r>
              <a:rPr lang="en-US" sz="4000" dirty="0"/>
              <a:t>) Local Lemma</a:t>
            </a:r>
            <a:endParaRPr lang="en-IL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70BCA19-6B17-4113-857F-18F0E054112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7172" y="1833242"/>
                <a:ext cx="8764658" cy="5232690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800" b="0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80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. . . </m:t>
                        </m:r>
                        <m:sSub>
                          <m:sSubPr>
                            <m:ctrlPr>
                              <a:rPr lang="en-US" sz="2800" i="1" dirty="0" err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 err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800" i="1" dirty="0" err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/>
                  <a:t>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dirty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sz="2800" dirty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dirty="0">
                        <a:latin typeface="Cambria Math" panose="02040503050406030204" pitchFamily="18" charset="0"/>
                      </a:rPr>
                      <m:t>collection</m:t>
                    </m:r>
                    <m:r>
                      <a:rPr lang="en-US" sz="2800" dirty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dirty="0">
                        <a:latin typeface="Cambria Math" panose="02040503050406030204" pitchFamily="18" charset="0"/>
                      </a:rPr>
                      <m:t>of</m:t>
                    </m:r>
                    <m:r>
                      <a:rPr lang="en-US" sz="2800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 random events. </a:t>
                </a:r>
              </a:p>
              <a:p>
                <a:r>
                  <a:rPr lang="en-US" sz="2800" dirty="0"/>
                  <a:t>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 err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/>
                  <a:t>, let Γ(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 err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/>
                  <a:t>) be a </a:t>
                </a:r>
                <a:r>
                  <a:rPr lang="en-US" sz="2800" b="1" dirty="0"/>
                  <a:t>minimal set of events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 err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/>
                  <a:t> depends on 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err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 is </a:t>
                </a:r>
                <a:r>
                  <a:rPr lang="en-US" sz="2400" b="1" dirty="0"/>
                  <a:t>independent</a:t>
                </a:r>
                <a:r>
                  <a:rPr lang="en-US" sz="2400" dirty="0"/>
                  <a:t> of all events in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\Γ(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err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)</a:t>
                </a:r>
              </a:p>
              <a:p>
                <a:pPr lvl="2"/>
                <a:r>
                  <a:rPr lang="en-US" sz="2000" dirty="0"/>
                  <a:t>information on events </a:t>
                </a:r>
                <a:r>
                  <a:rPr lang="en-US" sz="2000" b="1" dirty="0"/>
                  <a:t>not</a:t>
                </a:r>
                <a:r>
                  <a:rPr lang="en-US" sz="2000" dirty="0"/>
                  <a:t> in Γ(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 err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/>
                  <a:t>)∪{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 err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/>
                  <a:t>} does not affect the probability of event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 err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/>
                  <a:t> happening.</a:t>
                </a:r>
              </a:p>
              <a:p>
                <a:pPr marL="42863" indent="0">
                  <a:buNone/>
                </a:pPr>
                <a:r>
                  <a:rPr lang="en-US" sz="2800" b="1" dirty="0"/>
                  <a:t>Theorem</a:t>
                </a:r>
                <a:r>
                  <a:rPr lang="en-US" sz="2800" dirty="0"/>
                  <a:t>: If there are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and d </a:t>
                </a:r>
                <a:r>
                  <a:rPr lang="en-US" sz="2800" dirty="0" err="1"/>
                  <a:t>s.t.</a:t>
                </a:r>
                <a:r>
                  <a:rPr lang="en-US" sz="2800" dirty="0"/>
                  <a:t> for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 err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/>
                  <a:t>:</a:t>
                </a:r>
              </a:p>
              <a:p>
                <a:pPr marL="685800" lvl="1" indent="-342900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1" dirty="0" smtClean="0">
                        <a:latin typeface="Cambria Math" panose="02040503050406030204" pitchFamily="18" charset="0"/>
                      </a:rPr>
                      <m:t>Pr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⁡[</m:t>
                    </m:r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err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] ≤ 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dirty="0"/>
              </a:p>
              <a:p>
                <a:pPr marL="685800" lvl="1" indent="-342900"/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m:rPr>
                        <m:sty m:val="p"/>
                      </m:rPr>
                      <a:rPr lang="en-US" sz="2400" i="0" dirty="0" smtClean="0">
                        <a:latin typeface="Cambria Math" panose="02040503050406030204" pitchFamily="18" charset="0"/>
                      </a:rPr>
                      <m:t>Γ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err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)|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US" sz="2400" dirty="0"/>
              </a:p>
              <a:p>
                <a:pPr marL="685800" lvl="1" indent="-342900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2400" dirty="0"/>
              </a:p>
              <a:p>
                <a:pPr marL="42863" indent="0">
                  <a:buNone/>
                </a:pPr>
                <a:r>
                  <a:rPr lang="en-US" sz="2800" dirty="0">
                    <a:solidFill>
                      <a:srgbClr val="CC3300"/>
                    </a:solidFill>
                  </a:rPr>
                  <a:t>then the probability that </a:t>
                </a:r>
                <a:r>
                  <a:rPr lang="en-US" sz="2800" b="1" dirty="0">
                    <a:solidFill>
                      <a:srgbClr val="CC3300"/>
                    </a:solidFill>
                  </a:rPr>
                  <a:t>no</a:t>
                </a:r>
                <a:r>
                  <a:rPr lang="en-US" sz="2800" dirty="0">
                    <a:solidFill>
                      <a:srgbClr val="CC3300"/>
                    </a:solidFill>
                  </a:rPr>
                  <a:t> event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solidFill>
                              <a:srgbClr val="CC33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 err="1">
                            <a:solidFill>
                              <a:srgbClr val="CC33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 dirty="0">
                            <a:solidFill>
                              <a:srgbClr val="CC33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CC3300"/>
                    </a:solidFill>
                  </a:rPr>
                  <a:t> happens is positive</a:t>
                </a:r>
                <a:r>
                  <a:rPr lang="en-US" sz="2800" dirty="0"/>
                  <a:t>.</a:t>
                </a:r>
                <a:endParaRPr lang="en-IL" sz="2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70BCA19-6B17-4113-857F-18F0E054112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172" y="1833242"/>
                <a:ext cx="8764658" cy="5232690"/>
              </a:xfrm>
              <a:blipFill>
                <a:blip r:embed="rId2"/>
                <a:stretch>
                  <a:fillRect l="-1461" t="-1166" r="-1044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C0F8A271-2A12-430C-BE9A-D6BB0A37868E}"/>
              </a:ext>
            </a:extLst>
          </p:cNvPr>
          <p:cNvSpPr/>
          <p:nvPr/>
        </p:nvSpPr>
        <p:spPr>
          <a:xfrm>
            <a:off x="8747875" y="5473799"/>
            <a:ext cx="114383" cy="118923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srgbClr val="FFFFFF"/>
              </a:solidFill>
              <a:latin typeface="Candara"/>
              <a:cs typeface="Arial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F7D2F80-DAC5-4B49-8EF9-3A4FA9A30D03}"/>
              </a:ext>
            </a:extLst>
          </p:cNvPr>
          <p:cNvGrpSpPr/>
          <p:nvPr/>
        </p:nvGrpSpPr>
        <p:grpSpPr>
          <a:xfrm>
            <a:off x="5870622" y="4970284"/>
            <a:ext cx="3001208" cy="1125415"/>
            <a:chOff x="7810500" y="3810000"/>
            <a:chExt cx="3048000" cy="2362200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B602BF6-452E-4DBE-B4B7-4BA0A2D604A1}"/>
                </a:ext>
              </a:extLst>
            </p:cNvPr>
            <p:cNvSpPr/>
            <p:nvPr/>
          </p:nvSpPr>
          <p:spPr>
            <a:xfrm>
              <a:off x="8191500" y="3962400"/>
              <a:ext cx="152400" cy="152400"/>
            </a:xfrm>
            <a:prstGeom prst="ellipse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350">
                <a:solidFill>
                  <a:srgbClr val="FFFFFF"/>
                </a:solidFill>
                <a:latin typeface="Candara"/>
                <a:cs typeface="Arial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E373EB5A-B821-4CA4-9CEE-E1EF0E7A6653}"/>
                </a:ext>
              </a:extLst>
            </p:cNvPr>
            <p:cNvSpPr/>
            <p:nvPr/>
          </p:nvSpPr>
          <p:spPr>
            <a:xfrm>
              <a:off x="8724900" y="3962400"/>
              <a:ext cx="152400" cy="152400"/>
            </a:xfrm>
            <a:prstGeom prst="ellipse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350">
                <a:solidFill>
                  <a:srgbClr val="FFFFFF"/>
                </a:solidFill>
                <a:latin typeface="Candara"/>
                <a:cs typeface="Arial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D90CA42E-D4FB-4CC8-AE1E-91A8F11B7B99}"/>
                </a:ext>
              </a:extLst>
            </p:cNvPr>
            <p:cNvSpPr/>
            <p:nvPr/>
          </p:nvSpPr>
          <p:spPr>
            <a:xfrm>
              <a:off x="8496300" y="4267200"/>
              <a:ext cx="152400" cy="152400"/>
            </a:xfrm>
            <a:prstGeom prst="ellipse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350">
                <a:solidFill>
                  <a:srgbClr val="FFFFFF"/>
                </a:solidFill>
                <a:latin typeface="Candara"/>
                <a:cs typeface="Arial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6BCFB02C-89D2-48B5-A43B-3FDEABD601F6}"/>
                </a:ext>
              </a:extLst>
            </p:cNvPr>
            <p:cNvSpPr/>
            <p:nvPr/>
          </p:nvSpPr>
          <p:spPr>
            <a:xfrm>
              <a:off x="7962900" y="6019800"/>
              <a:ext cx="152400" cy="152400"/>
            </a:xfrm>
            <a:prstGeom prst="ellipse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350">
                <a:solidFill>
                  <a:srgbClr val="FFFFFF"/>
                </a:solidFill>
                <a:latin typeface="Candara"/>
                <a:cs typeface="Arial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C69EB74-74FF-4B0D-8FF8-767F5CC6305B}"/>
                </a:ext>
              </a:extLst>
            </p:cNvPr>
            <p:cNvSpPr/>
            <p:nvPr/>
          </p:nvSpPr>
          <p:spPr>
            <a:xfrm>
              <a:off x="8191500" y="5715000"/>
              <a:ext cx="152400" cy="152400"/>
            </a:xfrm>
            <a:prstGeom prst="ellipse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350">
                <a:solidFill>
                  <a:srgbClr val="FFFFFF"/>
                </a:solidFill>
                <a:latin typeface="Candara"/>
                <a:cs typeface="Arial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09887794-2C69-4127-B57F-066B09EB6871}"/>
                </a:ext>
              </a:extLst>
            </p:cNvPr>
            <p:cNvSpPr/>
            <p:nvPr/>
          </p:nvSpPr>
          <p:spPr>
            <a:xfrm>
              <a:off x="8572500" y="5638800"/>
              <a:ext cx="152400" cy="152400"/>
            </a:xfrm>
            <a:prstGeom prst="ellipse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350">
                <a:solidFill>
                  <a:srgbClr val="FFFFFF"/>
                </a:solidFill>
                <a:latin typeface="Candara"/>
                <a:cs typeface="Arial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5B40965-0681-4F49-BBA6-2EE76B0B9339}"/>
                </a:ext>
              </a:extLst>
            </p:cNvPr>
            <p:cNvSpPr/>
            <p:nvPr/>
          </p:nvSpPr>
          <p:spPr>
            <a:xfrm>
              <a:off x="10325100" y="4419600"/>
              <a:ext cx="152400" cy="152400"/>
            </a:xfrm>
            <a:prstGeom prst="ellipse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350">
                <a:solidFill>
                  <a:srgbClr val="FFFFFF"/>
                </a:solidFill>
                <a:latin typeface="Candara"/>
                <a:cs typeface="Arial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CD821E1-FC90-47E1-A44C-458AFDB748CD}"/>
                </a:ext>
              </a:extLst>
            </p:cNvPr>
            <p:cNvSpPr/>
            <p:nvPr/>
          </p:nvSpPr>
          <p:spPr>
            <a:xfrm>
              <a:off x="10172700" y="3810000"/>
              <a:ext cx="152400" cy="152400"/>
            </a:xfrm>
            <a:prstGeom prst="ellipse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350">
                <a:solidFill>
                  <a:srgbClr val="FFFFFF"/>
                </a:solidFill>
                <a:latin typeface="Candara"/>
                <a:cs typeface="Arial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93ED7E4-B61E-47D4-9322-EAC89F69400D}"/>
                </a:ext>
              </a:extLst>
            </p:cNvPr>
            <p:cNvSpPr/>
            <p:nvPr/>
          </p:nvSpPr>
          <p:spPr>
            <a:xfrm>
              <a:off x="9639300" y="4267200"/>
              <a:ext cx="152400" cy="152400"/>
            </a:xfrm>
            <a:prstGeom prst="ellipse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350">
                <a:solidFill>
                  <a:srgbClr val="FFFFFF"/>
                </a:solidFill>
                <a:latin typeface="Candara"/>
                <a:cs typeface="Arial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9DF53ACE-08D1-454E-ABA3-02709A177DAB}"/>
                </a:ext>
              </a:extLst>
            </p:cNvPr>
            <p:cNvSpPr/>
            <p:nvPr/>
          </p:nvSpPr>
          <p:spPr>
            <a:xfrm>
              <a:off x="10020300" y="6019800"/>
              <a:ext cx="152400" cy="152400"/>
            </a:xfrm>
            <a:prstGeom prst="ellipse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350">
                <a:solidFill>
                  <a:srgbClr val="FFFFFF"/>
                </a:solidFill>
                <a:latin typeface="Candara"/>
                <a:cs typeface="Arial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E5E753D4-7D5A-4621-8907-22F1A8457E91}"/>
                </a:ext>
              </a:extLst>
            </p:cNvPr>
            <p:cNvSpPr/>
            <p:nvPr/>
          </p:nvSpPr>
          <p:spPr>
            <a:xfrm>
              <a:off x="10553700" y="5943600"/>
              <a:ext cx="152400" cy="152400"/>
            </a:xfrm>
            <a:prstGeom prst="ellipse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350">
                <a:solidFill>
                  <a:srgbClr val="FFFFFF"/>
                </a:solidFill>
                <a:latin typeface="Candara"/>
                <a:cs typeface="Arial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02BBC1EB-89B3-4253-BDA9-73DA492CBBB8}"/>
                </a:ext>
              </a:extLst>
            </p:cNvPr>
            <p:cNvSpPr/>
            <p:nvPr/>
          </p:nvSpPr>
          <p:spPr>
            <a:xfrm>
              <a:off x="10325100" y="5638800"/>
              <a:ext cx="152400" cy="152400"/>
            </a:xfrm>
            <a:prstGeom prst="ellipse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350">
                <a:solidFill>
                  <a:srgbClr val="FFFFFF"/>
                </a:solidFill>
                <a:latin typeface="Candara"/>
                <a:cs typeface="Arial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E7C16D21-3F85-4F25-86D3-FB1843D80989}"/>
                </a:ext>
              </a:extLst>
            </p:cNvPr>
            <p:cNvSpPr/>
            <p:nvPr/>
          </p:nvSpPr>
          <p:spPr>
            <a:xfrm>
              <a:off x="8496300" y="5181600"/>
              <a:ext cx="152400" cy="152400"/>
            </a:xfrm>
            <a:prstGeom prst="ellipse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350">
                <a:solidFill>
                  <a:srgbClr val="FFFFFF"/>
                </a:solidFill>
                <a:latin typeface="Candara"/>
                <a:cs typeface="Arial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C77AF5BA-81B7-46EB-906F-CBADDABA384B}"/>
                </a:ext>
              </a:extLst>
            </p:cNvPr>
            <p:cNvSpPr/>
            <p:nvPr/>
          </p:nvSpPr>
          <p:spPr>
            <a:xfrm>
              <a:off x="8953500" y="4648200"/>
              <a:ext cx="152400" cy="152400"/>
            </a:xfrm>
            <a:prstGeom prst="ellipse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350">
                <a:solidFill>
                  <a:srgbClr val="FFFFFF"/>
                </a:solidFill>
                <a:latin typeface="Candara"/>
                <a:cs typeface="Arial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F1B5D908-DAF9-4272-B7C6-6D102751BCD3}"/>
                </a:ext>
              </a:extLst>
            </p:cNvPr>
            <p:cNvSpPr/>
            <p:nvPr/>
          </p:nvSpPr>
          <p:spPr>
            <a:xfrm>
              <a:off x="7810500" y="4800600"/>
              <a:ext cx="152400" cy="152400"/>
            </a:xfrm>
            <a:prstGeom prst="ellipse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350">
                <a:solidFill>
                  <a:srgbClr val="FFFFFF"/>
                </a:solidFill>
                <a:latin typeface="Candara"/>
                <a:cs typeface="Arial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CCADC331-E886-4F34-8F02-5024F1096127}"/>
                </a:ext>
              </a:extLst>
            </p:cNvPr>
            <p:cNvSpPr/>
            <p:nvPr/>
          </p:nvSpPr>
          <p:spPr>
            <a:xfrm>
              <a:off x="9563100" y="5257800"/>
              <a:ext cx="152400" cy="152400"/>
            </a:xfrm>
            <a:prstGeom prst="ellipse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350">
                <a:solidFill>
                  <a:srgbClr val="FFFFFF"/>
                </a:solidFill>
                <a:latin typeface="Candara"/>
                <a:cs typeface="Arial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BC1C9093-6771-4328-8325-F88AB6F1C9B0}"/>
                </a:ext>
              </a:extLst>
            </p:cNvPr>
            <p:cNvSpPr/>
            <p:nvPr/>
          </p:nvSpPr>
          <p:spPr>
            <a:xfrm>
              <a:off x="10706100" y="4876800"/>
              <a:ext cx="152400" cy="152400"/>
            </a:xfrm>
            <a:prstGeom prst="ellipse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350">
                <a:solidFill>
                  <a:srgbClr val="FFFFFF"/>
                </a:solidFill>
                <a:latin typeface="Candara"/>
                <a:cs typeface="Arial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E186E475-0BB4-4BBB-99A4-241C7A6A821F}"/>
                </a:ext>
              </a:extLst>
            </p:cNvPr>
            <p:cNvSpPr/>
            <p:nvPr/>
          </p:nvSpPr>
          <p:spPr>
            <a:xfrm>
              <a:off x="9334500" y="5867400"/>
              <a:ext cx="152400" cy="152400"/>
            </a:xfrm>
            <a:prstGeom prst="ellipse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350">
                <a:solidFill>
                  <a:srgbClr val="FFFFFF"/>
                </a:solidFill>
                <a:latin typeface="Candara"/>
                <a:cs typeface="Arial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757CEF94-4C41-4F10-9514-F2A495596B77}"/>
                </a:ext>
              </a:extLst>
            </p:cNvPr>
            <p:cNvSpPr/>
            <p:nvPr/>
          </p:nvSpPr>
          <p:spPr>
            <a:xfrm>
              <a:off x="9334500" y="3886200"/>
              <a:ext cx="152400" cy="152400"/>
            </a:xfrm>
            <a:prstGeom prst="ellipse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350">
                <a:solidFill>
                  <a:srgbClr val="FFFFFF"/>
                </a:solidFill>
                <a:latin typeface="Candara"/>
                <a:cs typeface="Arial"/>
              </a:endParaRPr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6C6B4E28-6E9A-405A-B2A0-11D80F8B536F}"/>
                </a:ext>
              </a:extLst>
            </p:cNvPr>
            <p:cNvGrpSpPr/>
            <p:nvPr/>
          </p:nvGrpSpPr>
          <p:grpSpPr>
            <a:xfrm>
              <a:off x="7886700" y="4038600"/>
              <a:ext cx="2895600" cy="2057400"/>
              <a:chOff x="4267200" y="914400"/>
              <a:chExt cx="2895600" cy="2057400"/>
            </a:xfrm>
          </p:grpSpPr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D1E0F663-7EAE-4083-AD7F-9B74CA8054A5}"/>
                  </a:ext>
                </a:extLst>
              </p:cNvPr>
              <p:cNvCxnSpPr>
                <a:stCxn id="20" idx="4"/>
                <a:endCxn id="9" idx="1"/>
              </p:cNvCxnSpPr>
              <p:nvPr/>
            </p:nvCxnSpPr>
            <p:spPr>
              <a:xfrm>
                <a:off x="4267200" y="1828800"/>
                <a:ext cx="98518" cy="108911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0572A1D8-98C4-4972-B66F-2D094AB53BCC}"/>
                  </a:ext>
                </a:extLst>
              </p:cNvPr>
              <p:cNvCxnSpPr>
                <a:stCxn id="18" idx="2"/>
                <a:endCxn id="20" idx="6"/>
              </p:cNvCxnSpPr>
              <p:nvPr/>
            </p:nvCxnSpPr>
            <p:spPr>
              <a:xfrm flipH="1" flipV="1">
                <a:off x="4343400" y="1752600"/>
                <a:ext cx="533400" cy="381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920498BA-1306-4B8F-8724-8C71F5F2F467}"/>
                  </a:ext>
                </a:extLst>
              </p:cNvPr>
              <p:cNvCxnSpPr>
                <a:stCxn id="8" idx="4"/>
                <a:endCxn id="18" idx="0"/>
              </p:cNvCxnSpPr>
              <p:nvPr/>
            </p:nvCxnSpPr>
            <p:spPr>
              <a:xfrm>
                <a:off x="4953000" y="1295400"/>
                <a:ext cx="0" cy="762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ACFDA5D9-2B93-4CA7-808D-51A733FABA98}"/>
                  </a:ext>
                </a:extLst>
              </p:cNvPr>
              <p:cNvCxnSpPr>
                <a:stCxn id="8" idx="5"/>
                <a:endCxn id="19" idx="1"/>
              </p:cNvCxnSpPr>
              <p:nvPr/>
            </p:nvCxnSpPr>
            <p:spPr>
              <a:xfrm>
                <a:off x="5006882" y="1273082"/>
                <a:ext cx="349436" cy="27323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FC538777-50CD-4313-9274-7C3A0CB2ADBB}"/>
                  </a:ext>
                </a:extLst>
              </p:cNvPr>
              <p:cNvCxnSpPr>
                <a:stCxn id="18" idx="4"/>
                <a:endCxn id="11" idx="0"/>
              </p:cNvCxnSpPr>
              <p:nvPr/>
            </p:nvCxnSpPr>
            <p:spPr>
              <a:xfrm>
                <a:off x="4953000" y="2209800"/>
                <a:ext cx="76200" cy="3048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8FA38673-0D5D-4A7C-A101-2BC864C81EBC}"/>
                  </a:ext>
                </a:extLst>
              </p:cNvPr>
              <p:cNvCxnSpPr>
                <a:stCxn id="19" idx="6"/>
                <a:endCxn id="14" idx="3"/>
              </p:cNvCxnSpPr>
              <p:nvPr/>
            </p:nvCxnSpPr>
            <p:spPr>
              <a:xfrm flipV="1">
                <a:off x="5486400" y="1273082"/>
                <a:ext cx="555718" cy="32711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3B63B903-627E-48F0-8A55-B2819EFA1302}"/>
                  </a:ext>
                </a:extLst>
              </p:cNvPr>
              <p:cNvCxnSpPr>
                <a:stCxn id="19" idx="5"/>
                <a:endCxn id="21" idx="1"/>
              </p:cNvCxnSpPr>
              <p:nvPr/>
            </p:nvCxnSpPr>
            <p:spPr>
              <a:xfrm>
                <a:off x="5464082" y="1654082"/>
                <a:ext cx="501836" cy="50183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92D7366C-0ED9-4597-8F28-C8D738AB5C28}"/>
                  </a:ext>
                </a:extLst>
              </p:cNvPr>
              <p:cNvCxnSpPr>
                <a:stCxn id="21" idx="4"/>
                <a:endCxn id="23" idx="7"/>
              </p:cNvCxnSpPr>
              <p:nvPr/>
            </p:nvCxnSpPr>
            <p:spPr>
              <a:xfrm flipH="1">
                <a:off x="5845082" y="2286000"/>
                <a:ext cx="174718" cy="47951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41B496F2-0413-4A5F-B6F6-6EA338AC5526}"/>
                  </a:ext>
                </a:extLst>
              </p:cNvPr>
              <p:cNvCxnSpPr>
                <a:stCxn id="22" idx="3"/>
                <a:endCxn id="21" idx="7"/>
              </p:cNvCxnSpPr>
              <p:nvPr/>
            </p:nvCxnSpPr>
            <p:spPr>
              <a:xfrm flipH="1">
                <a:off x="6073682" y="1882682"/>
                <a:ext cx="1035236" cy="27323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4895A5AA-3718-4929-9175-F425C617B0C5}"/>
                  </a:ext>
                </a:extLst>
              </p:cNvPr>
              <p:cNvCxnSpPr>
                <a:stCxn id="17" idx="1"/>
                <a:endCxn id="21" idx="5"/>
              </p:cNvCxnSpPr>
              <p:nvPr/>
            </p:nvCxnSpPr>
            <p:spPr>
              <a:xfrm flipH="1" flipV="1">
                <a:off x="6073682" y="2263682"/>
                <a:ext cx="654236" cy="27323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9E8A35BE-5A13-4559-9FB4-4D3972515A08}"/>
                  </a:ext>
                </a:extLst>
              </p:cNvPr>
              <p:cNvCxnSpPr>
                <a:stCxn id="22" idx="4"/>
                <a:endCxn id="16" idx="0"/>
              </p:cNvCxnSpPr>
              <p:nvPr/>
            </p:nvCxnSpPr>
            <p:spPr>
              <a:xfrm flipH="1">
                <a:off x="7010400" y="1905000"/>
                <a:ext cx="152400" cy="9144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6605C520-7934-439F-8697-C4DB1CCE2116}"/>
                  </a:ext>
                </a:extLst>
              </p:cNvPr>
              <p:cNvCxnSpPr>
                <a:stCxn id="15" idx="2"/>
                <a:endCxn id="23" idx="5"/>
              </p:cNvCxnSpPr>
              <p:nvPr/>
            </p:nvCxnSpPr>
            <p:spPr>
              <a:xfrm flipH="1" flipV="1">
                <a:off x="5845082" y="2873282"/>
                <a:ext cx="555718" cy="9851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8F528515-4A16-4AF6-99F5-2035B15D73EE}"/>
                  </a:ext>
                </a:extLst>
              </p:cNvPr>
              <p:cNvCxnSpPr>
                <a:stCxn id="24" idx="4"/>
                <a:endCxn id="19" idx="7"/>
              </p:cNvCxnSpPr>
              <p:nvPr/>
            </p:nvCxnSpPr>
            <p:spPr>
              <a:xfrm flipH="1">
                <a:off x="5464082" y="914400"/>
                <a:ext cx="327118" cy="63191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FA8305C4-3479-4991-93F6-3ED900436322}"/>
                  </a:ext>
                </a:extLst>
              </p:cNvPr>
              <p:cNvCxnSpPr>
                <a:stCxn id="21" idx="2"/>
                <a:endCxn id="18" idx="6"/>
              </p:cNvCxnSpPr>
              <p:nvPr/>
            </p:nvCxnSpPr>
            <p:spPr>
              <a:xfrm flipH="1" flipV="1">
                <a:off x="5029200" y="2133600"/>
                <a:ext cx="914400" cy="762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AB44C43C-9AD2-41CA-A196-2F9C0CD4B7ED}"/>
                  </a:ext>
                </a:extLst>
              </p:cNvPr>
              <p:cNvCxnSpPr>
                <a:stCxn id="21" idx="0"/>
                <a:endCxn id="14" idx="4"/>
              </p:cNvCxnSpPr>
              <p:nvPr/>
            </p:nvCxnSpPr>
            <p:spPr>
              <a:xfrm flipV="1">
                <a:off x="6019800" y="1295400"/>
                <a:ext cx="76200" cy="8382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310E1E0D-B5C5-4A77-AB6C-69A993EC1CE3}"/>
                </a:ext>
              </a:extLst>
            </p:cNvPr>
            <p:cNvGrpSpPr/>
            <p:nvPr/>
          </p:nvGrpSpPr>
          <p:grpSpPr>
            <a:xfrm>
              <a:off x="8092982" y="3962400"/>
              <a:ext cx="2483036" cy="2079718"/>
              <a:chOff x="4473482" y="838200"/>
              <a:chExt cx="2483036" cy="2079718"/>
            </a:xfrm>
          </p:grpSpPr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96E8BC33-4C46-4FF6-A50A-42968AB97C54}"/>
                  </a:ext>
                </a:extLst>
              </p:cNvPr>
              <p:cNvCxnSpPr>
                <a:stCxn id="6" idx="5"/>
                <a:endCxn id="8" idx="1"/>
              </p:cNvCxnSpPr>
              <p:nvPr/>
            </p:nvCxnSpPr>
            <p:spPr>
              <a:xfrm>
                <a:off x="4702082" y="968282"/>
                <a:ext cx="197036" cy="19703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8E798F5D-10B5-428A-8E30-FDEE94629F2E}"/>
                  </a:ext>
                </a:extLst>
              </p:cNvPr>
              <p:cNvCxnSpPr>
                <a:stCxn id="8" idx="0"/>
                <a:endCxn id="7" idx="3"/>
              </p:cNvCxnSpPr>
              <p:nvPr/>
            </p:nvCxnSpPr>
            <p:spPr>
              <a:xfrm flipV="1">
                <a:off x="4953000" y="968282"/>
                <a:ext cx="174718" cy="17471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DF117476-013E-41D6-852B-EEDA6708BB86}"/>
                  </a:ext>
                </a:extLst>
              </p:cNvPr>
              <p:cNvCxnSpPr>
                <a:stCxn id="14" idx="6"/>
                <a:endCxn id="12" idx="2"/>
              </p:cNvCxnSpPr>
              <p:nvPr/>
            </p:nvCxnSpPr>
            <p:spPr>
              <a:xfrm>
                <a:off x="6172200" y="1219200"/>
                <a:ext cx="533400" cy="1524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D86C5841-0B84-45D9-8225-4D69AD0D82F4}"/>
                  </a:ext>
                </a:extLst>
              </p:cNvPr>
              <p:cNvCxnSpPr>
                <a:stCxn id="13" idx="4"/>
                <a:endCxn id="12" idx="0"/>
              </p:cNvCxnSpPr>
              <p:nvPr/>
            </p:nvCxnSpPr>
            <p:spPr>
              <a:xfrm>
                <a:off x="6629400" y="838200"/>
                <a:ext cx="152400" cy="4572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0B2D9CA2-B9F6-4679-96AB-E57258B3C5D2}"/>
                  </a:ext>
                </a:extLst>
              </p:cNvPr>
              <p:cNvCxnSpPr>
                <a:stCxn id="17" idx="3"/>
                <a:endCxn id="15" idx="7"/>
              </p:cNvCxnSpPr>
              <p:nvPr/>
            </p:nvCxnSpPr>
            <p:spPr>
              <a:xfrm flipH="1">
                <a:off x="6530882" y="2644682"/>
                <a:ext cx="197036" cy="27323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FEF12A6B-29E4-4F35-9AD5-313CC13F03EC}"/>
                  </a:ext>
                </a:extLst>
              </p:cNvPr>
              <p:cNvCxnSpPr>
                <a:stCxn id="17" idx="5"/>
                <a:endCxn id="16" idx="1"/>
              </p:cNvCxnSpPr>
              <p:nvPr/>
            </p:nvCxnSpPr>
            <p:spPr>
              <a:xfrm>
                <a:off x="6835682" y="2644682"/>
                <a:ext cx="120836" cy="19703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0A10E00D-FC95-4DFF-9E12-1277896409E7}"/>
                  </a:ext>
                </a:extLst>
              </p:cNvPr>
              <p:cNvCxnSpPr>
                <a:stCxn id="10" idx="6"/>
                <a:endCxn id="11" idx="2"/>
              </p:cNvCxnSpPr>
              <p:nvPr/>
            </p:nvCxnSpPr>
            <p:spPr>
              <a:xfrm flipV="1">
                <a:off x="4724400" y="2590800"/>
                <a:ext cx="228600" cy="762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07B0D155-6215-4A6E-BEA8-A3B397C309B9}"/>
                  </a:ext>
                </a:extLst>
              </p:cNvPr>
              <p:cNvCxnSpPr>
                <a:stCxn id="10" idx="3"/>
                <a:endCxn id="9" idx="7"/>
              </p:cNvCxnSpPr>
              <p:nvPr/>
            </p:nvCxnSpPr>
            <p:spPr>
              <a:xfrm flipH="1">
                <a:off x="4473482" y="2720882"/>
                <a:ext cx="120836" cy="19703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229C22E1-CB86-4D54-A209-C172F8EA9198}"/>
                </a:ext>
              </a:extLst>
            </p:cNvPr>
            <p:cNvCxnSpPr>
              <a:stCxn id="24" idx="2"/>
              <a:endCxn id="7" idx="6"/>
            </p:cNvCxnSpPr>
            <p:nvPr/>
          </p:nvCxnSpPr>
          <p:spPr>
            <a:xfrm flipH="1">
              <a:off x="8877300" y="3962400"/>
              <a:ext cx="457200" cy="762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10D52D86-4E5D-4E55-843F-2DD459B421B0}"/>
                </a:ext>
              </a:extLst>
            </p:cNvPr>
            <p:cNvCxnSpPr>
              <a:stCxn id="6" idx="3"/>
              <a:endCxn id="20" idx="0"/>
            </p:cNvCxnSpPr>
            <p:nvPr/>
          </p:nvCxnSpPr>
          <p:spPr>
            <a:xfrm flipH="1">
              <a:off x="7886700" y="4092482"/>
              <a:ext cx="327118" cy="70811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B2B6AFE7-839B-4C42-899D-B93789FE2C08}"/>
                </a:ext>
              </a:extLst>
            </p:cNvPr>
            <p:cNvCxnSpPr>
              <a:stCxn id="23" idx="2"/>
              <a:endCxn id="11" idx="6"/>
            </p:cNvCxnSpPr>
            <p:nvPr/>
          </p:nvCxnSpPr>
          <p:spPr>
            <a:xfrm flipH="1" flipV="1">
              <a:off x="8724900" y="5715000"/>
              <a:ext cx="609600" cy="2286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356C05-11D2-4403-98CE-2D44EB06B828}"/>
                </a:ext>
              </a:extLst>
            </p:cNvPr>
            <p:cNvCxnSpPr>
              <a:stCxn id="15" idx="1"/>
              <a:endCxn id="21" idx="5"/>
            </p:cNvCxnSpPr>
            <p:nvPr/>
          </p:nvCxnSpPr>
          <p:spPr>
            <a:xfrm flipH="1" flipV="1">
              <a:off x="9693182" y="5387882"/>
              <a:ext cx="349436" cy="65423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0BAA6390-D4C1-4199-AEDE-AFE37F8B320E}"/>
                </a:ext>
              </a:extLst>
            </p:cNvPr>
            <p:cNvCxnSpPr>
              <a:stCxn id="6" idx="6"/>
              <a:endCxn id="7" idx="2"/>
            </p:cNvCxnSpPr>
            <p:nvPr/>
          </p:nvCxnSpPr>
          <p:spPr>
            <a:xfrm>
              <a:off x="8343900" y="4038600"/>
              <a:ext cx="381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id="{579F9257-55D3-4277-8016-8805DBA66C9B}"/>
              </a:ext>
            </a:extLst>
          </p:cNvPr>
          <p:cNvSpPr txBox="1"/>
          <p:nvPr/>
        </p:nvSpPr>
        <p:spPr>
          <a:xfrm>
            <a:off x="107172" y="1079782"/>
            <a:ext cx="3443862" cy="70788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000000"/>
                </a:solidFill>
                <a:latin typeface="Candara"/>
                <a:cs typeface="Arial"/>
              </a:rPr>
              <a:t>Question: what happens with k-wise independent events?</a:t>
            </a:r>
            <a:endParaRPr lang="en-IL" sz="2000" dirty="0">
              <a:solidFill>
                <a:srgbClr val="000000"/>
              </a:solidFill>
              <a:latin typeface="Candara"/>
              <a:cs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Speech Bubble: Rectangle with Corners Rounded 55">
                <a:extLst>
                  <a:ext uri="{FF2B5EF4-FFF2-40B4-BE49-F238E27FC236}">
                    <a16:creationId xmlns:a16="http://schemas.microsoft.com/office/drawing/2014/main" id="{CC2ABE0D-16EA-4EE1-8B7D-68A41329AB3E}"/>
                  </a:ext>
                </a:extLst>
              </p:cNvPr>
              <p:cNvSpPr/>
              <p:nvPr/>
            </p:nvSpPr>
            <p:spPr bwMode="auto">
              <a:xfrm>
                <a:off x="2989385" y="4970284"/>
                <a:ext cx="2522981" cy="852757"/>
              </a:xfrm>
              <a:prstGeom prst="wedgeRoundRectCallout">
                <a:avLst>
                  <a:gd name="adj1" fmla="val 24316"/>
                  <a:gd name="adj2" fmla="val 116374"/>
                  <a:gd name="adj3" fmla="val 16667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 w="1016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68580" tIns="34290" rIns="68580" bIns="3429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685800"/>
                <a:r>
                  <a: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Simultaneously:</a:t>
                </a:r>
              </a:p>
              <a:p>
                <a:pPr algn="ctr" defTabSz="6858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𝑃𝑟𝑜𝑏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[∩</m:t>
                          </m:r>
                        </m:e>
                        <m:sub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∈[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] </m:t>
                          </m:r>
                        </m:sub>
                      </m:sSub>
                      <m:sSub>
                        <m:sSub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1" i="1" dirty="0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</m:acc>
                        </m:e>
                        <m:sub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]&gt;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000" dirty="0"/>
              </a:p>
              <a:p>
                <a:pPr algn="ctr" defTabSz="685800"/>
                <a:endParaRPr lang="en-IL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56" name="Speech Bubble: Rectangle with Corners Rounded 55">
                <a:extLst>
                  <a:ext uri="{FF2B5EF4-FFF2-40B4-BE49-F238E27FC236}">
                    <a16:creationId xmlns:a16="http://schemas.microsoft.com/office/drawing/2014/main" id="{CC2ABE0D-16EA-4EE1-8B7D-68A41329AB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89385" y="4970284"/>
                <a:ext cx="2522981" cy="852757"/>
              </a:xfrm>
              <a:prstGeom prst="wedgeRoundRectCallout">
                <a:avLst>
                  <a:gd name="adj1" fmla="val 24316"/>
                  <a:gd name="adj2" fmla="val 116374"/>
                  <a:gd name="adj3" fmla="val 16667"/>
                </a:avLst>
              </a:prstGeom>
              <a:blipFill>
                <a:blip r:embed="rId3"/>
                <a:stretch>
                  <a:fillRect t="-6383"/>
                </a:stretch>
              </a:blipFill>
              <a:ln w="1016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Speech Bubble: Rectangle with Corners Rounded 56">
            <a:extLst>
              <a:ext uri="{FF2B5EF4-FFF2-40B4-BE49-F238E27FC236}">
                <a16:creationId xmlns:a16="http://schemas.microsoft.com/office/drawing/2014/main" id="{1F40A27D-4ED7-4ADA-8258-11A80E4E53B4}"/>
              </a:ext>
            </a:extLst>
          </p:cNvPr>
          <p:cNvSpPr/>
          <p:nvPr/>
        </p:nvSpPr>
        <p:spPr bwMode="auto">
          <a:xfrm>
            <a:off x="7470338" y="4054503"/>
            <a:ext cx="1600200" cy="317946"/>
          </a:xfrm>
          <a:prstGeom prst="wedgeRoundRectCallout">
            <a:avLst>
              <a:gd name="adj1" fmla="val 25619"/>
              <a:gd name="adj2" fmla="val 233272"/>
              <a:gd name="adj3" fmla="val 16667"/>
            </a:avLst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defTabSz="685800"/>
            <a:r>
              <a:rPr lang="en-US" sz="1600" dirty="0">
                <a:solidFill>
                  <a:srgbClr val="000000"/>
                </a:solidFill>
                <a:latin typeface="Arial" charset="0"/>
                <a:cs typeface="Arial" charset="0"/>
              </a:rPr>
              <a:t>Not symmetric</a:t>
            </a:r>
            <a:endParaRPr lang="en-IL" sz="16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3636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5" grpId="0" animBg="1"/>
      <p:bldP spid="56" grpId="0" animBg="1"/>
      <p:bldP spid="57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829C2-18C9-4AA0-A986-AA6C8B0D5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117" y="274638"/>
            <a:ext cx="8454683" cy="1143000"/>
          </a:xfrm>
        </p:spPr>
        <p:txBody>
          <a:bodyPr/>
          <a:lstStyle/>
          <a:p>
            <a:pPr rtl="0"/>
            <a:r>
              <a:rPr lang="en-US" sz="3600" dirty="0"/>
              <a:t>Applying The Local Lemma for k-CNF</a:t>
            </a:r>
            <a:endParaRPr lang="en-IL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70BCA19-6B17-4113-857F-18F0E054112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57104" y="2772063"/>
                <a:ext cx="8229600" cy="3394472"/>
              </a:xfrm>
            </p:spPr>
            <p:txBody>
              <a:bodyPr/>
              <a:lstStyle/>
              <a:p>
                <a:pPr marL="42863" indent="0">
                  <a:buNone/>
                </a:pPr>
                <a:r>
                  <a:rPr lang="en-US" b="1" dirty="0"/>
                  <a:t>Theorem</a:t>
                </a:r>
                <a:r>
                  <a:rPr lang="en-US" dirty="0"/>
                  <a:t>: Every k-CNF formula in which each variable appears in less than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𝑒𝑘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clauses is satisfiable.</a:t>
                </a:r>
              </a:p>
              <a:p>
                <a:pPr marL="42863" indent="0">
                  <a:buNone/>
                </a:pPr>
                <a:r>
                  <a:rPr lang="en-US" dirty="0"/>
                  <a:t>Proof: for a uniformly random assignment to the variables, </a:t>
                </a:r>
              </a:p>
              <a:p>
                <a:pPr marL="42863" indent="0" algn="ctr">
                  <a:buNone/>
                </a:pPr>
                <a:r>
                  <a:rPr lang="en-US" dirty="0"/>
                  <a:t>Prob[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 is not satisfied]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≤ 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</a:p>
              <a:p>
                <a:pPr marL="42863" indent="0">
                  <a:buNone/>
                </a:pPr>
                <a:r>
                  <a:rPr lang="en-US" dirty="0"/>
                  <a:t>Each clause </a:t>
                </a:r>
                <a:r>
                  <a:rPr lang="en-US" b="1" dirty="0"/>
                  <a:t>depends</a:t>
                </a:r>
                <a:r>
                  <a:rPr lang="en-US" dirty="0"/>
                  <a:t> on at most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num>
                      <m:den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𝑒𝑘</m:t>
                        </m:r>
                      </m:den>
                    </m:f>
                    <m:r>
                      <a:rPr lang="en-US" i="1" dirty="0">
                        <a:latin typeface="Cambria Math" panose="02040503050406030204" pitchFamily="18" charset="0"/>
                      </a:rPr>
                      <m:t>⋅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= 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clauses. </a:t>
                </a:r>
              </a:p>
              <a:p>
                <a:pPr marL="42863" indent="0">
                  <a:buNone/>
                </a:pPr>
                <a:r>
                  <a:rPr lang="en-US" dirty="0"/>
                  <a:t>Taking p=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dirty="0"/>
                  <a:t>  and d=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we get that the probability the formula is satisfiable is positive.</a:t>
                </a:r>
              </a:p>
              <a:p>
                <a:pPr marL="385763" indent="-342900"/>
                <a:r>
                  <a:rPr lang="en-US" dirty="0"/>
                  <a:t>How to find the satisfying assignment?</a:t>
                </a:r>
                <a:endParaRPr lang="en-IL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70BCA19-6B17-4113-857F-18F0E054112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7104" y="2772063"/>
                <a:ext cx="8229600" cy="3394472"/>
              </a:xfrm>
              <a:blipFill>
                <a:blip r:embed="rId2"/>
                <a:stretch>
                  <a:fillRect l="-667" t="-1436" r="-963" b="-12208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D14131E-89C6-4E7D-A28E-934C78D07EAE}"/>
                  </a:ext>
                </a:extLst>
              </p:cNvPr>
              <p:cNvSpPr txBox="1"/>
              <p:nvPr/>
            </p:nvSpPr>
            <p:spPr>
              <a:xfrm>
                <a:off x="404447" y="1283711"/>
                <a:ext cx="5201528" cy="1323439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marL="42863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600" dirty="0">
                    <a:solidFill>
                      <a:srgbClr val="000000"/>
                    </a:solidFill>
                    <a:latin typeface="Candara"/>
                    <a:cs typeface="Arial"/>
                  </a:rPr>
                  <a:t>Theorem: If there are </a:t>
                </a:r>
                <a14:m>
                  <m:oMath xmlns:m="http://schemas.openxmlformats.org/officeDocument/2006/math">
                    <m:r>
                      <a:rPr lang="en-US" sz="16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16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16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6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&lt; </m:t>
                    </m:r>
                    <m:r>
                      <a:rPr lang="en-US" sz="16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16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600" dirty="0">
                    <a:solidFill>
                      <a:srgbClr val="000000"/>
                    </a:solidFill>
                    <a:latin typeface="Candara"/>
                    <a:cs typeface="Arial"/>
                  </a:rPr>
                  <a:t>and d </a:t>
                </a:r>
                <a:r>
                  <a:rPr lang="en-US" sz="1600" dirty="0" err="1">
                    <a:solidFill>
                      <a:srgbClr val="000000"/>
                    </a:solidFill>
                    <a:latin typeface="Candara"/>
                    <a:cs typeface="Arial"/>
                  </a:rPr>
                  <a:t>s.t.</a:t>
                </a:r>
                <a:r>
                  <a:rPr lang="en-US" sz="1600" dirty="0">
                    <a:solidFill>
                      <a:srgbClr val="000000"/>
                    </a:solidFill>
                    <a:latin typeface="Candara"/>
                    <a:cs typeface="Arial"/>
                  </a:rPr>
                  <a:t> for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 dirty="0" err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600" dirty="0">
                    <a:solidFill>
                      <a:srgbClr val="000000"/>
                    </a:solidFill>
                    <a:latin typeface="Candara"/>
                    <a:cs typeface="Arial"/>
                  </a:rPr>
                  <a:t>:</a:t>
                </a:r>
              </a:p>
              <a:p>
                <a:pPr marL="685800" lvl="1" indent="-342900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600" dirty="0" err="1">
                    <a:solidFill>
                      <a:srgbClr val="000000"/>
                    </a:solidFill>
                    <a:latin typeface="Candara"/>
                    <a:cs typeface="Arial"/>
                  </a:rPr>
                  <a:t>Pr</a:t>
                </a:r>
                <a:r>
                  <a:rPr lang="en-US" sz="1600" dirty="0">
                    <a:solidFill>
                      <a:srgbClr val="000000"/>
                    </a:solidFill>
                    <a:latin typeface="Candara"/>
                    <a:cs typeface="Arial"/>
                  </a:rPr>
                  <a:t>[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 dirty="0" err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600" dirty="0">
                    <a:solidFill>
                      <a:srgbClr val="000000"/>
                    </a:solidFill>
                    <a:latin typeface="Candara"/>
                    <a:cs typeface="Arial"/>
                  </a:rPr>
                  <a:t>] </a:t>
                </a:r>
                <a14:m>
                  <m:oMath xmlns:m="http://schemas.openxmlformats.org/officeDocument/2006/math">
                    <m:r>
                      <a:rPr lang="en-US" sz="16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16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6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1600" dirty="0">
                  <a:solidFill>
                    <a:srgbClr val="000000"/>
                  </a:solidFill>
                  <a:latin typeface="Candara"/>
                  <a:cs typeface="Arial"/>
                </a:endParaRPr>
              </a:p>
              <a:p>
                <a:pPr marL="685800" lvl="1" indent="-342900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600" dirty="0">
                    <a:solidFill>
                      <a:srgbClr val="000000"/>
                    </a:solidFill>
                    <a:latin typeface="Candara"/>
                    <a:cs typeface="Arial"/>
                  </a:rPr>
                  <a:t>Γ(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 dirty="0" err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600" dirty="0">
                    <a:solidFill>
                      <a:srgbClr val="000000"/>
                    </a:solidFill>
                    <a:latin typeface="Candara"/>
                    <a:cs typeface="Arial"/>
                  </a:rPr>
                  <a:t>)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1600" dirty="0">
                    <a:solidFill>
                      <a:srgbClr val="000000"/>
                    </a:solidFill>
                    <a:latin typeface="Candara"/>
                    <a:cs typeface="Arial"/>
                  </a:rPr>
                  <a:t>d</a:t>
                </a:r>
              </a:p>
              <a:p>
                <a:pPr marL="685800" lvl="1" indent="-342900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600" dirty="0" err="1">
                    <a:solidFill>
                      <a:srgbClr val="000000"/>
                    </a:solidFill>
                    <a:latin typeface="Candara"/>
                    <a:cs typeface="Arial"/>
                  </a:rPr>
                  <a:t>pde</a:t>
                </a:r>
                <a:r>
                  <a:rPr lang="en-US" sz="1600" dirty="0">
                    <a:solidFill>
                      <a:srgbClr val="000000"/>
                    </a:solidFill>
                    <a:latin typeface="Candara"/>
                    <a:cs typeface="Arial"/>
                  </a:rPr>
                  <a:t> &lt;1 </a:t>
                </a:r>
              </a:p>
              <a:p>
                <a:pPr marL="42863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600" dirty="0">
                    <a:solidFill>
                      <a:srgbClr val="000000"/>
                    </a:solidFill>
                    <a:latin typeface="Candara"/>
                    <a:cs typeface="Arial"/>
                  </a:rPr>
                  <a:t>then the probability that no event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 dirty="0" err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600" dirty="0">
                    <a:solidFill>
                      <a:srgbClr val="000000"/>
                    </a:solidFill>
                    <a:latin typeface="Candara"/>
                    <a:cs typeface="Arial"/>
                  </a:rPr>
                  <a:t> happens is positive.</a:t>
                </a:r>
                <a:endParaRPr lang="en-IL" sz="1350" dirty="0">
                  <a:solidFill>
                    <a:srgbClr val="000000"/>
                  </a:solidFill>
                  <a:latin typeface="Candara"/>
                  <a:cs typeface="Arial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D14131E-89C6-4E7D-A28E-934C78D07E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447" y="1283711"/>
                <a:ext cx="5201528" cy="1323439"/>
              </a:xfrm>
              <a:prstGeom prst="rect">
                <a:avLst/>
              </a:prstGeom>
              <a:blipFill>
                <a:blip r:embed="rId3"/>
                <a:stretch>
                  <a:fillRect t="-1382" b="-5069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DAC99B3D-36F9-4A76-99C9-D1F5021BDBBD}"/>
              </a:ext>
            </a:extLst>
          </p:cNvPr>
          <p:cNvSpPr/>
          <p:nvPr/>
        </p:nvSpPr>
        <p:spPr bwMode="auto">
          <a:xfrm>
            <a:off x="5934383" y="1797461"/>
            <a:ext cx="2752418" cy="857250"/>
          </a:xfrm>
          <a:prstGeom prst="wedgeRoundRectCallout">
            <a:avLst>
              <a:gd name="adj1" fmla="val -52312"/>
              <a:gd name="adj2" fmla="val 76589"/>
              <a:gd name="adj3" fmla="val 16667"/>
            </a:avLst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800"/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No dependency on the </a:t>
            </a:r>
          </a:p>
          <a:p>
            <a:pPr algn="ctr" defTabSz="685800"/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number of </a:t>
            </a:r>
            <a:r>
              <a:rPr lang="en-US" b="1" dirty="0">
                <a:solidFill>
                  <a:srgbClr val="000000"/>
                </a:solidFill>
                <a:latin typeface="Arial" charset="0"/>
                <a:cs typeface="Arial" charset="0"/>
              </a:rPr>
              <a:t>variables</a:t>
            </a: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 n </a:t>
            </a:r>
          </a:p>
          <a:p>
            <a:pPr algn="ctr" defTabSz="685800"/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or number of </a:t>
            </a:r>
            <a:r>
              <a:rPr lang="en-US" b="1" dirty="0">
                <a:solidFill>
                  <a:srgbClr val="000000"/>
                </a:solidFill>
                <a:latin typeface="Arial" charset="0"/>
                <a:cs typeface="Arial" charset="0"/>
              </a:rPr>
              <a:t>clauses</a:t>
            </a: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 m </a:t>
            </a:r>
            <a:endParaRPr lang="en-IL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Speech Bubble: Rectangle with Corners Rounded 5">
                <a:extLst>
                  <a:ext uri="{FF2B5EF4-FFF2-40B4-BE49-F238E27FC236}">
                    <a16:creationId xmlns:a16="http://schemas.microsoft.com/office/drawing/2014/main" id="{717E8A95-F4DB-4632-B659-616EAC042784}"/>
                  </a:ext>
                </a:extLst>
              </p:cNvPr>
              <p:cNvSpPr/>
              <p:nvPr/>
            </p:nvSpPr>
            <p:spPr bwMode="auto">
              <a:xfrm>
                <a:off x="124851" y="3928811"/>
                <a:ext cx="2208628" cy="540488"/>
              </a:xfrm>
              <a:prstGeom prst="wedgeRoundRectCallout">
                <a:avLst>
                  <a:gd name="adj1" fmla="val 67781"/>
                  <a:gd name="adj2" fmla="val -16920"/>
                  <a:gd name="adj3" fmla="val 16667"/>
                </a:avLst>
              </a:prstGeom>
              <a:noFill/>
              <a:ln w="1016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68580" tIns="34290" rIns="68580" bIns="3429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685800"/>
                <a:r>
                  <a:rPr lang="en-US" sz="1600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Event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600" dirty="0">
                    <a:solidFill>
                      <a:srgbClr val="000000"/>
                    </a:solidFill>
                    <a:latin typeface="Candara"/>
                    <a:cs typeface="Arial"/>
                  </a:rPr>
                  <a:t> </a:t>
                </a:r>
                <a:r>
                  <a:rPr lang="en-US" sz="1600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: Clause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1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600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 </a:t>
                </a:r>
              </a:p>
              <a:p>
                <a:pPr algn="ctr" defTabSz="685800"/>
                <a:r>
                  <a:rPr lang="en-US" sz="1600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not satisfied</a:t>
                </a:r>
                <a:endParaRPr lang="en-IL" sz="1600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6" name="Speech Bubble: Rectangle with Corners Rounded 5">
                <a:extLst>
                  <a:ext uri="{FF2B5EF4-FFF2-40B4-BE49-F238E27FC236}">
                    <a16:creationId xmlns:a16="http://schemas.microsoft.com/office/drawing/2014/main" id="{717E8A95-F4DB-4632-B659-616EAC0427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4851" y="3928811"/>
                <a:ext cx="2208628" cy="540488"/>
              </a:xfrm>
              <a:prstGeom prst="wedgeRoundRectCallout">
                <a:avLst>
                  <a:gd name="adj1" fmla="val 67781"/>
                  <a:gd name="adj2" fmla="val -16920"/>
                  <a:gd name="adj3" fmla="val 16667"/>
                </a:avLst>
              </a:prstGeom>
              <a:blipFill>
                <a:blip r:embed="rId4"/>
                <a:stretch>
                  <a:fillRect t="-6593" b="-16484"/>
                </a:stretch>
              </a:blipFill>
              <a:ln w="1016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4A7240BF-5903-461B-AD84-30BF4BB466BF}"/>
              </a:ext>
            </a:extLst>
          </p:cNvPr>
          <p:cNvSpPr/>
          <p:nvPr/>
        </p:nvSpPr>
        <p:spPr bwMode="auto">
          <a:xfrm>
            <a:off x="6438464" y="4026010"/>
            <a:ext cx="2649264" cy="742938"/>
          </a:xfrm>
          <a:prstGeom prst="wedgeRoundRectCallout">
            <a:avLst>
              <a:gd name="adj1" fmla="val -210480"/>
              <a:gd name="adj2" fmla="val 53823"/>
              <a:gd name="adj3" fmla="val 16667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defTabSz="685800"/>
            <a:r>
              <a:rPr lang="en-US" sz="1600" dirty="0">
                <a:solidFill>
                  <a:srgbClr val="000000"/>
                </a:solidFill>
                <a:latin typeface="Arial" charset="0"/>
                <a:cs typeface="Arial" charset="0"/>
              </a:rPr>
              <a:t>If two clauses </a:t>
            </a:r>
            <a:r>
              <a:rPr lang="en-US" sz="1600" b="1" dirty="0">
                <a:solidFill>
                  <a:srgbClr val="000000"/>
                </a:solidFill>
                <a:latin typeface="Arial" charset="0"/>
                <a:cs typeface="Arial" charset="0"/>
              </a:rPr>
              <a:t>do not </a:t>
            </a:r>
          </a:p>
          <a:p>
            <a:pPr defTabSz="685800"/>
            <a:r>
              <a:rPr lang="en-US" sz="1600" b="1" dirty="0">
                <a:solidFill>
                  <a:srgbClr val="000000"/>
                </a:solidFill>
                <a:latin typeface="Arial" charset="0"/>
                <a:cs typeface="Arial" charset="0"/>
              </a:rPr>
              <a:t>share a variable</a:t>
            </a:r>
            <a:r>
              <a:rPr lang="en-US" sz="1600" dirty="0">
                <a:solidFill>
                  <a:srgbClr val="000000"/>
                </a:solidFill>
                <a:latin typeface="Arial" charset="0"/>
                <a:cs typeface="Arial" charset="0"/>
              </a:rPr>
              <a:t>, their</a:t>
            </a:r>
          </a:p>
          <a:p>
            <a:pPr defTabSz="685800"/>
            <a:r>
              <a:rPr lang="en-US" sz="1600" dirty="0">
                <a:solidFill>
                  <a:srgbClr val="000000"/>
                </a:solidFill>
                <a:latin typeface="Arial" charset="0"/>
                <a:cs typeface="Arial" charset="0"/>
              </a:rPr>
              <a:t>satisfiability is </a:t>
            </a:r>
            <a:r>
              <a:rPr lang="en-US" sz="1600" b="1" dirty="0">
                <a:solidFill>
                  <a:srgbClr val="000000"/>
                </a:solidFill>
                <a:latin typeface="Arial" charset="0"/>
                <a:cs typeface="Arial" charset="0"/>
              </a:rPr>
              <a:t>independent</a:t>
            </a:r>
            <a:endParaRPr lang="en-IL" sz="1600" b="1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7468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81" y="274638"/>
            <a:ext cx="8756821" cy="1143000"/>
          </a:xfrm>
        </p:spPr>
        <p:txBody>
          <a:bodyPr/>
          <a:lstStyle/>
          <a:p>
            <a:pPr rtl="0"/>
            <a:r>
              <a:rPr lang="en-US" dirty="0"/>
              <a:t>Idea: Two Methods are Compatible!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199" y="1600200"/>
                <a:ext cx="8447903" cy="452596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Of the s bits: use s/2 for the first method and s/2 for the second.</a:t>
                </a:r>
              </a:p>
              <a:p>
                <a:r>
                  <a:rPr lang="en-US" dirty="0"/>
                  <a:t>The last card with face value in {1, ..., s/2} </a:t>
                </a:r>
                <a:r>
                  <a:rPr lang="en-US" b="1" dirty="0"/>
                  <a:t>expected</a:t>
                </a:r>
                <a:r>
                  <a:rPr lang="en-US" dirty="0"/>
                  <a:t> when there are 2n/s cards left. </a:t>
                </a:r>
              </a:p>
              <a:p>
                <a:r>
                  <a:rPr lang="en-US" dirty="0"/>
                  <a:t>So 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≤</m:t>
                    </m:r>
                    <m:rad>
                      <m:radPr>
                        <m:degHide m:val="on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the two useful periods do not overlap!</a:t>
                </a:r>
              </a:p>
              <a:p>
                <a:r>
                  <a:rPr lang="en-US" dirty="0"/>
                  <a:t>We get min{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sSup>
                          <m:sSupPr>
                            <m:ctrlP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𝒔</m:t>
                            </m:r>
                          </m:e>
                          <m:sup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dirty="0"/>
                  <a:t>}</a:t>
                </a:r>
              </a:p>
              <a:p>
                <a:pPr marL="0" indent="0">
                  <a:buNone/>
                </a:pPr>
                <a:r>
                  <a:rPr lang="en-US" dirty="0"/>
                  <a:t>For s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this is almost as much as for s=n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1600200"/>
                <a:ext cx="8447903" cy="4525963"/>
              </a:xfrm>
              <a:blipFill>
                <a:blip r:embed="rId2"/>
                <a:stretch>
                  <a:fillRect l="-1876" t="-1752" r="-1804" b="-1752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ular Callout 3"/>
          <p:cNvSpPr/>
          <p:nvPr/>
        </p:nvSpPr>
        <p:spPr bwMode="auto">
          <a:xfrm>
            <a:off x="5239264" y="2248930"/>
            <a:ext cx="1679425" cy="380982"/>
          </a:xfrm>
          <a:prstGeom prst="wedgeRoundRectCallout">
            <a:avLst>
              <a:gd name="adj1" fmla="val -173404"/>
              <a:gd name="adj2" fmla="val -4765"/>
              <a:gd name="adj3" fmla="val 16667"/>
            </a:avLst>
          </a:prstGeom>
          <a:solidFill>
            <a:schemeClr val="accent1"/>
          </a:solidFill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Optimal split?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30F6504-00F8-438A-913A-36B459B9F10F}"/>
              </a:ext>
            </a:extLst>
          </p:cNvPr>
          <p:cNvCxnSpPr>
            <a:cxnSpLocks/>
          </p:cNvCxnSpPr>
          <p:nvPr/>
        </p:nvCxnSpPr>
        <p:spPr bwMode="auto">
          <a:xfrm flipV="1">
            <a:off x="4596275" y="4455165"/>
            <a:ext cx="0" cy="32368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47FAB54-9134-4873-B1FE-1FE9227FD01E}"/>
              </a:ext>
            </a:extLst>
          </p:cNvPr>
          <p:cNvCxnSpPr>
            <a:cxnSpLocks/>
          </p:cNvCxnSpPr>
          <p:nvPr/>
        </p:nvCxnSpPr>
        <p:spPr bwMode="auto">
          <a:xfrm flipV="1">
            <a:off x="5266563" y="4455165"/>
            <a:ext cx="0" cy="32368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127633B-4A41-4942-AA93-8C4965296739}"/>
              </a:ext>
            </a:extLst>
          </p:cNvPr>
          <p:cNvCxnSpPr>
            <a:cxnSpLocks/>
          </p:cNvCxnSpPr>
          <p:nvPr/>
        </p:nvCxnSpPr>
        <p:spPr bwMode="auto">
          <a:xfrm flipV="1">
            <a:off x="5669815" y="4455165"/>
            <a:ext cx="0" cy="32368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7E1AC9A-9E0E-41E5-8050-DD8C2088D084}"/>
              </a:ext>
            </a:extLst>
          </p:cNvPr>
          <p:cNvCxnSpPr>
            <a:cxnSpLocks/>
          </p:cNvCxnSpPr>
          <p:nvPr/>
        </p:nvCxnSpPr>
        <p:spPr bwMode="auto">
          <a:xfrm flipV="1">
            <a:off x="6008331" y="4455165"/>
            <a:ext cx="0" cy="32368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DDAFAD2-44CF-4F9F-AFC8-AB84365B416C}"/>
              </a:ext>
            </a:extLst>
          </p:cNvPr>
          <p:cNvCxnSpPr>
            <a:cxnSpLocks/>
          </p:cNvCxnSpPr>
          <p:nvPr/>
        </p:nvCxnSpPr>
        <p:spPr bwMode="auto">
          <a:xfrm flipV="1">
            <a:off x="7375879" y="4455165"/>
            <a:ext cx="0" cy="32368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D5B24FB-640A-47A1-9A85-54F18FB978EA}"/>
              </a:ext>
            </a:extLst>
          </p:cNvPr>
          <p:cNvCxnSpPr>
            <a:cxnSpLocks/>
          </p:cNvCxnSpPr>
          <p:nvPr/>
        </p:nvCxnSpPr>
        <p:spPr bwMode="auto">
          <a:xfrm flipV="1">
            <a:off x="7625383" y="4455165"/>
            <a:ext cx="0" cy="32368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6E012CE-3C30-4F80-B85E-F216E8D1CA41}"/>
              </a:ext>
            </a:extLst>
          </p:cNvPr>
          <p:cNvCxnSpPr>
            <a:cxnSpLocks/>
          </p:cNvCxnSpPr>
          <p:nvPr/>
        </p:nvCxnSpPr>
        <p:spPr bwMode="auto">
          <a:xfrm flipV="1">
            <a:off x="7876235" y="4455165"/>
            <a:ext cx="0" cy="32368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17416FA-D05F-4ECA-A64F-C4B4A32AF47D}"/>
              </a:ext>
            </a:extLst>
          </p:cNvPr>
          <p:cNvCxnSpPr>
            <a:cxnSpLocks/>
          </p:cNvCxnSpPr>
          <p:nvPr/>
        </p:nvCxnSpPr>
        <p:spPr bwMode="auto">
          <a:xfrm flipV="1">
            <a:off x="8158107" y="4455165"/>
            <a:ext cx="0" cy="32368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9EE81B6-3570-45FB-8A9C-1AF6A369B790}"/>
              </a:ext>
            </a:extLst>
          </p:cNvPr>
          <p:cNvCxnSpPr>
            <a:cxnSpLocks/>
          </p:cNvCxnSpPr>
          <p:nvPr/>
        </p:nvCxnSpPr>
        <p:spPr bwMode="auto">
          <a:xfrm flipV="1">
            <a:off x="6969934" y="4455165"/>
            <a:ext cx="0" cy="32368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461D24C-09D9-443F-844F-9B4D6B0C6DC4}"/>
              </a:ext>
            </a:extLst>
          </p:cNvPr>
          <p:cNvCxnSpPr>
            <a:cxnSpLocks/>
          </p:cNvCxnSpPr>
          <p:nvPr/>
        </p:nvCxnSpPr>
        <p:spPr bwMode="auto">
          <a:xfrm flipV="1">
            <a:off x="7193896" y="4464445"/>
            <a:ext cx="0" cy="32368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005D609-116E-499E-AAA3-918BDD30AA98}"/>
              </a:ext>
            </a:extLst>
          </p:cNvPr>
          <p:cNvCxnSpPr/>
          <p:nvPr/>
        </p:nvCxnSpPr>
        <p:spPr bwMode="auto">
          <a:xfrm>
            <a:off x="4126937" y="4778846"/>
            <a:ext cx="4086478" cy="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54143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/>
              <a:t>Encoding the Last k Cards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15589" y="1265274"/>
                <a:ext cx="8529006" cy="5190407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800" dirty="0"/>
                  <a:t>The algorithm:</a:t>
                </a:r>
              </a:p>
              <a:p>
                <a:pPr marL="0" indent="0">
                  <a:buNone/>
                </a:pPr>
                <a:r>
                  <a:rPr lang="en-US" sz="2800" dirty="0"/>
                  <a:t>1. Compute the polynomial on the set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={1,…,n}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800" i="1" dirty="0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d>
                        <m:d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 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  <m:sup/>
                        <m:e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800" dirty="0"/>
              </a:p>
              <a:p>
                <a:pPr marL="0" indent="0">
                  <a:buNone/>
                </a:pPr>
                <a:r>
                  <a:rPr lang="en-US" sz="2800" dirty="0"/>
                  <a:t>2. Pick k many x’s: </a:t>
                </a:r>
                <a:r>
                  <a:rPr lang="en-US" sz="2800" dirty="0">
                    <a:solidFill>
                      <a:srgbClr val="FF0000"/>
                    </a:solidFill>
                  </a:rPr>
                  <a:t>n+1, n+2, </a:t>
                </a:r>
                <a:r>
                  <a:rPr lang="en-IL" sz="2800" dirty="0">
                    <a:solidFill>
                      <a:srgbClr val="FF0000"/>
                    </a:solidFill>
                  </a:rPr>
                  <a:t>…</a:t>
                </a:r>
                <a:r>
                  <a:rPr lang="en-US" sz="2800" dirty="0" err="1">
                    <a:solidFill>
                      <a:srgbClr val="FF0000"/>
                    </a:solidFill>
                  </a:rPr>
                  <a:t>n+k</a:t>
                </a:r>
                <a:r>
                  <a:rPr lang="en-US" sz="2800" dirty="0"/>
                  <a:t>, evaluate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d>
                      <m:d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800" dirty="0"/>
                  <a:t> at these points and store each value separately.</a:t>
                </a:r>
                <a:endParaRPr lang="en-US" sz="2800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en-US" sz="2800" dirty="0"/>
                  <a:t>3. As card y goes by: divide the value at point </a:t>
                </a:r>
                <a:r>
                  <a:rPr lang="en-US" sz="2800" dirty="0">
                    <a:solidFill>
                      <a:srgbClr val="FF0000"/>
                    </a:solidFill>
                  </a:rPr>
                  <a:t>x =</a:t>
                </a:r>
                <a:r>
                  <a:rPr lang="en-US" sz="2800" dirty="0"/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</a:rPr>
                  <a:t>n+i</a:t>
                </a:r>
                <a:r>
                  <a:rPr lang="en-US" sz="2800" dirty="0"/>
                  <a:t> by </a:t>
                </a:r>
                <a:r>
                  <a:rPr lang="en-US" sz="2800" dirty="0">
                    <a:solidFill>
                      <a:srgbClr val="FF0000"/>
                    </a:solidFill>
                  </a:rPr>
                  <a:t>(</a:t>
                </a:r>
                <a:r>
                  <a:rPr lang="en-US" sz="2800" dirty="0" err="1">
                    <a:solidFill>
                      <a:srgbClr val="FF0000"/>
                    </a:solidFill>
                  </a:rPr>
                  <a:t>n+i-y</a:t>
                </a:r>
                <a:r>
                  <a:rPr lang="en-US" sz="2800" dirty="0">
                    <a:solidFill>
                      <a:srgbClr val="FF0000"/>
                    </a:solidFill>
                  </a:rPr>
                  <a:t>)</a:t>
                </a:r>
                <a:r>
                  <a:rPr lang="en-US" sz="2800" dirty="0"/>
                  <a:t>.</a:t>
                </a:r>
                <a:r>
                  <a:rPr lang="en-US" sz="2800" dirty="0">
                    <a:solidFill>
                      <a:srgbClr val="FF0000"/>
                    </a:solidFill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sz="2800" dirty="0"/>
                  <a:t>4. When k-1 many cards left: reconstruct the k-1 degree polynomial using the k points, and recover remaining values.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5589" y="1265274"/>
                <a:ext cx="8529006" cy="5190407"/>
              </a:xfrm>
              <a:blipFill>
                <a:blip r:embed="rId2"/>
                <a:stretch>
                  <a:fillRect l="-1501" t="-1175" r="-357" b="-564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D8B4FA53-3038-421B-9716-B0AA48108C14}"/>
              </a:ext>
            </a:extLst>
          </p:cNvPr>
          <p:cNvSpPr/>
          <p:nvPr/>
        </p:nvSpPr>
        <p:spPr bwMode="auto">
          <a:xfrm>
            <a:off x="3261386" y="1265274"/>
            <a:ext cx="5337330" cy="570378"/>
          </a:xfrm>
          <a:prstGeom prst="wedgeRoundRectCallout">
            <a:avLst/>
          </a:prstGeom>
          <a:solidFill>
            <a:schemeClr val="accent1"/>
          </a:solidFill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en-US" sz="2400" dirty="0"/>
              <a:t>over a </a:t>
            </a:r>
            <a:r>
              <a:rPr lang="en-US" sz="2400" b="1" dirty="0"/>
              <a:t>finite field </a:t>
            </a:r>
            <a:r>
              <a:rPr lang="en-US" sz="2400" dirty="0"/>
              <a:t>of size at least</a:t>
            </a:r>
            <a:r>
              <a:rPr lang="en-US" dirty="0"/>
              <a:t> </a:t>
            </a:r>
            <a:r>
              <a:rPr lang="en-US" sz="2400" dirty="0" err="1"/>
              <a:t>n+k</a:t>
            </a:r>
            <a:r>
              <a:rPr lang="en-US" dirty="0"/>
              <a:t> </a:t>
            </a:r>
            <a:endParaRPr kumimoji="0" lang="en-I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742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300"/>
            <a:ext cx="8229600" cy="1143000"/>
          </a:xfrm>
        </p:spPr>
        <p:txBody>
          <a:bodyPr/>
          <a:lstStyle/>
          <a:p>
            <a:pPr rtl="0"/>
            <a:r>
              <a:rPr lang="en-US" dirty="0"/>
              <a:t>Encoding the Last k Cards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15589" y="1265274"/>
                <a:ext cx="8529006" cy="5190407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Note: we use the setting of the multi-set comparison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The polynomial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should be defined over a </a:t>
                </a:r>
                <a:r>
                  <a:rPr lang="en-US" b="1" dirty="0"/>
                  <a:t>finite field </a:t>
                </a:r>
                <a:r>
                  <a:rPr lang="en-US" dirty="0"/>
                  <a:t>of size is larger than the universe from which the elements of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are chosen+|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|. Size </a:t>
                </a:r>
                <a:r>
                  <a:rPr lang="en-US" dirty="0" err="1"/>
                  <a:t>n+k</a:t>
                </a:r>
                <a:r>
                  <a:rPr lang="en-US" dirty="0"/>
                  <a:t> in our setting</a:t>
                </a:r>
              </a:p>
              <a:p>
                <a:pPr lvl="1"/>
                <a:r>
                  <a:rPr lang="en-US" sz="3200" dirty="0"/>
                  <a:t>say a prime Q &gt; |U|. 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5589" y="1265274"/>
                <a:ext cx="8529006" cy="5190407"/>
              </a:xfrm>
              <a:blipFill>
                <a:blip r:embed="rId2"/>
                <a:stretch>
                  <a:fillRect l="-1930" t="-1528" r="-27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11171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E5A55B-0949-4303-8DC0-7D4459557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/>
              <a:t>Better Idea: Low Memory Card Guessing by Following Subsets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1">
                <a:extLst>
                  <a:ext uri="{FF2B5EF4-FFF2-40B4-BE49-F238E27FC236}">
                    <a16:creationId xmlns:a16="http://schemas.microsoft.com/office/drawing/2014/main" id="{0EF8093F-F59E-446D-B346-F2FA54B98205}"/>
                  </a:ext>
                </a:extLst>
              </p:cNvPr>
              <p:cNvSpPr>
                <a:spLocks noGrp="1" noChangeArrowheads="1"/>
              </p:cNvSpPr>
              <p:nvPr>
                <p:ph idx="1"/>
              </p:nvPr>
            </p:nvSpPr>
            <p:spPr bwMode="auto">
              <a:xfrm>
                <a:off x="202300" y="1561859"/>
                <a:ext cx="8626110" cy="50215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IL" sz="28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Claim</a:t>
                </a:r>
                <a:r>
                  <a:rPr kumimoji="0" lang="en-US" altLang="en-IL" sz="2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: </a:t>
                </a:r>
                <a:r>
                  <a:rPr kumimoji="0" lang="en-US" altLang="en-IL" sz="28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There is a method using s bits of memory that obtains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IL" altLang="en-IL" sz="2800" b="1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IL" altLang="en-IL" sz="2800" b="1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kumimoji="0" lang="en-IL" altLang="en-IL" sz="2800" b="1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func>
                      <m:funcPr>
                        <m:ctrlPr>
                          <a:rPr kumimoji="0" lang="en-IL" altLang="en-IL" sz="2800" b="1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kumimoji="0" lang="en-US" altLang="en-IL" sz="28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𝐦𝐢𝐧</m:t>
                        </m:r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kumimoji="0" lang="en-IL" altLang="en-IL" sz="2800" b="1" i="1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kumimoji="0" lang="en-IL" altLang="en-IL" sz="2800" b="1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kumimoji="0" lang="en-IL" altLang="en-IL" sz="2800" b="1" i="0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𝐥𝐨𝐠</m:t>
                                </m:r>
                              </m:fName>
                              <m:e>
                                <m:r>
                                  <a:rPr kumimoji="0" lang="en-IL" altLang="en-IL" sz="2800" b="1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e>
                            </m:func>
                            <m:r>
                              <a:rPr kumimoji="0" lang="en-IL" altLang="en-IL" sz="2800" b="1" i="1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, </m:t>
                            </m:r>
                            <m:rad>
                              <m:radPr>
                                <m:degHide m:val="on"/>
                                <m:ctrlPr>
                                  <a:rPr kumimoji="0" lang="en-US" altLang="en-IL" sz="2800" b="1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kumimoji="0" lang="en-US" altLang="en-IL" sz="2800" b="1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𝒔</m:t>
                                </m:r>
                              </m:e>
                            </m:rad>
                          </m:e>
                        </m:d>
                      </m:e>
                    </m:func>
                  </m:oMath>
                </a14:m>
                <a:r>
                  <a:rPr kumimoji="0" lang="en-US" altLang="en-IL" sz="28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 in expectation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altLang="en-IL" sz="2800" dirty="0">
                  <a:latin typeface="Arial" panose="020B0604020202020204" pitchFamily="34" charset="0"/>
                </a:endParaRPr>
              </a:p>
              <a:p>
                <a:pPr marL="0" lvl="0" indent="0">
                  <a:spcBef>
                    <a:spcPct val="0"/>
                  </a:spcBef>
                  <a:buNone/>
                </a:pPr>
                <a:r>
                  <a:rPr kumimoji="0" lang="en-US" altLang="en-IL" sz="2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I</a:t>
                </a:r>
                <a:r>
                  <a:rPr kumimoji="0" lang="en-IL" altLang="en-IL" sz="2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n other words</a:t>
                </a:r>
                <a:r>
                  <a:rPr kumimoji="0" lang="en-US" altLang="en-IL" sz="2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:</a:t>
                </a:r>
                <a:r>
                  <a:rPr kumimoji="0" lang="en-IL" altLang="en-IL" sz="2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 with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IL" altLang="en-IL" sz="2800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altLang="en-IL" sz="28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IL" altLang="en-IL" sz="2800" dirty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p>
                            <m:r>
                              <a:rPr lang="en-US" altLang="en-IL" sz="28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IL" altLang="en-IL" sz="2800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IL" altLang="en-IL" sz="28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0" lang="en-IL" altLang="en-IL" sz="2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bits of memory you get the </a:t>
                </a:r>
                <a:r>
                  <a:rPr kumimoji="0" lang="en-US" altLang="en-IL" sz="2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close</a:t>
                </a:r>
                <a:r>
                  <a:rPr kumimoji="0" lang="en-IL" altLang="en-IL" sz="2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r>
                  <a:rPr kumimoji="0" lang="en-US" altLang="en-IL" sz="2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to </a:t>
                </a:r>
                <a:r>
                  <a:rPr kumimoji="0" lang="en-IL" altLang="en-IL" sz="2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the maximum benefit. </a:t>
                </a:r>
                <a:endParaRPr kumimoji="0" lang="en-US" altLang="en-IL" sz="2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altLang="en-IL" sz="2800" dirty="0">
                  <a:latin typeface="Arial" panose="020B0604020202020204" pitchFamily="34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br>
                  <a:rPr kumimoji="0" lang="en-IL" altLang="en-IL" sz="2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</a:br>
                <a:endParaRPr kumimoji="0" lang="en-IL" altLang="en-IL" sz="2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IL" sz="2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E</a:t>
                </a:r>
                <a:r>
                  <a:rPr kumimoji="0" lang="en-IL" altLang="en-IL" sz="28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ncoding</a:t>
                </a:r>
                <a:r>
                  <a:rPr lang="en-US" altLang="en-IL" sz="2800" dirty="0">
                    <a:latin typeface="Arial" panose="020B0604020202020204" pitchFamily="34" charset="0"/>
                  </a:rPr>
                  <a:t>:</a:t>
                </a:r>
                <a:r>
                  <a:rPr kumimoji="0" lang="en-IL" altLang="en-IL" sz="2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 you can get away with just the simple idea of summing the cards</a:t>
                </a:r>
                <a:r>
                  <a:rPr kumimoji="0" lang="en-US" altLang="en-IL" sz="2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.</a:t>
                </a:r>
                <a:br>
                  <a:rPr kumimoji="0" lang="en-IL" altLang="en-IL" sz="2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</a:br>
                <a:endParaRPr kumimoji="0" lang="en-IL" altLang="en-IL" sz="2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Rectangle 1">
                <a:extLst>
                  <a:ext uri="{FF2B5EF4-FFF2-40B4-BE49-F238E27FC236}">
                    <a16:creationId xmlns:a16="http://schemas.microsoft.com/office/drawing/2014/main" id="{0EF8093F-F59E-446D-B346-F2FA54B9820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 bwMode="auto">
              <a:xfrm>
                <a:off x="202300" y="1561859"/>
                <a:ext cx="8626110" cy="5021503"/>
              </a:xfrm>
              <a:prstGeom prst="rect">
                <a:avLst/>
              </a:prstGeom>
              <a:blipFill>
                <a:blip r:embed="rId3"/>
                <a:stretch>
                  <a:fillRect l="-1413" t="-728" r="-176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15996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F9430522-398F-46C0-BC72-C4725EB54181}"/>
              </a:ext>
            </a:extLst>
          </p:cNvPr>
          <p:cNvSpPr/>
          <p:nvPr/>
        </p:nvSpPr>
        <p:spPr bwMode="auto">
          <a:xfrm>
            <a:off x="6349550" y="1246174"/>
            <a:ext cx="2575965" cy="428878"/>
          </a:xfrm>
          <a:prstGeom prst="ellipse">
            <a:avLst/>
          </a:prstGeom>
          <a:solidFill>
            <a:srgbClr val="DBB9E5"/>
          </a:solidFill>
          <a:ln w="10160" cap="flat" cmpd="sng" algn="ctr">
            <a:solidFill>
              <a:srgbClr val="DBB9E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09C999A-F31A-4F79-AF8A-5FFEBB36ACAF}"/>
              </a:ext>
            </a:extLst>
          </p:cNvPr>
          <p:cNvSpPr/>
          <p:nvPr/>
        </p:nvSpPr>
        <p:spPr bwMode="auto">
          <a:xfrm>
            <a:off x="6100046" y="1246174"/>
            <a:ext cx="2259027" cy="428878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D391E5-21B3-4136-B0D6-9EAE25C6E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93718"/>
            <a:ext cx="8229600" cy="1143000"/>
          </a:xfrm>
        </p:spPr>
        <p:txBody>
          <a:bodyPr/>
          <a:lstStyle/>
          <a:p>
            <a:pPr rtl="0"/>
            <a:r>
              <a:rPr lang="en-US" dirty="0"/>
              <a:t>The General Method</a:t>
            </a:r>
            <a:endParaRPr lang="en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C082C5-4303-4336-84C3-70E0367893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spcBef>
                <a:spcPct val="0"/>
              </a:spcBef>
              <a:buNone/>
            </a:pPr>
            <a:r>
              <a:rPr lang="en-US" altLang="en-IL" dirty="0"/>
              <a:t>Idea: follow the cards that appeared in various subsets of [n].</a:t>
            </a:r>
          </a:p>
          <a:p>
            <a:pPr>
              <a:spcBef>
                <a:spcPct val="0"/>
              </a:spcBef>
            </a:pPr>
            <a:r>
              <a:rPr lang="en-US" altLang="en-IL" dirty="0"/>
              <a:t>For each such subset use two accumulators: </a:t>
            </a:r>
          </a:p>
          <a:p>
            <a:pPr lvl="1">
              <a:spcBef>
                <a:spcPct val="0"/>
              </a:spcBef>
            </a:pPr>
            <a:r>
              <a:rPr lang="en-US" altLang="en-IL" b="1" dirty="0"/>
              <a:t>Sum</a:t>
            </a:r>
            <a:r>
              <a:rPr lang="en-US" altLang="en-IL" dirty="0"/>
              <a:t> of the values of the cards seen so far</a:t>
            </a:r>
          </a:p>
          <a:p>
            <a:pPr lvl="1">
              <a:spcBef>
                <a:spcPct val="0"/>
              </a:spcBef>
            </a:pPr>
            <a:r>
              <a:rPr lang="en-US" altLang="en-IL" b="1" dirty="0"/>
              <a:t>Number</a:t>
            </a:r>
            <a:r>
              <a:rPr lang="en-US" altLang="en-IL" dirty="0"/>
              <a:t> of the cards from the set seen so far</a:t>
            </a:r>
          </a:p>
          <a:p>
            <a:pPr marL="457200" lvl="1" indent="0">
              <a:spcBef>
                <a:spcPct val="0"/>
              </a:spcBef>
              <a:buNone/>
            </a:pPr>
            <a:r>
              <a:rPr lang="en-US" altLang="en-IL" b="1" dirty="0"/>
              <a:t>Memory: O(log n) </a:t>
            </a:r>
          </a:p>
          <a:p>
            <a:pPr marL="0" lvl="0" indent="0">
              <a:spcBef>
                <a:spcPct val="0"/>
              </a:spcBef>
              <a:buNone/>
            </a:pPr>
            <a:r>
              <a:rPr lang="en-US" altLang="en-IL" dirty="0"/>
              <a:t>If there is such a subset where </a:t>
            </a:r>
            <a:r>
              <a:rPr lang="en-US" altLang="en-IL" b="1" dirty="0"/>
              <a:t>all but one </a:t>
            </a:r>
            <a:r>
              <a:rPr lang="en-US" altLang="en-IL" dirty="0"/>
              <a:t>card appeared</a:t>
            </a:r>
          </a:p>
          <a:p>
            <a:pPr lvl="1">
              <a:spcBef>
                <a:spcPct val="0"/>
              </a:spcBef>
            </a:pPr>
            <a:r>
              <a:rPr lang="en-US" altLang="en-IL" dirty="0"/>
              <a:t>Can detect it</a:t>
            </a:r>
          </a:p>
          <a:p>
            <a:pPr lvl="1">
              <a:spcBef>
                <a:spcPct val="0"/>
              </a:spcBef>
            </a:pPr>
            <a:r>
              <a:rPr lang="en-US" altLang="en-IL" dirty="0"/>
              <a:t>The card is a </a:t>
            </a:r>
            <a:r>
              <a:rPr lang="en-US" altLang="en-IL" b="1" dirty="0"/>
              <a:t>reasonable</a:t>
            </a:r>
            <a:r>
              <a:rPr lang="en-US" altLang="en-IL" dirty="0"/>
              <a:t> guess</a:t>
            </a:r>
          </a:p>
          <a:p>
            <a:pPr lvl="1">
              <a:spcBef>
                <a:spcPct val="0"/>
              </a:spcBef>
            </a:pPr>
            <a:r>
              <a:rPr lang="en-US" altLang="en-IL" dirty="0"/>
              <a:t>What if there are </a:t>
            </a:r>
            <a:r>
              <a:rPr lang="en-US" altLang="en-IL" b="1" dirty="0"/>
              <a:t>two</a:t>
            </a:r>
            <a:r>
              <a:rPr lang="en-US" altLang="en-IL" dirty="0"/>
              <a:t> such subsets?</a:t>
            </a:r>
          </a:p>
          <a:p>
            <a:endParaRPr lang="en-IL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F2EA5B7-1CCD-43BB-814B-BA9F11549296}"/>
              </a:ext>
            </a:extLst>
          </p:cNvPr>
          <p:cNvSpPr/>
          <p:nvPr/>
        </p:nvSpPr>
        <p:spPr bwMode="auto">
          <a:xfrm>
            <a:off x="6100046" y="1283599"/>
            <a:ext cx="1545579" cy="354027"/>
          </a:xfrm>
          <a:prstGeom prst="ellipse">
            <a:avLst/>
          </a:prstGeom>
          <a:solidFill>
            <a:schemeClr val="accent1"/>
          </a:solidFill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44057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348"/>
  <p:tag name="DEFAULTHEIGHT" val="200"/>
</p:tagLst>
</file>

<file path=ppt/theme/theme1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Constantia"/>
        <a:ea typeface=""/>
        <a:cs typeface="Arial"/>
      </a:majorFont>
      <a:minorFont>
        <a:latin typeface="Candar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016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016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Constantia"/>
        <a:ea typeface=""/>
        <a:cs typeface="Arial"/>
      </a:majorFont>
      <a:minorFont>
        <a:latin typeface="Candar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016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016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72312</TotalTime>
  <Words>3309</Words>
  <Application>Microsoft Office PowerPoint</Application>
  <PresentationFormat>On-screen Show (4:3)</PresentationFormat>
  <Paragraphs>418</Paragraphs>
  <Slides>41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41</vt:i4>
      </vt:variant>
    </vt:vector>
  </HeadingPairs>
  <TitlesOfParts>
    <vt:vector size="48" baseType="lpstr">
      <vt:lpstr>Arial</vt:lpstr>
      <vt:lpstr>Cambria Math</vt:lpstr>
      <vt:lpstr>Candara</vt:lpstr>
      <vt:lpstr>Constantia</vt:lpstr>
      <vt:lpstr>Wingdings</vt:lpstr>
      <vt:lpstr>1_Custom Design</vt:lpstr>
      <vt:lpstr>2_Custom Design</vt:lpstr>
      <vt:lpstr>Randomized Algorithms </vt:lpstr>
      <vt:lpstr>Recap and Today</vt:lpstr>
      <vt:lpstr>Guess the card</vt:lpstr>
      <vt:lpstr>First Idea: Encoding the last cards</vt:lpstr>
      <vt:lpstr>Idea: Two Methods are Compatible! </vt:lpstr>
      <vt:lpstr>Encoding the Last k Cards</vt:lpstr>
      <vt:lpstr>Encoding the Last k Cards</vt:lpstr>
      <vt:lpstr>Better Idea: Low Memory Card Guessing by Following Subsets</vt:lpstr>
      <vt:lpstr>The General Method</vt:lpstr>
      <vt:lpstr>Subset Construction</vt:lpstr>
      <vt:lpstr>Analysis</vt:lpstr>
      <vt:lpstr>…Analysis</vt:lpstr>
      <vt:lpstr>Improvements</vt:lpstr>
      <vt:lpstr>The Low Memory Case</vt:lpstr>
      <vt:lpstr>Different Analysis</vt:lpstr>
      <vt:lpstr>Probabilistic Construction</vt:lpstr>
      <vt:lpstr>Analysis</vt:lpstr>
      <vt:lpstr>Amplification</vt:lpstr>
      <vt:lpstr>New: Working Against a Static Adversary</vt:lpstr>
      <vt:lpstr>Pair-Wise Independence Representation</vt:lpstr>
      <vt:lpstr>Analysis of Pair-Wise Independence Representation</vt:lpstr>
      <vt:lpstr>An Adaptive Adversary</vt:lpstr>
      <vt:lpstr>Proof by Encoding:  A general method for analyzing probabilistic events</vt:lpstr>
      <vt:lpstr>Proof by Encoding</vt:lpstr>
      <vt:lpstr>Proof by Encoding</vt:lpstr>
      <vt:lpstr>Tight bound on the expected number of guesses</vt:lpstr>
      <vt:lpstr>The Encoding</vt:lpstr>
      <vt:lpstr>The Encoding</vt:lpstr>
      <vt:lpstr>The Encoding</vt:lpstr>
      <vt:lpstr>The contradiction</vt:lpstr>
      <vt:lpstr>The Contradiction</vt:lpstr>
      <vt:lpstr>Conclusion</vt:lpstr>
      <vt:lpstr>Mirror Games</vt:lpstr>
      <vt:lpstr>Mirror Games</vt:lpstr>
      <vt:lpstr>Discussion and Open Problems</vt:lpstr>
      <vt:lpstr>Homework</vt:lpstr>
      <vt:lpstr>Homework: Guess the card</vt:lpstr>
      <vt:lpstr>The Lovasz Local Lemma</vt:lpstr>
      <vt:lpstr>The Union Bound</vt:lpstr>
      <vt:lpstr>The (Lovasz) Local Lemma</vt:lpstr>
      <vt:lpstr>Applying The Local Lemma for k-CNF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Moni Naor</dc:creator>
  <cp:lastModifiedBy>Robert Krauthgamer</cp:lastModifiedBy>
  <cp:revision>1994</cp:revision>
  <cp:lastPrinted>1601-01-01T00:00:00Z</cp:lastPrinted>
  <dcterms:created xsi:type="dcterms:W3CDTF">1601-01-01T00:00:00Z</dcterms:created>
  <dcterms:modified xsi:type="dcterms:W3CDTF">2021-01-28T22:46:44Z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