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4" r:id="rId2"/>
    <p:sldMasterId id="2147483736" r:id="rId3"/>
  </p:sldMasterIdLst>
  <p:notesMasterIdLst>
    <p:notesMasterId r:id="rId29"/>
  </p:notesMasterIdLst>
  <p:sldIdLst>
    <p:sldId id="323" r:id="rId4"/>
    <p:sldId id="351" r:id="rId5"/>
    <p:sldId id="267" r:id="rId6"/>
    <p:sldId id="501" r:id="rId7"/>
    <p:sldId id="494" r:id="rId8"/>
    <p:sldId id="496" r:id="rId9"/>
    <p:sldId id="497" r:id="rId10"/>
    <p:sldId id="502" r:id="rId11"/>
    <p:sldId id="503" r:id="rId12"/>
    <p:sldId id="488" r:id="rId13"/>
    <p:sldId id="498" r:id="rId14"/>
    <p:sldId id="489" r:id="rId15"/>
    <p:sldId id="499" r:id="rId16"/>
    <p:sldId id="490" r:id="rId17"/>
    <p:sldId id="369" r:id="rId18"/>
    <p:sldId id="382" r:id="rId19"/>
    <p:sldId id="491" r:id="rId20"/>
    <p:sldId id="380" r:id="rId21"/>
    <p:sldId id="381" r:id="rId22"/>
    <p:sldId id="370" r:id="rId23"/>
    <p:sldId id="492" r:id="rId24"/>
    <p:sldId id="493" r:id="rId25"/>
    <p:sldId id="500" r:id="rId26"/>
    <p:sldId id="383" r:id="rId27"/>
    <p:sldId id="384" r:id="rId28"/>
  </p:sldIdLst>
  <p:sldSz cx="9144000" cy="6858000" type="screen4x3"/>
  <p:notesSz cx="6858000" cy="9144000"/>
  <p:custDataLst>
    <p:tags r:id="rId30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003366"/>
    <a:srgbClr val="0000FF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68" d="100"/>
          <a:sy n="68" d="100"/>
        </p:scale>
        <p:origin x="117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85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284F-F451-48D4-BF7C-F265314FB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4A151-E762-49F2-834B-DD2116732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D4CE2-8B68-42F0-98F1-2C8083DD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707E-0B36-4C31-B5AC-6AD53E8E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3C1D-33A3-49CD-8E02-05C2EB7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4160-81BD-415F-97CF-16F756A6AAE0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63095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10E4-0661-4620-B93B-4B956594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0E00-9EE9-4604-899E-23458905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C641-A418-4E59-A130-A6E9BF26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503E1-A1CE-44AD-B3DD-CE17CD66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53A-E846-4E60-9806-1CB05AA7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D04E7-6182-481F-8865-1B2D947CA36B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07239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471D-9DD5-42B9-8997-3467456B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EAEC-D23F-425A-91F2-81348A0CA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B092-2700-4780-8AF5-DC4FBF1E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21E20-2A3B-427D-989C-95612E5D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0A8A-67DE-488D-8116-6A11678F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80B81-9DD2-4EFE-950F-4E802BB2AC50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934775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F4F9-20C4-462B-8D19-90A161D4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F2E6-DA6B-4070-A272-4FA948A6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F45D5-FCF2-440D-B078-5760C8DB9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4401E-5BAA-4165-9E74-368D298B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DE10E-24D4-4E41-A295-1971D24F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6544C-E836-459E-A8AB-0FC0F751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474EB-CC32-47F2-9972-1FB550019EEB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294974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2AF-CFB2-48B9-AFDD-9C99F715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97476-8791-431E-9F12-65F74815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167D2-B490-4B70-A3E4-CBD0D0DEA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C34A4-BC10-4700-965D-28890593E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D7192-65C1-440A-B823-6E85E5D1A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AAABB-2E62-4DD0-8475-49FF08B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4FBE5-C3A0-4069-968D-49FA1A4C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B2F0D-EE17-4AAD-B810-BB54B71E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82D4B-8EB9-41A3-A7FE-4A12D198D626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44017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4633-0141-4A22-B49B-2B42FBB6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27469-6E06-4901-9B1C-972DC834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CFF5D-6E10-4A55-AAAF-CBBEB0B0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57318-EFD2-4995-8F8A-7A4E5BB0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D878-7416-4FD0-9050-C733D5F09346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752684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C2005-247A-42E7-81AA-55F06FAE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2E1B0-3CA3-4729-8348-7F4BD7D5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85CD-E694-413C-9864-90BA988C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0E1B4-9C2E-4487-8BA5-D750B1418B0F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1920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0EFA-8A2E-4EA1-A411-BC98149C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2E81-2E9E-4E4E-B4F4-49C3B305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23164-F1B0-405C-BE08-E3C7CD09C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EB182-010B-4C6C-B0CF-4DD116F8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0BE1D-8AED-433E-BB7F-5FFF3C02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25AD-EE49-4474-9120-AA820C8D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A6077-59CE-4DE9-84B9-1932313C4342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592124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3333-D7B1-47E0-964D-5B0C858B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B4E97-924C-47CD-B6AE-FAF17DBAF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C7653-C1ED-4B48-A53A-C68E8E72F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F9750-22F3-4577-A66F-D8DE3212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BDFA5-74D0-4F2B-B50B-5AB803D7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A355-A5A1-417C-A259-0AFA14B9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D2D5-CF88-4D98-8BFD-63D062F664CB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598020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7CA9-4275-4AA9-89DF-45D93784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61B7C-1E7A-411D-8BED-1D4B8EF6C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27FD-06A1-4FD4-99F5-F4014B3E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DBFF-E62B-4872-B7B5-8FB359D8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F381-1FA7-4045-9492-B4214BC3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929E1-3438-441A-8A89-151E47C61CD7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054102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04D7-8697-4112-9DA4-C65905DC9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AA26F-C539-45BD-B096-1B7222F6E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80D8F-A022-467B-AC6A-BAFEB02E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48CD6-51BD-487E-8890-C2F47A3A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14E1-36BD-409F-8CFA-50570997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D90C-3C72-4CB6-8FE7-7860E56EBAB2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915843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3C8E-3AE9-4276-9BAF-FE9E1C04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0D3B6-AA2D-4C32-9A27-B69B17DD05D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CD27E-159F-46A3-8072-5C6357B50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523F-3B0D-4FF3-9923-58F4D58F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30076-4C73-4804-97E1-2E6D38B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09401-39A7-4EA6-99E0-D3D4B33B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2A61D5-F04F-48BF-91A1-2AAC0CB6775F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120457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26A6-E75B-44CB-96F3-77805D9C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8BF9-2E00-44D7-8592-EB9904639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1B148-156C-4B35-81BE-29790DD481E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5D88B-FF86-4B6B-9EBD-7C91E4E5C7C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A15CB3-72AF-4E09-AF0A-B4C79F9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1EECD-58F7-4883-9085-973D8B37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I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6DE695-DF6B-492A-988E-D38D1975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09B73A-4153-4F76-825D-3E49E2B4025C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69807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526913-1F74-4936-A7F8-73325B159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285279-A17F-46B7-822F-76D870435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text styles</a:t>
            </a:r>
          </a:p>
          <a:p>
            <a:pPr lvl="1"/>
            <a:r>
              <a:rPr lang="en-US" altLang="en-IL"/>
              <a:t>Second level</a:t>
            </a:r>
          </a:p>
          <a:p>
            <a:pPr lvl="2"/>
            <a:r>
              <a:rPr lang="en-US" altLang="en-IL"/>
              <a:t>Third level</a:t>
            </a:r>
          </a:p>
          <a:p>
            <a:pPr lvl="3"/>
            <a:r>
              <a:rPr lang="en-US" altLang="en-IL"/>
              <a:t>Fourth level</a:t>
            </a:r>
          </a:p>
          <a:p>
            <a:pPr lvl="4"/>
            <a:r>
              <a:rPr lang="en-US" altLang="en-I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9B0E79-251F-4051-A478-B6BABF605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I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D45B54-D8B7-4A65-BC2A-EAC209F6C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I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F9C4E2-ECB6-4025-9D9E-0B92F4087B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FB8C29E-328F-421B-A4A6-7EA9A13E1325}" type="slidenum">
              <a:rPr lang="ar-SA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38483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9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players, `</a:t>
            </a:r>
            <a:r>
              <a:rPr lang="en-US" sz="2800" dirty="0">
                <a:solidFill>
                  <a:srgbClr val="7030A0"/>
                </a:solidFill>
              </a:rPr>
              <a:t>first</a:t>
            </a:r>
            <a:r>
              <a:rPr lang="en-US" sz="2800" dirty="0"/>
              <a:t>’ and `</a:t>
            </a:r>
            <a:r>
              <a:rPr lang="en-US" sz="2800" dirty="0">
                <a:solidFill>
                  <a:srgbClr val="C00000"/>
                </a:solidFill>
              </a:rPr>
              <a:t>second</a:t>
            </a:r>
            <a:r>
              <a:rPr lang="en-US" sz="2800" dirty="0"/>
              <a:t>’, game:</a:t>
            </a:r>
          </a:p>
          <a:p>
            <a:r>
              <a:rPr lang="en-US" sz="2800" dirty="0"/>
              <a:t>A </a:t>
            </a:r>
            <a:r>
              <a:rPr lang="en-US" sz="2800" i="1" dirty="0"/>
              <a:t>virtual</a:t>
            </a:r>
            <a:r>
              <a:rPr lang="en-US" sz="2800" dirty="0"/>
              <a:t> deck with 2n cards</a:t>
            </a:r>
          </a:p>
          <a:p>
            <a:r>
              <a:rPr lang="en-US" sz="2800" dirty="0"/>
              <a:t>Each round: alternating players should pick a card (value in 1..2n) that has not appeared so far</a:t>
            </a:r>
          </a:p>
          <a:p>
            <a:r>
              <a:rPr lang="en-US" sz="2800" dirty="0"/>
              <a:t>If any player </a:t>
            </a:r>
            <a:r>
              <a:rPr lang="en-US" sz="2800" dirty="0">
                <a:solidFill>
                  <a:srgbClr val="FF0000"/>
                </a:solidFill>
              </a:rPr>
              <a:t>repeats</a:t>
            </a:r>
            <a:r>
              <a:rPr lang="en-US" sz="2800" dirty="0"/>
              <a:t> a card that has appeared: </a:t>
            </a:r>
            <a:r>
              <a:rPr lang="en-US" sz="2800" dirty="0">
                <a:solidFill>
                  <a:srgbClr val="FF0000"/>
                </a:solidFill>
              </a:rPr>
              <a:t>loses the game</a:t>
            </a:r>
            <a:r>
              <a:rPr lang="en-US" sz="2800" dirty="0"/>
              <a:t>.</a:t>
            </a:r>
          </a:p>
          <a:p>
            <a:r>
              <a:rPr lang="en-US" sz="2800" dirty="0"/>
              <a:t>If all cards are picked: </a:t>
            </a:r>
            <a:r>
              <a:rPr lang="en-US" sz="2800" b="1" dirty="0"/>
              <a:t>draw</a:t>
            </a:r>
          </a:p>
          <a:p>
            <a:pPr marL="0" indent="0">
              <a:buNone/>
            </a:pPr>
            <a:r>
              <a:rPr lang="en-US" sz="2800" dirty="0"/>
              <a:t>With perfect memory a </a:t>
            </a:r>
            <a:r>
              <a:rPr lang="en-US" sz="2800" b="1" dirty="0"/>
              <a:t>draw</a:t>
            </a:r>
            <a:r>
              <a:rPr lang="en-US" sz="2800" dirty="0"/>
              <a:t> is reached</a:t>
            </a:r>
          </a:p>
          <a:p>
            <a:pPr marL="0" indent="0">
              <a:buNone/>
            </a:pPr>
            <a:r>
              <a:rPr lang="en-US" sz="2800" b="1" dirty="0"/>
              <a:t>Claim: </a:t>
            </a:r>
            <a:r>
              <a:rPr lang="en-US" sz="2800" b="1" dirty="0">
                <a:solidFill>
                  <a:srgbClr val="C00000"/>
                </a:solidFill>
              </a:rPr>
              <a:t>Second</a:t>
            </a:r>
            <a:r>
              <a:rPr lang="en-US" sz="2800" b="1" dirty="0"/>
              <a:t> </a:t>
            </a:r>
            <a:r>
              <a:rPr lang="en-US" sz="2800" dirty="0"/>
              <a:t>player has a strategy that requires very little memory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18425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Claim </a:t>
            </a:r>
            <a:r>
              <a:rPr lang="en-US" sz="2800" dirty="0"/>
              <a:t>(</a:t>
            </a:r>
            <a:r>
              <a:rPr lang="en-US" sz="2800" dirty="0" err="1"/>
              <a:t>Sumagha</a:t>
            </a:r>
            <a:r>
              <a:rPr lang="en-US" sz="2800" dirty="0"/>
              <a:t> Garg and Jon Schneider):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</a:t>
            </a:r>
            <a:r>
              <a:rPr lang="en-US" sz="2800" b="1" dirty="0"/>
              <a:t>does not have a deterministic </a:t>
            </a:r>
            <a:r>
              <a:rPr lang="en-US" sz="2800" dirty="0"/>
              <a:t>strategy that uses </a:t>
            </a:r>
            <a:r>
              <a:rPr lang="en-US" sz="2800" b="1" dirty="0"/>
              <a:t>sublinear space </a:t>
            </a:r>
            <a:r>
              <a:rPr lang="en-US" sz="2800" dirty="0"/>
              <a:t>and guarantees a draw. </a:t>
            </a:r>
          </a:p>
          <a:p>
            <a:pPr marL="0" indent="0">
              <a:buNone/>
            </a:pPr>
            <a:r>
              <a:rPr lang="en-US" sz="2800" dirty="0"/>
              <a:t>What about probabilistic strategies?</a:t>
            </a:r>
          </a:p>
          <a:p>
            <a:pPr marL="0" indent="0">
              <a:buNone/>
            </a:pPr>
            <a:r>
              <a:rPr lang="en-US" sz="2800" dirty="0"/>
              <a:t>Garg and Schneider and </a:t>
            </a:r>
            <a:r>
              <a:rPr lang="en-US" sz="2800" dirty="0" err="1"/>
              <a:t>Feige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has access to a </a:t>
            </a:r>
            <a:r>
              <a:rPr lang="en-US" sz="2800" b="1" dirty="0"/>
              <a:t>secret matching</a:t>
            </a:r>
          </a:p>
          <a:p>
            <a:pPr marL="0" indent="0">
              <a:buNone/>
            </a:pPr>
            <a:r>
              <a:rPr lang="en-US" sz="2800" dirty="0"/>
              <a:t>Can use techniques like the </a:t>
            </a:r>
            <a:r>
              <a:rPr lang="en-US" sz="2800" b="1" dirty="0"/>
              <a:t>subset encoding </a:t>
            </a:r>
            <a:r>
              <a:rPr lang="en-US" sz="2800" dirty="0"/>
              <a:t>we saw to figure out numbers that have appeared so far</a:t>
            </a:r>
          </a:p>
          <a:p>
            <a:pPr marL="400050" lvl="1" indent="0">
              <a:buNone/>
            </a:pPr>
            <a:r>
              <a:rPr lang="en-US" sz="2400" dirty="0"/>
              <a:t>Whenever the </a:t>
            </a:r>
            <a:r>
              <a:rPr lang="en-US" sz="2400" b="1" dirty="0">
                <a:solidFill>
                  <a:srgbClr val="C00000"/>
                </a:solidFill>
              </a:rPr>
              <a:t>Second</a:t>
            </a:r>
            <a:r>
              <a:rPr lang="en-US" sz="2400" b="1" dirty="0"/>
              <a:t> </a:t>
            </a:r>
            <a:r>
              <a:rPr lang="en-US" sz="2400" dirty="0"/>
              <a:t>player guesses the `Old Maid’  - the unmatched value</a:t>
            </a:r>
            <a:endParaRPr lang="en-I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1022-04FA-4581-94E8-227BBA1D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0940" y="-448091"/>
            <a:ext cx="1381565" cy="25884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CFFD2-D0B9-4164-9CC8-8AE86F13C9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98609" y="61261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B998B6A-5415-4FFC-BBE3-D5385A744A95}"/>
              </a:ext>
            </a:extLst>
          </p:cNvPr>
          <p:cNvSpPr/>
          <p:nvPr/>
        </p:nvSpPr>
        <p:spPr bwMode="auto">
          <a:xfrm>
            <a:off x="4445392" y="62809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661ADB-F728-40AC-9397-39EC83FE9D87}"/>
              </a:ext>
            </a:extLst>
          </p:cNvPr>
          <p:cNvSpPr/>
          <p:nvPr/>
        </p:nvSpPr>
        <p:spPr bwMode="auto">
          <a:xfrm>
            <a:off x="5662244" y="59920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050CA-1DC1-455D-AE2C-0A4AB1EFCA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7700" y="62785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CE4416-00CF-4198-8672-4716D44D5A75}"/>
              </a:ext>
            </a:extLst>
          </p:cNvPr>
          <p:cNvSpPr/>
          <p:nvPr/>
        </p:nvSpPr>
        <p:spPr bwMode="auto">
          <a:xfrm>
            <a:off x="5364483" y="64333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54F8CC-D824-43B7-9AC0-3B516B919B34}"/>
              </a:ext>
            </a:extLst>
          </p:cNvPr>
          <p:cNvSpPr/>
          <p:nvPr/>
        </p:nvSpPr>
        <p:spPr bwMode="auto">
          <a:xfrm>
            <a:off x="6581335" y="61444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84B849-C276-46E5-80E2-782EAF31A6A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4553" y="6370005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F279F5-BBC0-42D5-8715-2015604001CE}"/>
              </a:ext>
            </a:extLst>
          </p:cNvPr>
          <p:cNvSpPr/>
          <p:nvPr/>
        </p:nvSpPr>
        <p:spPr bwMode="auto">
          <a:xfrm>
            <a:off x="6581336" y="6524751"/>
            <a:ext cx="260252" cy="22539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212B38-A5D7-429C-8FC2-55C2D8111B02}"/>
              </a:ext>
            </a:extLst>
          </p:cNvPr>
          <p:cNvSpPr/>
          <p:nvPr/>
        </p:nvSpPr>
        <p:spPr bwMode="auto">
          <a:xfrm>
            <a:off x="7798188" y="6235886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0853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we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1575" r="-143" b="-33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778287" y="6143320"/>
            <a:ext cx="2273096" cy="580718"/>
          </a:xfrm>
          <a:prstGeom prst="wedgeRoundRectCallout">
            <a:avLst>
              <a:gd name="adj1" fmla="val -68093"/>
              <a:gd name="adj2" fmla="val -121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000" dirty="0"/>
                  <a:t>information on events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  <a:blipFill>
                <a:blip r:embed="rId2"/>
                <a:stretch>
                  <a:fillRect l="-1461" t="-1166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Applying The Local Lemma for k-CNF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</p:spPr>
            <p:txBody>
              <a:bodyPr/>
              <a:lstStyle/>
              <a:p>
                <a:pPr marL="42863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Every k-CNF formula in which each variable appears in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 is satisfiable.</a:t>
                </a:r>
              </a:p>
              <a:p>
                <a:pPr marL="42863" indent="0">
                  <a:buNone/>
                </a:pPr>
                <a:r>
                  <a:rPr lang="en-US" dirty="0"/>
                  <a:t>Proof: for a uniformly random assignment to the variables, </a:t>
                </a:r>
              </a:p>
              <a:p>
                <a:pPr marL="42863" indent="0" algn="ctr">
                  <a:buNone/>
                </a:pPr>
                <a:r>
                  <a:rPr lang="en-US" dirty="0"/>
                  <a:t>Prob[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not satisfied]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2863" indent="0">
                  <a:buNone/>
                </a:pPr>
                <a:r>
                  <a:rPr lang="en-US" dirty="0"/>
                  <a:t>Each clause </a:t>
                </a:r>
                <a:r>
                  <a:rPr lang="en-US" b="1" dirty="0"/>
                  <a:t>depends</a:t>
                </a:r>
                <a:r>
                  <a:rPr lang="en-US" dirty="0"/>
                  <a:t> on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𝑒𝑘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clauses. </a:t>
                </a:r>
              </a:p>
              <a:p>
                <a:pPr marL="42863" indent="0">
                  <a:buNone/>
                </a:pPr>
                <a:r>
                  <a:rPr lang="en-US" dirty="0"/>
                  <a:t>Taking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get that the probability the formula is satisfiable </a:t>
                </a:r>
                <a:r>
                  <a:rPr lang="en-US" b="1" dirty="0"/>
                  <a:t>is positive</a:t>
                </a:r>
                <a:r>
                  <a:rPr lang="en-US" dirty="0"/>
                  <a:t>.</a:t>
                </a:r>
              </a:p>
              <a:p>
                <a:pPr marL="385763" indent="-342900"/>
                <a:r>
                  <a:rPr lang="en-US" dirty="0"/>
                  <a:t>How to find the satisfying assignment?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  <a:blipFill>
                <a:blip r:embed="rId2"/>
                <a:stretch>
                  <a:fillRect l="-667" t="-1436" r="-963" b="-12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pde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C99B3D-36F9-4A76-99C9-D1F5021BDBBD}"/>
              </a:ext>
            </a:extLst>
          </p:cNvPr>
          <p:cNvSpPr/>
          <p:nvPr/>
        </p:nvSpPr>
        <p:spPr bwMode="auto">
          <a:xfrm>
            <a:off x="5934383" y="1797461"/>
            <a:ext cx="2752418" cy="857250"/>
          </a:xfrm>
          <a:prstGeom prst="wedgeRoundRectCallout">
            <a:avLst>
              <a:gd name="adj1" fmla="val -52312"/>
              <a:gd name="adj2" fmla="val 76589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 dependency on the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or 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clauses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 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/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noFill/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satisfied</a:t>
                </a:r>
                <a:endParaRPr lang="en-IL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blipFill>
                <a:blip r:embed="rId4"/>
                <a:stretch>
                  <a:fillRect t="-6593" b="-16484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6438464" y="4026010"/>
            <a:ext cx="2649264" cy="742938"/>
          </a:xfrm>
          <a:prstGeom prst="wedgeRoundRectCallout">
            <a:avLst>
              <a:gd name="adj1" fmla="val -210480"/>
              <a:gd name="adj2" fmla="val 5382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two clauses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do not </a:t>
            </a:r>
          </a:p>
          <a:p>
            <a:pPr defTabSz="685800"/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share a variable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their</a:t>
            </a:r>
          </a:p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satisfiability is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independent</a:t>
            </a:r>
            <a:endParaRPr lang="en-IL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7EE0-5437-4ABE-AC22-20FD72A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8829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Example: 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</p:spPr>
            <p:txBody>
              <a:bodyPr/>
              <a:lstStyle/>
              <a:p>
                <a:r>
                  <a:rPr lang="en-US" sz="2800" dirty="0"/>
                  <a:t>Nodes of a </a:t>
                </a:r>
                <a:r>
                  <a:rPr lang="en-US" sz="2800" b="1" dirty="0"/>
                  <a:t>graph G=(V,E)</a:t>
                </a:r>
                <a:r>
                  <a:rPr lang="en-US" sz="2800" dirty="0"/>
                  <a:t> are assigned one of q colors.</a:t>
                </a:r>
              </a:p>
              <a:p>
                <a:pPr lvl="1"/>
                <a:r>
                  <a:rPr lang="en-US" sz="2400" dirty="0"/>
                  <a:t>At each node there is a “person” observing the colors of the neighbors, but </a:t>
                </a:r>
                <a:r>
                  <a:rPr lang="en-US" sz="2400" b="1" dirty="0"/>
                  <a:t>not the color at the node</a:t>
                </a:r>
                <a:r>
                  <a:rPr lang="en-US" sz="2400" dirty="0"/>
                  <a:t> </a:t>
                </a:r>
              </a:p>
              <a:p>
                <a:pPr lvl="2"/>
                <a:r>
                  <a:rPr lang="en-US" sz="2400" dirty="0"/>
                  <a:t>wearing a hat of 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>
                    <a:solidFill>
                      <a:srgbClr val="92D050"/>
                    </a:solidFill>
                  </a:rPr>
                  <a:t>o</a:t>
                </a:r>
                <a:r>
                  <a:rPr lang="en-US" sz="2400" dirty="0"/>
                  <a:t>l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rgbClr val="FFC000"/>
                    </a:solidFill>
                  </a:rPr>
                  <a:t>r</a:t>
                </a:r>
                <a:r>
                  <a:rPr lang="en-US" sz="2400" dirty="0"/>
                  <a:t>.</a:t>
                </a:r>
              </a:p>
              <a:p>
                <a:r>
                  <a:rPr lang="en-US" sz="2800" dirty="0"/>
                  <a:t>Players should guess the color of their </a:t>
                </a:r>
                <a:r>
                  <a:rPr lang="en-US" sz="2800" b="1" dirty="0"/>
                  <a:t>own hat</a:t>
                </a:r>
              </a:p>
              <a:p>
                <a:r>
                  <a:rPr lang="en-US" sz="2800" dirty="0"/>
                  <a:t>Players win if </a:t>
                </a:r>
                <a:r>
                  <a:rPr lang="en-US" sz="2800" b="1" dirty="0"/>
                  <a:t>at least one player guesses correctly</a:t>
                </a:r>
              </a:p>
              <a:p>
                <a:pPr lvl="1"/>
                <a:r>
                  <a:rPr lang="en-US" sz="2400" dirty="0"/>
                  <a:t>Do they have a </a:t>
                </a:r>
                <a:r>
                  <a:rPr lang="en-US" sz="2400" b="1" dirty="0"/>
                  <a:t>deterministic</a:t>
                </a:r>
                <a:r>
                  <a:rPr lang="en-US" sz="2400" dirty="0"/>
                  <a:t> strategy?</a:t>
                </a:r>
              </a:p>
              <a:p>
                <a:r>
                  <a:rPr lang="en-US" sz="2800" dirty="0"/>
                  <a:t>HG(G): largest q for which there is a winning strategy for graph G</a:t>
                </a:r>
              </a:p>
              <a:p>
                <a:pPr lvl="1"/>
                <a:r>
                  <a:rPr lang="en-US" sz="2400" dirty="0"/>
                  <a:t>For every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every color assignment: at least one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gets its own color right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  <a:blipFill>
                <a:blip r:embed="rId3"/>
                <a:stretch>
                  <a:fillRect l="-1447" t="-1975" b="-64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/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 neighbors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t Guessing Strategies - YouTube">
            <a:extLst>
              <a:ext uri="{FF2B5EF4-FFF2-40B4-BE49-F238E27FC236}">
                <a16:creationId xmlns:a16="http://schemas.microsoft.com/office/drawing/2014/main" id="{F9F2E458-942A-4030-BF3C-19F3A16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1" y="1948375"/>
            <a:ext cx="1397978" cy="7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D87F-B401-4F0C-8FFF-FA1513E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5" y="112856"/>
            <a:ext cx="8229600" cy="1143000"/>
          </a:xfrm>
        </p:spPr>
        <p:txBody>
          <a:bodyPr/>
          <a:lstStyle/>
          <a:p>
            <a:pPr rtl="0"/>
            <a:r>
              <a:rPr lang="en-US" sz="4000" dirty="0"/>
              <a:t>…LLL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In an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degree ∆: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𝐻𝐺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For a graph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</a:t>
                </a:r>
                <a:r>
                  <a:rPr lang="en-US" sz="2800" dirty="0"/>
                  <a:t> and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Choose colors at random from [q].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be the event that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guesses correctly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of all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⋃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that </a:t>
                </a:r>
                <a:r>
                  <a:rPr lang="en-US" b="1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/>
                  <a:t> occurs simultaneously </a:t>
                </a:r>
                <a:r>
                  <a:rPr lang="en-US" dirty="0"/>
                  <a:t>is larger than 0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  <a:blipFill>
                <a:blip r:embed="rId2"/>
                <a:stretch>
                  <a:fillRect l="-1364" t="-1211" b="-104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38A2FC-6099-437D-83F7-485B10A48DE1}"/>
              </a:ext>
            </a:extLst>
          </p:cNvPr>
          <p:cNvSpPr/>
          <p:nvPr/>
        </p:nvSpPr>
        <p:spPr bwMode="auto">
          <a:xfrm>
            <a:off x="6496262" y="4050654"/>
            <a:ext cx="2478926" cy="384930"/>
          </a:xfrm>
          <a:prstGeom prst="wedgeRoundRectCallout">
            <a:avLst>
              <a:gd name="adj1" fmla="val -34367"/>
              <a:gd name="adj2" fmla="val 11318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There are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∆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these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Hat Guessing Strategies - YouTube">
            <a:extLst>
              <a:ext uri="{FF2B5EF4-FFF2-40B4-BE49-F238E27FC236}">
                <a16:creationId xmlns:a16="http://schemas.microsoft.com/office/drawing/2014/main" id="{1E69E441-ADB0-4DE8-900D-213B9998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2" y="-58750"/>
            <a:ext cx="1619870" cy="12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2290E-C31C-44EF-ACA9-3EF38705CF4B}"/>
              </a:ext>
            </a:extLst>
          </p:cNvPr>
          <p:cNvSpPr txBox="1"/>
          <p:nvPr/>
        </p:nvSpPr>
        <p:spPr>
          <a:xfrm>
            <a:off x="8055339" y="5230316"/>
            <a:ext cx="103994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Candara"/>
                <a:cs typeface="Arial"/>
              </a:rPr>
              <a:t>pde</a:t>
            </a:r>
            <a:r>
              <a:rPr lang="en-US" sz="2400" kern="0" dirty="0">
                <a:solidFill>
                  <a:srgbClr val="000000"/>
                </a:solidFill>
                <a:latin typeface="Candara"/>
                <a:cs typeface="Arial"/>
              </a:rPr>
              <a:t> &lt;1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A6DD63-8B0B-423D-ADB8-A339289B8141}"/>
              </a:ext>
            </a:extLst>
          </p:cNvPr>
          <p:cNvSpPr/>
          <p:nvPr/>
        </p:nvSpPr>
        <p:spPr bwMode="auto">
          <a:xfrm>
            <a:off x="932489" y="3919562"/>
            <a:ext cx="2478926" cy="647114"/>
          </a:xfrm>
          <a:prstGeom prst="wedgeRoundRectCallout">
            <a:avLst>
              <a:gd name="adj1" fmla="val 51888"/>
              <a:gd name="adj2" fmla="val 7119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Why not distance 2?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The communication complexity of equality</a:t>
            </a:r>
          </a:p>
          <a:p>
            <a:r>
              <a:rPr lang="en-US" altLang="en-US" dirty="0"/>
              <a:t>Proof by Compression/Encoding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Local Lemma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s=0: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&gt;0</a:t>
                </a:r>
              </a:p>
              <a:p>
                <a:pPr marL="428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28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  <a:blipFill>
                <a:blip r:embed="rId2"/>
                <a:stretch>
                  <a:fillRect l="-1105" t="-1795" r="-1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4834747" y="5943599"/>
            <a:ext cx="2986889" cy="499403"/>
          </a:xfrm>
          <a:prstGeom prst="wedgeRoundRectCallout">
            <a:avLst>
              <a:gd name="adj1" fmla="val -194005"/>
              <a:gd name="adj2" fmla="val -55580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induction hypothesis</a:t>
            </a:r>
            <a:endParaRPr lang="en-I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 0</a:t>
                </a:r>
              </a:p>
              <a:p>
                <a:pPr marL="42863" indent="0">
                  <a:buNone/>
                </a:pPr>
                <a:r>
                  <a:rPr lang="en-US" dirty="0"/>
                  <a:t>----------------------------------------------------------------------------------------------</a:t>
                </a:r>
              </a:p>
              <a:p>
                <a:pPr marL="42863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∪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=S we are done: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Otherwise, we know that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d</a:t>
                </a:r>
              </a:p>
              <a:p>
                <a:pPr marL="42863" indent="0">
                  <a:buNone/>
                </a:pPr>
                <a:r>
                  <a:rPr lang="en-US" dirty="0"/>
                  <a:t>Notation: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  <a:blipFill>
                <a:blip r:embed="rId2"/>
                <a:stretch>
                  <a:fillRect l="-1105" t="-1795" r="-1105" b="-197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ED718D-F5C2-45AC-A3CD-56FD0EC20E44}"/>
              </a:ext>
            </a:extLst>
          </p:cNvPr>
          <p:cNvSpPr/>
          <p:nvPr/>
        </p:nvSpPr>
        <p:spPr bwMode="auto">
          <a:xfrm>
            <a:off x="6520374" y="5943600"/>
            <a:ext cx="2222695" cy="485336"/>
          </a:xfrm>
          <a:prstGeom prst="wedgeRoundRectCallout">
            <a:avLst>
              <a:gd name="adj1" fmla="val -108743"/>
              <a:gd name="adj2" fmla="val -12300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From independence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569F11-C408-4E76-8BFA-56A27686CE62}"/>
              </a:ext>
            </a:extLst>
          </p:cNvPr>
          <p:cNvSpPr/>
          <p:nvPr/>
        </p:nvSpPr>
        <p:spPr bwMode="auto">
          <a:xfrm>
            <a:off x="6949440" y="4754088"/>
            <a:ext cx="1793630" cy="485336"/>
          </a:xfrm>
          <a:prstGeom prst="wedgeRoundRectCallout">
            <a:avLst>
              <a:gd name="adj1" fmla="val -64037"/>
              <a:gd name="adj2" fmla="val 1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event added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] =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|S_2| &lt; |S|=s can apply induction hypothesis to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]=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eqArr>
                          <m:eqArr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]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𝑨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nary>
                          </m:e>
                        </m:eqArr>
                      </m:e>
                    </m:func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  <a:blipFill>
                <a:blip r:embed="rId2"/>
                <a:stretch>
                  <a:fillRect l="-1185" b="-16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/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∪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Want to prove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blipFill>
                <a:blip r:embed="rId3"/>
                <a:stretch>
                  <a:fillRect l="-23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B9D8B2-4141-4552-87A8-11AEAD42D962}"/>
              </a:ext>
            </a:extLst>
          </p:cNvPr>
          <p:cNvSpPr/>
          <p:nvPr/>
        </p:nvSpPr>
        <p:spPr bwMode="auto">
          <a:xfrm>
            <a:off x="457199" y="917917"/>
            <a:ext cx="1561513" cy="400931"/>
          </a:xfrm>
          <a:prstGeom prst="wedgeRoundRectCallout">
            <a:avLst>
              <a:gd name="adj1" fmla="val 152434"/>
              <a:gd name="adj2" fmla="val 610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manipulation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/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Independence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blipFill>
                <a:blip r:embed="rId4"/>
                <a:stretch>
                  <a:fillRect t="-241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CEFFE1-5EE2-4237-AD2B-C5F36841FD94}"/>
              </a:ext>
            </a:extLst>
          </p:cNvPr>
          <p:cNvSpPr/>
          <p:nvPr/>
        </p:nvSpPr>
        <p:spPr bwMode="auto">
          <a:xfrm>
            <a:off x="271977" y="6106235"/>
            <a:ext cx="2494668" cy="400931"/>
          </a:xfrm>
          <a:prstGeom prst="wedgeRoundRectCallout">
            <a:avLst>
              <a:gd name="adj1" fmla="val 106757"/>
              <a:gd name="adj2" fmla="val -35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Induction hypothesis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/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…Proof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Want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[∩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  <a:blipFill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7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D8-716B-4A48-9E3B-65C51ADC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/>
              <a:t>On Making the Local Lemma </a:t>
            </a:r>
            <a:r>
              <a:rPr lang="en-US" sz="3600" i="1" dirty="0"/>
              <a:t>Constructive</a:t>
            </a:r>
            <a:endParaRPr lang="en-IL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1505-1F63-4A59-8E23-669923D1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96" y="1573035"/>
            <a:ext cx="8229600" cy="3718626"/>
          </a:xfrm>
        </p:spPr>
        <p:txBody>
          <a:bodyPr/>
          <a:lstStyle/>
          <a:p>
            <a:r>
              <a:rPr lang="en-US" dirty="0"/>
              <a:t>The proof does not give an algorithm to find the point in space that makes all the bad events disappear.</a:t>
            </a:r>
          </a:p>
          <a:p>
            <a:pPr marL="0" indent="0">
              <a:buNone/>
            </a:pPr>
            <a:r>
              <a:rPr lang="en-US" dirty="0"/>
              <a:t>Approach for finding them: </a:t>
            </a:r>
          </a:p>
          <a:p>
            <a:pPr lvl="1"/>
            <a:r>
              <a:rPr lang="en-US" dirty="0"/>
              <a:t>Partition instance problem into smaller ones</a:t>
            </a:r>
          </a:p>
          <a:p>
            <a:pPr lvl="2"/>
            <a:r>
              <a:rPr lang="en-US" dirty="0"/>
              <a:t>Logarithmic in size</a:t>
            </a:r>
          </a:p>
          <a:p>
            <a:pPr lvl="2"/>
            <a:r>
              <a:rPr lang="en-US" dirty="0"/>
              <a:t>By partial assignment.</a:t>
            </a:r>
          </a:p>
          <a:p>
            <a:pPr lvl="1"/>
            <a:r>
              <a:rPr lang="en-US" dirty="0"/>
              <a:t>Then do an exhaustive search on each part</a:t>
            </a:r>
            <a:endParaRPr lang="en-IL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927EE6-5B75-4C1C-9172-1CB12E3D0E63}"/>
              </a:ext>
            </a:extLst>
          </p:cNvPr>
          <p:cNvSpPr/>
          <p:nvPr/>
        </p:nvSpPr>
        <p:spPr bwMode="auto">
          <a:xfrm>
            <a:off x="6596689" y="3965536"/>
            <a:ext cx="2198624" cy="384930"/>
          </a:xfrm>
          <a:prstGeom prst="wedgeRoundRectCallout">
            <a:avLst>
              <a:gd name="adj1" fmla="val -86690"/>
              <a:gd name="adj2" fmla="val -3191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know it exists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4675C-2C0D-464D-9BCE-D569C491314A}"/>
              </a:ext>
            </a:extLst>
          </p:cNvPr>
          <p:cNvSpPr/>
          <p:nvPr/>
        </p:nvSpPr>
        <p:spPr bwMode="auto">
          <a:xfrm>
            <a:off x="3760080" y="3253323"/>
            <a:ext cx="5383919" cy="526083"/>
          </a:xfrm>
          <a:prstGeom prst="wedgeRoundRectCallout">
            <a:avLst>
              <a:gd name="adj1" fmla="val -57498"/>
              <a:gd name="adj2" fmla="val 4248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variable either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undefined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clause not satisfied, make sure enough free variables</a:t>
            </a: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IL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1772F-EC68-48B0-8415-E54CED07D0A4}"/>
              </a:ext>
            </a:extLst>
          </p:cNvPr>
          <p:cNvSpPr/>
          <p:nvPr/>
        </p:nvSpPr>
        <p:spPr>
          <a:xfrm>
            <a:off x="2852208" y="476632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256521-EC76-4C5D-9AD8-BA7B1AB5C585}"/>
              </a:ext>
            </a:extLst>
          </p:cNvPr>
          <p:cNvSpPr/>
          <p:nvPr/>
        </p:nvSpPr>
        <p:spPr>
          <a:xfrm>
            <a:off x="1365624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185F1-743F-4278-9333-67BB4DC1C0AF}"/>
              </a:ext>
            </a:extLst>
          </p:cNvPr>
          <p:cNvSpPr/>
          <p:nvPr/>
        </p:nvSpPr>
        <p:spPr>
          <a:xfrm>
            <a:off x="1929838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36EE8-E20E-4BE4-BD41-729EA799744B}"/>
              </a:ext>
            </a:extLst>
          </p:cNvPr>
          <p:cNvSpPr/>
          <p:nvPr/>
        </p:nvSpPr>
        <p:spPr>
          <a:xfrm>
            <a:off x="1688032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4F7A95-B724-4120-A2A4-89865B55D7D3}"/>
              </a:ext>
            </a:extLst>
          </p:cNvPr>
          <p:cNvSpPr/>
          <p:nvPr/>
        </p:nvSpPr>
        <p:spPr>
          <a:xfrm>
            <a:off x="1123817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1FBD4-F4A7-42A6-9D27-D814DD865F7E}"/>
              </a:ext>
            </a:extLst>
          </p:cNvPr>
          <p:cNvSpPr/>
          <p:nvPr/>
        </p:nvSpPr>
        <p:spPr>
          <a:xfrm>
            <a:off x="1365624" y="564136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E2909B-5D42-47E6-967F-FDC2A393D577}"/>
              </a:ext>
            </a:extLst>
          </p:cNvPr>
          <p:cNvSpPr/>
          <p:nvPr/>
        </p:nvSpPr>
        <p:spPr>
          <a:xfrm>
            <a:off x="1768634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6F327E-E9FF-4E1C-B393-A1C7B9618CC9}"/>
              </a:ext>
            </a:extLst>
          </p:cNvPr>
          <p:cNvSpPr/>
          <p:nvPr/>
        </p:nvSpPr>
        <p:spPr>
          <a:xfrm>
            <a:off x="3622483" y="503548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26EEF0-4881-47C4-AAA9-1395135BD3F3}"/>
              </a:ext>
            </a:extLst>
          </p:cNvPr>
          <p:cNvSpPr/>
          <p:nvPr/>
        </p:nvSpPr>
        <p:spPr>
          <a:xfrm>
            <a:off x="3461279" y="475036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F231B-3007-497B-8294-77FD715AA22C}"/>
              </a:ext>
            </a:extLst>
          </p:cNvPr>
          <p:cNvSpPr/>
          <p:nvPr/>
        </p:nvSpPr>
        <p:spPr>
          <a:xfrm>
            <a:off x="2897065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92B9D4-CEF4-4A50-81E4-1ED861BCEF52}"/>
              </a:ext>
            </a:extLst>
          </p:cNvPr>
          <p:cNvSpPr/>
          <p:nvPr/>
        </p:nvSpPr>
        <p:spPr>
          <a:xfrm>
            <a:off x="3300075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B46C60-A27A-47B4-9E17-6A907679377A}"/>
              </a:ext>
            </a:extLst>
          </p:cNvPr>
          <p:cNvSpPr/>
          <p:nvPr/>
        </p:nvSpPr>
        <p:spPr>
          <a:xfrm>
            <a:off x="3864290" y="574828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C0B0B-CEEA-44AD-B5A3-E8B92D5336C9}"/>
              </a:ext>
            </a:extLst>
          </p:cNvPr>
          <p:cNvSpPr/>
          <p:nvPr/>
        </p:nvSpPr>
        <p:spPr>
          <a:xfrm>
            <a:off x="3622483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548158-A828-4571-99C0-251E6FD119B8}"/>
              </a:ext>
            </a:extLst>
          </p:cNvPr>
          <p:cNvSpPr/>
          <p:nvPr/>
        </p:nvSpPr>
        <p:spPr>
          <a:xfrm>
            <a:off x="1688032" y="539188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55A458-8975-44B3-8150-D3AFF0A06C8A}"/>
              </a:ext>
            </a:extLst>
          </p:cNvPr>
          <p:cNvSpPr/>
          <p:nvPr/>
        </p:nvSpPr>
        <p:spPr>
          <a:xfrm>
            <a:off x="2171645" y="514240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9FDC5-486B-42A9-AB08-CF7FD59F815D}"/>
              </a:ext>
            </a:extLst>
          </p:cNvPr>
          <p:cNvSpPr/>
          <p:nvPr/>
        </p:nvSpPr>
        <p:spPr>
          <a:xfrm>
            <a:off x="962613" y="521368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5393E-079F-442F-8F07-DEBAF68CEE5C}"/>
              </a:ext>
            </a:extLst>
          </p:cNvPr>
          <p:cNvSpPr/>
          <p:nvPr/>
        </p:nvSpPr>
        <p:spPr>
          <a:xfrm>
            <a:off x="2816462" y="54275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588D35-FE2F-4C10-B4D1-9A8CA5015B2C}"/>
              </a:ext>
            </a:extLst>
          </p:cNvPr>
          <p:cNvSpPr/>
          <p:nvPr/>
        </p:nvSpPr>
        <p:spPr>
          <a:xfrm>
            <a:off x="4025494" y="524932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539CE0-4020-46CA-B639-C08CF2203A41}"/>
              </a:ext>
            </a:extLst>
          </p:cNvPr>
          <p:cNvSpPr/>
          <p:nvPr/>
        </p:nvSpPr>
        <p:spPr>
          <a:xfrm>
            <a:off x="2574656" y="571264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8DE52-058D-4EDE-A25E-DB5F6D8F34F2}"/>
              </a:ext>
            </a:extLst>
          </p:cNvPr>
          <p:cNvSpPr/>
          <p:nvPr/>
        </p:nvSpPr>
        <p:spPr>
          <a:xfrm>
            <a:off x="2574656" y="478600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3A152-C237-4006-873B-C6E43EC1157B}"/>
              </a:ext>
            </a:extLst>
          </p:cNvPr>
          <p:cNvGrpSpPr/>
          <p:nvPr/>
        </p:nvGrpSpPr>
        <p:grpSpPr>
          <a:xfrm>
            <a:off x="1043215" y="4857287"/>
            <a:ext cx="3062882" cy="962277"/>
            <a:chOff x="4267200" y="914400"/>
            <a:chExt cx="2895600" cy="2057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2DA0A3-2577-4965-AE2A-8D64D199A93B}"/>
                </a:ext>
              </a:extLst>
            </p:cNvPr>
            <p:cNvCxnSpPr>
              <a:cxnSpLocks/>
              <a:stCxn id="22" idx="4"/>
              <a:endCxn id="11" idx="1"/>
            </p:cNvCxnSpPr>
            <p:nvPr/>
          </p:nvCxnSpPr>
          <p:spPr>
            <a:xfrm>
              <a:off x="4267200" y="1828800"/>
              <a:ext cx="98518" cy="1089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CCF64E-E06C-471B-AEB7-CEF9768D23E0}"/>
                </a:ext>
              </a:extLst>
            </p:cNvPr>
            <p:cNvCxnSpPr>
              <a:cxnSpLocks/>
              <a:stCxn id="20" idx="2"/>
              <a:endCxn id="22" idx="6"/>
            </p:cNvCxnSpPr>
            <p:nvPr/>
          </p:nvCxnSpPr>
          <p:spPr>
            <a:xfrm flipH="1" flipV="1">
              <a:off x="4343400" y="1752600"/>
              <a:ext cx="5334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046DF7-7114-4608-AF97-16099E6F8897}"/>
                </a:ext>
              </a:extLst>
            </p:cNvPr>
            <p:cNvCxnSpPr>
              <a:stCxn id="10" idx="4"/>
              <a:endCxn id="20" idx="0"/>
            </p:cNvCxnSpPr>
            <p:nvPr/>
          </p:nvCxnSpPr>
          <p:spPr>
            <a:xfrm>
              <a:off x="4953000" y="1295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745E8-D42E-44C8-BC23-67F08F755EB8}"/>
                </a:ext>
              </a:extLst>
            </p:cNvPr>
            <p:cNvCxnSpPr>
              <a:stCxn id="10" idx="5"/>
              <a:endCxn id="21" idx="1"/>
            </p:cNvCxnSpPr>
            <p:nvPr/>
          </p:nvCxnSpPr>
          <p:spPr>
            <a:xfrm>
              <a:off x="5006882" y="1273082"/>
              <a:ext cx="3494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68A41-E6C6-4EC0-BAED-603344CAC2D6}"/>
                </a:ext>
              </a:extLst>
            </p:cNvPr>
            <p:cNvCxnSpPr>
              <a:stCxn id="20" idx="4"/>
              <a:endCxn id="13" idx="0"/>
            </p:cNvCxnSpPr>
            <p:nvPr/>
          </p:nvCxnSpPr>
          <p:spPr>
            <a:xfrm>
              <a:off x="4953000" y="22098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27E424-652B-4785-A271-BE0D06F12105}"/>
                </a:ext>
              </a:extLst>
            </p:cNvPr>
            <p:cNvCxnSpPr>
              <a:stCxn id="21" idx="6"/>
              <a:endCxn id="16" idx="3"/>
            </p:cNvCxnSpPr>
            <p:nvPr/>
          </p:nvCxnSpPr>
          <p:spPr>
            <a:xfrm flipV="1">
              <a:off x="5486400" y="1273082"/>
              <a:ext cx="555718" cy="32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78226D-5B27-43F0-A2C9-2920831DA7E5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464082" y="1654082"/>
              <a:ext cx="501836" cy="5018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BF9A1-7A2F-4685-9FAC-B6A4F9D007BE}"/>
                </a:ext>
              </a:extLst>
            </p:cNvPr>
            <p:cNvCxnSpPr>
              <a:stCxn id="23" idx="4"/>
              <a:endCxn id="25" idx="7"/>
            </p:cNvCxnSpPr>
            <p:nvPr/>
          </p:nvCxnSpPr>
          <p:spPr>
            <a:xfrm flipH="1">
              <a:off x="5845082" y="2286000"/>
              <a:ext cx="174718" cy="479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4C556C8-87B5-4ED5-8E17-4FB4583CB756}"/>
                </a:ext>
              </a:extLst>
            </p:cNvPr>
            <p:cNvCxnSpPr>
              <a:stCxn id="24" idx="3"/>
              <a:endCxn id="23" idx="7"/>
            </p:cNvCxnSpPr>
            <p:nvPr/>
          </p:nvCxnSpPr>
          <p:spPr>
            <a:xfrm flipH="1">
              <a:off x="6073682" y="1882682"/>
              <a:ext cx="1035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7CDA38-A393-424A-9803-E46433CE5804}"/>
                </a:ext>
              </a:extLst>
            </p:cNvPr>
            <p:cNvCxnSpPr>
              <a:stCxn id="19" idx="1"/>
              <a:endCxn id="23" idx="5"/>
            </p:cNvCxnSpPr>
            <p:nvPr/>
          </p:nvCxnSpPr>
          <p:spPr>
            <a:xfrm flipH="1" flipV="1">
              <a:off x="6073682" y="2263682"/>
              <a:ext cx="654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FE4CA-EFAF-45F0-9AA0-7E39A014C041}"/>
                </a:ext>
              </a:extLst>
            </p:cNvPr>
            <p:cNvCxnSpPr>
              <a:stCxn id="24" idx="4"/>
              <a:endCxn id="18" idx="0"/>
            </p:cNvCxnSpPr>
            <p:nvPr/>
          </p:nvCxnSpPr>
          <p:spPr>
            <a:xfrm flipH="1">
              <a:off x="7010400" y="1905000"/>
              <a:ext cx="152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38C62-74AD-490A-89F0-75E9D1E0EA25}"/>
                </a:ext>
              </a:extLst>
            </p:cNvPr>
            <p:cNvCxnSpPr>
              <a:stCxn id="17" idx="2"/>
              <a:endCxn id="25" idx="5"/>
            </p:cNvCxnSpPr>
            <p:nvPr/>
          </p:nvCxnSpPr>
          <p:spPr>
            <a:xfrm flipH="1" flipV="1">
              <a:off x="5845082" y="2873282"/>
              <a:ext cx="555718" cy="98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770DC0-CDD7-461A-BCBA-7DC064325BCC}"/>
                </a:ext>
              </a:extLst>
            </p:cNvPr>
            <p:cNvCxnSpPr>
              <a:stCxn id="26" idx="4"/>
              <a:endCxn id="21" idx="7"/>
            </p:cNvCxnSpPr>
            <p:nvPr/>
          </p:nvCxnSpPr>
          <p:spPr>
            <a:xfrm flipH="1">
              <a:off x="5464082" y="914400"/>
              <a:ext cx="327118" cy="631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C5EC2-EFA4-4083-A6C9-DE30790D5E98}"/>
                </a:ext>
              </a:extLst>
            </p:cNvPr>
            <p:cNvCxnSpPr>
              <a:stCxn id="23" idx="2"/>
              <a:endCxn id="20" idx="6"/>
            </p:cNvCxnSpPr>
            <p:nvPr/>
          </p:nvCxnSpPr>
          <p:spPr>
            <a:xfrm flipH="1" flipV="1">
              <a:off x="5029200" y="2133600"/>
              <a:ext cx="914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1FFB47-C6E2-4720-B1EC-18D5F168E20B}"/>
                </a:ext>
              </a:extLst>
            </p:cNvPr>
            <p:cNvCxnSpPr>
              <a:stCxn id="23" idx="0"/>
              <a:endCxn id="16" idx="4"/>
            </p:cNvCxnSpPr>
            <p:nvPr/>
          </p:nvCxnSpPr>
          <p:spPr>
            <a:xfrm flipV="1">
              <a:off x="6019800" y="1295400"/>
              <a:ext cx="76200" cy="838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19F2B1-F1CA-4B84-A2B0-324288A0D64E}"/>
              </a:ext>
            </a:extLst>
          </p:cNvPr>
          <p:cNvGrpSpPr/>
          <p:nvPr/>
        </p:nvGrpSpPr>
        <p:grpSpPr>
          <a:xfrm>
            <a:off x="1261414" y="4821646"/>
            <a:ext cx="2626484" cy="972716"/>
            <a:chOff x="4473482" y="838200"/>
            <a:chExt cx="2483036" cy="20797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BBCBC8-9B27-41E4-94D6-4E21AD79AEA2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0F29BD-62D7-49BB-AC0A-CFC4BC1D44D3}"/>
                </a:ext>
              </a:extLst>
            </p:cNvPr>
            <p:cNvCxnSpPr>
              <a:stCxn id="10" idx="0"/>
              <a:endCxn id="9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5727C0-342C-4475-BF3A-CF4E00AE678E}"/>
                </a:ext>
              </a:extLst>
            </p:cNvPr>
            <p:cNvCxnSpPr>
              <a:stCxn id="16" idx="6"/>
              <a:endCxn id="14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29A541-EC6C-4683-B6AB-34E28B19E1AB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AC095F-FA79-4E31-B259-B1B92AC0E0C1}"/>
                </a:ext>
              </a:extLst>
            </p:cNvPr>
            <p:cNvCxnSpPr>
              <a:stCxn id="19" idx="3"/>
              <a:endCxn id="17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3F54A-6496-4539-A6EE-4F52B7BEB067}"/>
                </a:ext>
              </a:extLst>
            </p:cNvPr>
            <p:cNvCxnSpPr>
              <a:stCxn id="19" idx="5"/>
              <a:endCxn id="18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4B94E8-8356-449A-B2F2-98BE1EE433B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705F18-D38C-4FF8-BAD3-AB76FC4A4FF8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0DE274-F238-463B-9C18-38BFCA434E25}"/>
              </a:ext>
            </a:extLst>
          </p:cNvPr>
          <p:cNvCxnSpPr>
            <a:stCxn id="26" idx="2"/>
            <a:endCxn id="9" idx="6"/>
          </p:cNvCxnSpPr>
          <p:nvPr/>
        </p:nvCxnSpPr>
        <p:spPr>
          <a:xfrm flipH="1">
            <a:off x="2091042" y="482164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D12274-C50F-433C-8CC7-0DF28BA5B5EF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1043215" y="4882487"/>
            <a:ext cx="346016" cy="331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DC90CD-50DE-4306-9ED9-240522C42996}"/>
              </a:ext>
            </a:extLst>
          </p:cNvPr>
          <p:cNvCxnSpPr>
            <a:stCxn id="25" idx="2"/>
            <a:endCxn id="13" idx="6"/>
          </p:cNvCxnSpPr>
          <p:nvPr/>
        </p:nvCxnSpPr>
        <p:spPr>
          <a:xfrm flipH="1" flipV="1">
            <a:off x="1929838" y="5641364"/>
            <a:ext cx="644817" cy="10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C278AB-7865-4366-83B2-1B7633531B43}"/>
              </a:ext>
            </a:extLst>
          </p:cNvPr>
          <p:cNvCxnSpPr>
            <a:stCxn id="17" idx="1"/>
            <a:endCxn id="23" idx="5"/>
          </p:cNvCxnSpPr>
          <p:nvPr/>
        </p:nvCxnSpPr>
        <p:spPr>
          <a:xfrm flipH="1" flipV="1">
            <a:off x="2954059" y="5488366"/>
            <a:ext cx="369623" cy="305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9B0D19-F659-4F7B-BF0F-AE1158C3DC35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1526828" y="485728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511D323-BE86-45FF-AF2C-6BCE80CB59BF}"/>
              </a:ext>
            </a:extLst>
          </p:cNvPr>
          <p:cNvSpPr/>
          <p:nvPr/>
        </p:nvSpPr>
        <p:spPr>
          <a:xfrm>
            <a:off x="6522715" y="477001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584280E-3376-4469-B727-2432C8341D65}"/>
              </a:ext>
            </a:extLst>
          </p:cNvPr>
          <p:cNvSpPr/>
          <p:nvPr/>
        </p:nvSpPr>
        <p:spPr>
          <a:xfrm>
            <a:off x="5036131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DB63D7-CCB4-4080-8FEA-A1F0E5D58BBC}"/>
              </a:ext>
            </a:extLst>
          </p:cNvPr>
          <p:cNvSpPr/>
          <p:nvPr/>
        </p:nvSpPr>
        <p:spPr>
          <a:xfrm>
            <a:off x="5600345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DE7D9C-C733-4BF8-AD3A-CC66B2595D39}"/>
              </a:ext>
            </a:extLst>
          </p:cNvPr>
          <p:cNvSpPr/>
          <p:nvPr/>
        </p:nvSpPr>
        <p:spPr>
          <a:xfrm>
            <a:off x="5358539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2E896C5-7BB9-46DA-8A4F-0A962DE87DC1}"/>
              </a:ext>
            </a:extLst>
          </p:cNvPr>
          <p:cNvSpPr/>
          <p:nvPr/>
        </p:nvSpPr>
        <p:spPr>
          <a:xfrm>
            <a:off x="4794324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15CDB4-5CAB-46B4-A568-EE57D663879C}"/>
              </a:ext>
            </a:extLst>
          </p:cNvPr>
          <p:cNvSpPr/>
          <p:nvPr/>
        </p:nvSpPr>
        <p:spPr>
          <a:xfrm>
            <a:off x="5036131" y="564505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5F6008-7B4F-4FF2-BA61-5A8EC1AC532B}"/>
              </a:ext>
            </a:extLst>
          </p:cNvPr>
          <p:cNvSpPr/>
          <p:nvPr/>
        </p:nvSpPr>
        <p:spPr>
          <a:xfrm>
            <a:off x="5439141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8C143A-5CA5-4C80-A235-B49FBFEB27A8}"/>
              </a:ext>
            </a:extLst>
          </p:cNvPr>
          <p:cNvSpPr/>
          <p:nvPr/>
        </p:nvSpPr>
        <p:spPr>
          <a:xfrm>
            <a:off x="7292990" y="503917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0D0C95-0DFA-4910-9EE7-FA5A2C570385}"/>
              </a:ext>
            </a:extLst>
          </p:cNvPr>
          <p:cNvSpPr/>
          <p:nvPr/>
        </p:nvSpPr>
        <p:spPr>
          <a:xfrm>
            <a:off x="7131786" y="475405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36EF03E-29B2-485C-AA35-E46FCF0FE67E}"/>
              </a:ext>
            </a:extLst>
          </p:cNvPr>
          <p:cNvSpPr/>
          <p:nvPr/>
        </p:nvSpPr>
        <p:spPr>
          <a:xfrm>
            <a:off x="6567571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96D7EA-1098-4A22-8C22-8840E2A2E49D}"/>
              </a:ext>
            </a:extLst>
          </p:cNvPr>
          <p:cNvSpPr/>
          <p:nvPr/>
        </p:nvSpPr>
        <p:spPr>
          <a:xfrm>
            <a:off x="6970582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1BCBAE7-4F6C-4B12-81B4-D93BD3B24464}"/>
              </a:ext>
            </a:extLst>
          </p:cNvPr>
          <p:cNvSpPr/>
          <p:nvPr/>
        </p:nvSpPr>
        <p:spPr>
          <a:xfrm>
            <a:off x="7534797" y="575197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E004A3D-C8CD-47A9-91F0-AA640FA01188}"/>
              </a:ext>
            </a:extLst>
          </p:cNvPr>
          <p:cNvSpPr/>
          <p:nvPr/>
        </p:nvSpPr>
        <p:spPr>
          <a:xfrm>
            <a:off x="7292990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D72C54B-FE67-4BD3-B1EF-1F3C9590098D}"/>
              </a:ext>
            </a:extLst>
          </p:cNvPr>
          <p:cNvSpPr/>
          <p:nvPr/>
        </p:nvSpPr>
        <p:spPr>
          <a:xfrm>
            <a:off x="7696001" y="525301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024C5D5-CE7F-4434-BE6B-8A3DD282A567}"/>
              </a:ext>
            </a:extLst>
          </p:cNvPr>
          <p:cNvSpPr/>
          <p:nvPr/>
        </p:nvSpPr>
        <p:spPr>
          <a:xfrm>
            <a:off x="6245163" y="478969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90AC4B-7EBB-4D98-BC4F-69AD9F9E1668}"/>
              </a:ext>
            </a:extLst>
          </p:cNvPr>
          <p:cNvCxnSpPr>
            <a:stCxn id="90" idx="4"/>
            <a:endCxn id="84" idx="0"/>
          </p:cNvCxnSpPr>
          <p:nvPr/>
        </p:nvCxnSpPr>
        <p:spPr>
          <a:xfrm flipH="1">
            <a:off x="7615401" y="5324295"/>
            <a:ext cx="161204" cy="427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85BDB0-D54F-4452-93B1-682178E12EAA}"/>
              </a:ext>
            </a:extLst>
          </p:cNvPr>
          <p:cNvGrpSpPr/>
          <p:nvPr/>
        </p:nvGrpSpPr>
        <p:grpSpPr>
          <a:xfrm>
            <a:off x="4931922" y="4825337"/>
            <a:ext cx="2626483" cy="972715"/>
            <a:chOff x="7835441" y="601704"/>
            <a:chExt cx="2483033" cy="207971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DDEFC45-A849-4765-B1B7-1D815397AB7F}"/>
                </a:ext>
              </a:extLst>
            </p:cNvPr>
            <p:cNvCxnSpPr>
              <a:stCxn id="74" idx="5"/>
              <a:endCxn id="76" idx="1"/>
            </p:cNvCxnSpPr>
            <p:nvPr/>
          </p:nvCxnSpPr>
          <p:spPr>
            <a:xfrm>
              <a:off x="8064040" y="731787"/>
              <a:ext cx="1970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8AEED8-0CD3-4E84-8917-06EB9D365211}"/>
                </a:ext>
              </a:extLst>
            </p:cNvPr>
            <p:cNvCxnSpPr>
              <a:stCxn id="76" idx="0"/>
              <a:endCxn id="75" idx="3"/>
            </p:cNvCxnSpPr>
            <p:nvPr/>
          </p:nvCxnSpPr>
          <p:spPr>
            <a:xfrm flipV="1">
              <a:off x="8314958" y="731787"/>
              <a:ext cx="174717" cy="174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F5DB4DF-4231-45EB-9FDF-5549E095EDBD}"/>
                </a:ext>
              </a:extLst>
            </p:cNvPr>
            <p:cNvCxnSpPr>
              <a:stCxn id="82" idx="6"/>
              <a:endCxn id="80" idx="2"/>
            </p:cNvCxnSpPr>
            <p:nvPr/>
          </p:nvCxnSpPr>
          <p:spPr>
            <a:xfrm>
              <a:off x="9534157" y="982704"/>
              <a:ext cx="533399" cy="152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C59F2B1-CE90-4680-8903-1C95B1C5872E}"/>
                </a:ext>
              </a:extLst>
            </p:cNvPr>
            <p:cNvCxnSpPr>
              <a:stCxn id="81" idx="4"/>
              <a:endCxn id="80" idx="0"/>
            </p:cNvCxnSpPr>
            <p:nvPr/>
          </p:nvCxnSpPr>
          <p:spPr>
            <a:xfrm>
              <a:off x="9991356" y="601704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F30F7B-2761-4AA3-8662-9A7942B40EAA}"/>
                </a:ext>
              </a:extLst>
            </p:cNvPr>
            <p:cNvCxnSpPr>
              <a:stCxn id="85" idx="3"/>
              <a:endCxn id="83" idx="7"/>
            </p:cNvCxnSpPr>
            <p:nvPr/>
          </p:nvCxnSpPr>
          <p:spPr>
            <a:xfrm flipH="1">
              <a:off x="9892837" y="2408187"/>
              <a:ext cx="197037" cy="273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B28B99-9547-425B-9B9D-2F72A4D6D900}"/>
                </a:ext>
              </a:extLst>
            </p:cNvPr>
            <p:cNvCxnSpPr>
              <a:stCxn id="85" idx="5"/>
              <a:endCxn id="84" idx="1"/>
            </p:cNvCxnSpPr>
            <p:nvPr/>
          </p:nvCxnSpPr>
          <p:spPr>
            <a:xfrm>
              <a:off x="10197637" y="24081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73B76D6-DB4A-4F61-B898-C576CBB71E2E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 flipV="1">
              <a:off x="8086358" y="2354305"/>
              <a:ext cx="228599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35855A5-181B-4476-BA03-650F3FEA26A4}"/>
                </a:ext>
              </a:extLst>
            </p:cNvPr>
            <p:cNvCxnSpPr>
              <a:stCxn id="78" idx="3"/>
              <a:endCxn id="77" idx="7"/>
            </p:cNvCxnSpPr>
            <p:nvPr/>
          </p:nvCxnSpPr>
          <p:spPr>
            <a:xfrm flipH="1">
              <a:off x="7835441" y="24843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07DEA92-75D6-49A3-A398-8D34E8164E29}"/>
              </a:ext>
            </a:extLst>
          </p:cNvPr>
          <p:cNvCxnSpPr>
            <a:stCxn id="92" idx="2"/>
            <a:endCxn id="75" idx="6"/>
          </p:cNvCxnSpPr>
          <p:nvPr/>
        </p:nvCxnSpPr>
        <p:spPr>
          <a:xfrm flipH="1">
            <a:off x="5761549" y="482533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1D0EDC-A238-4D07-8BD8-AC1F24B2B3B6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197334" y="486097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79D58D90-22C2-4D42-AAEE-08F0B160A705}"/>
              </a:ext>
            </a:extLst>
          </p:cNvPr>
          <p:cNvSpPr/>
          <p:nvPr/>
        </p:nvSpPr>
        <p:spPr bwMode="auto">
          <a:xfrm>
            <a:off x="4400196" y="5035486"/>
            <a:ext cx="555332" cy="30293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92" grpId="0" animBg="1"/>
      <p:bldP spid="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7906-1B1E-4BE6-88A8-4624227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Constructive vs. Algorithmic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0B86-664C-4EEE-A9A4-3AFB2826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algorithm to work we need a base case that relies on the (non-constructive) LLL</a:t>
            </a:r>
          </a:p>
          <a:p>
            <a:pPr lvl="1"/>
            <a:r>
              <a:rPr lang="en-US" sz="2400" dirty="0"/>
              <a:t>Suggested by </a:t>
            </a:r>
            <a:r>
              <a:rPr lang="en" sz="2400" dirty="0"/>
              <a:t>József Beck</a:t>
            </a:r>
            <a:endParaRPr lang="en-US" sz="2400" dirty="0"/>
          </a:p>
          <a:p>
            <a:pPr lvl="1"/>
            <a:r>
              <a:rPr lang="en-US" sz="2400" b="1" dirty="0"/>
              <a:t>Suboptimal dependency on k 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dirty="0"/>
              <a:t>Moser and </a:t>
            </a:r>
            <a:r>
              <a:rPr lang="en-US" sz="2800" dirty="0" err="1"/>
              <a:t>Tardos</a:t>
            </a:r>
            <a:r>
              <a:rPr lang="en-US" sz="2800" dirty="0"/>
              <a:t> suggested an </a:t>
            </a:r>
            <a:r>
              <a:rPr lang="en-US" sz="2800" b="1" dirty="0"/>
              <a:t>algorithmic</a:t>
            </a:r>
            <a:r>
              <a:rPr lang="en-US" sz="2800" dirty="0"/>
              <a:t> version of the LLL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283441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>
            <a:extLst>
              <a:ext uri="{FF2B5EF4-FFF2-40B4-BE49-F238E27FC236}">
                <a16:creationId xmlns:a16="http://schemas.microsoft.com/office/drawing/2014/main" id="{61016421-0AC4-4A44-A20F-D1A35BA9D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IL" sz="4000" b="1" dirty="0">
                <a:solidFill>
                  <a:srgbClr val="003399"/>
                </a:solidFill>
              </a:rPr>
              <a:t>Simultaneous Messages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7203" name="Rectangle 3">
                <a:extLst>
                  <a:ext uri="{FF2B5EF4-FFF2-40B4-BE49-F238E27FC236}">
                    <a16:creationId xmlns:a16="http://schemas.microsoft.com/office/drawing/2014/main" id="{08CB66F9-322F-483C-B91B-5CCD3DDBE7A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181600"/>
                <a:ext cx="8229600" cy="1828800"/>
              </a:xfrm>
            </p:spPr>
            <p:txBody>
              <a:bodyPr/>
              <a:lstStyle/>
              <a:p>
                <a:r>
                  <a:rPr lang="en-US" altLang="en-IL" sz="2400" dirty="0"/>
                  <a:t>Suggested by Yao 1979</a:t>
                </a:r>
              </a:p>
              <a:p>
                <a:r>
                  <a:rPr lang="en-US" altLang="en-IL" sz="2400" dirty="0"/>
                  <a:t>For the equality function:</a:t>
                </a:r>
              </a:p>
              <a:p>
                <a:pPr lvl="1"/>
                <a:r>
                  <a:rPr lang="en-US" altLang="en-IL" sz="2000" dirty="0">
                    <a:latin typeface="Comic Sans MS" panose="030F0702030302020204" pitchFamily="66" charset="0"/>
                  </a:rPr>
                  <a:t>|m</a:t>
                </a:r>
                <a:r>
                  <a:rPr lang="en-US" altLang="en-IL" sz="2000" baseline="-25000" dirty="0">
                    <a:latin typeface="Comic Sans MS" panose="030F0702030302020204" pitchFamily="66" charset="0"/>
                  </a:rPr>
                  <a:t>A</a:t>
                </a:r>
                <a:r>
                  <a:rPr lang="en-US" altLang="en-IL" sz="2000" dirty="0">
                    <a:latin typeface="Comic Sans MS" panose="030F0702030302020204" pitchFamily="66" charset="0"/>
                  </a:rPr>
                  <a:t>| + |</a:t>
                </a:r>
                <a:r>
                  <a:rPr lang="en-US" altLang="en-IL" sz="2000" dirty="0" err="1">
                    <a:latin typeface="Comic Sans MS" panose="030F0702030302020204" pitchFamily="66" charset="0"/>
                  </a:rPr>
                  <a:t>m</a:t>
                </a:r>
                <a:r>
                  <a:rPr lang="en-US" altLang="en-IL" sz="2000" baseline="-25000" dirty="0" err="1">
                    <a:latin typeface="Comic Sans MS" panose="030F0702030302020204" pitchFamily="66" charset="0"/>
                  </a:rPr>
                  <a:t>B</a:t>
                </a:r>
                <a:r>
                  <a:rPr lang="en-US" altLang="en-IL" sz="2000" dirty="0">
                    <a:latin typeface="Comic Sans MS" panose="030F0702030302020204" pitchFamily="66" charset="0"/>
                  </a:rPr>
                  <a:t>|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IL" sz="2000" i="0" dirty="0" smtClean="0">
                        <a:latin typeface="Cambria Math" panose="02040503050406030204" pitchFamily="18" charset="0"/>
                        <a:sym typeface="Mathematica1" pitchFamily="2" charset="2"/>
                      </a:rPr>
                      <m:t>Ω</m:t>
                    </m:r>
                  </m:oMath>
                </a14:m>
                <a:r>
                  <a:rPr lang="en-US" altLang="en-IL" sz="2000" dirty="0">
                    <a:latin typeface="Comic Sans MS" panose="030F0702030302020204" pitchFamily="66" charset="0"/>
                  </a:rPr>
                  <a:t>(√n)</a:t>
                </a:r>
                <a:r>
                  <a:rPr lang="en-US" altLang="en-IL" sz="2000" dirty="0"/>
                  <a:t> </a:t>
                </a:r>
                <a:r>
                  <a:rPr lang="en-US" altLang="en-IL" sz="1600" b="1" dirty="0"/>
                  <a:t>[Newman </a:t>
                </a:r>
                <a:r>
                  <a:rPr lang="en-US" altLang="en-IL" sz="1600" b="1" dirty="0" err="1"/>
                  <a:t>Szegedy</a:t>
                </a:r>
                <a:r>
                  <a:rPr lang="en-US" altLang="en-IL" sz="1600" b="1" dirty="0"/>
                  <a:t> 1996]</a:t>
                </a:r>
              </a:p>
              <a:p>
                <a:pPr lvl="1"/>
                <a:r>
                  <a:rPr lang="en-US" altLang="en-IL" sz="2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|m</a:t>
                </a:r>
                <a:r>
                  <a:rPr lang="en-US" altLang="en-IL" sz="2000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n-US" altLang="en-IL" sz="2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| x |</a:t>
                </a:r>
                <a:r>
                  <a:rPr lang="en-US" altLang="en-IL" sz="2000" dirty="0" err="1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m</a:t>
                </a:r>
                <a:r>
                  <a:rPr lang="en-US" altLang="en-IL" sz="2000" baseline="-25000" dirty="0" err="1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en-US" altLang="en-IL" sz="2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|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IL" sz="2000" i="0" dirty="0" smtClean="0">
                        <a:latin typeface="Cambria Math" panose="02040503050406030204" pitchFamily="18" charset="0"/>
                        <a:sym typeface="Mathematica1" pitchFamily="2" charset="2"/>
                      </a:rPr>
                      <m:t>Ω</m:t>
                    </m:r>
                  </m:oMath>
                </a14:m>
                <a:r>
                  <a:rPr lang="en-US" altLang="en-IL" sz="2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(n)</a:t>
                </a:r>
                <a:r>
                  <a:rPr lang="en-US" altLang="en-IL" sz="2000" dirty="0"/>
                  <a:t> </a:t>
                </a:r>
                <a:r>
                  <a:rPr lang="en-US" altLang="en-IL" sz="1600" b="1" dirty="0"/>
                  <a:t>[</a:t>
                </a:r>
                <a:r>
                  <a:rPr lang="en-US" altLang="en-IL" sz="1600" b="1" dirty="0" err="1"/>
                  <a:t>Babai</a:t>
                </a:r>
                <a:r>
                  <a:rPr lang="en-US" altLang="en-IL" sz="1600" b="1" dirty="0"/>
                  <a:t> Kimmel 1997]</a:t>
                </a:r>
              </a:p>
            </p:txBody>
          </p:sp>
        </mc:Choice>
        <mc:Fallback xmlns="">
          <p:sp>
            <p:nvSpPr>
              <p:cNvPr id="947203" name="Rectangle 3">
                <a:extLst>
                  <a:ext uri="{FF2B5EF4-FFF2-40B4-BE49-F238E27FC236}">
                    <a16:creationId xmlns:a16="http://schemas.microsoft.com/office/drawing/2014/main" id="{08CB66F9-322F-483C-B91B-5CCD3DDBE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181600"/>
                <a:ext cx="8229600" cy="1828800"/>
              </a:xfrm>
              <a:blipFill>
                <a:blip r:embed="rId2"/>
                <a:stretch>
                  <a:fillRect l="-1037" t="-2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7215" name="Line 15">
            <a:extLst>
              <a:ext uri="{FF2B5EF4-FFF2-40B4-BE49-F238E27FC236}">
                <a16:creationId xmlns:a16="http://schemas.microsoft.com/office/drawing/2014/main" id="{2831E73F-A80C-4479-8B60-C27FEFE0C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2039938"/>
            <a:ext cx="1220788" cy="279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7253" name="Group 53">
            <a:extLst>
              <a:ext uri="{FF2B5EF4-FFF2-40B4-BE49-F238E27FC236}">
                <a16:creationId xmlns:a16="http://schemas.microsoft.com/office/drawing/2014/main" id="{45BCFDEC-8F1C-49ED-B089-341C5F736BB5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869950"/>
            <a:ext cx="1803400" cy="4267200"/>
            <a:chOff x="1314" y="548"/>
            <a:chExt cx="1136" cy="2688"/>
          </a:xfrm>
        </p:grpSpPr>
        <p:grpSp>
          <p:nvGrpSpPr>
            <p:cNvPr id="947228" name="Group 28">
              <a:extLst>
                <a:ext uri="{FF2B5EF4-FFF2-40B4-BE49-F238E27FC236}">
                  <a16:creationId xmlns:a16="http://schemas.microsoft.com/office/drawing/2014/main" id="{86FA60FB-443A-41BB-BDCB-0496B7A87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" y="548"/>
              <a:ext cx="1136" cy="370"/>
              <a:chOff x="1314" y="548"/>
              <a:chExt cx="1136" cy="370"/>
            </a:xfrm>
          </p:grpSpPr>
          <p:pic>
            <p:nvPicPr>
              <p:cNvPr id="947216" name="Picture 16">
                <a:extLst>
                  <a:ext uri="{FF2B5EF4-FFF2-40B4-BE49-F238E27FC236}">
                    <a16:creationId xmlns:a16="http://schemas.microsoft.com/office/drawing/2014/main" id="{77B0B405-F564-4210-AD9F-DEFD7B944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" y="548"/>
                <a:ext cx="616" cy="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47217" name="AutoShape 17">
                <a:extLst>
                  <a:ext uri="{FF2B5EF4-FFF2-40B4-BE49-F238E27FC236}">
                    <a16:creationId xmlns:a16="http://schemas.microsoft.com/office/drawing/2014/main" id="{DECBA388-F926-44EE-9B8F-9E062BD9C9C7}"/>
                  </a:ext>
                </a:extLst>
              </p:cNvPr>
              <p:cNvCxnSpPr>
                <a:cxnSpLocks noChangeShapeType="1"/>
                <a:stCxn id="947216" idx="3"/>
                <a:endCxn id="947211" idx="0"/>
              </p:cNvCxnSpPr>
              <p:nvPr/>
            </p:nvCxnSpPr>
            <p:spPr bwMode="auto">
              <a:xfrm>
                <a:off x="1930" y="733"/>
                <a:ext cx="520" cy="115"/>
              </a:xfrm>
              <a:prstGeom prst="bentConnector2">
                <a:avLst/>
              </a:prstGeom>
              <a:noFill/>
              <a:ln w="38100">
                <a:solidFill>
                  <a:srgbClr val="3366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47227" name="Group 27">
              <a:extLst>
                <a:ext uri="{FF2B5EF4-FFF2-40B4-BE49-F238E27FC236}">
                  <a16:creationId xmlns:a16="http://schemas.microsoft.com/office/drawing/2014/main" id="{685F0B90-913E-4406-8E0F-CDA759D2C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" y="2866"/>
              <a:ext cx="1136" cy="370"/>
              <a:chOff x="1314" y="2866"/>
              <a:chExt cx="1136" cy="370"/>
            </a:xfrm>
          </p:grpSpPr>
          <p:pic>
            <p:nvPicPr>
              <p:cNvPr id="947218" name="Picture 18">
                <a:extLst>
                  <a:ext uri="{FF2B5EF4-FFF2-40B4-BE49-F238E27FC236}">
                    <a16:creationId xmlns:a16="http://schemas.microsoft.com/office/drawing/2014/main" id="{41A4D6E5-B7AE-4002-ADFA-776B178B4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" y="2866"/>
                <a:ext cx="616" cy="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47219" name="AutoShape 19">
                <a:extLst>
                  <a:ext uri="{FF2B5EF4-FFF2-40B4-BE49-F238E27FC236}">
                    <a16:creationId xmlns:a16="http://schemas.microsoft.com/office/drawing/2014/main" id="{548A2AD5-473E-4B55-B3B7-5BBA0D80B82B}"/>
                  </a:ext>
                </a:extLst>
              </p:cNvPr>
              <p:cNvCxnSpPr>
                <a:cxnSpLocks noChangeShapeType="1"/>
                <a:stCxn id="947218" idx="3"/>
                <a:endCxn id="947212" idx="2"/>
              </p:cNvCxnSpPr>
              <p:nvPr/>
            </p:nvCxnSpPr>
            <p:spPr bwMode="auto">
              <a:xfrm flipV="1">
                <a:off x="1930" y="2917"/>
                <a:ext cx="520" cy="134"/>
              </a:xfrm>
              <a:prstGeom prst="bentConnector2">
                <a:avLst/>
              </a:prstGeom>
              <a:noFill/>
              <a:ln w="38100">
                <a:solidFill>
                  <a:srgbClr val="3366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47250" name="Group 50">
            <a:extLst>
              <a:ext uri="{FF2B5EF4-FFF2-40B4-BE49-F238E27FC236}">
                <a16:creationId xmlns:a16="http://schemas.microsoft.com/office/drawing/2014/main" id="{FDA42B56-E13B-4A32-A098-F30496E0BAC6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1905000"/>
            <a:ext cx="655637" cy="2116138"/>
            <a:chOff x="3139" y="1200"/>
            <a:chExt cx="413" cy="1333"/>
          </a:xfrm>
        </p:grpSpPr>
        <p:grpSp>
          <p:nvGrpSpPr>
            <p:cNvPr id="947235" name="Group 35">
              <a:extLst>
                <a:ext uri="{FF2B5EF4-FFF2-40B4-BE49-F238E27FC236}">
                  <a16:creationId xmlns:a16="http://schemas.microsoft.com/office/drawing/2014/main" id="{E7627DF6-AF72-40F8-8942-D48173741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1268"/>
              <a:ext cx="256" cy="1229"/>
              <a:chOff x="3139" y="1268"/>
              <a:chExt cx="256" cy="1229"/>
            </a:xfrm>
          </p:grpSpPr>
          <p:cxnSp>
            <p:nvCxnSpPr>
              <p:cNvPr id="947222" name="AutoShape 22">
                <a:extLst>
                  <a:ext uri="{FF2B5EF4-FFF2-40B4-BE49-F238E27FC236}">
                    <a16:creationId xmlns:a16="http://schemas.microsoft.com/office/drawing/2014/main" id="{3769F574-3900-4099-A5D1-D19628F12AB5}"/>
                  </a:ext>
                </a:extLst>
              </p:cNvPr>
              <p:cNvCxnSpPr>
                <a:cxnSpLocks noChangeShapeType="1"/>
                <a:stCxn id="947211" idx="3"/>
              </p:cNvCxnSpPr>
              <p:nvPr/>
            </p:nvCxnSpPr>
            <p:spPr bwMode="auto">
              <a:xfrm>
                <a:off x="3139" y="1268"/>
                <a:ext cx="256" cy="298"/>
              </a:xfrm>
              <a:prstGeom prst="straightConnector1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7223" name="AutoShape 23">
                <a:extLst>
                  <a:ext uri="{FF2B5EF4-FFF2-40B4-BE49-F238E27FC236}">
                    <a16:creationId xmlns:a16="http://schemas.microsoft.com/office/drawing/2014/main" id="{91EC6638-BC99-46EC-8B2B-A7B810AEC916}"/>
                  </a:ext>
                </a:extLst>
              </p:cNvPr>
              <p:cNvCxnSpPr>
                <a:cxnSpLocks noChangeShapeType="1"/>
                <a:stCxn id="947212" idx="3"/>
              </p:cNvCxnSpPr>
              <p:nvPr/>
            </p:nvCxnSpPr>
            <p:spPr bwMode="auto">
              <a:xfrm flipV="1">
                <a:off x="3139" y="2199"/>
                <a:ext cx="256" cy="298"/>
              </a:xfrm>
              <a:prstGeom prst="straightConnector1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47247" name="Text Box 47">
              <a:extLst>
                <a:ext uri="{FF2B5EF4-FFF2-40B4-BE49-F238E27FC236}">
                  <a16:creationId xmlns:a16="http://schemas.microsoft.com/office/drawing/2014/main" id="{1153693C-1D40-4599-8ACE-2E14BEC46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200"/>
              <a:ext cx="33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en-US" altLang="en-IL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altLang="en-IL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947248" name="Text Box 48">
              <a:extLst>
                <a:ext uri="{FF2B5EF4-FFF2-40B4-BE49-F238E27FC236}">
                  <a16:creationId xmlns:a16="http://schemas.microsoft.com/office/drawing/2014/main" id="{B890655D-8D65-44C6-B46D-9B9BA0E0C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04"/>
              <a:ext cx="33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en-US" altLang="en-IL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altLang="en-IL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grpSp>
        <p:nvGrpSpPr>
          <p:cNvPr id="947254" name="Group 54">
            <a:extLst>
              <a:ext uri="{FF2B5EF4-FFF2-40B4-BE49-F238E27FC236}">
                <a16:creationId xmlns:a16="http://schemas.microsoft.com/office/drawing/2014/main" id="{70D92A57-02CB-45BC-A403-ED3E17AE5EAC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514600"/>
            <a:ext cx="1524000" cy="457200"/>
            <a:chOff x="4416" y="1584"/>
            <a:chExt cx="960" cy="288"/>
          </a:xfrm>
        </p:grpSpPr>
        <p:cxnSp>
          <p:nvCxnSpPr>
            <p:cNvPr id="947221" name="AutoShape 21">
              <a:extLst>
                <a:ext uri="{FF2B5EF4-FFF2-40B4-BE49-F238E27FC236}">
                  <a16:creationId xmlns:a16="http://schemas.microsoft.com/office/drawing/2014/main" id="{CB63A258-60EE-4E09-A708-E7B575EA9E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16" y="1872"/>
              <a:ext cx="960" cy="0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7249" name="Text Box 49">
              <a:extLst>
                <a:ext uri="{FF2B5EF4-FFF2-40B4-BE49-F238E27FC236}">
                  <a16:creationId xmlns:a16="http://schemas.microsoft.com/office/drawing/2014/main" id="{81BA5D99-2DC9-4A23-9416-5E760F003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584"/>
              <a:ext cx="72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f(x,y)</a:t>
              </a:r>
              <a:endParaRPr kumimoji="0" lang="en-US" altLang="en-IL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grpSp>
        <p:nvGrpSpPr>
          <p:cNvPr id="947262" name="Group 62">
            <a:extLst>
              <a:ext uri="{FF2B5EF4-FFF2-40B4-BE49-F238E27FC236}">
                <a16:creationId xmlns:a16="http://schemas.microsoft.com/office/drawing/2014/main" id="{5DE7C1CF-196D-4D23-A3E8-6D85D36F5CB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00200"/>
            <a:ext cx="1879600" cy="2805113"/>
            <a:chOff x="576" y="1008"/>
            <a:chExt cx="1184" cy="1767"/>
          </a:xfrm>
        </p:grpSpPr>
        <p:grpSp>
          <p:nvGrpSpPr>
            <p:cNvPr id="947252" name="Group 52">
              <a:extLst>
                <a:ext uri="{FF2B5EF4-FFF2-40B4-BE49-F238E27FC236}">
                  <a16:creationId xmlns:a16="http://schemas.microsoft.com/office/drawing/2014/main" id="{4BC90151-6CCB-4B12-B78D-9C173398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" y="1008"/>
              <a:ext cx="925" cy="1767"/>
              <a:chOff x="835" y="1008"/>
              <a:chExt cx="925" cy="1767"/>
            </a:xfrm>
          </p:grpSpPr>
          <p:grpSp>
            <p:nvGrpSpPr>
              <p:cNvPr id="947233" name="Group 33">
                <a:extLst>
                  <a:ext uri="{FF2B5EF4-FFF2-40B4-BE49-F238E27FC236}">
                    <a16:creationId xmlns:a16="http://schemas.microsoft.com/office/drawing/2014/main" id="{6C17B98D-630F-43F5-A9A8-567E5E964E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268"/>
                <a:ext cx="656" cy="1229"/>
                <a:chOff x="1104" y="1268"/>
                <a:chExt cx="656" cy="1229"/>
              </a:xfrm>
            </p:grpSpPr>
            <p:cxnSp>
              <p:nvCxnSpPr>
                <p:cNvPr id="947209" name="AutoShape 9">
                  <a:extLst>
                    <a:ext uri="{FF2B5EF4-FFF2-40B4-BE49-F238E27FC236}">
                      <a16:creationId xmlns:a16="http://schemas.microsoft.com/office/drawing/2014/main" id="{31273A95-B102-4429-9687-4AE9315EBEBE}"/>
                    </a:ext>
                  </a:extLst>
                </p:cNvPr>
                <p:cNvCxnSpPr>
                  <a:cxnSpLocks noChangeShapeType="1"/>
                  <a:stCxn id="947208" idx="0"/>
                  <a:endCxn id="947211" idx="1"/>
                </p:cNvCxnSpPr>
                <p:nvPr/>
              </p:nvCxnSpPr>
              <p:spPr bwMode="auto">
                <a:xfrm rot="16200000">
                  <a:off x="1298" y="1074"/>
                  <a:ext cx="268" cy="656"/>
                </a:xfrm>
                <a:prstGeom prst="bentConnector2">
                  <a:avLst/>
                </a:prstGeom>
                <a:noFill/>
                <a:ln w="38100">
                  <a:solidFill>
                    <a:srgbClr val="3366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47210" name="AutoShape 10">
                  <a:extLst>
                    <a:ext uri="{FF2B5EF4-FFF2-40B4-BE49-F238E27FC236}">
                      <a16:creationId xmlns:a16="http://schemas.microsoft.com/office/drawing/2014/main" id="{79DA8CB9-A6D0-4D35-8A85-787B686C6EE7}"/>
                    </a:ext>
                  </a:extLst>
                </p:cNvPr>
                <p:cNvCxnSpPr>
                  <a:cxnSpLocks noChangeShapeType="1"/>
                  <a:stCxn id="947208" idx="2"/>
                  <a:endCxn id="947212" idx="1"/>
                </p:cNvCxnSpPr>
                <p:nvPr/>
              </p:nvCxnSpPr>
              <p:spPr bwMode="auto">
                <a:xfrm rot="16200000" flipH="1">
                  <a:off x="1290" y="2027"/>
                  <a:ext cx="284" cy="656"/>
                </a:xfrm>
                <a:prstGeom prst="bentConnector2">
                  <a:avLst/>
                </a:prstGeom>
                <a:noFill/>
                <a:ln w="38100">
                  <a:solidFill>
                    <a:srgbClr val="3366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7245" name="Text Box 45">
                    <a:extLst>
                      <a:ext uri="{FF2B5EF4-FFF2-40B4-BE49-F238E27FC236}">
                        <a16:creationId xmlns:a16="http://schemas.microsoft.com/office/drawing/2014/main" id="{568E12F1-A475-4E4B-ABD4-EF270DB56A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5" y="1008"/>
                    <a:ext cx="84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90488" tIns="44450" rIns="90488" bIns="4445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</a:rPr>
                      <a:t>x </a:t>
                    </a:r>
                    <a14:m>
                      <m:oMath xmlns:m="http://schemas.openxmlformats.org/officeDocument/2006/math">
                        <m:r>
                          <a:rPr kumimoji="0" lang="en-US" altLang="en-IL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</m:t>
                        </m:r>
                      </m:oMath>
                    </a14:m>
                    <a:r>
                      <a:rPr kumimoji="0" lang="en-US" altLang="en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  <a:sym typeface="Mathematica1" pitchFamily="2" charset="2"/>
                      </a:rPr>
                      <a:t> {0,1}</a:t>
                    </a:r>
                    <a:r>
                      <a:rPr kumimoji="0" lang="en-US" altLang="en-IL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  <a:sym typeface="Mathematica1" pitchFamily="2" charset="2"/>
                      </a:rPr>
                      <a:t>n</a:t>
                    </a:r>
                  </a:p>
                </p:txBody>
              </p:sp>
            </mc:Choice>
            <mc:Fallback xmlns="">
              <p:sp>
                <p:nvSpPr>
                  <p:cNvPr id="947245" name="Text Box 45">
                    <a:extLst>
                      <a:ext uri="{FF2B5EF4-FFF2-40B4-BE49-F238E27FC236}">
                        <a16:creationId xmlns:a16="http://schemas.microsoft.com/office/drawing/2014/main" id="{568E12F1-A475-4E4B-ABD4-EF270DB56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5" y="1008"/>
                    <a:ext cx="845" cy="2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8333" b="-2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7246" name="Text Box 46">
                    <a:extLst>
                      <a:ext uri="{FF2B5EF4-FFF2-40B4-BE49-F238E27FC236}">
                        <a16:creationId xmlns:a16="http://schemas.microsoft.com/office/drawing/2014/main" id="{ECB56562-D5A3-4270-9960-7AAD36AF75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544"/>
                    <a:ext cx="7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</a:rPr>
                      <a:t>Y </a:t>
                    </a:r>
                    <a14:m>
                      <m:oMath xmlns:m="http://schemas.openxmlformats.org/officeDocument/2006/math">
                        <m:r>
                          <a:rPr kumimoji="0" lang="en-US" altLang="en-IL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 </m:t>
                        </m:r>
                      </m:oMath>
                    </a14:m>
                    <a:r>
                      <a:rPr kumimoji="0" lang="en-US" altLang="en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  <a:sym typeface="Mathematica1" pitchFamily="2" charset="2"/>
                      </a:rPr>
                      <a:t>{0,1}</a:t>
                    </a:r>
                    <a:r>
                      <a:rPr kumimoji="0" lang="en-US" altLang="en-IL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Arial" panose="020B0604020202020204" pitchFamily="34" charset="0"/>
                        <a:sym typeface="Mathematica1" pitchFamily="2" charset="2"/>
                      </a:rPr>
                      <a:t>n</a:t>
                    </a:r>
                  </a:p>
                </p:txBody>
              </p:sp>
            </mc:Choice>
            <mc:Fallback xmlns="">
              <p:sp>
                <p:nvSpPr>
                  <p:cNvPr id="947246" name="Text Box 46">
                    <a:extLst>
                      <a:ext uri="{FF2B5EF4-FFF2-40B4-BE49-F238E27FC236}">
                        <a16:creationId xmlns:a16="http://schemas.microsoft.com/office/drawing/2014/main" id="{ECB56562-D5A3-4270-9960-7AAD36AF75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60" y="2544"/>
                    <a:ext cx="720" cy="2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787" t="-8333" b="-2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47208" name="Picture 8">
              <a:extLst>
                <a:ext uri="{FF2B5EF4-FFF2-40B4-BE49-F238E27FC236}">
                  <a16:creationId xmlns:a16="http://schemas.microsoft.com/office/drawing/2014/main" id="{9B212A9C-CEEB-4873-B8BC-9BFB7698F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36"/>
              <a:ext cx="105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7263" name="Group 63">
            <a:extLst>
              <a:ext uri="{FF2B5EF4-FFF2-40B4-BE49-F238E27FC236}">
                <a16:creationId xmlns:a16="http://schemas.microsoft.com/office/drawing/2014/main" id="{7898F0A9-45AE-487B-B00F-E7D382069B1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371600"/>
            <a:ext cx="4216400" cy="3233738"/>
            <a:chOff x="1776" y="864"/>
            <a:chExt cx="2656" cy="2037"/>
          </a:xfrm>
        </p:grpSpPr>
        <p:grpSp>
          <p:nvGrpSpPr>
            <p:cNvPr id="947260" name="Group 60">
              <a:extLst>
                <a:ext uri="{FF2B5EF4-FFF2-40B4-BE49-F238E27FC236}">
                  <a16:creationId xmlns:a16="http://schemas.microsoft.com/office/drawing/2014/main" id="{4FA0460D-FDC7-4776-B103-18BDA89CB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864"/>
              <a:ext cx="1347" cy="808"/>
              <a:chOff x="1776" y="864"/>
              <a:chExt cx="1347" cy="808"/>
            </a:xfrm>
          </p:grpSpPr>
          <p:sp>
            <p:nvSpPr>
              <p:cNvPr id="947211" name="AutoShape 11">
                <a:extLst>
                  <a:ext uri="{FF2B5EF4-FFF2-40B4-BE49-F238E27FC236}">
                    <a16:creationId xmlns:a16="http://schemas.microsoft.com/office/drawing/2014/main" id="{F710FB1E-1E29-49BF-B663-F5F6A96B1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64"/>
                <a:ext cx="1347" cy="808"/>
              </a:xfrm>
              <a:prstGeom prst="hexagon">
                <a:avLst>
                  <a:gd name="adj" fmla="val 41677"/>
                  <a:gd name="vf" fmla="val 115470"/>
                </a:avLst>
              </a:prstGeom>
              <a:solidFill>
                <a:srgbClr val="FFCC99"/>
              </a:solidFill>
              <a:ln w="50800" algn="ctr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7213" name="Text Box 13">
                <a:extLst>
                  <a:ext uri="{FF2B5EF4-FFF2-40B4-BE49-F238E27FC236}">
                    <a16:creationId xmlns:a16="http://schemas.microsoft.com/office/drawing/2014/main" id="{075DE1B6-E9FA-4022-8D84-16B25ABE3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1" y="1147"/>
                <a:ext cx="70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I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ALICE</a:t>
                </a:r>
              </a:p>
            </p:txBody>
          </p:sp>
        </p:grpSp>
        <p:grpSp>
          <p:nvGrpSpPr>
            <p:cNvPr id="947259" name="Group 59">
              <a:extLst>
                <a:ext uri="{FF2B5EF4-FFF2-40B4-BE49-F238E27FC236}">
                  <a16:creationId xmlns:a16="http://schemas.microsoft.com/office/drawing/2014/main" id="{29C70858-FA34-4028-B223-0566E0A99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093"/>
              <a:ext cx="1347" cy="808"/>
              <a:chOff x="1776" y="2093"/>
              <a:chExt cx="1347" cy="808"/>
            </a:xfrm>
          </p:grpSpPr>
          <p:sp>
            <p:nvSpPr>
              <p:cNvPr id="947212" name="AutoShape 12">
                <a:extLst>
                  <a:ext uri="{FF2B5EF4-FFF2-40B4-BE49-F238E27FC236}">
                    <a16:creationId xmlns:a16="http://schemas.microsoft.com/office/drawing/2014/main" id="{3CA94A1D-9CBF-4588-896C-CE96364B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093"/>
                <a:ext cx="1347" cy="808"/>
              </a:xfrm>
              <a:prstGeom prst="hexagon">
                <a:avLst>
                  <a:gd name="adj" fmla="val 41677"/>
                  <a:gd name="vf" fmla="val 115470"/>
                </a:avLst>
              </a:prstGeom>
              <a:solidFill>
                <a:srgbClr val="FFCC99"/>
              </a:solidFill>
              <a:ln w="50800" algn="ctr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7214" name="Text Box 14">
                <a:extLst>
                  <a:ext uri="{FF2B5EF4-FFF2-40B4-BE49-F238E27FC236}">
                    <a16:creationId xmlns:a16="http://schemas.microsoft.com/office/drawing/2014/main" id="{6291C70E-AC00-45A7-89AE-C71D80BA7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" y="2409"/>
                <a:ext cx="50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I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BOB</a:t>
                </a:r>
              </a:p>
            </p:txBody>
          </p:sp>
        </p:grpSp>
        <p:grpSp>
          <p:nvGrpSpPr>
            <p:cNvPr id="947257" name="Group 57">
              <a:extLst>
                <a:ext uri="{FF2B5EF4-FFF2-40B4-BE49-F238E27FC236}">
                  <a16:creationId xmlns:a16="http://schemas.microsoft.com/office/drawing/2014/main" id="{451D3090-D2B7-4BC5-A22C-E57167DC6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" y="1566"/>
              <a:ext cx="1040" cy="633"/>
              <a:chOff x="3392" y="1566"/>
              <a:chExt cx="1040" cy="633"/>
            </a:xfrm>
          </p:grpSpPr>
          <p:sp>
            <p:nvSpPr>
              <p:cNvPr id="947205" name="Rectangle 5">
                <a:extLst>
                  <a:ext uri="{FF2B5EF4-FFF2-40B4-BE49-F238E27FC236}">
                    <a16:creationId xmlns:a16="http://schemas.microsoft.com/office/drawing/2014/main" id="{1F254FB3-9ECC-4FED-93A2-AF17CEB4D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2" y="1566"/>
                <a:ext cx="1040" cy="633"/>
              </a:xfrm>
              <a:prstGeom prst="rect">
                <a:avLst/>
              </a:prstGeom>
              <a:solidFill>
                <a:srgbClr val="FFCC99"/>
              </a:solidFill>
              <a:ln w="50800" algn="ctr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7206" name="Text Box 6">
                <a:extLst>
                  <a:ext uri="{FF2B5EF4-FFF2-40B4-BE49-F238E27FC236}">
                    <a16:creationId xmlns:a16="http://schemas.microsoft.com/office/drawing/2014/main" id="{958872AD-3567-4BC7-A8EF-35D5E2B4B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0" y="1776"/>
                <a:ext cx="75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I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CAROL</a:t>
                </a:r>
              </a:p>
            </p:txBody>
          </p:sp>
        </p:grpSp>
      </p:grpSp>
      <p:grpSp>
        <p:nvGrpSpPr>
          <p:cNvPr id="947256" name="Group 56">
            <a:extLst>
              <a:ext uri="{FF2B5EF4-FFF2-40B4-BE49-F238E27FC236}">
                <a16:creationId xmlns:a16="http://schemas.microsoft.com/office/drawing/2014/main" id="{C00F5790-6D8E-4582-8568-919BD9B723C2}"/>
              </a:ext>
            </a:extLst>
          </p:cNvPr>
          <p:cNvGrpSpPr>
            <a:grpSpLocks/>
          </p:cNvGrpSpPr>
          <p:nvPr/>
        </p:nvGrpSpPr>
        <p:grpSpPr bwMode="auto">
          <a:xfrm>
            <a:off x="5691188" y="1651000"/>
            <a:ext cx="1038225" cy="809625"/>
            <a:chOff x="3585" y="1040"/>
            <a:chExt cx="654" cy="510"/>
          </a:xfrm>
        </p:grpSpPr>
        <p:pic>
          <p:nvPicPr>
            <p:cNvPr id="947220" name="Picture 20">
              <a:extLst>
                <a:ext uri="{FF2B5EF4-FFF2-40B4-BE49-F238E27FC236}">
                  <a16:creationId xmlns:a16="http://schemas.microsoft.com/office/drawing/2014/main" id="{6B09EFE9-DD39-4980-A614-692346FD6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" y="1040"/>
              <a:ext cx="65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7224" name="AutoShape 24">
              <a:extLst>
                <a:ext uri="{FF2B5EF4-FFF2-40B4-BE49-F238E27FC236}">
                  <a16:creationId xmlns:a16="http://schemas.microsoft.com/office/drawing/2014/main" id="{C29D29A2-F049-4C8E-81C2-309839B5BAC7}"/>
                </a:ext>
              </a:extLst>
            </p:cNvPr>
            <p:cNvCxnSpPr>
              <a:cxnSpLocks noChangeShapeType="1"/>
              <a:stCxn id="947220" idx="2"/>
              <a:endCxn id="947205" idx="0"/>
            </p:cNvCxnSpPr>
            <p:nvPr/>
          </p:nvCxnSpPr>
          <p:spPr bwMode="auto">
            <a:xfrm rot="5400000">
              <a:off x="3853" y="1492"/>
              <a:ext cx="117" cy="0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CD1BF03-8505-4628-869E-832CE6566173}"/>
              </a:ext>
            </a:extLst>
          </p:cNvPr>
          <p:cNvSpPr txBox="1"/>
          <p:nvPr/>
        </p:nvSpPr>
        <p:spPr>
          <a:xfrm>
            <a:off x="5752125" y="4853057"/>
            <a:ext cx="339187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With </a:t>
            </a:r>
            <a:r>
              <a:rPr lang="en-US" sz="2000" b="1" dirty="0"/>
              <a:t>shared randomness </a:t>
            </a:r>
            <a:r>
              <a:rPr lang="en-US" sz="2000" dirty="0"/>
              <a:t>independent of inputs: O(1)</a:t>
            </a:r>
            <a:endParaRPr lang="en-IL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9B00D-4B89-478B-9FCE-F5EC409C45A1}"/>
              </a:ext>
            </a:extLst>
          </p:cNvPr>
          <p:cNvSpPr txBox="1"/>
          <p:nvPr/>
        </p:nvSpPr>
        <p:spPr>
          <a:xfrm>
            <a:off x="6262211" y="6096000"/>
            <a:ext cx="302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Upper bound: </a:t>
            </a:r>
            <a:r>
              <a:rPr lang="en-US" sz="2400" dirty="0"/>
              <a:t>O</a:t>
            </a:r>
            <a:r>
              <a:rPr lang="en-US" altLang="en-IL" sz="2400" dirty="0">
                <a:latin typeface="Comic Sans MS" panose="030F0702030302020204" pitchFamily="66" charset="0"/>
              </a:rPr>
              <a:t>(√n)</a:t>
            </a:r>
            <a:endParaRPr lang="en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7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7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4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2F4B-9422-482A-A3B1-0A55C3AD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L" sz="4400" b="1" dirty="0">
                <a:solidFill>
                  <a:srgbClr val="003399"/>
                </a:solidFill>
              </a:rPr>
              <a:t>Communication Complexity without Shared Randomness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5EC8A-D16F-467F-959C-CC866C82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914AC4B-DA1F-4013-81E5-DF5309B6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2" y="2656451"/>
            <a:ext cx="1676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1">
            <a:extLst>
              <a:ext uri="{FF2B5EF4-FFF2-40B4-BE49-F238E27FC236}">
                <a16:creationId xmlns:a16="http://schemas.microsoft.com/office/drawing/2014/main" id="{4BB079B5-39D2-43E4-A15C-E3F9EC2909E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665851"/>
            <a:ext cx="1676400" cy="990600"/>
            <a:chOff x="1536" y="624"/>
            <a:chExt cx="1056" cy="624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18840FF4-F3D7-4CCD-9F6C-19E093D7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624"/>
              <a:ext cx="1056" cy="624"/>
            </a:xfrm>
            <a:prstGeom prst="hexagon">
              <a:avLst>
                <a:gd name="adj" fmla="val 42308"/>
                <a:gd name="vf" fmla="val 115470"/>
              </a:avLst>
            </a:prstGeom>
            <a:solidFill>
              <a:srgbClr val="FFCC99"/>
            </a:solidFill>
            <a:ln w="50800" algn="ctr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5A2878F0-C8F9-4D4B-A338-A7D885B58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763"/>
              <a:ext cx="70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ALICE</a:t>
              </a:r>
            </a:p>
          </p:txBody>
        </p:sp>
      </p:grpSp>
      <p:grpSp>
        <p:nvGrpSpPr>
          <p:cNvPr id="8" name="Group 126">
            <a:extLst>
              <a:ext uri="{FF2B5EF4-FFF2-40B4-BE49-F238E27FC236}">
                <a16:creationId xmlns:a16="http://schemas.microsoft.com/office/drawing/2014/main" id="{BD357BCA-E1D9-423E-A3ED-28120DC7049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96007"/>
            <a:ext cx="1676400" cy="990600"/>
            <a:chOff x="1536" y="624"/>
            <a:chExt cx="1056" cy="624"/>
          </a:xfrm>
        </p:grpSpPr>
        <p:sp>
          <p:nvSpPr>
            <p:cNvPr id="9" name="AutoShape 127">
              <a:extLst>
                <a:ext uri="{FF2B5EF4-FFF2-40B4-BE49-F238E27FC236}">
                  <a16:creationId xmlns:a16="http://schemas.microsoft.com/office/drawing/2014/main" id="{9B6896A9-91A1-46D8-A7BA-15420376F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624"/>
              <a:ext cx="1056" cy="624"/>
            </a:xfrm>
            <a:prstGeom prst="hexagon">
              <a:avLst>
                <a:gd name="adj" fmla="val 42308"/>
                <a:gd name="vf" fmla="val 115470"/>
              </a:avLst>
            </a:prstGeom>
            <a:solidFill>
              <a:srgbClr val="FFCC99"/>
            </a:solidFill>
            <a:ln w="50800" algn="ctr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 Box 128">
              <a:extLst>
                <a:ext uri="{FF2B5EF4-FFF2-40B4-BE49-F238E27FC236}">
                  <a16:creationId xmlns:a16="http://schemas.microsoft.com/office/drawing/2014/main" id="{487CDE8D-E960-4B5C-B7F7-24E4C4F00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" y="763"/>
              <a:ext cx="50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BOB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B9016D-5CE5-4E45-9814-EB7F5BE4DB74}"/>
                  </a:ext>
                </a:extLst>
              </p:cNvPr>
              <p:cNvSpPr txBox="1"/>
              <p:nvPr/>
            </p:nvSpPr>
            <p:spPr>
              <a:xfrm>
                <a:off x="604044" y="2017373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en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kumimoji="0" lang="en-US" altLang="en-IL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altLang="en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  <a:sym typeface="Mathematica1" pitchFamily="2" charset="2"/>
                  </a:rPr>
                  <a:t>{0,1}</a:t>
                </a:r>
                <a:r>
                  <a:rPr kumimoji="0" lang="en-US" altLang="en-IL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  <a:sym typeface="Mathematica1" pitchFamily="2" charset="2"/>
                  </a:rPr>
                  <a:t>n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B9016D-5CE5-4E45-9814-EB7F5BE4D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4" y="2017373"/>
                <a:ext cx="1676400" cy="646331"/>
              </a:xfrm>
              <a:prstGeom prst="rect">
                <a:avLst/>
              </a:prstGeom>
              <a:blipFill>
                <a:blip r:embed="rId3"/>
                <a:stretch>
                  <a:fillRect l="-2909" t="-47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FA95E8-3DF1-42DD-9063-276E387E29D9}"/>
              </a:ext>
            </a:extLst>
          </p:cNvPr>
          <p:cNvCxnSpPr/>
          <p:nvPr/>
        </p:nvCxnSpPr>
        <p:spPr bwMode="auto">
          <a:xfrm flipV="1">
            <a:off x="1329397" y="2215662"/>
            <a:ext cx="1230923" cy="4407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4E4221-1EB0-45A3-952F-F4D0638ED7C5}"/>
              </a:ext>
            </a:extLst>
          </p:cNvPr>
          <p:cNvCxnSpPr>
            <a:endCxn id="9" idx="3"/>
          </p:cNvCxnSpPr>
          <p:nvPr/>
        </p:nvCxnSpPr>
        <p:spPr bwMode="auto">
          <a:xfrm>
            <a:off x="1307990" y="3804727"/>
            <a:ext cx="1130410" cy="5865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0EC55-5B7C-4EBD-BC25-456C9F6641F9}"/>
                  </a:ext>
                </a:extLst>
              </p:cNvPr>
              <p:cNvSpPr txBox="1"/>
              <p:nvPr/>
            </p:nvSpPr>
            <p:spPr>
              <a:xfrm>
                <a:off x="791613" y="4139243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en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kumimoji="0" lang="en-US" altLang="en-IL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altLang="en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  <a:sym typeface="Mathematica1" pitchFamily="2" charset="2"/>
                  </a:rPr>
                  <a:t>{0,1}</a:t>
                </a:r>
                <a:r>
                  <a:rPr kumimoji="0" lang="en-US" altLang="en-IL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  <a:sym typeface="Mathematica1" pitchFamily="2" charset="2"/>
                  </a:rPr>
                  <a:t>n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0EC55-5B7C-4EBD-BC25-456C9F664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3" y="4139243"/>
                <a:ext cx="1676400" cy="646331"/>
              </a:xfrm>
              <a:prstGeom prst="rect">
                <a:avLst/>
              </a:prstGeom>
              <a:blipFill>
                <a:blip r:embed="rId4"/>
                <a:stretch>
                  <a:fillRect l="-3273" t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153">
            <a:extLst>
              <a:ext uri="{FF2B5EF4-FFF2-40B4-BE49-F238E27FC236}">
                <a16:creationId xmlns:a16="http://schemas.microsoft.com/office/drawing/2014/main" id="{C2D26230-78EF-446C-A7C1-EAD1AF5491C2}"/>
              </a:ext>
            </a:extLst>
          </p:cNvPr>
          <p:cNvGrpSpPr>
            <a:grpSpLocks/>
          </p:cNvGrpSpPr>
          <p:nvPr/>
        </p:nvGrpSpPr>
        <p:grpSpPr bwMode="auto">
          <a:xfrm>
            <a:off x="655578" y="1368483"/>
            <a:ext cx="1855848" cy="603250"/>
            <a:chOff x="576" y="720"/>
            <a:chExt cx="944" cy="380"/>
          </a:xfrm>
        </p:grpSpPr>
        <p:pic>
          <p:nvPicPr>
            <p:cNvPr id="23" name="Picture 104">
              <a:extLst>
                <a:ext uri="{FF2B5EF4-FFF2-40B4-BE49-F238E27FC236}">
                  <a16:creationId xmlns:a16="http://schemas.microsoft.com/office/drawing/2014/main" id="{BC5EEF0D-0655-4BB7-82A0-4A985A53F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20"/>
              <a:ext cx="62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4" name="AutoShape 106">
              <a:extLst>
                <a:ext uri="{FF2B5EF4-FFF2-40B4-BE49-F238E27FC236}">
                  <a16:creationId xmlns:a16="http://schemas.microsoft.com/office/drawing/2014/main" id="{A43147E4-904D-4014-91D8-75A99504FBC1}"/>
                </a:ext>
              </a:extLst>
            </p:cNvPr>
            <p:cNvCxnSpPr>
              <a:cxnSpLocks noChangeShapeType="1"/>
              <a:stCxn id="23" idx="3"/>
            </p:cNvCxnSpPr>
            <p:nvPr/>
          </p:nvCxnSpPr>
          <p:spPr bwMode="auto">
            <a:xfrm>
              <a:off x="1200" y="910"/>
              <a:ext cx="320" cy="26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153">
            <a:extLst>
              <a:ext uri="{FF2B5EF4-FFF2-40B4-BE49-F238E27FC236}">
                <a16:creationId xmlns:a16="http://schemas.microsoft.com/office/drawing/2014/main" id="{8273FE13-1DA9-42E7-8BEA-A2D53E3E0A49}"/>
              </a:ext>
            </a:extLst>
          </p:cNvPr>
          <p:cNvGrpSpPr>
            <a:grpSpLocks/>
          </p:cNvGrpSpPr>
          <p:nvPr/>
        </p:nvGrpSpPr>
        <p:grpSpPr bwMode="auto">
          <a:xfrm>
            <a:off x="661745" y="4584982"/>
            <a:ext cx="2035992" cy="603250"/>
            <a:chOff x="576" y="720"/>
            <a:chExt cx="944" cy="380"/>
          </a:xfrm>
        </p:grpSpPr>
        <p:pic>
          <p:nvPicPr>
            <p:cNvPr id="26" name="Picture 104">
              <a:extLst>
                <a:ext uri="{FF2B5EF4-FFF2-40B4-BE49-F238E27FC236}">
                  <a16:creationId xmlns:a16="http://schemas.microsoft.com/office/drawing/2014/main" id="{F8D4CB55-F7B4-4954-BD72-9F732F0A7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20"/>
              <a:ext cx="62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7" name="AutoShape 106">
              <a:extLst>
                <a:ext uri="{FF2B5EF4-FFF2-40B4-BE49-F238E27FC236}">
                  <a16:creationId xmlns:a16="http://schemas.microsoft.com/office/drawing/2014/main" id="{EC842B7B-D545-4DF9-9AAC-5F277F97DE03}"/>
                </a:ext>
              </a:extLst>
            </p:cNvPr>
            <p:cNvCxnSpPr>
              <a:cxnSpLocks noChangeShapeType="1"/>
              <a:stCxn id="26" idx="3"/>
            </p:cNvCxnSpPr>
            <p:nvPr/>
          </p:nvCxnSpPr>
          <p:spPr bwMode="auto">
            <a:xfrm>
              <a:off x="1200" y="910"/>
              <a:ext cx="320" cy="26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AutoShape 28">
            <a:extLst>
              <a:ext uri="{FF2B5EF4-FFF2-40B4-BE49-F238E27FC236}">
                <a16:creationId xmlns:a16="http://schemas.microsoft.com/office/drawing/2014/main" id="{26A5358C-C9A9-4A11-AE1D-DC2BF1758F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6757" y="2663704"/>
            <a:ext cx="0" cy="1232303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8">
            <a:extLst>
              <a:ext uri="{FF2B5EF4-FFF2-40B4-BE49-F238E27FC236}">
                <a16:creationId xmlns:a16="http://schemas.microsoft.com/office/drawing/2014/main" id="{559EEA4E-37D0-4A13-8764-76BF7FB26B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0738" y="2656452"/>
            <a:ext cx="0" cy="1239555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8">
            <a:extLst>
              <a:ext uri="{FF2B5EF4-FFF2-40B4-BE49-F238E27FC236}">
                <a16:creationId xmlns:a16="http://schemas.microsoft.com/office/drawing/2014/main" id="{79ADF45D-D330-4554-9081-81B18772DA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3353" y="2715065"/>
            <a:ext cx="0" cy="1180942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oup 152">
            <a:extLst>
              <a:ext uri="{FF2B5EF4-FFF2-40B4-BE49-F238E27FC236}">
                <a16:creationId xmlns:a16="http://schemas.microsoft.com/office/drawing/2014/main" id="{044CF727-2C67-4B64-9993-2B65F89F03A3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1856351"/>
            <a:ext cx="1600200" cy="609600"/>
            <a:chOff x="4560" y="1440"/>
            <a:chExt cx="1008" cy="384"/>
          </a:xfrm>
        </p:grpSpPr>
        <p:sp>
          <p:nvSpPr>
            <p:cNvPr id="48" name="Text Box 34">
              <a:extLst>
                <a:ext uri="{FF2B5EF4-FFF2-40B4-BE49-F238E27FC236}">
                  <a16:creationId xmlns:a16="http://schemas.microsoft.com/office/drawing/2014/main" id="{8BE5A6BC-D582-477D-A543-3822C5A54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440"/>
              <a:ext cx="72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I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f(x,y)</a:t>
              </a:r>
              <a:endParaRPr kumimoji="0" lang="en-US" altLang="en-IL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9" name="AutoShape 49">
              <a:extLst>
                <a:ext uri="{FF2B5EF4-FFF2-40B4-BE49-F238E27FC236}">
                  <a16:creationId xmlns:a16="http://schemas.microsoft.com/office/drawing/2014/main" id="{4BD0B88F-F066-4C77-B4D1-0114A25816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60" y="1824"/>
              <a:ext cx="1008" cy="0"/>
            </a:xfrm>
            <a:prstGeom prst="straightConnector1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7BD341F-3FBF-4236-BA3D-43F0753E5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29" y="5539583"/>
                <a:ext cx="9222741" cy="118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I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Theorem: </a:t>
                </a:r>
                <a:r>
                  <a:rPr kumimoji="0" lang="en-US" altLang="en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For any protocol that computes the equality function: </a:t>
                </a:r>
                <a:endParaRPr kumimoji="0" lang="en-US" altLang="en-IL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IL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en-IL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kumimoji="0" lang="en-US" altLang="en-IL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altLang="en-IL" sz="2800" dirty="0">
                                <a:solidFill>
                                  <a:srgbClr val="0000FF"/>
                                </a:solidFill>
                                <a:latin typeface="Comic Sans MS" panose="030F0702030302020204" pitchFamily="66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altLang="en-IL" sz="2800" dirty="0">
                                <a:solidFill>
                                  <a:srgbClr val="0000FF"/>
                                </a:solidFill>
                                <a:latin typeface="Comic Sans MS" panose="030F0702030302020204" pitchFamily="66" charset="0"/>
                              </a:rPr>
                              <m:t>mi</m:t>
                            </m:r>
                            <m:r>
                              <m:rPr>
                                <m:nor/>
                              </m:rPr>
                              <a:rPr lang="en-US" altLang="en-IL" sz="2800" dirty="0">
                                <a:solidFill>
                                  <a:srgbClr val="0000FF"/>
                                </a:solidFill>
                                <a:latin typeface="Comic Sans MS" panose="030F0702030302020204" pitchFamily="66" charset="0"/>
                              </a:rPr>
                              <m:t>|</m:t>
                            </m:r>
                          </m:e>
                        </m:nary>
                      </m:e>
                      <m:sub/>
                    </m:sSub>
                    <m:r>
                      <a:rPr kumimoji="0" lang="en-US" altLang="en-IL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altLang="en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</a:t>
                </a:r>
                <a:r>
                  <a:rPr kumimoji="0" lang="en-US" altLang="en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(log n)</a:t>
                </a:r>
              </a:p>
            </p:txBody>
          </p:sp>
        </mc:Choice>
        <mc:Fallback xmlns=""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7BD341F-3FBF-4236-BA3D-43F0753E5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29" y="5539583"/>
                <a:ext cx="9222741" cy="1185114"/>
              </a:xfrm>
              <a:prstGeom prst="rect">
                <a:avLst/>
              </a:prstGeom>
              <a:blipFill>
                <a:blip r:embed="rId6"/>
                <a:stretch>
                  <a:fillRect l="-991" t="-41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7DD392E-0DE7-4918-8187-F92468E6B22A}"/>
              </a:ext>
            </a:extLst>
          </p:cNvPr>
          <p:cNvSpPr txBox="1"/>
          <p:nvPr/>
        </p:nvSpPr>
        <p:spPr>
          <a:xfrm>
            <a:off x="5560648" y="3105834"/>
            <a:ext cx="339187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With </a:t>
            </a:r>
            <a:r>
              <a:rPr lang="en-US" sz="2000" b="1" dirty="0"/>
              <a:t>shared randomness </a:t>
            </a:r>
            <a:r>
              <a:rPr lang="en-US" sz="2000" dirty="0"/>
              <a:t>independent of inputs: O(1)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7825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50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373C-43A4-4A14-9841-2284744F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New: Working Against a Static Adversary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8FA-5A05-48F3-B0FF-8C0F7F97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Adversary chooses the sequence of cards ahead of time </a:t>
            </a:r>
            <a:r>
              <a:rPr lang="en-US" b="1" dirty="0"/>
              <a:t>and independent of the guesses it sees</a:t>
            </a:r>
          </a:p>
          <a:p>
            <a:pPr lvl="1"/>
            <a:r>
              <a:rPr lang="en-US" dirty="0"/>
              <a:t>Knows the algorithm</a:t>
            </a:r>
          </a:p>
          <a:p>
            <a:pPr lvl="1"/>
            <a:r>
              <a:rPr lang="en-US" dirty="0"/>
              <a:t>Any randomness that should be accessed again and again is charged to the memory</a:t>
            </a:r>
          </a:p>
          <a:p>
            <a:pPr lvl="1"/>
            <a:r>
              <a:rPr lang="en-US" dirty="0"/>
              <a:t>As a first step: assume the guesser has access to the randomness “for free”</a:t>
            </a:r>
          </a:p>
          <a:p>
            <a:pPr marL="457200" lvl="1" indent="0">
              <a:buNone/>
            </a:pPr>
            <a:r>
              <a:rPr lang="en-US" dirty="0"/>
              <a:t>The [1][1-2]… construction </a:t>
            </a:r>
            <a:r>
              <a:rPr lang="en-US" b="1" dirty="0"/>
              <a:t>does not work</a:t>
            </a:r>
            <a:r>
              <a:rPr lang="en-US" dirty="0"/>
              <a:t>: simply put 1 at the end.</a:t>
            </a:r>
          </a:p>
          <a:p>
            <a:pPr marL="457200" lvl="1" indent="0">
              <a:buNone/>
            </a:pPr>
            <a:r>
              <a:rPr lang="en-US" dirty="0"/>
              <a:t>The probabilistic construction works – but the issue is </a:t>
            </a:r>
            <a:r>
              <a:rPr lang="en-US" b="1" dirty="0"/>
              <a:t>the size of the representation</a:t>
            </a:r>
          </a:p>
          <a:p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769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Pair-Wise Independence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Idea: use pair-wise independence to represent the set choice.</a:t>
                </a:r>
              </a:p>
              <a:p>
                <a:pPr lvl="1"/>
                <a:r>
                  <a:rPr lang="en-US" b="1" dirty="0"/>
                  <a:t>Recall: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constructed 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pair-wise independent function. </a:t>
                </a:r>
              </a:p>
              <a:p>
                <a:pPr lvl="2"/>
                <a:r>
                  <a:rPr lang="en-US" dirty="0"/>
                  <a:t>Example: h(x) = </a:t>
                </a:r>
                <a:r>
                  <a:rPr lang="en-US" dirty="0" err="1"/>
                  <a:t>ax+b</a:t>
                </a:r>
                <a:r>
                  <a:rPr lang="en-US" dirty="0"/>
                  <a:t> over a field </a:t>
                </a:r>
              </a:p>
              <a:p>
                <a:pPr lvl="1"/>
                <a:r>
                  <a:rPr lang="en-US" dirty="0"/>
                  <a:t>The set defined by h: all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The representation cost: O(log n) bits</a:t>
                </a:r>
              </a:p>
              <a:p>
                <a:pPr marL="57150" indent="0">
                  <a:buNone/>
                </a:pPr>
                <a:r>
                  <a:rPr lang="en-US" dirty="0"/>
                  <a:t>Does it work?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b="-16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5971736" y="3875649"/>
            <a:ext cx="3066756" cy="555674"/>
          </a:xfrm>
          <a:prstGeom prst="wedgeRoundRectCallout">
            <a:avLst>
              <a:gd name="adj1" fmla="val -58640"/>
              <a:gd name="adj2" fmla="val 4224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Assume n is a power of 2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Analysis of Pair-Wise Independence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7199139" y="2628869"/>
            <a:ext cx="1888590" cy="555674"/>
          </a:xfrm>
          <a:prstGeom prst="wedgeRoundRectCallout">
            <a:avLst>
              <a:gd name="adj1" fmla="val -69783"/>
              <a:gd name="adj2" fmla="val 16930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Using full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independence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9D82EF-DAD2-41F6-A729-A4A9DF469DFB}"/>
              </a:ext>
            </a:extLst>
          </p:cNvPr>
          <p:cNvSpPr/>
          <p:nvPr/>
        </p:nvSpPr>
        <p:spPr bwMode="auto">
          <a:xfrm>
            <a:off x="1083211" y="3492384"/>
            <a:ext cx="2160574" cy="712100"/>
          </a:xfrm>
          <a:prstGeom prst="wedgeRoundRectCallout">
            <a:avLst>
              <a:gd name="adj1" fmla="val 113654"/>
              <a:gd name="adj2" fmla="val -10242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/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blipFill>
                <a:blip r:embed="rId3"/>
                <a:stretch>
                  <a:fillRect b="-493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/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blipFill>
                <a:blip r:embed="rId4"/>
                <a:stretch>
                  <a:fillRect l="-1754" r="-2193" b="-5056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/>
              <p:nvPr/>
            </p:nvSpPr>
            <p:spPr>
              <a:xfrm>
                <a:off x="218049" y="4710339"/>
                <a:ext cx="6569613" cy="18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 dirty="0" err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 dirty="0" err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m:rPr>
                          <m:lit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]≥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4710339"/>
                <a:ext cx="6569613" cy="1825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41710C-3AF8-45D0-AD66-FE81524C7E0E}"/>
              </a:ext>
            </a:extLst>
          </p:cNvPr>
          <p:cNvSpPr/>
          <p:nvPr/>
        </p:nvSpPr>
        <p:spPr bwMode="auto">
          <a:xfrm>
            <a:off x="6202094" y="4451847"/>
            <a:ext cx="1888590" cy="445744"/>
          </a:xfrm>
          <a:prstGeom prst="wedgeRoundRectCallout">
            <a:avLst>
              <a:gd name="adj1" fmla="val -88033"/>
              <a:gd name="adj2" fmla="val 76894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Union Bound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2EDD-98C2-4675-B75F-1E73BD641040}"/>
              </a:ext>
            </a:extLst>
          </p:cNvPr>
          <p:cNvSpPr txBox="1"/>
          <p:nvPr/>
        </p:nvSpPr>
        <p:spPr>
          <a:xfrm>
            <a:off x="126609" y="2628869"/>
            <a:ext cx="123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Used: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C7142-68F0-4AB0-942E-5586CC41C2F2}"/>
              </a:ext>
            </a:extLst>
          </p:cNvPr>
          <p:cNvSpPr txBox="1"/>
          <p:nvPr/>
        </p:nvSpPr>
        <p:spPr>
          <a:xfrm>
            <a:off x="0" y="4416678"/>
            <a:ext cx="123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only pair-wise: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/>
              <p:nvPr/>
            </p:nvSpPr>
            <p:spPr>
              <a:xfrm>
                <a:off x="6202094" y="5644933"/>
                <a:ext cx="2618351" cy="781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18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18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18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sz="1800" dirty="0">
                    <a:solidFill>
                      <a:srgbClr val="CC3300"/>
                    </a:solidFill>
                  </a:rPr>
                  <a:t>-1</a:t>
                </a:r>
                <a:endParaRPr lang="en-IL" sz="18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94" y="5644933"/>
                <a:ext cx="2618351" cy="781817"/>
              </a:xfrm>
              <a:prstGeom prst="rect">
                <a:avLst/>
              </a:prstGeom>
              <a:blipFill>
                <a:blip r:embed="rId6"/>
                <a:stretch>
                  <a:fillRect l="-1860" t="-3906" r="-465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/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/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C5F737A1-BBB8-41BA-A5EE-4CB0DEF678C5}"/>
              </a:ext>
            </a:extLst>
          </p:cNvPr>
          <p:cNvSpPr/>
          <p:nvPr/>
        </p:nvSpPr>
        <p:spPr bwMode="auto">
          <a:xfrm>
            <a:off x="3798277" y="5697415"/>
            <a:ext cx="316523" cy="987827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EF6B-E876-4DBF-A7E7-4133686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Idea to Explore: Permute the Underlying Universe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CCF8E-AFCA-4BDB-A6EC-C8D39213A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fixed subset construction:</a:t>
                </a:r>
              </a:p>
              <a:p>
                <a:pPr marL="0" indent="0" algn="ctr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[1-1]</a:t>
                </a:r>
                <a:r>
                  <a:rPr lang="en-IL" altLang="en-IL" dirty="0">
                    <a:latin typeface="Arial" panose="020B0604020202020204" pitchFamily="34" charset="0"/>
                  </a:rPr>
                  <a:t>[1-2],[1-4],[1-8]</a:t>
                </a:r>
                <a:r>
                  <a:rPr lang="en-US" altLang="en-IL" dirty="0">
                    <a:latin typeface="Arial" panose="020B0604020202020204" pitchFamily="34" charset="0"/>
                  </a:rPr>
                  <a:t>,</a:t>
                </a:r>
                <a:r>
                  <a:rPr lang="en-IL" altLang="en-IL" dirty="0">
                    <a:latin typeface="Arial" panose="020B0604020202020204" pitchFamily="34" charset="0"/>
                  </a:rPr>
                  <a:t>[1-16]</a:t>
                </a:r>
                <a:r>
                  <a:rPr lang="en-US" altLang="en-IL" dirty="0">
                    <a:latin typeface="Arial" panose="020B0604020202020204" pitchFamily="34" charset="0"/>
                  </a:rPr>
                  <a:t>,</a:t>
                </a:r>
                <a:r>
                  <a:rPr lang="en-IL" altLang="en-IL" dirty="0">
                    <a:latin typeface="Arial" panose="020B0604020202020204" pitchFamily="34" charset="0"/>
                  </a:rPr>
                  <a:t>[1-32]</a:t>
                </a:r>
                <a:r>
                  <a:rPr lang="en-US" altLang="en-IL" dirty="0">
                    <a:latin typeface="Arial" panose="020B0604020202020204" pitchFamily="34" charset="0"/>
                  </a:rPr>
                  <a:t>, </a:t>
                </a:r>
                <a:r>
                  <a:rPr lang="en-IL" altLang="en-IL" dirty="0">
                    <a:latin typeface="Arial" panose="020B0604020202020204" pitchFamily="34" charset="0"/>
                  </a:rPr>
                  <a:t>...</a:t>
                </a:r>
                <a:r>
                  <a:rPr lang="en-US" altLang="en-IL" dirty="0">
                    <a:latin typeface="Arial" panose="020B0604020202020204" pitchFamily="34" charset="0"/>
                  </a:rPr>
                  <a:t>, </a:t>
                </a:r>
                <a:r>
                  <a:rPr lang="en-IL" altLang="en-IL" dirty="0">
                    <a:latin typeface="Arial" panose="020B0604020202020204" pitchFamily="34" charset="0"/>
                  </a:rPr>
                  <a:t>[1-n]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Choose a permutation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en-IL" i="0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and permute the universe accordingly.</a:t>
                </a: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Act with the fixed subsets on the permutated universe</a:t>
                </a: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What are the properties we require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IL" i="0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that will allow us to retain the analysis?</a:t>
                </a:r>
              </a:p>
              <a:p>
                <a:pPr lvl="1"/>
                <a:r>
                  <a:rPr lang="en-US" altLang="en-IL" dirty="0">
                    <a:latin typeface="Arial" panose="020B0604020202020204" pitchFamily="34" charset="0"/>
                  </a:rPr>
                  <a:t>Min-wise independence </a:t>
                </a:r>
                <a:endParaRPr lang="en-IL" altLang="en-IL" dirty="0">
                  <a:latin typeface="Arial" panose="020B0604020202020204" pitchFamily="34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CCF8E-AFCA-4BDB-A6EC-C8D39213A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2156" r="-2370" b="-118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0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520-9F9A-44F2-AA5E-0724591B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Structure of Proofs by Compression or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Relevant to both upper and lower bounds</a:t>
                </a:r>
              </a:p>
              <a:p>
                <a:r>
                  <a:rPr lang="en-US" sz="2800" dirty="0"/>
                  <a:t>Consider a random string  used in the system</a:t>
                </a:r>
              </a:p>
              <a:p>
                <a:r>
                  <a:rPr lang="en-US" sz="2800" dirty="0"/>
                  <a:t>Could be</a:t>
                </a:r>
              </a:p>
              <a:p>
                <a:pPr lvl="2"/>
                <a:r>
                  <a:rPr lang="en-US" dirty="0"/>
                  <a:t>The random function that should be inverted </a:t>
                </a:r>
              </a:p>
              <a:p>
                <a:pPr lvl="2"/>
                <a:r>
                  <a:rPr lang="en-US" dirty="0"/>
                  <a:t>The randomness used by an algorithm</a:t>
                </a:r>
              </a:p>
              <a:p>
                <a:pPr lvl="1"/>
                <a:r>
                  <a:rPr lang="en-US" b="1" dirty="0"/>
                  <a:t>Show that the event you want to bound implies a compression of the randomness</a:t>
                </a:r>
              </a:p>
              <a:p>
                <a:pPr lvl="1"/>
                <a:r>
                  <a:rPr lang="en-US" dirty="0"/>
                  <a:t>Probability of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Hence: probability of bad event is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800" dirty="0"/>
                  <a:t>Sometimes need extra randomness to help us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48" r="-1407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60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73568</TotalTime>
  <Words>2161</Words>
  <Application>Microsoft Office PowerPoint</Application>
  <PresentationFormat>On-screen Show (4:3)</PresentationFormat>
  <Paragraphs>274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Cambria Math</vt:lpstr>
      <vt:lpstr>Candara</vt:lpstr>
      <vt:lpstr>Comic Sans MS</vt:lpstr>
      <vt:lpstr>Constantia</vt:lpstr>
      <vt:lpstr>Wingdings</vt:lpstr>
      <vt:lpstr>1_Custom Design</vt:lpstr>
      <vt:lpstr>2_Custom Design</vt:lpstr>
      <vt:lpstr>Default Design</vt:lpstr>
      <vt:lpstr>Randomized Algorithms </vt:lpstr>
      <vt:lpstr>Recap and Today</vt:lpstr>
      <vt:lpstr>Simultaneous Messages Protocols</vt:lpstr>
      <vt:lpstr>Communication Complexity without Shared Randomness</vt:lpstr>
      <vt:lpstr>New: Working Against a Static Adversary</vt:lpstr>
      <vt:lpstr>Pair-Wise Independence Representation</vt:lpstr>
      <vt:lpstr>Analysis of Pair-Wise Independence Representation</vt:lpstr>
      <vt:lpstr>Idea to Explore: Permute the Underlying Universe</vt:lpstr>
      <vt:lpstr>Structure of Proofs by Compression or Encoding</vt:lpstr>
      <vt:lpstr>Proof by Encoding</vt:lpstr>
      <vt:lpstr>Proof by Encoding</vt:lpstr>
      <vt:lpstr>Mirror Games</vt:lpstr>
      <vt:lpstr>Mirror Games</vt:lpstr>
      <vt:lpstr>The Lovasz Local Lemma</vt:lpstr>
      <vt:lpstr>The Union Bound</vt:lpstr>
      <vt:lpstr>The (Lovasz) Local Lemma</vt:lpstr>
      <vt:lpstr>Applying The Local Lemma for k-CNF</vt:lpstr>
      <vt:lpstr>Example: LLL and the Hat Game</vt:lpstr>
      <vt:lpstr>…LLL and the Hat Game</vt:lpstr>
      <vt:lpstr>Proof of The Local Lemma</vt:lpstr>
      <vt:lpstr>Proof of The Local Lemma</vt:lpstr>
      <vt:lpstr>Proof of The Local Lemma</vt:lpstr>
      <vt:lpstr>…Proof of The Local Lemma</vt:lpstr>
      <vt:lpstr>On Making the Local Lemma Constructive</vt:lpstr>
      <vt:lpstr>Constructive vs. Algorithmic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2013</cp:revision>
  <cp:lastPrinted>1601-01-01T00:00:00Z</cp:lastPrinted>
  <dcterms:created xsi:type="dcterms:W3CDTF">1601-01-01T00:00:00Z</dcterms:created>
  <dcterms:modified xsi:type="dcterms:W3CDTF">2020-12-28T19:52:13Z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