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6"/>
  </p:notesMasterIdLst>
  <p:sldIdLst>
    <p:sldId id="256" r:id="rId2"/>
    <p:sldId id="258" r:id="rId3"/>
    <p:sldId id="257" r:id="rId4"/>
    <p:sldId id="261" r:id="rId5"/>
    <p:sldId id="259" r:id="rId6"/>
    <p:sldId id="293" r:id="rId7"/>
    <p:sldId id="294" r:id="rId8"/>
    <p:sldId id="260" r:id="rId9"/>
    <p:sldId id="309" r:id="rId10"/>
    <p:sldId id="263" r:id="rId11"/>
    <p:sldId id="262" r:id="rId12"/>
    <p:sldId id="264" r:id="rId13"/>
    <p:sldId id="299" r:id="rId14"/>
    <p:sldId id="265" r:id="rId15"/>
    <p:sldId id="319" r:id="rId16"/>
    <p:sldId id="266" r:id="rId17"/>
    <p:sldId id="267" r:id="rId18"/>
    <p:sldId id="268" r:id="rId19"/>
    <p:sldId id="271" r:id="rId20"/>
    <p:sldId id="270" r:id="rId21"/>
    <p:sldId id="272" r:id="rId22"/>
    <p:sldId id="297" r:id="rId23"/>
    <p:sldId id="298" r:id="rId24"/>
    <p:sldId id="277" r:id="rId25"/>
    <p:sldId id="302" r:id="rId26"/>
    <p:sldId id="282" r:id="rId27"/>
    <p:sldId id="269" r:id="rId28"/>
    <p:sldId id="274" r:id="rId29"/>
    <p:sldId id="314" r:id="rId30"/>
    <p:sldId id="278" r:id="rId31"/>
    <p:sldId id="317" r:id="rId32"/>
    <p:sldId id="311" r:id="rId33"/>
    <p:sldId id="320" r:id="rId34"/>
    <p:sldId id="321" r:id="rId35"/>
    <p:sldId id="312" r:id="rId36"/>
    <p:sldId id="295" r:id="rId37"/>
    <p:sldId id="313" r:id="rId38"/>
    <p:sldId id="296" r:id="rId39"/>
    <p:sldId id="303" r:id="rId40"/>
    <p:sldId id="316" r:id="rId41"/>
    <p:sldId id="315" r:id="rId42"/>
    <p:sldId id="285" r:id="rId43"/>
    <p:sldId id="318" r:id="rId44"/>
    <p:sldId id="286" r:id="rId45"/>
    <p:sldId id="300" r:id="rId46"/>
    <p:sldId id="305" r:id="rId47"/>
    <p:sldId id="287" r:id="rId48"/>
    <p:sldId id="301" r:id="rId49"/>
    <p:sldId id="288" r:id="rId50"/>
    <p:sldId id="289" r:id="rId51"/>
    <p:sldId id="310" r:id="rId52"/>
    <p:sldId id="307" r:id="rId53"/>
    <p:sldId id="306" r:id="rId54"/>
    <p:sldId id="308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9FB7B3-18EF-40E2-A450-77E4D4F56B9B}">
          <p14:sldIdLst>
            <p14:sldId id="256"/>
          </p14:sldIdLst>
        </p14:section>
        <p14:section name="Recap" id="{E1D9260C-65DA-47E3-81A8-F7103D7650C1}">
          <p14:sldIdLst>
            <p14:sldId id="258"/>
            <p14:sldId id="257"/>
            <p14:sldId id="261"/>
            <p14:sldId id="259"/>
            <p14:sldId id="293"/>
            <p14:sldId id="294"/>
          </p14:sldIdLst>
        </p14:section>
        <p14:section name="Overveiw" id="{C5DA247D-66D2-4513-891A-2BBAAC117D96}">
          <p14:sldIdLst>
            <p14:sldId id="260"/>
            <p14:sldId id="309"/>
            <p14:sldId id="263"/>
            <p14:sldId id="262"/>
            <p14:sldId id="264"/>
          </p14:sldIdLst>
        </p14:section>
        <p14:section name="SJLT" id="{D4593137-5EDC-465B-A0BA-F642887E06E3}">
          <p14:sldIdLst>
            <p14:sldId id="299"/>
            <p14:sldId id="265"/>
            <p14:sldId id="319"/>
            <p14:sldId id="266"/>
            <p14:sldId id="267"/>
            <p14:sldId id="268"/>
            <p14:sldId id="271"/>
            <p14:sldId id="270"/>
            <p14:sldId id="272"/>
          </p14:sldIdLst>
        </p14:section>
        <p14:section name="Proof" id="{BF1EC363-4098-4666-95E6-3C9E44F47AD4}">
          <p14:sldIdLst>
            <p14:sldId id="297"/>
            <p14:sldId id="298"/>
            <p14:sldId id="277"/>
            <p14:sldId id="302"/>
            <p14:sldId id="282"/>
            <p14:sldId id="269"/>
            <p14:sldId id="274"/>
            <p14:sldId id="314"/>
            <p14:sldId id="278"/>
            <p14:sldId id="317"/>
            <p14:sldId id="311"/>
            <p14:sldId id="320"/>
            <p14:sldId id="321"/>
            <p14:sldId id="312"/>
            <p14:sldId id="295"/>
            <p14:sldId id="313"/>
            <p14:sldId id="296"/>
            <p14:sldId id="303"/>
            <p14:sldId id="316"/>
            <p14:sldId id="315"/>
            <p14:sldId id="285"/>
            <p14:sldId id="318"/>
            <p14:sldId id="286"/>
            <p14:sldId id="300"/>
            <p14:sldId id="305"/>
            <p14:sldId id="287"/>
            <p14:sldId id="301"/>
            <p14:sldId id="288"/>
            <p14:sldId id="289"/>
          </p14:sldIdLst>
        </p14:section>
        <p14:section name="Summary" id="{967108B6-150F-489A-8CCB-180DD29DF756}">
          <p14:sldIdLst>
            <p14:sldId id="310"/>
            <p14:sldId id="307"/>
            <p14:sldId id="306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Stein" initials="SS" lastIdx="4" clrIdx="0">
    <p:extLst>
      <p:ext uri="{19B8F6BF-5375-455C-9EA6-DF929625EA0E}">
        <p15:presenceInfo xmlns:p15="http://schemas.microsoft.com/office/powerpoint/2012/main" userId="Sharon 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6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78408" autoAdjust="0"/>
  </p:normalViewPr>
  <p:slideViewPr>
    <p:cSldViewPr snapToGrid="0">
      <p:cViewPr varScale="1">
        <p:scale>
          <a:sx n="52" d="100"/>
          <a:sy n="52" d="100"/>
        </p:scale>
        <p:origin x="1156" y="52"/>
      </p:cViewPr>
      <p:guideLst/>
    </p:cSldViewPr>
  </p:slideViewPr>
  <p:outlineViewPr>
    <p:cViewPr>
      <p:scale>
        <a:sx n="33" d="100"/>
        <a:sy n="33" d="100"/>
      </p:scale>
      <p:origin x="0" y="-17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2T18:41:05.9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2T18:41:07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2T18:41:08.0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64,'0'-6,"0"-8,0-7,0-1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2T18:42:00.6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5EC24-72F2-4810-B195-EACF47214A80}" type="datetimeFigureOut">
              <a:rPr lang="en-IL" smtClean="0"/>
              <a:t>11/01/2021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36DB7-3A4A-4444-B963-EB77C6C836A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425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Hey everyone, to those who don’t know me, </a:t>
            </a:r>
            <a:r>
              <a:rPr lang="en-US" dirty="0" err="1"/>
              <a:t>im</a:t>
            </a:r>
            <a:r>
              <a:rPr lang="en-US" dirty="0"/>
              <a:t> Sharon, </a:t>
            </a:r>
            <a:r>
              <a:rPr lang="en-US" dirty="0" err="1"/>
              <a:t>im</a:t>
            </a:r>
            <a:r>
              <a:rPr lang="en-US" dirty="0"/>
              <a:t> a first-year master’s student.</a:t>
            </a:r>
          </a:p>
          <a:p>
            <a:endParaRPr lang="en-US" dirty="0"/>
          </a:p>
          <a:p>
            <a:r>
              <a:rPr lang="en-US" dirty="0"/>
              <a:t>The talk today revolves around sparse JL Lemma as published by Cohen, Jayram and Nelson in their article from 2018</a:t>
            </a:r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00868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achieve our purpose? We need to construct a matrix with epsilon md nonzero entries. </a:t>
            </a:r>
          </a:p>
          <a:p>
            <a:endParaRPr lang="en-US" dirty="0"/>
          </a:p>
          <a:p>
            <a:r>
              <a:rPr lang="en-US" dirty="0"/>
              <a:t>We have two things to decide.</a:t>
            </a:r>
          </a:p>
          <a:p>
            <a:r>
              <a:rPr lang="en-US" dirty="0"/>
              <a:t>The first,</a:t>
            </a:r>
          </a:p>
          <a:p>
            <a:r>
              <a:rPr lang="en-US" dirty="0"/>
              <a:t>Where are the non-zeros? What would be the method for placing them?</a:t>
            </a:r>
          </a:p>
          <a:p>
            <a:endParaRPr lang="en-US" dirty="0"/>
          </a:p>
          <a:p>
            <a:r>
              <a:rPr lang="en-US" dirty="0"/>
              <a:t>The second thing to decide is</a:t>
            </a:r>
          </a:p>
          <a:p>
            <a:r>
              <a:rPr lang="en-US" dirty="0"/>
              <a:t>What is the value of the non-zero entries?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491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assuming we constructed such a matrix, lets define Z as the distance between the norms.</a:t>
            </a:r>
          </a:p>
          <a:p>
            <a:r>
              <a:rPr lang="en-US" dirty="0"/>
              <a:t>By </a:t>
            </a:r>
            <a:r>
              <a:rPr lang="en-US" dirty="0" err="1"/>
              <a:t>markovs</a:t>
            </a:r>
            <a:r>
              <a:rPr lang="en-US" dirty="0"/>
              <a:t> inequality, the probability that the distance is bigger than epsilon is epsilon to the –q times the expectation of Z to the power of q.</a:t>
            </a:r>
          </a:p>
          <a:p>
            <a:r>
              <a:rPr lang="en-US" dirty="0"/>
              <a:t>which if you remember, this is actually the q moment of Z. </a:t>
            </a:r>
          </a:p>
          <a:p>
            <a:endParaRPr lang="en-US" dirty="0"/>
          </a:p>
          <a:p>
            <a:r>
              <a:rPr lang="en-US" dirty="0"/>
              <a:t>then in order to bound the probability, we only need to bound the q moment of Z.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2637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in order to reduce the compute time, we have two tasks.</a:t>
            </a:r>
          </a:p>
          <a:p>
            <a:endParaRPr lang="en-US" dirty="0"/>
          </a:p>
          <a:p>
            <a:r>
              <a:rPr lang="en-US" dirty="0"/>
              <a:t>We need to construct a sparse matrix to fit the conditions, and we need to bound the </a:t>
            </a:r>
            <a:r>
              <a:rPr lang="en-US" dirty="0" err="1"/>
              <a:t>qth</a:t>
            </a:r>
            <a:r>
              <a:rPr lang="en-US" dirty="0"/>
              <a:t> moment of Z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11307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continue, does anyone have a question so far?</a:t>
            </a:r>
          </a:p>
          <a:p>
            <a:endParaRPr lang="en-US" dirty="0"/>
          </a:p>
          <a:p>
            <a:r>
              <a:rPr lang="en-US" dirty="0"/>
              <a:t>Lets construct the map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46600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Radmacher</a:t>
            </a:r>
            <a:r>
              <a:rPr lang="en-US" dirty="0"/>
              <a:t> </a:t>
            </a:r>
            <a:r>
              <a:rPr lang="en-US" dirty="0" err="1"/>
              <a:t>r.v.</a:t>
            </a:r>
            <a:r>
              <a:rPr lang="en-US" dirty="0"/>
              <a:t> is 1 with prob half, and –1 with prob half.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8583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Cambria Math" panose="02040503050406030204" pitchFamily="18" charset="0"/>
              </a:rPr>
              <a:t>in order to d</a:t>
            </a:r>
            <a:r>
              <a:rPr lang="en-US" sz="1200" dirty="0"/>
              <a:t>etermine the </a:t>
            </a:r>
            <a:r>
              <a:rPr lang="en-US" sz="1200" b="1" dirty="0"/>
              <a:t>placement</a:t>
            </a:r>
            <a:r>
              <a:rPr lang="en-US" sz="1200" dirty="0"/>
              <a:t> for the non-zeros, we’ll use</a:t>
            </a:r>
            <a:r>
              <a:rPr lang="en-US" sz="1200" b="1" dirty="0">
                <a:solidFill>
                  <a:srgbClr val="FF6600"/>
                </a:solidFill>
              </a:rPr>
              <a:t> </a:t>
            </a:r>
            <a:r>
              <a:rPr lang="en-US" sz="1200" b="1" dirty="0"/>
              <a:t>Bernoulli</a:t>
            </a:r>
            <a:r>
              <a:rPr lang="en-US" sz="1200" dirty="0"/>
              <a:t> random variables.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Bernoulli random variables get 1 in case of success and 0 in case of failure.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we’ll soon define the prob and conditions over these variables.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And In order to determine the </a:t>
            </a:r>
            <a:r>
              <a:rPr lang="en-US" sz="1200" b="1" dirty="0"/>
              <a:t>value</a:t>
            </a:r>
            <a:r>
              <a:rPr lang="en-US" sz="1200" dirty="0"/>
              <a:t> of the non-zeros, we’ll use </a:t>
            </a:r>
            <a:r>
              <a:rPr lang="en-US" sz="1200" b="1" dirty="0"/>
              <a:t>Rademacher </a:t>
            </a:r>
            <a:r>
              <a:rPr lang="en-US" sz="1200" dirty="0"/>
              <a:t>random variables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07584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pick a random L of size m by d.</a:t>
            </a:r>
          </a:p>
          <a:p>
            <a:r>
              <a:rPr lang="en-US" dirty="0"/>
              <a:t>We’ll define the r I entry as 1 over sqrt of s, times eta r </a:t>
            </a:r>
            <a:r>
              <a:rPr lang="en-US" dirty="0" err="1"/>
              <a:t>i</a:t>
            </a:r>
            <a:r>
              <a:rPr lang="en-US" dirty="0"/>
              <a:t>, times sigma r, I</a:t>
            </a:r>
          </a:p>
          <a:p>
            <a:r>
              <a:rPr lang="en-US" dirty="0"/>
              <a:t>Where s = O(epsilon m)</a:t>
            </a:r>
          </a:p>
          <a:p>
            <a:endParaRPr lang="en-US" dirty="0"/>
          </a:p>
          <a:p>
            <a:r>
              <a:rPr lang="en-US" dirty="0"/>
              <a:t>As said, the eta s are Bernoulli </a:t>
            </a:r>
            <a:r>
              <a:rPr lang="en-US" dirty="0" err="1"/>
              <a:t>r.v</a:t>
            </a:r>
            <a:r>
              <a:rPr lang="en-US" dirty="0"/>
              <a:t>  that determine the placement of the non zeros</a:t>
            </a:r>
          </a:p>
          <a:p>
            <a:r>
              <a:rPr lang="en-US" dirty="0"/>
              <a:t>And the </a:t>
            </a:r>
            <a:r>
              <a:rPr lang="en-US" dirty="0" err="1"/>
              <a:t>sigmas</a:t>
            </a:r>
            <a:r>
              <a:rPr lang="en-US" dirty="0"/>
              <a:t> are </a:t>
            </a:r>
            <a:r>
              <a:rPr lang="en-US" dirty="0" err="1"/>
              <a:t>radmacher</a:t>
            </a:r>
            <a:r>
              <a:rPr lang="en-US" dirty="0"/>
              <a:t> </a:t>
            </a:r>
            <a:r>
              <a:rPr lang="en-US" dirty="0" err="1"/>
              <a:t>r.v</a:t>
            </a:r>
            <a:r>
              <a:rPr lang="en-US" dirty="0"/>
              <a:t> that determine the value of the non zeros</a:t>
            </a:r>
          </a:p>
          <a:p>
            <a:endParaRPr lang="en-US" dirty="0"/>
          </a:p>
          <a:p>
            <a:r>
              <a:rPr lang="en-US" dirty="0"/>
              <a:t>When I first read the paper, the representation of L was a little confusing for me.</a:t>
            </a:r>
          </a:p>
          <a:p>
            <a:r>
              <a:rPr lang="en-US" dirty="0"/>
              <a:t>After a few reads, I got used to it. Feel free to ask for reminders about any representation/marking from now on </a:t>
            </a:r>
            <a:r>
              <a:rPr lang="en-US" dirty="0">
                <a:sym typeface="Wingdings" panose="05000000000000000000" pitchFamily="2" charset="2"/>
              </a:rPr>
              <a:t>.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60280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limit the compute time for the dimension reduction, as mentioned earlier, we’d like to limit the number of non-zero entries per column. 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59159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m entries each column , we’d like s of them to be non zeros</a:t>
            </a:r>
          </a:p>
          <a:p>
            <a:endParaRPr lang="en-US" dirty="0"/>
          </a:p>
          <a:p>
            <a:r>
              <a:rPr lang="en-US" dirty="0"/>
              <a:t>The eta s are distributed as Bernoulli s with the parameter s/m.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29915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 eta-s fully independent?</a:t>
            </a:r>
          </a:p>
          <a:p>
            <a:endParaRPr lang="en-US" dirty="0"/>
          </a:p>
          <a:p>
            <a:r>
              <a:rPr lang="en-US" dirty="0"/>
              <a:t>Remember condition 1. if we want exactly s nonzero entries per column, then the entries cannot be independent.</a:t>
            </a:r>
          </a:p>
          <a:p>
            <a:endParaRPr lang="en-US" dirty="0"/>
          </a:p>
          <a:p>
            <a:r>
              <a:rPr lang="en-US" dirty="0"/>
              <a:t>if they are ind. We get E(sum) = s, but the result could be smaller or larger than 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0146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start, I just want to do a quick recap.</a:t>
            </a:r>
          </a:p>
          <a:p>
            <a:endParaRPr lang="en-US" dirty="0"/>
          </a:p>
          <a:p>
            <a:r>
              <a:rPr lang="en-US" dirty="0"/>
              <a:t>In the lectures </a:t>
            </a:r>
            <a:r>
              <a:rPr lang="en-US" dirty="0" err="1"/>
              <a:t>Robi</a:t>
            </a:r>
            <a:r>
              <a:rPr lang="en-US" dirty="0"/>
              <a:t> walked us through the JL Lemma. </a:t>
            </a:r>
          </a:p>
          <a:p>
            <a:br>
              <a:rPr lang="en-US" dirty="0"/>
            </a:br>
            <a:r>
              <a:rPr lang="en-US" dirty="0"/>
              <a:t>if you remember, the goal of the </a:t>
            </a:r>
            <a:r>
              <a:rPr lang="en-US" dirty="0" err="1"/>
              <a:t>jl</a:t>
            </a:r>
            <a:r>
              <a:rPr lang="en-US" dirty="0"/>
              <a:t> lemma is to perform a dimension reduction- to take vectors from a high dimension, and map them into a lower </a:t>
            </a:r>
            <a:r>
              <a:rPr lang="en-US" dirty="0" err="1"/>
              <a:t>dimention</a:t>
            </a:r>
            <a:r>
              <a:rPr lang="en-US" dirty="0"/>
              <a:t>, and keeping the distances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93589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expectation of the product of any subgroup for the eta-s, is smaller equal than the product of their expectations.</a:t>
            </a:r>
          </a:p>
          <a:p>
            <a:endParaRPr lang="en-US" dirty="0"/>
          </a:p>
          <a:p>
            <a:r>
              <a:rPr lang="en-US" dirty="0"/>
              <a:t>Notice, that when the eta-s are fully independent, the inequality turns into an equality.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76112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proof, let’s assume the eta-s are fully ind.</a:t>
            </a:r>
          </a:p>
          <a:p>
            <a:endParaRPr lang="en-US" dirty="0"/>
          </a:p>
          <a:p>
            <a:r>
              <a:rPr lang="en-US" dirty="0"/>
              <a:t>We just said this contradicts condition 1!</a:t>
            </a:r>
          </a:p>
          <a:p>
            <a:r>
              <a:rPr lang="en-US" dirty="0"/>
              <a:t>Every time that some statement will be proved by the ind. Then the same statement, could have actually been proved by relaying on condition 3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47671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get into the proof.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46188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recall </a:t>
            </a:r>
          </a:p>
          <a:p>
            <a:r>
              <a:rPr lang="en-US" dirty="0"/>
              <a:t>So after we built L, we can calculate Z accordingly.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964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lets find the squared norm for L multiplied by x.</a:t>
            </a:r>
          </a:p>
          <a:p>
            <a:endParaRPr lang="en-US" dirty="0"/>
          </a:p>
          <a:p>
            <a:r>
              <a:rPr lang="en-US" dirty="0"/>
              <a:t>The r entry of L times x is 1 over the sqrt of s times the sum </a:t>
            </a:r>
          </a:p>
          <a:p>
            <a:r>
              <a:rPr lang="en-US" dirty="0"/>
              <a:t>To compute the norm, we sum over the vector (from 1 to m) and raise every entry by the power of 2.</a:t>
            </a:r>
          </a:p>
          <a:p>
            <a:endParaRPr lang="en-US" dirty="0"/>
          </a:p>
          <a:p>
            <a:r>
              <a:rPr lang="en-US" dirty="0"/>
              <a:t>And this is the result product.</a:t>
            </a:r>
          </a:p>
          <a:p>
            <a:r>
              <a:rPr lang="en-US" dirty="0"/>
              <a:t>Note that that the norm has 3 sums here (1 to m, and twice 1 to 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07435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split the product into the sum over the diagonal, and remaining sum (when </a:t>
            </a:r>
            <a:r>
              <a:rPr lang="en-US" dirty="0" err="1"/>
              <a:t>i</a:t>
            </a:r>
            <a:r>
              <a:rPr lang="en-US" dirty="0"/>
              <a:t> does not equal j)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3606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take the norm and remove 1, we get the sum without the diagonal.</a:t>
            </a:r>
          </a:p>
          <a:p>
            <a:endParaRPr lang="en-US" dirty="0"/>
          </a:p>
          <a:p>
            <a:r>
              <a:rPr lang="en-US" dirty="0"/>
              <a:t>The etas are jointly independent of the </a:t>
            </a:r>
            <a:r>
              <a:rPr lang="en-US" dirty="0" err="1"/>
              <a:t>ind</a:t>
            </a:r>
            <a:r>
              <a:rPr lang="en-US" dirty="0"/>
              <a:t> </a:t>
            </a:r>
            <a:r>
              <a:rPr lang="en-US" dirty="0" err="1"/>
              <a:t>sigmas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when we take the expectation over Z,  using the </a:t>
            </a:r>
            <a:r>
              <a:rPr lang="en-US" dirty="0" err="1"/>
              <a:t>ind</a:t>
            </a:r>
            <a:endParaRPr lang="en-US" dirty="0"/>
          </a:p>
          <a:p>
            <a:r>
              <a:rPr lang="en-US" dirty="0"/>
              <a:t>We get that the </a:t>
            </a:r>
            <a:r>
              <a:rPr lang="en-US" dirty="0" err="1"/>
              <a:t>sigmas</a:t>
            </a:r>
            <a:r>
              <a:rPr lang="en-US" dirty="0"/>
              <a:t> exp is 0 , so  EZ over all is 0;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334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Here is a little reminder for some norms we’ll be using today.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frobenius</a:t>
                </a:r>
                <a:r>
                  <a:rPr lang="en-US" dirty="0"/>
                  <a:t> norm- the square root over the sum of the squared entries of the matrix </a:t>
                </a:r>
              </a:p>
              <a:p>
                <a:endParaRPr lang="en-US" dirty="0"/>
              </a:p>
              <a:p>
                <a:r>
                  <a:rPr lang="en-US" dirty="0"/>
                  <a:t>The operator norm- for a symmetric A, this is the </a:t>
                </a:r>
                <a:r>
                  <a:rPr lang="en-US" sz="1200" dirty="0"/>
                  <a:t>largest absolute value of an eigenvalue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Here is a little reminder for some norms we’ll be using today.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frobenius</a:t>
                </a:r>
                <a:r>
                  <a:rPr lang="en-US" dirty="0"/>
                  <a:t> norm- the square root over the sum of the squared entries of the matrix </a:t>
                </a:r>
              </a:p>
              <a:p>
                <a:endParaRPr lang="en-US" dirty="0"/>
              </a:p>
              <a:p>
                <a:r>
                  <a:rPr lang="en-US" dirty="0"/>
                  <a:t>The operator norm- for a symmetric A, this is the </a:t>
                </a:r>
                <a:r>
                  <a:rPr lang="en-US" sz="1200" dirty="0"/>
                  <a:t>largest absolute value of an eigenvalue of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𝐴</a:t>
                </a:r>
                <a:r>
                  <a:rPr lang="en-US" dirty="0"/>
                  <a:t>.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26461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sigmas</a:t>
            </a:r>
            <a:r>
              <a:rPr lang="en-US" dirty="0"/>
              <a:t> are </a:t>
            </a:r>
            <a:r>
              <a:rPr lang="en-US" dirty="0" err="1"/>
              <a:t>Rademachers</a:t>
            </a:r>
            <a:r>
              <a:rPr lang="en-US" dirty="0"/>
              <a:t>. </a:t>
            </a:r>
          </a:p>
          <a:p>
            <a:r>
              <a:rPr lang="en-US" dirty="0"/>
              <a:t>for every square matrix, the q moment of sigma t A sigma minus the expectation by the power of one over q</a:t>
            </a:r>
          </a:p>
          <a:p>
            <a:r>
              <a:rPr lang="en-US" dirty="0"/>
              <a:t>is roughly the same size as </a:t>
            </a:r>
            <a:r>
              <a:rPr lang="en-US" dirty="0" err="1"/>
              <a:t>sqare</a:t>
            </a:r>
            <a:r>
              <a:rPr lang="en-US" dirty="0"/>
              <a:t> root q times the </a:t>
            </a:r>
            <a:r>
              <a:rPr lang="en-US" dirty="0" err="1"/>
              <a:t>frobenius</a:t>
            </a:r>
            <a:r>
              <a:rPr lang="en-US" dirty="0"/>
              <a:t> norm plus q times the operator norm.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4243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this inequality correct? We wont proof this inequality today. But let's get some intuition.</a:t>
            </a:r>
          </a:p>
          <a:p>
            <a:r>
              <a:rPr lang="en-US" dirty="0"/>
              <a:t>note that when q=2, the </a:t>
            </a:r>
            <a:r>
              <a:rPr lang="en-US" dirty="0" err="1"/>
              <a:t>lefr</a:t>
            </a:r>
            <a:r>
              <a:rPr lang="en-US" dirty="0"/>
              <a:t> side of the equation, is the std. deviation of sigma t A sigma.</a:t>
            </a:r>
          </a:p>
          <a:p>
            <a:endParaRPr lang="en-US" dirty="0"/>
          </a:p>
          <a:p>
            <a:r>
              <a:rPr lang="en-US" dirty="0"/>
              <a:t>What is sigma t A sigma? Because the </a:t>
            </a:r>
            <a:r>
              <a:rPr lang="en-US" dirty="0" err="1"/>
              <a:t>sigmas</a:t>
            </a:r>
            <a:r>
              <a:rPr lang="en-US" dirty="0"/>
              <a:t> are </a:t>
            </a:r>
            <a:r>
              <a:rPr lang="en-US" dirty="0" err="1"/>
              <a:t>radmachers</a:t>
            </a:r>
            <a:r>
              <a:rPr lang="en-US" dirty="0"/>
              <a:t>, the product is almost the same as multiplying each entry of A in a random sign and summing them.</a:t>
            </a:r>
          </a:p>
          <a:p>
            <a:r>
              <a:rPr lang="en-US" dirty="0"/>
              <a:t>why ‘almost’? because in the diagonal, the sign is always positive.</a:t>
            </a:r>
          </a:p>
          <a:p>
            <a:endParaRPr lang="en-US" dirty="0"/>
          </a:p>
          <a:p>
            <a:r>
              <a:rPr lang="en-US" dirty="0"/>
              <a:t>The std deviation over this sum, is an indicator of the size of the entries of A. </a:t>
            </a:r>
          </a:p>
          <a:p>
            <a:r>
              <a:rPr lang="en-US" dirty="0"/>
              <a:t>In the right side, lets ignore the op norm for the intuition, but the </a:t>
            </a:r>
            <a:r>
              <a:rPr lang="en-US" dirty="0" err="1"/>
              <a:t>frobienus</a:t>
            </a:r>
            <a:r>
              <a:rPr lang="en-US" dirty="0"/>
              <a:t> norm, is also an indicator for the size of entries in A.</a:t>
            </a:r>
          </a:p>
          <a:p>
            <a:endParaRPr lang="en-US" dirty="0"/>
          </a:p>
          <a:p>
            <a:r>
              <a:rPr lang="en-US" dirty="0"/>
              <a:t>This means that both sides are roughly equal.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8158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prove the lemma, we constructed a map of gaussians and showed that with high prob, the norm of the result vector y,</a:t>
            </a:r>
          </a:p>
          <a:p>
            <a:r>
              <a:rPr lang="en-US" dirty="0"/>
              <a:t>is close to the original norm of x.</a:t>
            </a:r>
          </a:p>
          <a:p>
            <a:endParaRPr lang="en-US" dirty="0"/>
          </a:p>
          <a:p>
            <a:r>
              <a:rPr lang="en-US" dirty="0"/>
              <a:t>As you remember the compute time here O(m*d)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68289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In order to use the Hanson-Wright inequality, we can express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20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2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1200" dirty="0"/>
              </a:p>
              <a:p>
                <a:r>
                  <a:rPr lang="en-US" dirty="0"/>
                  <a:t>We’ll take the variables from the previous representations and build  Z in the required form.</a:t>
                </a:r>
              </a:p>
              <a:p>
                <a:endParaRPr lang="en-US" dirty="0"/>
              </a:p>
              <a:p>
                <a:r>
                  <a:rPr lang="en-US" dirty="0"/>
                  <a:t>Build…</a:t>
                </a:r>
              </a:p>
              <a:p>
                <a:r>
                  <a:rPr lang="en-US" dirty="0"/>
                  <a:t>For Each I and J not from the diagonal</a:t>
                </a:r>
              </a:p>
              <a:p>
                <a:r>
                  <a:rPr lang="en-US" dirty="0"/>
                  <a:t>The I,I entries are 0 because if you remember, we removed the diagonal </a:t>
                </a:r>
                <a:r>
                  <a:rPr lang="en-US" dirty="0" err="1"/>
                  <a:t>eariler</a:t>
                </a:r>
                <a:endParaRPr lang="en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In order to use the Hanson-Wright inequality, we can express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𝑍=𝜎</a:t>
                </a:r>
                <a:r>
                  <a:rPr lang="en-US" sz="1200" i="0" dirty="0">
                    <a:solidFill>
                      <a:srgbClr val="836967"/>
                    </a:solidFill>
                    <a:latin typeface="Cambria Math" panose="02040503050406030204" pitchFamily="18" charset="0"/>
                  </a:rPr>
                  <a:t>^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𝑇 𝐴𝜎</a:t>
                </a:r>
                <a:endParaRPr lang="en-US" sz="1200" dirty="0"/>
              </a:p>
              <a:p>
                <a:r>
                  <a:rPr lang="en-US" dirty="0"/>
                  <a:t>We’ll take the variables from the previous representations and build  Z in the required form.</a:t>
                </a:r>
              </a:p>
              <a:p>
                <a:endParaRPr lang="en-US" dirty="0"/>
              </a:p>
              <a:p>
                <a:r>
                  <a:rPr lang="en-US" dirty="0"/>
                  <a:t>Build…</a:t>
                </a:r>
              </a:p>
              <a:p>
                <a:r>
                  <a:rPr lang="en-US" dirty="0"/>
                  <a:t>For Each I and J not from the diagonal</a:t>
                </a:r>
              </a:p>
              <a:p>
                <a:r>
                  <a:rPr lang="en-US" dirty="0"/>
                  <a:t>The I,I entries are 0 because if you remember, we removed the diagonal </a:t>
                </a:r>
                <a:r>
                  <a:rPr lang="en-US" dirty="0" err="1"/>
                  <a:t>eariler</a:t>
                </a:r>
                <a:endParaRPr lang="en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90958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822533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Then, by the </a:t>
            </a:r>
            <a:r>
              <a:rPr lang="en-US" dirty="0" err="1"/>
              <a:t>hanson</a:t>
            </a:r>
            <a:r>
              <a:rPr lang="en-US" dirty="0"/>
              <a:t> wright inequality, we get this equality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618760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Lets take the moment to the power of 1 over q on both sides.</a:t>
            </a:r>
          </a:p>
          <a:p>
            <a:endParaRPr lang="en-US" dirty="0"/>
          </a:p>
          <a:p>
            <a:r>
              <a:rPr lang="en-US" dirty="0"/>
              <a:t>Now we got the full expectation over Z.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40082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moment by the power of 1 over q satisfies the </a:t>
            </a:r>
            <a:r>
              <a:rPr lang="en-US" dirty="0" err="1"/>
              <a:t>triagngle</a:t>
            </a:r>
            <a:r>
              <a:rPr lang="en-US" dirty="0"/>
              <a:t> inequality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Then in order to bound Z’s moment (and use the Markov’s inequality), we only need to bound A’s norms. 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45383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claim 1, that the </a:t>
            </a:r>
            <a:r>
              <a:rPr lang="en-US" dirty="0" err="1"/>
              <a:t>frobenius</a:t>
            </a:r>
            <a:r>
              <a:rPr lang="en-US" dirty="0"/>
              <a:t> norm is bounded by 1 over the sqrt of m,</a:t>
            </a:r>
          </a:p>
          <a:p>
            <a:r>
              <a:rPr lang="en-US" dirty="0"/>
              <a:t>And 2, that the op norm is bounded by 1 over 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82690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markov</a:t>
            </a:r>
            <a:r>
              <a:rPr lang="en-US" dirty="0"/>
              <a:t>, when we insert the </a:t>
            </a:r>
            <a:r>
              <a:rPr lang="en-US" dirty="0" err="1"/>
              <a:t>hanson</a:t>
            </a:r>
            <a:r>
              <a:rPr lang="en-US" dirty="0"/>
              <a:t> right inequality, we get this.</a:t>
            </a:r>
          </a:p>
          <a:p>
            <a:r>
              <a:rPr lang="en-US" dirty="0"/>
              <a:t>And by the claims, this.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000047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Lets set q to be </a:t>
            </a:r>
            <a:r>
              <a:rPr lang="en-US" dirty="0" err="1"/>
              <a:t>tetta</a:t>
            </a:r>
            <a:r>
              <a:rPr lang="en-US" dirty="0"/>
              <a:t> of log 1 over delta. By simple calculation, this equals to s squared over m.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089517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 is smaller than epsilon to the –q times this product.</a:t>
            </a:r>
          </a:p>
          <a:p>
            <a:r>
              <a:rPr lang="en-US" dirty="0"/>
              <a:t>The epsilon cancels out.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38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60876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chose q, we can set c to anything we’d like. Lets say this right here is smaller than 1 over e.</a:t>
            </a:r>
          </a:p>
          <a:p>
            <a:r>
              <a:rPr lang="en-US" dirty="0"/>
              <a:t>and we get what we wanted- the prob is smaller than delta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6907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 of the paper is to significantly reduce the compute time.</a:t>
            </a:r>
          </a:p>
          <a:p>
            <a:r>
              <a:rPr lang="en-US" dirty="0"/>
              <a:t>The original compute time is md, and we’d like to reduce it to a ‘fraction’ of the original time. Epsilon </a:t>
            </a:r>
            <a:r>
              <a:rPr lang="en-US" dirty="0" err="1"/>
              <a:t>md.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a typeface="Cambria Math" panose="02040503050406030204" pitchFamily="18" charset="0"/>
              </a:rPr>
              <a:t>Does it seem </a:t>
            </a:r>
            <a:r>
              <a:rPr lang="en-US" sz="1200" b="0" dirty="0" err="1">
                <a:ea typeface="Cambria Math" panose="02040503050406030204" pitchFamily="18" charset="0"/>
              </a:rPr>
              <a:t>fimiliar</a:t>
            </a:r>
            <a:r>
              <a:rPr lang="en-US" sz="1200" b="0" dirty="0">
                <a:ea typeface="Cambria Math" panose="020405030504060302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ea typeface="Cambria Math" panose="02040503050406030204" pitchFamily="18" charset="0"/>
            </a:endParaRP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776422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73245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block of A, A-r, we can express the block as S – D where S is just the same as A without the zeroed out diagonal.</a:t>
            </a:r>
          </a:p>
          <a:p>
            <a:r>
              <a:rPr lang="en-US" dirty="0"/>
              <a:t>And D, is a diagonal matrix meant to remove the diagonal for A.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41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00721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triangle </a:t>
            </a:r>
            <a:r>
              <a:rPr lang="en-US" dirty="0" err="1"/>
              <a:t>ineq</a:t>
            </a:r>
            <a:r>
              <a:rPr lang="en-US" dirty="0"/>
              <a:t>., the operator norm of A is smaller equals to the sum of the S and D operator norms.</a:t>
            </a:r>
          </a:p>
          <a:p>
            <a:endParaRPr lang="en-US" dirty="0"/>
          </a:p>
          <a:p>
            <a:r>
              <a:rPr lang="en-US" dirty="0"/>
              <a:t>D is a diagonal matrix, so its eigenvalues are its diagonal entries. Because its entries are x entries squared, then the norm is smaller. then x infinity norm squared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42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343060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S? S </a:t>
            </a:r>
            <a:r>
              <a:rPr lang="en-US" dirty="0" err="1"/>
              <a:t>cloumns</a:t>
            </a:r>
            <a:r>
              <a:rPr lang="en-US" dirty="0"/>
              <a:t> are a constant times u. so then S rank is 1 (all its columns are linearly dependent). </a:t>
            </a:r>
          </a:p>
          <a:p>
            <a:r>
              <a:rPr lang="en-US" dirty="0"/>
              <a:t>So, S has only two eigenvalues , zero and the norm of u squared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43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641511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is the number of Bernoulli experiments in X, and alpha is the prob for success of each one.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44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61988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won't get into the full proof here. And </a:t>
            </a:r>
            <a:r>
              <a:rPr lang="en-US" dirty="0" err="1"/>
              <a:t>Im</a:t>
            </a:r>
            <a:r>
              <a:rPr lang="en-US" dirty="0"/>
              <a:t> happy to send and explain the proof to anyone </a:t>
            </a:r>
            <a:r>
              <a:rPr lang="en-US" dirty="0" err="1"/>
              <a:t>whos</a:t>
            </a:r>
            <a:r>
              <a:rPr lang="en-US" dirty="0"/>
              <a:t> interested.</a:t>
            </a:r>
          </a:p>
          <a:p>
            <a:endParaRPr lang="en-US" dirty="0"/>
          </a:p>
          <a:p>
            <a:r>
              <a:rPr lang="en-US" dirty="0" err="1"/>
              <a:t>Im</a:t>
            </a:r>
            <a:r>
              <a:rPr lang="en-US" dirty="0"/>
              <a:t> going to give a basic understanding for the concept of the proof</a:t>
            </a:r>
          </a:p>
          <a:p>
            <a:endParaRPr lang="en-US" dirty="0"/>
          </a:p>
          <a:p>
            <a:r>
              <a:rPr lang="en-US" dirty="0"/>
              <a:t>Since </a:t>
            </a:r>
            <a:r>
              <a:rPr lang="en-US" dirty="0" err="1"/>
              <a:t>binomal</a:t>
            </a:r>
            <a:r>
              <a:rPr lang="en-US" dirty="0"/>
              <a:t> </a:t>
            </a:r>
            <a:r>
              <a:rPr lang="en-US" dirty="0" err="1"/>
              <a:t>r.v</a:t>
            </a:r>
            <a:r>
              <a:rPr lang="en-US" dirty="0"/>
              <a:t> can be represented as a sum of n Bernoulli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45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892943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46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923768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x’s  here can be easily bounded because x is a unit vector. So we need to bound this sum in order to bound the norm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47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024608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this calculation here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49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608882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summerize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51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1791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seen a theorem in class, which proves that there is a map with compute time reduced to </a:t>
            </a:r>
            <a:r>
              <a:rPr lang="en-US" dirty="0" err="1"/>
              <a:t>dlogd</a:t>
            </a:r>
            <a:r>
              <a:rPr lang="en-US" dirty="0"/>
              <a:t> +m by the power of 3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299187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52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9848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even proved and constructed a map with O(</a:t>
            </a:r>
            <a:r>
              <a:rPr lang="en-US" dirty="0" err="1"/>
              <a:t>dlogd</a:t>
            </a:r>
            <a:r>
              <a:rPr lang="en-US" dirty="0"/>
              <a:t> +m) compute time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8925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 of the proof was to reduce the number of non-zero entries in the linear map</a:t>
            </a:r>
          </a:p>
          <a:p>
            <a:endParaRPr lang="en-US" dirty="0"/>
          </a:p>
          <a:p>
            <a:r>
              <a:rPr lang="en-US" dirty="0"/>
              <a:t>To create the map, we took the product of two sparse matrices, and one structured matrix.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6866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reminder of the formal JL lemma.</a:t>
            </a:r>
          </a:p>
          <a:p>
            <a:r>
              <a:rPr lang="en-US" dirty="0"/>
              <a:t>We have a randomized matrix L of size m x d. then for every unit vector of size d, with high prob, the norm is preserved.</a:t>
            </a: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96338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lets go through the proof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36DB7-3A4A-4444-B963-EB77C6C836A7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1939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B74-91DC-486A-9581-09487181D8D1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L"/>
              <a:t>/45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8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2408-A550-4AE1-B964-7F306581159C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L"/>
              <a:t>/45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1282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20E9-0E72-4871-A8FB-DE49FD30843C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L"/>
              <a:t>/45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828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93FE-21B5-4E8A-8CA7-C56D939B12F4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L"/>
              <a:t>/45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888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3723-C03F-4F3A-8C28-887AFF32A9C2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L"/>
              <a:t>/45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2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F820-F189-4161-A946-D670058D59A1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L"/>
              <a:t>/45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8369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9865-1450-4FA5-9CA6-ECCAC928717E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L"/>
              <a:t>/45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046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1543E-E72C-4DC5-901B-D2081407E97B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L"/>
              <a:t>/45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425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609-026D-48C5-B14A-7DD23FADB074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IL"/>
              <a:t>/45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1809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53A7A9-BF0C-4B1C-B5FA-D690709E3DDF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IL"/>
              <a:t>/45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915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1B52-343C-44E8-9337-C0BE3407B80A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L"/>
              <a:t>/45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133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13822A-04E9-4832-9045-7314A000072A}" type="datetime8">
              <a:rPr lang="en-IL" smtClean="0"/>
              <a:t>11/01/2021 12:39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IL"/>
              <a:t>/45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EB75414-552C-43BC-9141-9605A7C5D539}" type="slidenum">
              <a:rPr lang="en-IL" smtClean="0"/>
              <a:t>‹#›</a:t>
            </a:fld>
            <a:endParaRPr lang="en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1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ops.dagstuhl.de/opus/volltexte/2018/8305/pdf/OASIcs-SOSA-2018-15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ops.dagstuhl.de/opus/volltexte/2018/8305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70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8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87C6-4B64-4F17-B3F4-6CAF0F83AD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 Analyses of the Sparse JL Transform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26D21-9F17-4225-B7CA-31194D244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7"/>
          </a:xfrm>
        </p:spPr>
        <p:txBody>
          <a:bodyPr>
            <a:normAutofit/>
          </a:bodyPr>
          <a:lstStyle/>
          <a:p>
            <a:r>
              <a:rPr lang="en-US" dirty="0"/>
              <a:t>Michael B. Cohen, T. S. Jayram and Jelani Nelson, 2018</a:t>
            </a:r>
          </a:p>
          <a:p>
            <a:r>
              <a:rPr lang="en-US" dirty="0">
                <a:solidFill>
                  <a:schemeClr val="accent6"/>
                </a:solidFill>
              </a:rPr>
              <a:t>Overview by Sharon stein</a:t>
            </a:r>
          </a:p>
          <a:p>
            <a:r>
              <a:rPr lang="en-US" sz="1600" dirty="0">
                <a:solidFill>
                  <a:schemeClr val="tx1"/>
                </a:solidFill>
                <a:hlinkClick r:id="rId4"/>
              </a:rPr>
              <a:t>drops.dagstuhl.de/opus/volltexte/2018/8305/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08108-BE9D-416D-AD8C-82D0240C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674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Construct a matrix with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∗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𝑚𝑑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non-zero entries</a:t>
                </a:r>
              </a:p>
              <a:p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Where are the non-zero entries?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What is their value?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3416320"/>
              </a:xfrm>
              <a:prstGeom prst="rect">
                <a:avLst/>
              </a:prstGeom>
              <a:blipFill>
                <a:blip r:embed="rId3"/>
                <a:stretch>
                  <a:fillRect l="-1898" t="-2674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C1018-0843-4EA7-B51F-B8125E3B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53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Outline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4145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Assuming we constructed a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3600" i="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0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3600" b="0" dirty="0"/>
              </a:p>
              <a:p>
                <a:endParaRPr lang="en-US" sz="3600" dirty="0"/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Define: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3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36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600" dirty="0"/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Then, by Markov’s inequality, for any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6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US" sz="36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6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4145302"/>
              </a:xfrm>
              <a:prstGeom prst="rect">
                <a:avLst/>
              </a:prstGeom>
              <a:blipFill>
                <a:blip r:embed="rId3"/>
                <a:stretch>
                  <a:fillRect l="-1898" t="-19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hlinkClick r:id="rId4" action="ppaction://hlinksldjump"/>
            <a:extLst>
              <a:ext uri="{FF2B5EF4-FFF2-40B4-BE49-F238E27FC236}">
                <a16:creationId xmlns:a16="http://schemas.microsoft.com/office/drawing/2014/main" id="{91EE4741-F9C2-4293-BEDF-671A14B3EC8F}"/>
              </a:ext>
            </a:extLst>
          </p:cNvPr>
          <p:cNvSpPr/>
          <p:nvPr/>
        </p:nvSpPr>
        <p:spPr>
          <a:xfrm>
            <a:off x="11567160" y="5749290"/>
            <a:ext cx="262890" cy="26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BE30D-6DA5-4CD7-BF4D-A626C042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5007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166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/>
                  <a:t>Construct a matrix to fit the conditions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tx1"/>
                    </a:solidFill>
                  </a:rPr>
                  <a:t>Bound the q moment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sup>
                        </m:sSup>
                      </m:e>
                    </m:d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1667059"/>
              </a:xfrm>
              <a:prstGeom prst="rect">
                <a:avLst/>
              </a:prstGeom>
              <a:blipFill>
                <a:blip r:embed="rId3"/>
                <a:stretch>
                  <a:fillRect l="-1715" b="-127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230D6-C257-4B17-8AAC-A7FB3444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3663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398B-4460-465D-ACD9-437E2673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880358"/>
            <a:ext cx="6492240" cy="3108961"/>
          </a:xfrm>
        </p:spPr>
        <p:txBody>
          <a:bodyPr>
            <a:normAutofit/>
          </a:bodyPr>
          <a:lstStyle/>
          <a:p>
            <a:r>
              <a:rPr lang="en-US" sz="6600" dirty="0"/>
              <a:t>The Construction</a:t>
            </a:r>
            <a:endParaRPr lang="en-IL" sz="6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8CE87-0750-4199-9A59-53A47E39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6478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Rademacher distribution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2374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 Rademacher random variable X:</a:t>
                </a:r>
              </a:p>
              <a:p>
                <a:br>
                  <a:rPr lang="en-US" sz="3600" dirty="0"/>
                </a:b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=1,     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type m:val="skw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=−1,  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type m:val="skw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2374561"/>
              </a:xfrm>
              <a:prstGeom prst="rect">
                <a:avLst/>
              </a:prstGeom>
              <a:blipFill>
                <a:blip r:embed="rId3"/>
                <a:stretch>
                  <a:fillRect l="-1592" t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C67B3-9F0E-4848-8E69-FB266E9F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2828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JL Transform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3D0C8-A95D-46E5-A810-D49E7C39A41C}"/>
              </a:ext>
            </a:extLst>
          </p:cNvPr>
          <p:cNvSpPr txBox="1"/>
          <p:nvPr/>
        </p:nvSpPr>
        <p:spPr>
          <a:xfrm>
            <a:off x="1200150" y="1866900"/>
            <a:ext cx="99555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Cambria Math" panose="02040503050406030204" pitchFamily="18" charset="0"/>
              </a:rPr>
              <a:t>in order to d</a:t>
            </a:r>
            <a:r>
              <a:rPr lang="en-US" sz="3600" dirty="0"/>
              <a:t>etermine the </a:t>
            </a:r>
            <a:r>
              <a:rPr lang="en-US" sz="3600" b="1" dirty="0"/>
              <a:t>placement</a:t>
            </a:r>
            <a:r>
              <a:rPr lang="en-US" sz="3600" dirty="0"/>
              <a:t> for the non-zeros, we’ll use</a:t>
            </a:r>
            <a:r>
              <a:rPr lang="en-US" sz="3600" b="1" dirty="0">
                <a:solidFill>
                  <a:srgbClr val="FF6600"/>
                </a:solidFill>
              </a:rPr>
              <a:t> </a:t>
            </a:r>
            <a:r>
              <a:rPr lang="en-US" sz="3600" b="1" dirty="0"/>
              <a:t>Bernoulli</a:t>
            </a:r>
            <a:r>
              <a:rPr lang="en-US" sz="3600" dirty="0"/>
              <a:t> random variables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 order to determine the </a:t>
            </a:r>
            <a:r>
              <a:rPr lang="en-US" sz="3600" b="1" dirty="0"/>
              <a:t>value</a:t>
            </a:r>
            <a:r>
              <a:rPr lang="en-US" sz="3600" dirty="0"/>
              <a:t> of the non-zeros, we’ll use </a:t>
            </a:r>
            <a:r>
              <a:rPr lang="en-US" sz="3600" b="1" dirty="0"/>
              <a:t>Rademacher </a:t>
            </a:r>
            <a:r>
              <a:rPr lang="en-US" sz="3600" dirty="0"/>
              <a:t>random variables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ea typeface="Cambria Math" panose="02040503050406030204" pitchFamily="18" charset="0"/>
            </a:endParaRPr>
          </a:p>
          <a:p>
            <a:endParaRPr lang="en-US" sz="3600" b="1" dirty="0"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3768E-01C4-4C0C-A016-5796E1AF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4402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JL Transform (2)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361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/>
                  <a:t>Pick a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3600" i="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0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600" dirty="0"/>
                  <a:t> that satisfies: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44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4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      </a:t>
                </a:r>
                <a:r>
                  <a:rPr lang="en-US" sz="2800" dirty="0"/>
                  <a:t>where  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6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  <m:r>
                          <a:rPr lang="en-US" sz="36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36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.</a:t>
                </a:r>
                <a:endParaRPr lang="en-US" sz="3600" b="1" dirty="0">
                  <a:ea typeface="Cambria Math" panose="02040503050406030204" pitchFamily="18" charset="0"/>
                </a:endParaRPr>
              </a:p>
              <a:p>
                <a:endParaRPr lang="en-US" sz="3600" b="1" dirty="0">
                  <a:ea typeface="Cambria Math" panose="02040503050406030204" pitchFamily="18" charset="0"/>
                </a:endParaRPr>
              </a:p>
              <a:p>
                <a:endParaRPr lang="en-US" sz="36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3616055"/>
              </a:xfrm>
              <a:prstGeom prst="rect">
                <a:avLst/>
              </a:prstGeom>
              <a:blipFill>
                <a:blip r:embed="rId3"/>
                <a:stretch>
                  <a:fillRect l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3768E-01C4-4C0C-A016-5796E1AF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16</a:t>
            </a:fld>
            <a:endParaRPr lang="en-IL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8DD3B7-4B27-4A9E-B49C-FEFD72E8E285}"/>
              </a:ext>
            </a:extLst>
          </p:cNvPr>
          <p:cNvCxnSpPr>
            <a:cxnSpLocks/>
          </p:cNvCxnSpPr>
          <p:nvPr/>
        </p:nvCxnSpPr>
        <p:spPr>
          <a:xfrm>
            <a:off x="4382219" y="4106173"/>
            <a:ext cx="0" cy="5865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1B4E6-3468-4251-9CF2-A789030166BD}"/>
              </a:ext>
            </a:extLst>
          </p:cNvPr>
          <p:cNvCxnSpPr>
            <a:cxnSpLocks/>
          </p:cNvCxnSpPr>
          <p:nvPr/>
        </p:nvCxnSpPr>
        <p:spPr>
          <a:xfrm>
            <a:off x="5103962" y="4106173"/>
            <a:ext cx="0" cy="5865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342EF-A126-4AC4-A857-5A2964759CFC}"/>
              </a:ext>
            </a:extLst>
          </p:cNvPr>
          <p:cNvSpPr/>
          <p:nvPr/>
        </p:nvSpPr>
        <p:spPr>
          <a:xfrm>
            <a:off x="4937126" y="4692770"/>
            <a:ext cx="4068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Rademacher</a:t>
            </a:r>
          </a:p>
          <a:p>
            <a:r>
              <a:rPr lang="en-US" sz="2400" dirty="0"/>
              <a:t>Determines the </a:t>
            </a:r>
            <a:r>
              <a:rPr lang="en-US" sz="2800" b="1" dirty="0"/>
              <a:t>value</a:t>
            </a:r>
            <a:r>
              <a:rPr lang="en-US" sz="2400" dirty="0"/>
              <a:t> of the non-zeros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50A9F7-2380-476C-8984-72D1DFA0239B}"/>
              </a:ext>
            </a:extLst>
          </p:cNvPr>
          <p:cNvSpPr/>
          <p:nvPr/>
        </p:nvSpPr>
        <p:spPr>
          <a:xfrm>
            <a:off x="897164" y="4692770"/>
            <a:ext cx="37625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FF6600"/>
                </a:solidFill>
              </a:rPr>
              <a:t>Bernoulli</a:t>
            </a:r>
          </a:p>
          <a:p>
            <a:pPr algn="r"/>
            <a:r>
              <a:rPr lang="en-US" sz="2400" dirty="0"/>
              <a:t>Determines the </a:t>
            </a:r>
            <a:r>
              <a:rPr lang="en-US" sz="2800" b="1" dirty="0"/>
              <a:t>placement</a:t>
            </a:r>
            <a:r>
              <a:rPr lang="en-US" sz="2400" dirty="0"/>
              <a:t> for the non-zeros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3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SJLT – Condition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8572500" cy="2945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To limit the compute time, we need </a:t>
                </a:r>
                <a:r>
                  <a:rPr lang="en-US" sz="3600" b="1" dirty="0">
                    <a:solidFill>
                      <a:srgbClr val="FF6600"/>
                    </a:solidFill>
                  </a:rPr>
                  <a:t>exactly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br>
                  <a:rPr lang="en-US" sz="3600" b="1" dirty="0">
                    <a:solidFill>
                      <a:schemeClr val="accent1"/>
                    </a:solidFill>
                  </a:rPr>
                </a:br>
                <a:r>
                  <a:rPr lang="en-US" sz="3600" dirty="0"/>
                  <a:t>non-zero entries per column:</a:t>
                </a:r>
              </a:p>
              <a:p>
                <a:endParaRPr lang="en-US" sz="3600" dirty="0"/>
              </a:p>
              <a:p>
                <a:r>
                  <a:rPr lang="en-US" sz="36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  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4000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4000" b="1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en-US" sz="4000" b="1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nary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8572500" cy="2945935"/>
              </a:xfrm>
              <a:prstGeom prst="rect">
                <a:avLst/>
              </a:prstGeom>
              <a:blipFill>
                <a:blip r:embed="rId3"/>
                <a:stretch>
                  <a:fillRect l="-2205" t="-3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18B9C57-B695-4D73-8BD0-17EAB7346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38858"/>
              </p:ext>
            </p:extLst>
          </p:nvPr>
        </p:nvGraphicFramePr>
        <p:xfrm>
          <a:off x="8318499" y="2977044"/>
          <a:ext cx="2311400" cy="2318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925">
                  <a:extLst>
                    <a:ext uri="{9D8B030D-6E8A-4147-A177-3AD203B41FA5}">
                      <a16:colId xmlns:a16="http://schemas.microsoft.com/office/drawing/2014/main" val="1999330595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531089337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069734505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393587196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1518433973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4172066481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945082783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4191095717"/>
                    </a:ext>
                  </a:extLst>
                </a:gridCol>
              </a:tblGrid>
              <a:tr h="386468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715116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95213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442537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83088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664053"/>
                  </a:ext>
                </a:extLst>
              </a:tr>
              <a:tr h="38646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39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525142-3FB5-4DAD-8BE0-6CE03859AD93}"/>
              </a:ext>
            </a:extLst>
          </p:cNvPr>
          <p:cNvSpPr txBox="1"/>
          <p:nvPr/>
        </p:nvSpPr>
        <p:spPr>
          <a:xfrm>
            <a:off x="8195311" y="5425392"/>
            <a:ext cx="299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Example: m = 6, s = 2</a:t>
            </a:r>
            <a:endParaRPr lang="en-IL" sz="2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629B3-BA8F-4EF7-B275-400FD364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490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SJLT – Condition 2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314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For all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i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br>
                  <a: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en-US" sz="36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6600"/>
                    </a:solidFill>
                  </a:rPr>
                  <a:t> </a:t>
                </a:r>
                <a:r>
                  <a:rPr lang="en-US" sz="3600" dirty="0"/>
                  <a:t>are distributed as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𝑩𝒆𝒓𝒏𝒐𝒖𝒍𝒍𝒊</m:t>
                    </m:r>
                    <m:r>
                      <a:rPr lang="en-US" sz="3600" b="1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d>
                  </m:oMath>
                </a14:m>
                <a:endParaRPr lang="en-US" sz="3600" b="1" dirty="0">
                  <a:solidFill>
                    <a:schemeClr val="accent1"/>
                  </a:solidFill>
                </a:endParaRPr>
              </a:p>
              <a:p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:r>
                  <a:rPr lang="en-US" sz="3600" b="0" dirty="0">
                    <a:ea typeface="Cambria Math" panose="02040503050406030204" pitchFamily="18" charset="0"/>
                  </a:rPr>
                  <a:t>This results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3140090"/>
              </a:xfrm>
              <a:prstGeom prst="rect">
                <a:avLst/>
              </a:prstGeom>
              <a:blipFill>
                <a:blip r:embed="rId3"/>
                <a:stretch>
                  <a:fillRect l="-1898" t="-2330" b="-29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0F53A-B756-4A28-8BFC-7873D296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67721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SJLT – Remark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4060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 independent?</a:t>
                </a:r>
              </a:p>
              <a:p>
                <a:br>
                  <a:rPr lang="en-US" sz="3600" dirty="0"/>
                </a:br>
                <a:r>
                  <a:rPr lang="en-US" sz="3600" dirty="0"/>
                  <a:t>They can't be fully independent.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Recall condition 1: </a:t>
                </a:r>
                <a:r>
                  <a:rPr lang="en-US" sz="2800" i="1" dirty="0"/>
                  <a:t>“</a:t>
                </a:r>
                <a:r>
                  <a:rPr lang="en-US" sz="2800" i="1" dirty="0">
                    <a:solidFill>
                      <a:srgbClr val="FF6600"/>
                    </a:solidFill>
                  </a:rPr>
                  <a:t>exactly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i="1" dirty="0"/>
                  <a:t> non-zero entries per column”</a:t>
                </a:r>
                <a:endParaRPr lang="en-US" sz="36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4060599"/>
              </a:xfrm>
              <a:prstGeom prst="rect">
                <a:avLst/>
              </a:prstGeom>
              <a:blipFill>
                <a:blip r:embed="rId3"/>
                <a:stretch>
                  <a:fillRect l="-1898" t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A07E88-1A69-402C-9948-5E1CA364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63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JL Lemma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3D0C8-A95D-46E5-A810-D49E7C39A41C}"/>
              </a:ext>
            </a:extLst>
          </p:cNvPr>
          <p:cNvSpPr txBox="1"/>
          <p:nvPr/>
        </p:nvSpPr>
        <p:spPr>
          <a:xfrm>
            <a:off x="1200150" y="1866900"/>
            <a:ext cx="9955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set of points in a high-dimensional space can be embedded into a space of much lower dimension in such a way that distances between the points are nearly preserved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7D9D95-7691-4BCB-94D3-4BD496411A02}"/>
                  </a:ext>
                </a:extLst>
              </p:cNvPr>
              <p:cNvSpPr txBox="1"/>
              <p:nvPr/>
            </p:nvSpPr>
            <p:spPr>
              <a:xfrm>
                <a:off x="1097280" y="5252916"/>
                <a:ext cx="2638445" cy="120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𝒉𝒊𝒈𝒉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𝒅𝒊𝒎𝒆𝒏𝒕𝒊𝒐𝒏</m:t>
                      </m:r>
                    </m:oMath>
                  </m:oMathPara>
                </a14:m>
                <a:endParaRPr lang="en-US" sz="2400" b="1" dirty="0"/>
              </a:p>
              <a:p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7D9D95-7691-4BCB-94D3-4BD49641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252916"/>
                <a:ext cx="2638445" cy="1206869"/>
              </a:xfrm>
              <a:prstGeom prst="rect">
                <a:avLst/>
              </a:prstGeom>
              <a:blipFill>
                <a:blip r:embed="rId3"/>
                <a:stretch>
                  <a:fillRect l="-20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84B743-86F3-4298-B78B-BEC2C294063A}"/>
                  </a:ext>
                </a:extLst>
              </p:cNvPr>
              <p:cNvSpPr txBox="1"/>
              <p:nvPr/>
            </p:nvSpPr>
            <p:spPr>
              <a:xfrm>
                <a:off x="8455285" y="5252916"/>
                <a:ext cx="714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𝒍𝒐𝒘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𝒅𝒊𝒎𝒆𝒏𝒕𝒊𝒐𝒏</m:t>
                      </m:r>
                    </m:oMath>
                  </m:oMathPara>
                </a14:m>
                <a:endParaRPr lang="en-US" sz="2400" b="1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84B743-86F3-4298-B78B-BEC2C2940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285" y="5252916"/>
                <a:ext cx="714375" cy="1107996"/>
              </a:xfrm>
              <a:prstGeom prst="rect">
                <a:avLst/>
              </a:prstGeom>
              <a:blipFill>
                <a:blip r:embed="rId4"/>
                <a:stretch>
                  <a:fillRect l="-2564" r="-2324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EE3E8B9-2E33-4FB5-BD36-1B6DEB86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2</a:t>
            </a:fld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B8150C-DF03-4ECE-A053-5CF3BE32EC47}"/>
              </a:ext>
            </a:extLst>
          </p:cNvPr>
          <p:cNvSpPr/>
          <p:nvPr/>
        </p:nvSpPr>
        <p:spPr>
          <a:xfrm>
            <a:off x="3748425" y="4216216"/>
            <a:ext cx="2069406" cy="18547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E4C129-303B-4B3B-B6D6-890CF8B85913}"/>
              </a:ext>
            </a:extLst>
          </p:cNvPr>
          <p:cNvSpPr/>
          <p:nvPr/>
        </p:nvSpPr>
        <p:spPr>
          <a:xfrm>
            <a:off x="6374170" y="4175224"/>
            <a:ext cx="2069406" cy="18547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318A2A-020B-45C6-99BA-57675837AD61}"/>
                  </a:ext>
                </a:extLst>
              </p:cNvPr>
              <p:cNvSpPr txBox="1"/>
              <p:nvPr/>
            </p:nvSpPr>
            <p:spPr>
              <a:xfrm>
                <a:off x="4521200" y="449580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318A2A-020B-45C6-99BA-57675837A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00" y="4495800"/>
                <a:ext cx="5334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897BCD-0BCD-4853-91A7-E65A40D5E829}"/>
                  </a:ext>
                </a:extLst>
              </p:cNvPr>
              <p:cNvSpPr txBox="1"/>
              <p:nvPr/>
            </p:nvSpPr>
            <p:spPr>
              <a:xfrm>
                <a:off x="4516428" y="519711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897BCD-0BCD-4853-91A7-E65A40D5E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428" y="5197110"/>
                <a:ext cx="533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5C9B3C-044D-4E7D-88CA-BA55350C6FD9}"/>
                  </a:ext>
                </a:extLst>
              </p:cNvPr>
              <p:cNvSpPr txBox="1"/>
              <p:nvPr/>
            </p:nvSpPr>
            <p:spPr>
              <a:xfrm>
                <a:off x="6449169" y="4495800"/>
                <a:ext cx="19194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5C9B3C-044D-4E7D-88CA-BA55350C6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169" y="4495800"/>
                <a:ext cx="191940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C86E5D-726F-457E-92DC-78BA2BFC5437}"/>
                  </a:ext>
                </a:extLst>
              </p:cNvPr>
              <p:cNvSpPr txBox="1"/>
              <p:nvPr/>
            </p:nvSpPr>
            <p:spPr>
              <a:xfrm>
                <a:off x="6429634" y="5143584"/>
                <a:ext cx="19194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C86E5D-726F-457E-92DC-78BA2BFC5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34" y="5143584"/>
                <a:ext cx="191940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8429D7-12AE-470A-870D-6947AEBAB320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>
            <a:off x="5054600" y="4757410"/>
            <a:ext cx="139456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AE5906-0A6D-40A0-A756-D897373C1E26}"/>
              </a:ext>
            </a:extLst>
          </p:cNvPr>
          <p:cNvCxnSpPr/>
          <p:nvPr/>
        </p:nvCxnSpPr>
        <p:spPr>
          <a:xfrm>
            <a:off x="5027999" y="5458720"/>
            <a:ext cx="142117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6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SJLT – Condition 3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3992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0" dirty="0" smtClean="0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0" dirty="0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800" i="0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∏"/>
                        <m:supHide m:val="on"/>
                        <m:ctrlPr>
                          <a:rPr lang="en-US" sz="4000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  <m:sub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)≤ 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sub>
                          <m:sup/>
                          <m:e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4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e>
                                  <m:sub>
                                    <m:r>
                                      <a:rPr lang="en-US" sz="4000" b="1" i="1" dirty="0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en-US" sz="4000" b="1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000" b="1" i="1" dirty="0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4000" b="1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40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dirty="0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num>
                                  <m:den>
                                    <m:r>
                                      <a:rPr lang="en-US" sz="4000" b="1" i="1" dirty="0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den>
                                </m:f>
                                <m:r>
                                  <a:rPr lang="en-US" sz="4000" b="1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000" b="1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4000" b="1" i="1" dirty="0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4000" b="1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3600" b="1" dirty="0"/>
              </a:p>
              <a:p>
                <a:endParaRPr lang="en-US" sz="3600" dirty="0"/>
              </a:p>
              <a:p>
                <a:r>
                  <a:rPr lang="en-US" sz="2800" dirty="0"/>
                  <a:t>Notice that when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fully independent, the above equation is an equality</a:t>
                </a:r>
              </a:p>
              <a:p>
                <a:endParaRPr lang="en-US" sz="2800" dirty="0"/>
              </a:p>
              <a:p>
                <a:r>
                  <a:rPr lang="en-US" sz="2800" b="1" dirty="0"/>
                  <a:t>By this condition, they are ‘almost’ independent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3992888"/>
              </a:xfrm>
              <a:prstGeom prst="rect">
                <a:avLst/>
              </a:prstGeom>
              <a:blipFill>
                <a:blip r:embed="rId3"/>
                <a:stretch>
                  <a:fillRect l="-1286" b="-3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79339-86D7-4B54-A19A-60655038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946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SJLT – Remark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3D0C8-A95D-46E5-A810-D49E7C39A41C}"/>
              </a:ext>
            </a:extLst>
          </p:cNvPr>
          <p:cNvSpPr txBox="1"/>
          <p:nvPr/>
        </p:nvSpPr>
        <p:spPr>
          <a:xfrm>
            <a:off x="1200150" y="1866900"/>
            <a:ext cx="995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943EEF-A5A9-43FB-9E8A-96B1C185B017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344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In order to simplify, we will assume that </a:t>
                </a:r>
                <a:r>
                  <a:rPr lang="en-US" sz="3600" b="1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600" b="1" dirty="0"/>
                  <a:t> are fully independent</a:t>
                </a:r>
                <a:r>
                  <a:rPr lang="en-US" sz="3600" dirty="0"/>
                  <a:t>. </a:t>
                </a:r>
              </a:p>
              <a:p>
                <a:endParaRPr lang="en-US" sz="3600" b="1" dirty="0"/>
              </a:p>
              <a:p>
                <a:r>
                  <a:rPr lang="en-US" sz="3600" b="1" dirty="0"/>
                  <a:t>Why can we do that?</a:t>
                </a:r>
                <a:br>
                  <a:rPr lang="en-US" sz="3600" b="1" dirty="0"/>
                </a:br>
                <a:r>
                  <a:rPr lang="en-US" sz="3600" dirty="0"/>
                  <a:t>Every time we’ll use the independency,</a:t>
                </a:r>
                <a:br>
                  <a:rPr lang="en-US" sz="3600" dirty="0"/>
                </a:br>
                <a:r>
                  <a:rPr lang="en-US" sz="3600" dirty="0"/>
                  <a:t>the actual proof used condition 3 instead.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943EEF-A5A9-43FB-9E8A-96B1C185B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3440685"/>
              </a:xfrm>
              <a:prstGeom prst="rect">
                <a:avLst/>
              </a:prstGeom>
              <a:blipFill>
                <a:blip r:embed="rId3"/>
                <a:stretch>
                  <a:fillRect l="-1898" t="-2478" r="-1102" b="-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CA3A3-E920-4DAF-B769-47EE1A8C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36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398B-4460-465D-ACD9-437E2673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880358"/>
            <a:ext cx="6492240" cy="3108961"/>
          </a:xfrm>
        </p:spPr>
        <p:txBody>
          <a:bodyPr>
            <a:normAutofit/>
          </a:bodyPr>
          <a:lstStyle/>
          <a:p>
            <a:r>
              <a:rPr lang="en-US" sz="6600" dirty="0"/>
              <a:t>The Proof</a:t>
            </a:r>
            <a:endParaRPr lang="en-IL" sz="6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99AD-F9F0-490D-B376-04AD4014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66643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1488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Z</m:t>
                      </m:r>
                      <m:r>
                        <a:rPr lang="en-US" sz="54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=</m:t>
                      </m:r>
                      <m:sSubSup>
                        <m:sSubSupPr>
                          <m:ctrlPr>
                            <a:rPr lang="en-US" sz="5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 action="ppaction://hlinksldjump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5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 action="ppaction://hlinksldjump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</m:ctrlPr>
                            </m:dPr>
                            <m:e>
                              <m:r>
                                <a:rPr lang="en-US" sz="5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 action="ppaction://hlinksldjump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  <m:t>𝐿</m:t>
                              </m:r>
                              <m:r>
                                <a:rPr lang="en-US" sz="5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hlinkClick r:id="rId3" action="ppaction://hlinksldjump">
                                    <a:extLst>
                                      <a:ext uri="{A12FA001-AC4F-418D-AE19-62706E023703}">
                                        <ahyp:hlinkClr xmlns:ahyp="http://schemas.microsoft.com/office/drawing/2018/hyperlinkcolor" val="tx"/>
                                      </a:ext>
                                    </a:extLst>
                                  </a:hlinkClick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54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 action="ppaction://hlinksldjump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2</m:t>
                          </m:r>
                        </m:sub>
                        <m:sup>
                          <m:r>
                            <a:rPr lang="en-US" sz="54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hlinkClick r:id="rId3" action="ppaction://hlinksldjump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m:t>2</m:t>
                          </m:r>
                        </m:sup>
                      </m:sSubSup>
                      <m:r>
                        <a:rPr lang="en-US" sz="54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m:t>−1</m:t>
                      </m:r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</a:endParaRP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1488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17CE23E9-31C8-4C19-8631-02E4E12D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Remember</a:t>
            </a:r>
            <a:endParaRPr lang="en-I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A7DA1-4B2F-4143-A471-BDE698CC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23</a:t>
            </a:fld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5D88D-7508-497A-BC48-91AE671D2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861" y="3002692"/>
            <a:ext cx="4864255" cy="254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3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D1CA1E-D87D-4BED-B9D4-FA4173D09B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I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D1CA1E-D87D-4BED-B9D4-FA4173D09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15141"/>
                <a:ext cx="9955530" cy="499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/>
                              <m:aln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32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dirty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dirty="0"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dirty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32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200" b="1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200" b="1" dirty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3200" b="1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en-US" sz="32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  <a:p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15141"/>
                <a:ext cx="9955530" cy="4997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F3526-1933-4A66-B9AE-1545E171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82120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D1CA1E-D87D-4BED-B9D4-FA4173D09B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(2)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D1CA1E-D87D-4BED-B9D4-FA4173D09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424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  <m:aln/>
                                </m:r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br>
                  <a:rPr lang="en-US" sz="3600" b="0" i="1" dirty="0">
                    <a:latin typeface="Cambria Math" panose="02040503050406030204" pitchFamily="18" charset="0"/>
                  </a:rPr>
                </a:br>
                <a:endParaRPr lang="en-US" sz="3600" b="0" dirty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4244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D34178-A35A-49C4-88B3-C12B8E7C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25</a:t>
            </a:fld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BDDFC5-2971-4B1D-A5C9-C0115F861E36}"/>
              </a:ext>
            </a:extLst>
          </p:cNvPr>
          <p:cNvCxnSpPr>
            <a:cxnSpLocks/>
          </p:cNvCxnSpPr>
          <p:nvPr/>
        </p:nvCxnSpPr>
        <p:spPr>
          <a:xfrm flipH="1">
            <a:off x="4071667" y="4195311"/>
            <a:ext cx="552091" cy="39674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935ED0-0C4F-4D40-BB8C-E4FC557D5A24}"/>
              </a:ext>
            </a:extLst>
          </p:cNvPr>
          <p:cNvCxnSpPr>
            <a:cxnSpLocks/>
          </p:cNvCxnSpPr>
          <p:nvPr/>
        </p:nvCxnSpPr>
        <p:spPr>
          <a:xfrm flipH="1">
            <a:off x="3715110" y="4134783"/>
            <a:ext cx="270292" cy="21292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E28BBCB-D660-4A89-B172-F861C4D6B11F}"/>
              </a:ext>
            </a:extLst>
          </p:cNvPr>
          <p:cNvSpPr/>
          <p:nvPr/>
        </p:nvSpPr>
        <p:spPr>
          <a:xfrm>
            <a:off x="2638284" y="3612939"/>
            <a:ext cx="1219775" cy="1429145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5CD7CC-C83E-4CE3-A560-B268AB5AF813}"/>
                  </a:ext>
                </a:extLst>
              </p:cNvPr>
              <p:cNvSpPr txBox="1"/>
              <p:nvPr/>
            </p:nvSpPr>
            <p:spPr>
              <a:xfrm>
                <a:off x="2889548" y="5017877"/>
                <a:ext cx="717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5CD7CC-C83E-4CE3-A560-B268AB5AF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548" y="5017877"/>
                <a:ext cx="71724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14A1916E-A56C-4346-9A25-612353288D00}"/>
              </a:ext>
            </a:extLst>
          </p:cNvPr>
          <p:cNvSpPr/>
          <p:nvPr/>
        </p:nvSpPr>
        <p:spPr>
          <a:xfrm rot="16200000">
            <a:off x="3028736" y="3270980"/>
            <a:ext cx="438869" cy="4381069"/>
          </a:xfrm>
          <a:prstGeom prst="leftBrace">
            <a:avLst>
              <a:gd name="adj1" fmla="val 161650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E69F96-A4CD-431F-A5EA-02C297CACE4F}"/>
                  </a:ext>
                </a:extLst>
              </p:cNvPr>
              <p:cNvSpPr txBox="1"/>
              <p:nvPr/>
            </p:nvSpPr>
            <p:spPr>
              <a:xfrm>
                <a:off x="2400437" y="5816227"/>
                <a:ext cx="169546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L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E69F96-A4CD-431F-A5EA-02C297CAC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437" y="5816227"/>
                <a:ext cx="1695465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8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Z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5207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6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 </m:t>
                      </m:r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</a:endParaRPr>
              </a:p>
              <a:p>
                <a:endParaRPr lang="en-US" sz="36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d>
                        <m:dPr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≠</m:t>
                              </m:r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</a:endParaRPr>
              </a:p>
              <a:p>
                <a:endParaRPr lang="en-US" sz="36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</a:endParaRPr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52073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7E4A8-8A3A-4E46-B448-428D084A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3980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2841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u="sng" dirty="0"/>
                  <a:t>Frobenius Norm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60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360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3600" i="1" dirty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u="sng" dirty="0"/>
                  <a:t>Operator Norm</a:t>
                </a:r>
                <a:r>
                  <a:rPr lang="en-US" sz="3600" dirty="0"/>
                  <a:t>: for a symmetric matrix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, </a:t>
                </a:r>
                <a:br>
                  <a:rPr lang="en-US" sz="3600" dirty="0"/>
                </a:b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6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/>
                  <a:t>the largest absolute value of an eigenvalue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2841162"/>
              </a:xfrm>
              <a:prstGeom prst="rect">
                <a:avLst/>
              </a:prstGeom>
              <a:blipFill>
                <a:blip r:embed="rId3"/>
                <a:stretch>
                  <a:fillRect l="-1715" b="-72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841F6-66D4-41DB-A9C2-1B3C3E86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00316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Hanson-Wright Inequality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3069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0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600" i="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600" dirty="0">
                    <a:solidFill>
                      <a:srgbClr val="FF6600"/>
                    </a:solidFill>
                  </a:rPr>
                  <a:t> </a:t>
                </a:r>
                <a:r>
                  <a:rPr lang="en-US" sz="3600" dirty="0"/>
                  <a:t>be independent Rademacher s and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/>
                  <a:t>. For any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600" dirty="0"/>
                  <a:t>:</a:t>
                </a:r>
              </a:p>
              <a:p>
                <a:endParaRPr lang="en-US" sz="3600" dirty="0"/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200" b="1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1" i="1" dirty="0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3200" b="1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sub>
                                      </m:sSub>
                                      <m: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32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sz="32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3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𝛔</m:t>
                                  </m:r>
                                  <m:r>
                                    <a:rPr lang="en-US" sz="3200" b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dirty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ctrlP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1" i="1" dirty="0"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en-US" sz="3200" b="1" i="1" dirty="0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  <m: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</m:d>
                                  <m:r>
                                    <a:rPr lang="en-US" sz="3200" b="1" i="1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3200" b="1" i="1" dirty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p>
                              </m:sSup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</m:sup>
                      </m:sSup>
                      <m:r>
                        <a:rPr lang="en-US" sz="32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  <m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3069174"/>
              </a:xfrm>
              <a:prstGeom prst="rect">
                <a:avLst/>
              </a:prstGeom>
              <a:blipFill>
                <a:blip r:embed="rId3"/>
                <a:stretch>
                  <a:fillRect l="-1898" t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E6087-FA15-4CA4-969A-41301E09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5113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Hanson-Wright Inequality (1)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1345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32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200" b="1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1" i="1" dirty="0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US" sz="3200" b="1" i="1" dirty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sub>
                                      </m:sSub>
                                      <m: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32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p>
                                  <m:r>
                                    <a:rPr lang="en-US" sz="3200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3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𝛔</m:t>
                                  </m:r>
                                  <m:r>
                                    <a:rPr lang="en-US" sz="3200" b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 dirty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ctrlP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1" i="1" dirty="0">
                                              <a:latin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en-US" sz="3200" b="1" i="1" dirty="0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  <m: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r>
                                        <a:rPr lang="en-US" sz="3200" b="1" i="1" dirty="0">
                                          <a:latin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</m:d>
                                  <m:r>
                                    <a:rPr lang="en-US" sz="3200" b="1" i="1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3200" b="1" i="1" dirty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p>
                              </m:sSup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3200" b="1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</m:sup>
                      </m:sSup>
                      <m:r>
                        <a:rPr lang="en-US" sz="3200" b="1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  <m:r>
                            <a:rPr lang="en-US" sz="3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1345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E6087-FA15-4CA4-969A-41301E09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29</a:t>
            </a:fld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45D3D-7C8C-48BB-9ACA-434C461C4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867" y="3897942"/>
            <a:ext cx="3676650" cy="1876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816104-D888-40DB-B05C-CC3DD25F2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500" y="3288342"/>
            <a:ext cx="20478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JL Lemma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3D0C8-A95D-46E5-A810-D49E7C39A41C}"/>
              </a:ext>
            </a:extLst>
          </p:cNvPr>
          <p:cNvSpPr txBox="1"/>
          <p:nvPr/>
        </p:nvSpPr>
        <p:spPr>
          <a:xfrm>
            <a:off x="1200150" y="1866900"/>
            <a:ext cx="9955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constructed a matrix of gaussians and showed that it can act as a linear map for the dimension reduction</a:t>
            </a:r>
          </a:p>
          <a:p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774600-12AF-45AA-B6C9-3D3690C47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11" b="12511"/>
          <a:stretch/>
        </p:blipFill>
        <p:spPr>
          <a:xfrm>
            <a:off x="1036320" y="3718617"/>
            <a:ext cx="5871845" cy="1652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899429-1285-48F0-8605-1AF4CE83DAE6}"/>
                  </a:ext>
                </a:extLst>
              </p:cNvPr>
              <p:cNvSpPr txBox="1"/>
              <p:nvPr/>
            </p:nvSpPr>
            <p:spPr>
              <a:xfrm>
                <a:off x="7157085" y="4130635"/>
                <a:ext cx="22080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𝑚𝑑</m:t>
                    </m:r>
                    <m:r>
                      <a:rPr lang="en-US" sz="3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FF66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899429-1285-48F0-8605-1AF4CE83D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085" y="4130635"/>
                <a:ext cx="220806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89243B01-C47F-47E1-83C1-04123DC1B754}"/>
              </a:ext>
            </a:extLst>
          </p:cNvPr>
          <p:cNvSpPr/>
          <p:nvPr/>
        </p:nvSpPr>
        <p:spPr>
          <a:xfrm>
            <a:off x="6776720" y="3718617"/>
            <a:ext cx="295275" cy="1567758"/>
          </a:xfrm>
          <a:prstGeom prst="rightBrace">
            <a:avLst>
              <a:gd name="adj1" fmla="val 127898"/>
              <a:gd name="adj2" fmla="val 48177"/>
            </a:avLst>
          </a:prstGeom>
          <a:ln w="28575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241FA3-E383-43A5-9EE0-4B5C93BF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92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Z’s Quadratic form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4211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In order to use the Hanson-Wright inequality, we can express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i="0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Where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0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𝑚𝑑</m:t>
                        </m:r>
                      </m:sup>
                    </m:sSup>
                  </m:oMath>
                </a14:m>
                <a:r>
                  <a:rPr lang="en-US" sz="3600" dirty="0"/>
                  <a:t> is a block diagonal matrix. There are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/>
                  <a:t> blocks, each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>
                    <a:solidFill>
                      <a:schemeClr val="tx1"/>
                    </a:solidFill>
                  </a:rPr>
                  <a:t>Where in 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𝑟𝑡h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sSub>
                      <m:sSub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br>
                  <a:rPr lang="en-US" sz="3600" b="0" dirty="0">
                    <a:solidFill>
                      <a:schemeClr val="tx1"/>
                    </a:solidFill>
                  </a:rPr>
                </a:br>
                <a:r>
                  <a:rPr lang="en-US" sz="3600" b="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600" b="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b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4211538"/>
              </a:xfrm>
              <a:prstGeom prst="rect">
                <a:avLst/>
              </a:prstGeom>
              <a:blipFill>
                <a:blip r:embed="rId3"/>
                <a:stretch>
                  <a:fillRect l="-1898" t="-2171" b="-46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E03D7-7EB9-40F8-B684-2398D796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31656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Z’s Quadratic form (1)</a:t>
            </a:r>
            <a:endParaRPr lang="en-I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5E03D7-7EB9-40F8-B684-2398D796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31</a:t>
            </a:fld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DED09-EEFE-4A3E-B236-4BD01A44D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42" y="2760310"/>
            <a:ext cx="3800475" cy="2676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7E4DF-FDDA-4390-A122-8DF54D863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517" y="2765072"/>
            <a:ext cx="1276350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BDF27-F3DC-40B0-894B-4B38A663A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192" y="3905452"/>
            <a:ext cx="41338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22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Hanson-Wright 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253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By Hanson-Wright:</a:t>
                </a:r>
              </a:p>
              <a:p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4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4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4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0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4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4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000" i="1" dirty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4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4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:pPr/>
                <a:endParaRPr lang="en-US" sz="3600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2536977"/>
              </a:xfrm>
              <a:prstGeom prst="rect">
                <a:avLst/>
              </a:prstGeom>
              <a:blipFill>
                <a:blip r:embed="rId3"/>
                <a:stretch>
                  <a:fillRect l="-1898" t="-36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CDD15-BC9E-4672-BFCF-A9BF7016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93646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Hanson-Wright (2) 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2710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3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 dirty="0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36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sz="36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6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3600" b="1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3600" b="1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sz="36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n-US" sz="36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den>
                        </m:f>
                      </m:sup>
                    </m:sSup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over both sides:</a:t>
                </a:r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6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sub>
                                  </m:sSub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rad>
                                          <m:sSub>
                                            <m:sSubPr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begChr m:val="‖"/>
                                                  <m:endChr m:val="‖"/>
                                                  <m:ctrlPr>
                                                    <a:rPr lang="en-US" sz="36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6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br>
                  <a:rPr lang="en-US" sz="2800" i="1" dirty="0">
                    <a:latin typeface="Cambria Math" panose="02040503050406030204" pitchFamily="18" charset="0"/>
                  </a:rPr>
                </a:br>
                <a:endParaRPr lang="en-US" sz="3600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2710229"/>
              </a:xfrm>
              <a:prstGeom prst="rect">
                <a:avLst/>
              </a:prstGeom>
              <a:blipFill>
                <a:blip r:embed="rId3"/>
                <a:stretch>
                  <a:fillRect l="-18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CDD15-BC9E-4672-BFCF-A9BF7016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67792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Hanson-Wright 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493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/>
                  <a:t>Fact</a:t>
                </a:r>
                <a:r>
                  <a:rPr lang="en-US" sz="3200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32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dirty="0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3200" b="1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𝜼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sz="3200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2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3200" b="1" i="1" dirty="0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3200" b="1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sz="32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n-US" sz="32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den>
                        </m:f>
                      </m:sup>
                    </m:sSup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satisfies the triangle inequality :</a:t>
                </a:r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6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1" i="1" dirty="0" smtClean="0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3600" b="1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𝜼</m:t>
                                      </m:r>
                                    </m:sub>
                                  </m:sSub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rad>
                                          <m:sSub>
                                            <m:sSubPr>
                                              <m:ctrlPr>
                                                <a:rPr lang="en-US" sz="3600" i="1" dirty="0" smtClean="0">
                                                  <a:solidFill>
                                                    <a:srgbClr val="FF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begChr m:val="‖"/>
                                                  <m:endChr m:val="‖"/>
                                                  <m:ctrlPr>
                                                    <a:rPr lang="en-US" sz="3600" i="1" dirty="0">
                                                      <a:solidFill>
                                                        <a:srgbClr val="FF66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3600" i="1" dirty="0">
                                                      <a:solidFill>
                                                        <a:srgbClr val="FF66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z="3600" i="1" dirty="0">
                                                  <a:solidFill>
                                                    <a:srgbClr val="FF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3600" i="1" dirty="0" smtClean="0">
                                                  <a:solidFill>
                                                    <a:srgbClr val="FF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 dirty="0">
                                                  <a:solidFill>
                                                    <a:srgbClr val="FF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600" b="1" i="0" dirty="0" smtClean="0">
                          <a:latin typeface="Cambria Math" panose="02040503050406030204" pitchFamily="18" charset="0"/>
                        </a:rPr>
                        <m:t>𝐎</m:t>
                      </m:r>
                      <m:r>
                        <a:rPr lang="en-US" sz="3600" b="1" i="0" dirty="0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3600" b="1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rad>
                      <m:sSub>
                        <m:sSubPr>
                          <m:ctrlPr>
                            <a:rPr lang="en-US" sz="36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6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US" sz="36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𝜼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600" b="1" i="1" dirty="0" smtClean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3600" b="1" i="1" dirty="0">
                                              <a:solidFill>
                                                <a:srgbClr val="FF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1" i="1" dirty="0">
                                              <a:solidFill>
                                                <a:srgbClr val="FF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3600" b="1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p>
                              </m:sSup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den>
                              </m:f>
                            </m:sup>
                          </m:sSup>
                        </m:e>
                        <m:sub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6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>
                          <a:latin typeface="Cambria Math" panose="02040503050406030204" pitchFamily="18" charset="0"/>
                        </a:rPr>
                        <m:t>𝒒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1" i="1" dirty="0" smtClean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0" dirty="0"/>
              </a:p>
              <a:p>
                <a:pPr/>
                <a:endParaRPr lang="en-US" sz="3600" b="0" dirty="0"/>
              </a:p>
              <a:p>
                <a:r>
                  <a:rPr lang="en-US" sz="2800" dirty="0"/>
                  <a:t>Note that in order to bound Z’s moment, we only need to bound A’s norms. </a:t>
                </a:r>
              </a:p>
              <a:p>
                <a:endParaRPr lang="en-US" sz="3600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4930068"/>
              </a:xfrm>
              <a:prstGeom prst="rect">
                <a:avLst/>
              </a:prstGeom>
              <a:blipFill>
                <a:blip r:embed="rId3"/>
                <a:stretch>
                  <a:fillRect l="-1592" r="-20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CDD15-BC9E-4672-BFCF-A9BF7016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796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Z’s Moment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361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u="sng" dirty="0"/>
                  <a:t>Claim 1:</a:t>
                </a:r>
                <a:endParaRPr lang="en-US" sz="3600" u="sn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b="1" i="1" dirty="0" smtClean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1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1" i="1" dirty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3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dirty="0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3600" b="1" dirty="0"/>
              </a:p>
              <a:p>
                <a:endParaRPr lang="en-US" sz="3600" dirty="0"/>
              </a:p>
              <a:p>
                <a:r>
                  <a:rPr lang="en-US" sz="3600" u="sng" dirty="0"/>
                  <a:t>Claim 2: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1" i="1" dirty="0" smtClean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1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  <m:r>
                            <a:rPr lang="en-US" sz="3600" b="1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u="sng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3612399"/>
              </a:xfrm>
              <a:prstGeom prst="rect">
                <a:avLst/>
              </a:prstGeom>
              <a:blipFill>
                <a:blip r:embed="rId3"/>
                <a:stretch>
                  <a:fillRect l="-1898" t="-25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CDD15-BC9E-4672-BFCF-A9BF7016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2291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Z’s Moment (1)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472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By Markov:</a:t>
                </a:r>
                <a:endParaRPr lang="en-US" sz="3600" i="1" u="sng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US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d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sSup>
                        <m:s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i="1" dirty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n-US" sz="3600" dirty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3600" i="1" dirty="0" smtClean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dirty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rgbClr val="FF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rgbClr val="FF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3600" i="1" dirty="0">
                                              <a:solidFill>
                                                <a:srgbClr val="FF66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rgbClr val="FF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3600" i="1" dirty="0">
                                                  <a:solidFill>
                                                    <a:srgbClr val="FF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 dirty="0">
                                                  <a:solidFill>
                                                    <a:srgbClr val="FF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sz="3600" i="1" dirty="0">
                                              <a:solidFill>
                                                <a:srgbClr val="FF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</m:sSup>
                                  <m:r>
                                    <a:rPr lang="en-US" sz="3600" i="1" dirty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  <m:sub>
                              <m: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sz="3600" i="1" dirty="0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 dirty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600" i="1" dirty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sz="3600" i="1" dirty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600" i="1" dirty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3600" i="1" dirty="0">
                                              <a:solidFill>
                                                <a:srgbClr val="FF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rgbClr val="FF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3600" i="1" dirty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  <m:r>
                                <a:rPr lang="en-US" sz="3600" i="1" dirty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3600" i="1" dirty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dirty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i="1" dirty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  <a:p>
                <a:r>
                  <a:rPr lang="en-US" sz="2800" u="sng" dirty="0"/>
                  <a:t>By Claims: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sSup>
                        <m:sSup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i="1" dirty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n-US" sz="3600" dirty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3600" i="1" dirty="0" smtClean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 dirty="0">
                                      <a:solidFill>
                                        <a:srgbClr val="FF6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i="1" dirty="0">
                                          <a:solidFill>
                                            <a:srgbClr val="FF66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sub>
                              <m: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en-US" sz="3600" i="1" dirty="0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dirty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 dirty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4729372"/>
              </a:xfrm>
              <a:prstGeom prst="rect">
                <a:avLst/>
              </a:prstGeom>
              <a:blipFill>
                <a:blip r:embed="rId3"/>
                <a:stretch>
                  <a:fillRect l="-1286" t="-11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F9C97-31BD-40FF-BF82-910B425F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146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Z’s Moment (2)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4008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/>
                  <a:t>Set: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3600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l-GR" sz="3600" i="1" dirty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l-GR" sz="3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3600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3600" dirty="0"/>
                  <a:t>By the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>
                          <a:latin typeface="Cambria Math" panose="02040503050406030204" pitchFamily="18" charset="0"/>
                        </a:rPr>
                        <m:t> ∗ </m:t>
                      </m:r>
                      <m:f>
                        <m:fPr>
                          <m:type m:val="skw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r>
                  <a:rPr lang="en-US" sz="3600" dirty="0"/>
                  <a:t>For 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4008790"/>
              </a:xfrm>
              <a:prstGeom prst="rect">
                <a:avLst/>
              </a:prstGeom>
              <a:blipFill>
                <a:blip r:embed="rId3"/>
                <a:stretch>
                  <a:fillRect l="-1898" b="-48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F9C97-31BD-40FF-BF82-910B425F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7692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Z’s Moment (3)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444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US" sz="36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60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rad>
                              <m:f>
                                <m:f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36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36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rad>
                                  <m:r>
                                    <a:rPr lang="en-US" sz="36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type m:val="skw"/>
                                  <m:ctrlPr>
                                    <a:rPr lang="en-US" sz="3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3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sSup>
                        <m:sSup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36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6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rad>
                                  <m:r>
                                    <a:rPr lang="en-US" sz="36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 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4441152"/>
              </a:xfrm>
              <a:prstGeom prst="rect">
                <a:avLst/>
              </a:prstGeom>
              <a:blipFill>
                <a:blip r:embed="rId3"/>
                <a:stretch>
                  <a:fillRect l="-6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2E655-21F3-45D5-9ECB-5530D9C0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38</a:t>
            </a:fld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FF2427-6F1C-4CC2-9FB9-40C9A5656104}"/>
              </a:ext>
            </a:extLst>
          </p:cNvPr>
          <p:cNvCxnSpPr/>
          <p:nvPr/>
        </p:nvCxnSpPr>
        <p:spPr>
          <a:xfrm flipH="1">
            <a:off x="5585254" y="3196488"/>
            <a:ext cx="510746" cy="40777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0D96CB-C919-4E4E-AC4F-B6A5FE968DB1}"/>
              </a:ext>
            </a:extLst>
          </p:cNvPr>
          <p:cNvCxnSpPr/>
          <p:nvPr/>
        </p:nvCxnSpPr>
        <p:spPr>
          <a:xfrm flipH="1">
            <a:off x="4427838" y="3225114"/>
            <a:ext cx="510746" cy="40777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9F4330-AD26-45A0-8F95-2032C946A2B8}"/>
              </a:ext>
            </a:extLst>
          </p:cNvPr>
          <p:cNvCxnSpPr>
            <a:cxnSpLocks/>
          </p:cNvCxnSpPr>
          <p:nvPr/>
        </p:nvCxnSpPr>
        <p:spPr>
          <a:xfrm flipH="1">
            <a:off x="7484076" y="2594919"/>
            <a:ext cx="226540" cy="193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30FB70-BD38-4C53-9242-8B24ECDB4CE5}"/>
              </a:ext>
            </a:extLst>
          </p:cNvPr>
          <p:cNvCxnSpPr/>
          <p:nvPr/>
        </p:nvCxnSpPr>
        <p:spPr>
          <a:xfrm flipH="1">
            <a:off x="1824681" y="5169244"/>
            <a:ext cx="510746" cy="40777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3A6B6C-28A0-4F7F-B92C-92401C5C23DA}"/>
              </a:ext>
            </a:extLst>
          </p:cNvPr>
          <p:cNvCxnSpPr/>
          <p:nvPr/>
        </p:nvCxnSpPr>
        <p:spPr>
          <a:xfrm flipH="1">
            <a:off x="6407802" y="5169244"/>
            <a:ext cx="510746" cy="40777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8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Z’s Moment (2)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2246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a:rPr lang="en-US" sz="3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3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lang="en-US" sz="36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d>
                            <m:d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rad>
                                  <m:r>
                                    <a:rPr lang="en-US" sz="3600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60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3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r>
                        <a:rPr lang="el-GR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US" sz="36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2246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26EA3-24E1-433E-96DD-FB0C0EDB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6910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Significantly</a:t>
                </a:r>
                <a:r>
                  <a:rPr lang="en-US" sz="3600" dirty="0"/>
                  <a:t> reduce the compute time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. </a:t>
                </a:r>
              </a:p>
              <a:p>
                <a:pPr/>
                <a:br>
                  <a:rPr lang="en-US" sz="3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𝑚𝑑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𝑚𝑑</m:t>
                          </m:r>
                        </m:e>
                      </m:d>
                    </m:oMath>
                  </m:oMathPara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endParaRPr lang="en-US" sz="3600" dirty="0">
                  <a:ea typeface="Cambria Math" panose="02040503050406030204" pitchFamily="18" charset="0"/>
                </a:endParaRPr>
              </a:p>
              <a:p>
                <a:r>
                  <a:rPr lang="en-US" sz="3600" b="0" dirty="0">
                    <a:ea typeface="Cambria Math" panose="02040503050406030204" pitchFamily="18" charset="0"/>
                  </a:rPr>
                  <a:t>Haven't we seen that already?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2862322"/>
              </a:xfrm>
              <a:prstGeom prst="rect">
                <a:avLst/>
              </a:prstGeom>
              <a:blipFill>
                <a:blip r:embed="rId3"/>
                <a:stretch>
                  <a:fillRect l="-1898" t="-3191" b="-70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EC2106-2C0F-4C17-80FE-FB5E1953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38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Proofing the Claims 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3D0C8-A95D-46E5-A810-D49E7C39A41C}"/>
              </a:ext>
            </a:extLst>
          </p:cNvPr>
          <p:cNvSpPr txBox="1"/>
          <p:nvPr/>
        </p:nvSpPr>
        <p:spPr>
          <a:xfrm>
            <a:off x="1200150" y="1866900"/>
            <a:ext cx="9955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order to complete the proof, all there is left to do, is to proof claim 1 and 2.</a:t>
            </a:r>
          </a:p>
          <a:p>
            <a:endParaRPr lang="en-US" sz="3600" dirty="0"/>
          </a:p>
          <a:p>
            <a:r>
              <a:rPr lang="en-US" sz="3600" dirty="0"/>
              <a:t>Which means we need to bound A’s norms. </a:t>
            </a:r>
            <a:endParaRPr lang="en-US" sz="36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4D0FD-9899-4A9B-B960-A3CDA60A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68686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operator norm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383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Since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 is block-diagonal, its eigenvalues are the eigenvalues of each block.</a:t>
                </a:r>
                <a:br>
                  <a:rPr lang="en-US" sz="3600" dirty="0"/>
                </a:br>
                <a:br>
                  <a:rPr lang="en-US" sz="3600" dirty="0"/>
                </a:br>
                <a:r>
                  <a:rPr lang="en-US" sz="3600" dirty="0"/>
                  <a:t>For a 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600" dirty="0"/>
                  <a:t>,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US" sz="36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600" dirty="0"/>
                  <a:t> is diagonal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/>
                  <a:t>, and </a:t>
                </a:r>
                <a:br>
                  <a:rPr lang="en-US" sz="36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  <a:endParaRPr lang="en-US" sz="36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3831755"/>
              </a:xfrm>
              <a:prstGeom prst="rect">
                <a:avLst/>
              </a:prstGeom>
              <a:blipFill>
                <a:blip r:embed="rId3"/>
                <a:stretch>
                  <a:fillRect l="-1898" t="-2385" b="-25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4D0FD-9899-4A9B-B960-A3CDA60A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41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89005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operator norm (2)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2983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By the triangle inequality:</a:t>
                </a:r>
              </a:p>
              <a:p>
                <a:endParaRPr lang="en-US" sz="36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br>
                  <a:rPr lang="en-US" sz="3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en-US" sz="3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2983830"/>
              </a:xfrm>
              <a:prstGeom prst="rect">
                <a:avLst/>
              </a:prstGeom>
              <a:blipFill>
                <a:blip r:embed="rId3"/>
                <a:stretch>
                  <a:fillRect l="-1898" t="-30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891F97-B531-46A4-BA60-C76C6312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42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76663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operator norm (2)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356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Define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36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sz="3600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.</a:t>
                </a:r>
              </a:p>
              <a:p>
                <a:endParaRPr lang="en-US" sz="3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sz="36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600" b="0" dirty="0">
                  <a:solidFill>
                    <a:schemeClr val="tx1"/>
                  </a:solidFill>
                </a:endParaRPr>
              </a:p>
              <a:p>
                <a:endParaRPr lang="en-US" sz="3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type m:val="skw"/>
                          <m:ctrlP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  <m:r>
                        <a:rPr lang="en-US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3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3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3566939"/>
              </a:xfrm>
              <a:prstGeom prst="rect">
                <a:avLst/>
              </a:prstGeom>
              <a:blipFill>
                <a:blip r:embed="rId3"/>
                <a:stretch>
                  <a:fillRect l="-1898" t="-27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891F97-B531-46A4-BA60-C76C6312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43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11910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2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2850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0" dirty="0"/>
                  <a:t>Fo</a:t>
                </a:r>
                <a:r>
                  <a:rPr lang="en-US" sz="3600" dirty="0"/>
                  <a:t>r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dirty="0"/>
                  <a:t> distributed as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𝐵𝑖𝑛𝑜𝑚𝑖𝑎𝑙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600" dirty="0"/>
                  <a:t>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if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p>
                          </m:s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sup>
                      </m:sSup>
                      <m:r>
                        <a:rPr lang="en-U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2850845"/>
              </a:xfrm>
              <a:prstGeom prst="rect">
                <a:avLst/>
              </a:prstGeom>
              <a:blipFill>
                <a:blip r:embed="rId3"/>
                <a:stretch>
                  <a:fillRect l="-1898" t="-3205" r="-22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E062A-18BA-4267-96BF-6949768E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44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87965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2 explained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Since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𝐵𝑖𝑛𝑜𝑚𝑖𝑎𝑙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000" dirty="0"/>
                  <a:t> variables could be represented as a sum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𝐵𝑒𝑟𝑛𝑜𝑢𝑙𝑙𝑖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variables.</a:t>
                </a: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2554545"/>
              </a:xfrm>
              <a:prstGeom prst="rect">
                <a:avLst/>
              </a:prstGeom>
              <a:blipFill>
                <a:blip r:embed="rId3"/>
                <a:stretch>
                  <a:fillRect l="-2205" t="-42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39ECF-736E-483C-B8C6-05D63842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45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063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2 explained (2)</a:t>
            </a:r>
            <a:endParaRPr lang="en-I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39ECF-736E-483C-B8C6-05D63842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46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C13BC3-CAFF-4B29-8B69-D9E646EB91B1}"/>
                  </a:ext>
                </a:extLst>
              </p:cNvPr>
              <p:cNvSpPr txBox="1"/>
              <p:nvPr/>
            </p:nvSpPr>
            <p:spPr>
              <a:xfrm>
                <a:off x="1114162" y="1962835"/>
                <a:ext cx="996367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/>
                  <a:t>Then, when calculating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/>
                  <a:t> we get a polynomial of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000" dirty="0"/>
                  <a:t> with a degree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C13BC3-CAFF-4B29-8B69-D9E646EB9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162" y="1962835"/>
                <a:ext cx="9963676" cy="1323439"/>
              </a:xfrm>
              <a:prstGeom prst="rect">
                <a:avLst/>
              </a:prstGeom>
              <a:blipFill>
                <a:blip r:embed="rId3"/>
                <a:stretch>
                  <a:fillRect l="-2203" t="-8295" b="-188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A876AA5-23E5-4AB1-A49E-2BA7BD5AC7EB}"/>
                  </a:ext>
                </a:extLst>
              </p14:cNvPr>
              <p14:cNvContentPartPr/>
              <p14:nvPr/>
            </p14:nvContentPartPr>
            <p14:xfrm>
              <a:off x="5790880" y="125718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A876AA5-23E5-4AB1-A49E-2BA7BD5AC7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2240" y="12481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227E4FB-FC0F-4855-8DDE-19A10ED0D3CD}"/>
                  </a:ext>
                </a:extLst>
              </p14:cNvPr>
              <p14:cNvContentPartPr/>
              <p14:nvPr/>
            </p14:nvContentPartPr>
            <p14:xfrm>
              <a:off x="5574880" y="12946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227E4FB-FC0F-4855-8DDE-19A10ED0D3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6240" y="12856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8B2178-BFF8-4B78-B13D-F7F1107542BF}"/>
                  </a:ext>
                </a:extLst>
              </p14:cNvPr>
              <p14:cNvContentPartPr/>
              <p14:nvPr/>
            </p14:nvContentPartPr>
            <p14:xfrm>
              <a:off x="5765680" y="1741740"/>
              <a:ext cx="360" cy="23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8B2178-BFF8-4B78-B13D-F7F1107542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57040" y="1733100"/>
                <a:ext cx="18000" cy="406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7D53D498-AC96-4531-B6AE-B7237E9530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80" y="3511749"/>
            <a:ext cx="8528240" cy="2355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FE2E6D0-66B7-4C0B-BA0E-1F10CB4DEBE3}"/>
                  </a:ext>
                </a:extLst>
              </p14:cNvPr>
              <p14:cNvContentPartPr/>
              <p14:nvPr/>
            </p14:nvContentPartPr>
            <p14:xfrm>
              <a:off x="5028400" y="336534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FE2E6D0-66B7-4C0B-BA0E-1F10CB4DEB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9760" y="33563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005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dirty="0" err="1"/>
              <a:t>Frobenius</a:t>
            </a:r>
            <a:r>
              <a:rPr lang="en-US" dirty="0"/>
              <a:t> norm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420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/>
                  <a:t>Remember:</a:t>
                </a:r>
                <a:br>
                  <a:rPr lang="en-US" sz="3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sSub>
                      <m:sSub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600" b="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  <a:p>
                <a:endParaRPr lang="en-US" sz="3600" dirty="0">
                  <a:solidFill>
                    <a:schemeClr val="tx1"/>
                  </a:solidFill>
                </a:endParaRPr>
              </a:p>
              <a:p>
                <a:r>
                  <a:rPr lang="en-US" sz="3600" u="sng" dirty="0"/>
                  <a:t>T</a:t>
                </a:r>
                <a:r>
                  <a:rPr lang="en-US" sz="3600" u="sng" dirty="0">
                    <a:solidFill>
                      <a:schemeClr val="tx1"/>
                    </a:solidFill>
                  </a:rPr>
                  <a:t>hen</a:t>
                </a:r>
                <a:r>
                  <a:rPr lang="en-US" sz="3600" dirty="0">
                    <a:solidFill>
                      <a:schemeClr val="tx1"/>
                    </a:solidFill>
                  </a:rPr>
                  <a:t>:</a:t>
                </a:r>
                <a:br>
                  <a:rPr lang="en-US" sz="3600" dirty="0">
                    <a:solidFill>
                      <a:schemeClr val="tx1"/>
                    </a:solidFill>
                  </a:rPr>
                </a:b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3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nary>
                      <m:naryPr>
                        <m:chr m:val="∑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4204805"/>
              </a:xfrm>
              <a:prstGeom prst="rect">
                <a:avLst/>
              </a:prstGeom>
              <a:blipFill>
                <a:blip r:embed="rId3"/>
                <a:stretch>
                  <a:fillRect l="-1898" t="-21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A785C2-C838-4EE3-9686-D4944FC8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47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44649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dirty="0" err="1"/>
              <a:t>Frobenius</a:t>
            </a:r>
            <a:r>
              <a:rPr lang="en-US" dirty="0"/>
              <a:t> norm (2)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4483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= 1 for a distinct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r>
                  <a:rPr lang="en-US" sz="3600" dirty="0"/>
                  <a:t>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3600" dirty="0"/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/>
                  <a:t> this sum is distributed as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𝐵𝑖𝑛𝑜𝑚𝑖𝑎𝑙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4000" dirty="0"/>
              </a:p>
              <a:p>
                <a:pPr/>
                <a:r>
                  <a:rPr lang="en-US" sz="4000" b="0" dirty="0"/>
                  <a:t>And then by lemma 2, </a:t>
                </a:r>
                <a:br>
                  <a:rPr lang="en-US" sz="4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</m:sup>
                      </m:sSup>
                      <m: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3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4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4483407"/>
              </a:xfrm>
              <a:prstGeom prst="rect">
                <a:avLst/>
              </a:prstGeom>
              <a:blipFill>
                <a:blip r:embed="rId2"/>
                <a:stretch>
                  <a:fillRect l="-2205" t="-19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4D0AA-B339-4FF2-AF28-090BC15C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48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27453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dirty="0" err="1"/>
              <a:t>Frobenius</a:t>
            </a:r>
            <a:r>
              <a:rPr lang="en-US" dirty="0"/>
              <a:t> norm (3)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2773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a:rPr lang="en-US" sz="2800" b="0" i="0" dirty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den>
                              </m:f>
                            </m:sup>
                          </m:sSup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d>
                                                <m:dPr>
                                                  <m:begChr m:val="‖"/>
                                                  <m:endChr m:val="‖"/>
                                                  <m:ctrlPr>
                                                    <a:rPr lang="en-US" sz="28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8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z="2800" i="1" dirty="0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dirty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type m:val="skw"/>
                                          <m:ctrlPr>
                                            <a:rPr lang="en-US" sz="2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dirty="0">
                                              <a:latin typeface="Cambria Math" panose="02040503050406030204" pitchFamily="18" charset="0"/>
                                            </a:rPr>
                                            <m:t>q</m:t>
                                          </m:r>
                                        </m:num>
                                        <m:den>
                                          <m:r>
                                            <a:rPr lang="en-US" sz="2800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sz="280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</m:sup>
                      </m:s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0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400" b="0" i="0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type m:val="skw"/>
                              <m:ctrlPr>
                                <a:rPr lang="en-US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type m:val="skw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nary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p>
                                  </m:s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2773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6CBEF0-E7D0-44AC-985D-DC053842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49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FB509-3EF3-4231-B1B3-E9570EA8F775}"/>
                  </a:ext>
                </a:extLst>
              </p:cNvPr>
              <p:cNvSpPr txBox="1"/>
              <p:nvPr/>
            </p:nvSpPr>
            <p:spPr>
              <a:xfrm>
                <a:off x="7376984" y="4359089"/>
                <a:ext cx="2075935" cy="577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24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400" b="1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IL" sz="2400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FB509-3EF3-4231-B1B3-E9570EA8F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984" y="4359089"/>
                <a:ext cx="2075935" cy="577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CCFCF4-8F99-404A-AD30-EE788F0ACE18}"/>
                  </a:ext>
                </a:extLst>
              </p:cNvPr>
              <p:cNvSpPr txBox="1"/>
              <p:nvPr/>
            </p:nvSpPr>
            <p:spPr>
              <a:xfrm>
                <a:off x="5674223" y="4475339"/>
                <a:ext cx="20759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L" sz="2400" b="1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CCFCF4-8F99-404A-AD30-EE788F0AC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23" y="4475339"/>
                <a:ext cx="207593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8C08676-42EE-4F25-B1E1-0B6C11DC10F5}"/>
              </a:ext>
            </a:extLst>
          </p:cNvPr>
          <p:cNvSpPr txBox="1"/>
          <p:nvPr/>
        </p:nvSpPr>
        <p:spPr>
          <a:xfrm>
            <a:off x="1200150" y="3281871"/>
            <a:ext cx="3968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By the triangle inequality we get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5114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Fast JL Transform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9675" y="1866900"/>
                <a:ext cx="995553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In 2006, </a:t>
                </a:r>
                <a:r>
                  <a:rPr lang="en-US" sz="3200" i="1" dirty="0" err="1"/>
                  <a:t>Ailon</a:t>
                </a:r>
                <a:r>
                  <a:rPr lang="en-US" sz="3200" i="1" dirty="0"/>
                  <a:t> and Chazelle </a:t>
                </a:r>
                <a:r>
                  <a:rPr lang="en-US" sz="3200" dirty="0"/>
                  <a:t>showed that</a:t>
                </a:r>
                <a:br>
                  <a:rPr lang="en-US" sz="3600" dirty="0"/>
                </a:br>
                <a:br>
                  <a:rPr lang="en-US" sz="3600" dirty="0"/>
                </a:br>
                <a:r>
                  <a:rPr lang="en-US" sz="3600" dirty="0"/>
                  <a:t>There is a map which takes </a:t>
                </a:r>
                <a14:m>
                  <m:oMath xmlns:m="http://schemas.openxmlformats.org/officeDocument/2006/math">
                    <m:r>
                      <a:rPr lang="en-US" sz="360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360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60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360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sz="36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36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sz="36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FF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600" dirty="0"/>
                  <a:t>time to multiply by a vector.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1866900"/>
                <a:ext cx="9955530" cy="2246769"/>
              </a:xfrm>
              <a:prstGeom prst="rect">
                <a:avLst/>
              </a:prstGeom>
              <a:blipFill>
                <a:blip r:embed="rId3"/>
                <a:stretch>
                  <a:fillRect l="-1836" t="-3523" b="-92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E7434-4E22-41B4-BA64-E7DB02F8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69008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</a:t>
            </a:r>
            <a:r>
              <a:rPr lang="en-US" dirty="0" err="1"/>
              <a:t>Frobenius</a:t>
            </a:r>
            <a:r>
              <a:rPr lang="en-US" dirty="0"/>
              <a:t> norm (4)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0150" y="1866900"/>
                <a:ext cx="9955530" cy="3796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4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4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i="1" dirty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4400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sz="44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type m:val="skw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type m:val="skw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4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skw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rad>
                        </m:den>
                      </m:f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866900"/>
                <a:ext cx="9955530" cy="37968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37A1B-9694-436B-8C15-39928F60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50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94416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398B-4460-465D-ACD9-437E2673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880358"/>
            <a:ext cx="6492240" cy="3108961"/>
          </a:xfrm>
        </p:spPr>
        <p:txBody>
          <a:bodyPr>
            <a:normAutofit/>
          </a:bodyPr>
          <a:lstStyle/>
          <a:p>
            <a:r>
              <a:rPr lang="en-US" sz="6600" dirty="0"/>
              <a:t>Summary</a:t>
            </a:r>
            <a:endParaRPr lang="en-IL" sz="6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99AD-F9F0-490D-B376-04AD4014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51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0877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 JL Lemma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19200" y="1866900"/>
                <a:ext cx="9955530" cy="286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For any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3600" dirty="0"/>
                  <a:t> and a positive integer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3600" dirty="0"/>
                  <a:t>there exists a distribution over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3600" dirty="0" err="1"/>
                  <a:t>s.t.</a:t>
                </a:r>
                <a:r>
                  <a:rPr lang="en-US" sz="3600" dirty="0"/>
                  <a:t> for</a:t>
                </a:r>
                <a:br>
                  <a:rPr lang="en-US" sz="3600" dirty="0"/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3600" dirty="0"/>
                  <a:t>and any unit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/>
                  <a:t> :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6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 dirty="0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600" i="0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600" i="0" dirty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600" i="0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66900"/>
                <a:ext cx="9955530" cy="2867260"/>
              </a:xfrm>
              <a:prstGeom prst="rect">
                <a:avLst/>
              </a:prstGeom>
              <a:blipFill>
                <a:blip r:embed="rId3"/>
                <a:stretch>
                  <a:fillRect l="-1837" t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68484-D6D0-4BED-A418-71D59821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52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9467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12850" y="1828800"/>
                <a:ext cx="9955530" cy="3352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/>
                  <a:t>Constructed a sparse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a:rPr lang="el-G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el-GR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𝑚𝑥𝑑</m:t>
                        </m:r>
                      </m:sup>
                    </m:sSup>
                  </m:oMath>
                </a14:m>
                <a:r>
                  <a:rPr lang="en-US" sz="3600" dirty="0"/>
                  <a:t>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non-zero entries per column.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/>
                  <a:t>Defined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3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3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3600" b="0" dirty="0">
                  <a:solidFill>
                    <a:schemeClr val="tx1"/>
                  </a:solidFill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/>
                  <a:t>Constructed the quadratic form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36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50" y="1828800"/>
                <a:ext cx="9955530" cy="3352713"/>
              </a:xfrm>
              <a:prstGeom prst="rect">
                <a:avLst/>
              </a:prstGeom>
              <a:blipFill>
                <a:blip r:embed="rId2"/>
                <a:stretch>
                  <a:fillRect l="-1715" b="-6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25DEF-7C1B-4376-B303-A9FCBD82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53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959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(2)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12850" y="1828800"/>
                <a:ext cx="995553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Bounded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d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by the Hanson-Wright inequality (using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/>
                  <a:t>’s </a:t>
                </a:r>
                <a:r>
                  <a:rPr lang="en-US" sz="3600" dirty="0" err="1"/>
                  <a:t>Frobenius</a:t>
                </a:r>
                <a:r>
                  <a:rPr lang="en-US" sz="3600" dirty="0"/>
                  <a:t> and operator norm)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/>
                  <a:t>By Markov: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sz="3600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600" dirty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36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/>
                  <a:t> </a:t>
                </a: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600" b="1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dirty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</m:d>
                        <m:r>
                          <a:rPr lang="en-US" sz="3600" b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600" b="1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n-US" sz="3600" b="1" i="0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l-GR" sz="3600" b="1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endParaRPr lang="en-US" sz="3600" b="1" dirty="0">
                  <a:solidFill>
                    <a:srgbClr val="FF6600"/>
                  </a:solidFill>
                </a:endParaRPr>
              </a:p>
              <a:p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50" y="1828800"/>
                <a:ext cx="9955530" cy="3970318"/>
              </a:xfrm>
              <a:prstGeom prst="rect">
                <a:avLst/>
              </a:prstGeom>
              <a:blipFill>
                <a:blip r:embed="rId2"/>
                <a:stretch>
                  <a:fillRect l="-1715" t="-23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25DEF-7C1B-4376-B303-A9FCBD82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54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244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Fast JL Transform 2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9675" y="1866900"/>
                <a:ext cx="995553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And we have proved in class (lectures 6-7)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there is a map which takes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sz="3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rgbClr val="FF6600"/>
                    </a:solidFill>
                  </a:rPr>
                  <a:t> </a:t>
                </a:r>
                <a:r>
                  <a:rPr lang="en-US" sz="3600" dirty="0"/>
                  <a:t>time to multiply (when the dimension m is a little bigger).</a:t>
                </a:r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1866900"/>
                <a:ext cx="9955530" cy="3416320"/>
              </a:xfrm>
              <a:prstGeom prst="rect">
                <a:avLst/>
              </a:prstGeom>
              <a:blipFill>
                <a:blip r:embed="rId3"/>
                <a:stretch>
                  <a:fillRect l="-1836" t="-2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69B13-A2F9-4461-B3CB-EC73B9B2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26750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Fast JL Transform 2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09675" y="1866900"/>
                <a:ext cx="995553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The proof is based on constructing a map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𝑺𝑯𝑫</m:t>
                    </m:r>
                  </m:oMath>
                </a14:m>
                <a:r>
                  <a:rPr lang="en-US" sz="3600" b="1" dirty="0"/>
                  <a:t> </a:t>
                </a:r>
                <a:r>
                  <a:rPr lang="en-US" sz="3600" dirty="0"/>
                  <a:t>made from:</a:t>
                </a:r>
                <a:endParaRPr lang="en-US" sz="3600" b="1" dirty="0"/>
              </a:p>
              <a:p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FF6600"/>
                    </a:solidFill>
                  </a:rPr>
                  <a:t>Sparse</a:t>
                </a:r>
                <a:r>
                  <a:rPr lang="en-US" sz="3200" b="0" dirty="0"/>
                  <a:t>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 is a sampling matrix (one non-zero each row)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FF6600"/>
                    </a:solidFill>
                  </a:rPr>
                  <a:t>Structured</a:t>
                </a:r>
                <a:r>
                  <a:rPr lang="en-US" sz="3200" b="0" dirty="0"/>
                  <a:t>: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/>
                  <a:t> is a Hadamard matrix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FF6600"/>
                    </a:solidFill>
                  </a:rPr>
                  <a:t>Sparse</a:t>
                </a:r>
                <a:r>
                  <a:rPr lang="en-US" sz="3200" b="0" dirty="0"/>
                  <a:t>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/>
                  <a:t> is a diagonal matrix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1866900"/>
                <a:ext cx="9955530" cy="3785652"/>
              </a:xfrm>
              <a:prstGeom prst="rect">
                <a:avLst/>
              </a:prstGeom>
              <a:blipFill>
                <a:blip r:embed="rId3"/>
                <a:stretch>
                  <a:fillRect l="-1836" t="-2415" r="-9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B623E-3390-4586-8404-BA9A854E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42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CA1E-D87D-4BED-B9D4-FA4173D0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- Distributional JL Lemma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/>
              <p:nvPr/>
            </p:nvSpPr>
            <p:spPr>
              <a:xfrm>
                <a:off x="1219200" y="1866900"/>
                <a:ext cx="9955530" cy="286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For any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3600" dirty="0"/>
                  <a:t> and a positive integer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3600" dirty="0"/>
                  <a:t>there exists a distribution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i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3600" dirty="0" err="1"/>
                  <a:t>s.t.</a:t>
                </a:r>
                <a:r>
                  <a:rPr lang="en-US" sz="3600" dirty="0"/>
                  <a:t> for</a:t>
                </a:r>
                <a:br>
                  <a:rPr lang="en-US" sz="3600" dirty="0"/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3600" dirty="0"/>
                  <a:t>and any unit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0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/>
                  <a:t> :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6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dirty="0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600" i="0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600" i="0" dirty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3600" i="0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600" i="1" dirty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63D0C8-A95D-46E5-A810-D49E7C3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66900"/>
                <a:ext cx="9955530" cy="2867260"/>
              </a:xfrm>
              <a:prstGeom prst="rect">
                <a:avLst/>
              </a:prstGeom>
              <a:blipFill>
                <a:blip r:embed="rId3"/>
                <a:stretch>
                  <a:fillRect l="-1837" t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68484-D6D0-4BED-A418-71D59821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8</a:t>
            </a:fld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CCE6B1-D667-408A-A3B1-96987D3C7305}"/>
                  </a:ext>
                </a:extLst>
              </p:cNvPr>
              <p:cNvSpPr txBox="1"/>
              <p:nvPr/>
            </p:nvSpPr>
            <p:spPr>
              <a:xfrm>
                <a:off x="3148965" y="5227897"/>
                <a:ext cx="609600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 dirty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dirty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0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2400" i="0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CCE6B1-D667-408A-A3B1-96987D3C7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965" y="5227897"/>
                <a:ext cx="6096000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EF5BBA-8E0B-4C09-BA6E-B8C09FC996CF}"/>
                  </a:ext>
                </a:extLst>
              </p:cNvPr>
              <p:cNvSpPr txBox="1"/>
              <p:nvPr/>
            </p:nvSpPr>
            <p:spPr>
              <a:xfrm rot="16200000" flipH="1">
                <a:off x="5571201" y="4657863"/>
                <a:ext cx="10495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EF5BBA-8E0B-4C09-BA6E-B8C09FC99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5571201" y="4657863"/>
                <a:ext cx="104959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99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398B-4460-465D-ACD9-437E2673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880358"/>
            <a:ext cx="6492240" cy="3108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Overview</a:t>
            </a:r>
            <a:endParaRPr lang="en-IL" sz="6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99AD-F9F0-490D-B376-04AD4014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75414-552C-43BC-9141-9605A7C5D539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298947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14610</TotalTime>
  <Words>3488</Words>
  <Application>Microsoft Office PowerPoint</Application>
  <PresentationFormat>Widescreen</PresentationFormat>
  <Paragraphs>524</Paragraphs>
  <Slides>54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Retrospect</vt:lpstr>
      <vt:lpstr>Simple Analyses of the Sparse JL Transform</vt:lpstr>
      <vt:lpstr>Recap – JL Lemma</vt:lpstr>
      <vt:lpstr>Recap – JL Lemma</vt:lpstr>
      <vt:lpstr>The Purpose</vt:lpstr>
      <vt:lpstr>Recap – Fast JL Transform 1</vt:lpstr>
      <vt:lpstr>Recap – Fast JL Transform 2</vt:lpstr>
      <vt:lpstr>Recap – Fast JL Transform 2</vt:lpstr>
      <vt:lpstr>Recap - Distributional JL Lemma</vt:lpstr>
      <vt:lpstr>PowerPoint Presentation</vt:lpstr>
      <vt:lpstr>How?</vt:lpstr>
      <vt:lpstr>Proof Outline</vt:lpstr>
      <vt:lpstr>To Do</vt:lpstr>
      <vt:lpstr>PowerPoint Presentation</vt:lpstr>
      <vt:lpstr>Rademacher distribution </vt:lpstr>
      <vt:lpstr>Sparse JL Transform</vt:lpstr>
      <vt:lpstr>Sparse JL Transform (2)</vt:lpstr>
      <vt:lpstr>SJLT – Condition 1</vt:lpstr>
      <vt:lpstr>SJLT – Condition 2</vt:lpstr>
      <vt:lpstr>SJLT – Remark</vt:lpstr>
      <vt:lpstr>SJLT – Condition 3 </vt:lpstr>
      <vt:lpstr>SJLT – Remark</vt:lpstr>
      <vt:lpstr>PowerPoint Presentation</vt:lpstr>
      <vt:lpstr>Remember</vt:lpstr>
      <vt:lpstr>‖Lx‖_2^2</vt:lpstr>
      <vt:lpstr>‖Lx‖_2^2 (2)</vt:lpstr>
      <vt:lpstr>Representation of Z</vt:lpstr>
      <vt:lpstr>Reminders</vt:lpstr>
      <vt:lpstr>Hanson-Wright Inequality</vt:lpstr>
      <vt:lpstr>Hanson-Wright Inequality (1)</vt:lpstr>
      <vt:lpstr>Z’s Quadratic form</vt:lpstr>
      <vt:lpstr>Z’s Quadratic form (1)</vt:lpstr>
      <vt:lpstr>Use Hanson-Wright </vt:lpstr>
      <vt:lpstr>Use Hanson-Wright (2) </vt:lpstr>
      <vt:lpstr>Use Hanson-Wright </vt:lpstr>
      <vt:lpstr>Bounding Z’s Moment</vt:lpstr>
      <vt:lpstr>Bounding Z’s Moment (1)</vt:lpstr>
      <vt:lpstr>Bounding Z’s Moment (2)</vt:lpstr>
      <vt:lpstr>Bounding Z’s Moment (3)</vt:lpstr>
      <vt:lpstr>Bounding Z’s Moment (2)</vt:lpstr>
      <vt:lpstr>Proofing the Claims </vt:lpstr>
      <vt:lpstr>Bounding the operator norm</vt:lpstr>
      <vt:lpstr>Bounding the operator norm (2)</vt:lpstr>
      <vt:lpstr>Bounding the operator norm (2)</vt:lpstr>
      <vt:lpstr>Lemma 2</vt:lpstr>
      <vt:lpstr>Lemma 2 explained</vt:lpstr>
      <vt:lpstr>Lemma 2 explained (2)</vt:lpstr>
      <vt:lpstr>Bounding the Frobenius norm</vt:lpstr>
      <vt:lpstr>Bounding the Frobenius norm (2)</vt:lpstr>
      <vt:lpstr>Bounding the Frobenius norm (3)</vt:lpstr>
      <vt:lpstr>Bounding the Frobenius norm (4)</vt:lpstr>
      <vt:lpstr>PowerPoint Presentation</vt:lpstr>
      <vt:lpstr>Distributional JL Lemma</vt:lpstr>
      <vt:lpstr>Summary </vt:lpstr>
      <vt:lpstr>Summary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Analyses of the Sparse JL Transform</dc:title>
  <dc:creator>Sharon Stein</dc:creator>
  <cp:lastModifiedBy>Sharon Stein</cp:lastModifiedBy>
  <cp:revision>198</cp:revision>
  <dcterms:created xsi:type="dcterms:W3CDTF">2020-12-29T11:13:23Z</dcterms:created>
  <dcterms:modified xsi:type="dcterms:W3CDTF">2021-01-11T14:53:16Z</dcterms:modified>
</cp:coreProperties>
</file>