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4" r:id="rId2"/>
  </p:sldMasterIdLst>
  <p:notesMasterIdLst>
    <p:notesMasterId r:id="rId43"/>
  </p:notesMasterIdLst>
  <p:sldIdLst>
    <p:sldId id="323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03" r:id="rId16"/>
    <p:sldId id="488" r:id="rId17"/>
    <p:sldId id="498" r:id="rId18"/>
    <p:sldId id="490" r:id="rId19"/>
    <p:sldId id="369" r:id="rId20"/>
    <p:sldId id="382" r:id="rId21"/>
    <p:sldId id="491" r:id="rId22"/>
    <p:sldId id="504" r:id="rId23"/>
    <p:sldId id="380" r:id="rId24"/>
    <p:sldId id="381" r:id="rId25"/>
    <p:sldId id="370" r:id="rId26"/>
    <p:sldId id="492" r:id="rId27"/>
    <p:sldId id="493" r:id="rId28"/>
    <p:sldId id="500" r:id="rId29"/>
    <p:sldId id="383" r:id="rId30"/>
    <p:sldId id="384" r:id="rId31"/>
    <p:sldId id="362" r:id="rId32"/>
    <p:sldId id="373" r:id="rId33"/>
    <p:sldId id="374" r:id="rId34"/>
    <p:sldId id="375" r:id="rId35"/>
    <p:sldId id="379" r:id="rId36"/>
    <p:sldId id="376" r:id="rId37"/>
    <p:sldId id="377" r:id="rId38"/>
    <p:sldId id="378" r:id="rId39"/>
    <p:sldId id="371" r:id="rId40"/>
    <p:sldId id="355" r:id="rId41"/>
    <p:sldId id="356" r:id="rId42"/>
  </p:sldIdLst>
  <p:sldSz cx="9144000" cy="6858000" type="screen4x3"/>
  <p:notesSz cx="6858000" cy="9144000"/>
  <p:custDataLst>
    <p:tags r:id="rId44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BB9E5"/>
    <a:srgbClr val="0000FF"/>
    <a:srgbClr val="CC3300"/>
    <a:srgbClr val="003366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74" d="100"/>
          <a:sy n="74" d="100"/>
        </p:scale>
        <p:origin x="10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4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sz="4800" dirty="0">
                <a:solidFill>
                  <a:schemeClr val="accent2"/>
                </a:solidFill>
              </a:rPr>
            </a:br>
            <a:r>
              <a:rPr lang="en-US" altLang="he-IL" sz="4800" dirty="0">
                <a:solidFill>
                  <a:schemeClr val="accent2"/>
                </a:solidFill>
              </a:rPr>
              <a:t>2024-5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</a:t>
            </a:r>
            <a:r>
              <a:rPr lang="he-IL" altLang="en-US" sz="3600" b="1" dirty="0">
                <a:solidFill>
                  <a:srgbClr val="800000"/>
                </a:solidFill>
                <a:latin typeface="+mn-lt"/>
                <a:cs typeface="+mn-cs"/>
              </a:rPr>
              <a:t>10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Proof of The Local Lemma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|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/>
                  <a:t>Pr[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] =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]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p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&lt; 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apply induction hypothesis to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]= 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Now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eqArr>
                          <m:eqArrPr>
                            <m:ctrlPr>
                              <a:rPr lang="en-US" sz="2400" b="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|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dirty="0"/>
                              <m:t>]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∩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4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1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𝑨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𝑝𝑑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nary>
                          </m:e>
                        </m:eqArr>
                      </m:e>
                    </m:func>
                  </m:oMath>
                </a14:m>
                <a:endParaRPr lang="en-IL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  <a:blipFill>
                <a:blip r:embed="rId2"/>
                <a:stretch>
                  <a:fillRect l="-1185" b="-166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/>
              <p:nvPr/>
            </p:nvSpPr>
            <p:spPr>
              <a:xfrm>
                <a:off x="6880296" y="1221596"/>
                <a:ext cx="2335237" cy="15129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∪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Want to prove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</a:t>
                </a:r>
                <a:endParaRPr lang="en-IL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96" y="1221596"/>
                <a:ext cx="2335237" cy="1512978"/>
              </a:xfrm>
              <a:prstGeom prst="rect">
                <a:avLst/>
              </a:prstGeom>
              <a:blipFill>
                <a:blip r:embed="rId3"/>
                <a:stretch>
                  <a:fillRect l="-2350" b="-28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5B9D8B2-4141-4552-87A8-11AEAD42D962}"/>
              </a:ext>
            </a:extLst>
          </p:cNvPr>
          <p:cNvSpPr/>
          <p:nvPr/>
        </p:nvSpPr>
        <p:spPr bwMode="auto">
          <a:xfrm>
            <a:off x="457199" y="917917"/>
            <a:ext cx="1561513" cy="400931"/>
          </a:xfrm>
          <a:prstGeom prst="wedgeRoundRectCallout">
            <a:avLst>
              <a:gd name="adj1" fmla="val 152434"/>
              <a:gd name="adj2" fmla="val 610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manipulation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/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Independence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 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blipFill>
                <a:blip r:embed="rId4"/>
                <a:stretch>
                  <a:fillRect t="-2410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CEFFE1-5EE2-4237-AD2B-C5F36841FD94}"/>
              </a:ext>
            </a:extLst>
          </p:cNvPr>
          <p:cNvSpPr/>
          <p:nvPr/>
        </p:nvSpPr>
        <p:spPr bwMode="auto">
          <a:xfrm>
            <a:off x="271977" y="6106235"/>
            <a:ext cx="2494668" cy="400931"/>
          </a:xfrm>
          <a:prstGeom prst="wedgeRoundRectCallout">
            <a:avLst>
              <a:gd name="adj1" fmla="val 106757"/>
              <a:gd name="adj2" fmla="val -35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Induction hypothesis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/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solidFill>
                <a:srgbClr val="DBB9E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3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…Proof of The Local Lemma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Want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[∩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sz="2800" dirty="0"/>
                        <m:t> = 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/>
                        <m:t>|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acc>
                        <m:accPr>
                          <m:chr m:val="̅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≥  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  <a:blipFill>
                <a:blip r:embed="rId2"/>
                <a:stretch>
                  <a:fillRect l="-1852" t="-20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83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CD8-716B-4A48-9E3B-65C51ADC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dirty="0"/>
              <a:t>On Making the Local Lemma </a:t>
            </a:r>
            <a:r>
              <a:rPr lang="en-US" sz="3600" i="1" dirty="0"/>
              <a:t>Constructive</a:t>
            </a:r>
            <a:endParaRPr lang="en-IL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1505-1F63-4A59-8E23-669923D1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75" y="1573035"/>
            <a:ext cx="8772340" cy="3718626"/>
          </a:xfrm>
        </p:spPr>
        <p:txBody>
          <a:bodyPr/>
          <a:lstStyle/>
          <a:p>
            <a:r>
              <a:rPr lang="en-US" sz="2800" dirty="0"/>
              <a:t>The proof does not give an algorithm to find the point in space that makes all the bad events disappear.</a:t>
            </a:r>
          </a:p>
          <a:p>
            <a:pPr marL="0" indent="0">
              <a:buNone/>
            </a:pPr>
            <a:r>
              <a:rPr lang="en-US" sz="2800" dirty="0"/>
              <a:t>Approach for finding them: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Partition instance problem into smaller ones</a:t>
            </a:r>
          </a:p>
          <a:p>
            <a:pPr lvl="2"/>
            <a:r>
              <a:rPr lang="en-US" dirty="0"/>
              <a:t>Logarithmic in size</a:t>
            </a:r>
          </a:p>
          <a:p>
            <a:pPr lvl="2"/>
            <a:r>
              <a:rPr lang="en-US" dirty="0"/>
              <a:t>By partial assignment.</a:t>
            </a:r>
          </a:p>
          <a:p>
            <a:pPr lvl="1"/>
            <a:r>
              <a:rPr lang="en-US" dirty="0"/>
              <a:t>Then do an exhaustive search on each part</a:t>
            </a:r>
            <a:endParaRPr lang="en-IL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E927EE6-5B75-4C1C-9172-1CB12E3D0E63}"/>
              </a:ext>
            </a:extLst>
          </p:cNvPr>
          <p:cNvSpPr/>
          <p:nvPr/>
        </p:nvSpPr>
        <p:spPr bwMode="auto">
          <a:xfrm>
            <a:off x="5307055" y="4370648"/>
            <a:ext cx="2198624" cy="384930"/>
          </a:xfrm>
          <a:prstGeom prst="wedgeRoundRectCallout">
            <a:avLst>
              <a:gd name="adj1" fmla="val -86690"/>
              <a:gd name="adj2" fmla="val -3191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We know it exists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4675C-2C0D-464D-9BCE-D569C491314A}"/>
              </a:ext>
            </a:extLst>
          </p:cNvPr>
          <p:cNvSpPr/>
          <p:nvPr/>
        </p:nvSpPr>
        <p:spPr bwMode="auto">
          <a:xfrm>
            <a:off x="3058269" y="3031948"/>
            <a:ext cx="5383919" cy="526083"/>
          </a:xfrm>
          <a:prstGeom prst="wedgeRoundRectCallout">
            <a:avLst>
              <a:gd name="adj1" fmla="val -57498"/>
              <a:gd name="adj2" fmla="val 4248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Each variable either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or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undefined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clause not satisfied, make sure enough free variables</a:t>
            </a: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IL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1772F-EC68-48B0-8415-E54CED07D0A4}"/>
              </a:ext>
            </a:extLst>
          </p:cNvPr>
          <p:cNvSpPr/>
          <p:nvPr/>
        </p:nvSpPr>
        <p:spPr>
          <a:xfrm>
            <a:off x="2852208" y="5370172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256521-EC76-4C5D-9AD8-BA7B1AB5C585}"/>
              </a:ext>
            </a:extLst>
          </p:cNvPr>
          <p:cNvSpPr/>
          <p:nvPr/>
        </p:nvSpPr>
        <p:spPr>
          <a:xfrm>
            <a:off x="1365624" y="542549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8185F1-743F-4278-9333-67BB4DC1C0AF}"/>
              </a:ext>
            </a:extLst>
          </p:cNvPr>
          <p:cNvSpPr/>
          <p:nvPr/>
        </p:nvSpPr>
        <p:spPr>
          <a:xfrm>
            <a:off x="1929838" y="542549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036EE8-E20E-4BE4-BD41-729EA799744B}"/>
              </a:ext>
            </a:extLst>
          </p:cNvPr>
          <p:cNvSpPr/>
          <p:nvPr/>
        </p:nvSpPr>
        <p:spPr>
          <a:xfrm>
            <a:off x="1688032" y="5568050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4F7A95-B724-4120-A2A4-89865B55D7D3}"/>
              </a:ext>
            </a:extLst>
          </p:cNvPr>
          <p:cNvSpPr/>
          <p:nvPr/>
        </p:nvSpPr>
        <p:spPr>
          <a:xfrm>
            <a:off x="1123817" y="638776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A1FBD4-F4A7-42A6-9D27-D814DD865F7E}"/>
              </a:ext>
            </a:extLst>
          </p:cNvPr>
          <p:cNvSpPr/>
          <p:nvPr/>
        </p:nvSpPr>
        <p:spPr>
          <a:xfrm>
            <a:off x="1365624" y="624520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E2909B-5D42-47E6-967F-FDC2A393D577}"/>
              </a:ext>
            </a:extLst>
          </p:cNvPr>
          <p:cNvSpPr/>
          <p:nvPr/>
        </p:nvSpPr>
        <p:spPr>
          <a:xfrm>
            <a:off x="1768634" y="620956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6F327E-E9FF-4E1C-B393-A1C7B9618CC9}"/>
              </a:ext>
            </a:extLst>
          </p:cNvPr>
          <p:cNvSpPr/>
          <p:nvPr/>
        </p:nvSpPr>
        <p:spPr>
          <a:xfrm>
            <a:off x="3622483" y="5639330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26EEF0-4881-47C4-AAA9-1395135BD3F3}"/>
              </a:ext>
            </a:extLst>
          </p:cNvPr>
          <p:cNvSpPr/>
          <p:nvPr/>
        </p:nvSpPr>
        <p:spPr>
          <a:xfrm>
            <a:off x="3461279" y="535421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2F231B-3007-497B-8294-77FD715AA22C}"/>
              </a:ext>
            </a:extLst>
          </p:cNvPr>
          <p:cNvSpPr/>
          <p:nvPr/>
        </p:nvSpPr>
        <p:spPr>
          <a:xfrm>
            <a:off x="2897065" y="5568050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92B9D4-CEF4-4A50-81E4-1ED861BCEF52}"/>
              </a:ext>
            </a:extLst>
          </p:cNvPr>
          <p:cNvSpPr/>
          <p:nvPr/>
        </p:nvSpPr>
        <p:spPr>
          <a:xfrm>
            <a:off x="3300075" y="638776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B46C60-A27A-47B4-9E17-6A907679377A}"/>
              </a:ext>
            </a:extLst>
          </p:cNvPr>
          <p:cNvSpPr/>
          <p:nvPr/>
        </p:nvSpPr>
        <p:spPr>
          <a:xfrm>
            <a:off x="3864290" y="635212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C0B0B-CEEA-44AD-B5A3-E8B92D5336C9}"/>
              </a:ext>
            </a:extLst>
          </p:cNvPr>
          <p:cNvSpPr/>
          <p:nvPr/>
        </p:nvSpPr>
        <p:spPr>
          <a:xfrm>
            <a:off x="3622483" y="620956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548158-A828-4571-99C0-251E6FD119B8}"/>
              </a:ext>
            </a:extLst>
          </p:cNvPr>
          <p:cNvSpPr/>
          <p:nvPr/>
        </p:nvSpPr>
        <p:spPr>
          <a:xfrm>
            <a:off x="1688032" y="599572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55A458-8975-44B3-8150-D3AFF0A06C8A}"/>
              </a:ext>
            </a:extLst>
          </p:cNvPr>
          <p:cNvSpPr/>
          <p:nvPr/>
        </p:nvSpPr>
        <p:spPr>
          <a:xfrm>
            <a:off x="2171645" y="5746249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69FDC5-486B-42A9-AB08-CF7FD59F815D}"/>
              </a:ext>
            </a:extLst>
          </p:cNvPr>
          <p:cNvSpPr/>
          <p:nvPr/>
        </p:nvSpPr>
        <p:spPr>
          <a:xfrm>
            <a:off x="962613" y="5817529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5393E-079F-442F-8F07-DEBAF68CEE5C}"/>
              </a:ext>
            </a:extLst>
          </p:cNvPr>
          <p:cNvSpPr/>
          <p:nvPr/>
        </p:nvSpPr>
        <p:spPr>
          <a:xfrm>
            <a:off x="2816462" y="603136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588D35-FE2F-4C10-B4D1-9A8CA5015B2C}"/>
              </a:ext>
            </a:extLst>
          </p:cNvPr>
          <p:cNvSpPr/>
          <p:nvPr/>
        </p:nvSpPr>
        <p:spPr>
          <a:xfrm>
            <a:off x="4025494" y="5853169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539CE0-4020-46CA-B639-C08CF2203A41}"/>
              </a:ext>
            </a:extLst>
          </p:cNvPr>
          <p:cNvSpPr/>
          <p:nvPr/>
        </p:nvSpPr>
        <p:spPr>
          <a:xfrm>
            <a:off x="2574656" y="631648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A8DE52-058D-4EDE-A25E-DB5F6D8F34F2}"/>
              </a:ext>
            </a:extLst>
          </p:cNvPr>
          <p:cNvSpPr/>
          <p:nvPr/>
        </p:nvSpPr>
        <p:spPr>
          <a:xfrm>
            <a:off x="2574656" y="538985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F3A152-C237-4006-873B-C6E43EC1157B}"/>
              </a:ext>
            </a:extLst>
          </p:cNvPr>
          <p:cNvGrpSpPr/>
          <p:nvPr/>
        </p:nvGrpSpPr>
        <p:grpSpPr>
          <a:xfrm>
            <a:off x="1043215" y="5461131"/>
            <a:ext cx="3062881" cy="962276"/>
            <a:chOff x="4267200" y="2205455"/>
            <a:chExt cx="2895599" cy="205739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2DA0A3-2577-4965-AE2A-8D64D199A93B}"/>
                </a:ext>
              </a:extLst>
            </p:cNvPr>
            <p:cNvCxnSpPr>
              <a:cxnSpLocks/>
              <a:stCxn id="22" idx="4"/>
              <a:endCxn id="11" idx="1"/>
            </p:cNvCxnSpPr>
            <p:nvPr/>
          </p:nvCxnSpPr>
          <p:spPr>
            <a:xfrm>
              <a:off x="4267200" y="3119854"/>
              <a:ext cx="98518" cy="10891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CCF64E-E06C-471B-AEB7-CEF9768D23E0}"/>
                </a:ext>
              </a:extLst>
            </p:cNvPr>
            <p:cNvCxnSpPr>
              <a:cxnSpLocks/>
              <a:stCxn id="20" idx="2"/>
              <a:endCxn id="22" idx="6"/>
            </p:cNvCxnSpPr>
            <p:nvPr/>
          </p:nvCxnSpPr>
          <p:spPr>
            <a:xfrm flipH="1" flipV="1">
              <a:off x="4343400" y="3043654"/>
              <a:ext cx="533400" cy="380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046DF7-7114-4608-AF97-16099E6F8897}"/>
                </a:ext>
              </a:extLst>
            </p:cNvPr>
            <p:cNvCxnSpPr>
              <a:stCxn id="10" idx="4"/>
              <a:endCxn id="20" idx="0"/>
            </p:cNvCxnSpPr>
            <p:nvPr/>
          </p:nvCxnSpPr>
          <p:spPr>
            <a:xfrm>
              <a:off x="4953000" y="2586454"/>
              <a:ext cx="0" cy="76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745E8-D42E-44C8-BC23-67F08F755EB8}"/>
                </a:ext>
              </a:extLst>
            </p:cNvPr>
            <p:cNvCxnSpPr>
              <a:stCxn id="10" idx="5"/>
              <a:endCxn id="21" idx="1"/>
            </p:cNvCxnSpPr>
            <p:nvPr/>
          </p:nvCxnSpPr>
          <p:spPr>
            <a:xfrm>
              <a:off x="5006881" y="2564135"/>
              <a:ext cx="349438" cy="273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68A41-E6C6-4EC0-BAED-603344CAC2D6}"/>
                </a:ext>
              </a:extLst>
            </p:cNvPr>
            <p:cNvCxnSpPr>
              <a:stCxn id="20" idx="4"/>
              <a:endCxn id="13" idx="0"/>
            </p:cNvCxnSpPr>
            <p:nvPr/>
          </p:nvCxnSpPr>
          <p:spPr>
            <a:xfrm>
              <a:off x="4953000" y="3500853"/>
              <a:ext cx="76200" cy="3048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C27E424-652B-4785-A271-BE0D06F12105}"/>
                </a:ext>
              </a:extLst>
            </p:cNvPr>
            <p:cNvCxnSpPr>
              <a:stCxn id="21" idx="6"/>
              <a:endCxn id="16" idx="3"/>
            </p:cNvCxnSpPr>
            <p:nvPr/>
          </p:nvCxnSpPr>
          <p:spPr>
            <a:xfrm flipV="1">
              <a:off x="5486399" y="2564135"/>
              <a:ext cx="555719" cy="32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78226D-5B27-43F0-A2C9-2920831DA7E5}"/>
                </a:ext>
              </a:extLst>
            </p:cNvPr>
            <p:cNvCxnSpPr>
              <a:stCxn id="21" idx="5"/>
              <a:endCxn id="23" idx="1"/>
            </p:cNvCxnSpPr>
            <p:nvPr/>
          </p:nvCxnSpPr>
          <p:spPr>
            <a:xfrm>
              <a:off x="5464081" y="2945134"/>
              <a:ext cx="501837" cy="5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BBF9A1-7A2F-4685-9FAC-B6A4F9D007BE}"/>
                </a:ext>
              </a:extLst>
            </p:cNvPr>
            <p:cNvCxnSpPr>
              <a:stCxn id="23" idx="4"/>
              <a:endCxn id="25" idx="7"/>
            </p:cNvCxnSpPr>
            <p:nvPr/>
          </p:nvCxnSpPr>
          <p:spPr>
            <a:xfrm flipH="1">
              <a:off x="5845081" y="3577054"/>
              <a:ext cx="174718" cy="479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4C556C8-87B5-4ED5-8E17-4FB4583CB756}"/>
                </a:ext>
              </a:extLst>
            </p:cNvPr>
            <p:cNvCxnSpPr>
              <a:stCxn id="24" idx="3"/>
              <a:endCxn id="23" idx="7"/>
            </p:cNvCxnSpPr>
            <p:nvPr/>
          </p:nvCxnSpPr>
          <p:spPr>
            <a:xfrm flipH="1">
              <a:off x="6073681" y="3173735"/>
              <a:ext cx="1035237" cy="273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7CDA38-A393-424A-9803-E46433CE5804}"/>
                </a:ext>
              </a:extLst>
            </p:cNvPr>
            <p:cNvCxnSpPr>
              <a:stCxn id="19" idx="1"/>
              <a:endCxn id="23" idx="5"/>
            </p:cNvCxnSpPr>
            <p:nvPr/>
          </p:nvCxnSpPr>
          <p:spPr>
            <a:xfrm flipH="1" flipV="1">
              <a:off x="6073681" y="3554734"/>
              <a:ext cx="654237" cy="273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8FE4CA-EFAF-45F0-9AA0-7E39A014C041}"/>
                </a:ext>
              </a:extLst>
            </p:cNvPr>
            <p:cNvCxnSpPr>
              <a:stCxn id="24" idx="4"/>
              <a:endCxn id="18" idx="0"/>
            </p:cNvCxnSpPr>
            <p:nvPr/>
          </p:nvCxnSpPr>
          <p:spPr>
            <a:xfrm flipH="1">
              <a:off x="7010399" y="3196054"/>
              <a:ext cx="152400" cy="9143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338C62-74AD-490A-89F0-75E9D1E0EA25}"/>
                </a:ext>
              </a:extLst>
            </p:cNvPr>
            <p:cNvCxnSpPr>
              <a:stCxn id="17" idx="2"/>
              <a:endCxn id="25" idx="5"/>
            </p:cNvCxnSpPr>
            <p:nvPr/>
          </p:nvCxnSpPr>
          <p:spPr>
            <a:xfrm flipH="1" flipV="1">
              <a:off x="5845081" y="4164337"/>
              <a:ext cx="555719" cy="985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E770DC0-CDD7-461A-BCBA-7DC064325BCC}"/>
                </a:ext>
              </a:extLst>
            </p:cNvPr>
            <p:cNvCxnSpPr>
              <a:stCxn id="26" idx="4"/>
              <a:endCxn id="21" idx="7"/>
            </p:cNvCxnSpPr>
            <p:nvPr/>
          </p:nvCxnSpPr>
          <p:spPr>
            <a:xfrm flipH="1">
              <a:off x="5464081" y="2205455"/>
              <a:ext cx="327119" cy="631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C5EC2-EFA4-4083-A6C9-DE30790D5E98}"/>
                </a:ext>
              </a:extLst>
            </p:cNvPr>
            <p:cNvCxnSpPr>
              <a:stCxn id="23" idx="2"/>
              <a:endCxn id="20" idx="6"/>
            </p:cNvCxnSpPr>
            <p:nvPr/>
          </p:nvCxnSpPr>
          <p:spPr>
            <a:xfrm flipH="1" flipV="1">
              <a:off x="5029199" y="3424653"/>
              <a:ext cx="914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1FFB47-C6E2-4720-B1EC-18D5F168E20B}"/>
                </a:ext>
              </a:extLst>
            </p:cNvPr>
            <p:cNvCxnSpPr>
              <a:stCxn id="23" idx="0"/>
              <a:endCxn id="16" idx="4"/>
            </p:cNvCxnSpPr>
            <p:nvPr/>
          </p:nvCxnSpPr>
          <p:spPr>
            <a:xfrm flipV="1">
              <a:off x="6019799" y="2586454"/>
              <a:ext cx="76201" cy="8381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19F2B1-F1CA-4B84-A2B0-324288A0D64E}"/>
              </a:ext>
            </a:extLst>
          </p:cNvPr>
          <p:cNvGrpSpPr/>
          <p:nvPr/>
        </p:nvGrpSpPr>
        <p:grpSpPr>
          <a:xfrm>
            <a:off x="1261413" y="5425490"/>
            <a:ext cx="2626485" cy="972715"/>
            <a:chOff x="4473481" y="2129308"/>
            <a:chExt cx="2483037" cy="207971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BBCBC8-9B27-41E4-94D6-4E21AD79AEA2}"/>
                </a:ext>
              </a:extLst>
            </p:cNvPr>
            <p:cNvCxnSpPr>
              <a:stCxn id="8" idx="5"/>
              <a:endCxn id="10" idx="1"/>
            </p:cNvCxnSpPr>
            <p:nvPr/>
          </p:nvCxnSpPr>
          <p:spPr>
            <a:xfrm>
              <a:off x="4702081" y="2259389"/>
              <a:ext cx="197037" cy="1970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0F29BD-62D7-49BB-AC0A-CFC4BC1D44D3}"/>
                </a:ext>
              </a:extLst>
            </p:cNvPr>
            <p:cNvCxnSpPr>
              <a:stCxn id="10" idx="0"/>
              <a:endCxn id="9" idx="3"/>
            </p:cNvCxnSpPr>
            <p:nvPr/>
          </p:nvCxnSpPr>
          <p:spPr>
            <a:xfrm flipV="1">
              <a:off x="4953000" y="2259389"/>
              <a:ext cx="174718" cy="174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5727C0-342C-4475-BF3A-CF4E00AE678E}"/>
                </a:ext>
              </a:extLst>
            </p:cNvPr>
            <p:cNvCxnSpPr>
              <a:stCxn id="16" idx="6"/>
              <a:endCxn id="14" idx="2"/>
            </p:cNvCxnSpPr>
            <p:nvPr/>
          </p:nvCxnSpPr>
          <p:spPr>
            <a:xfrm>
              <a:off x="6172200" y="2510307"/>
              <a:ext cx="533399" cy="1524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929A541-EC6C-4683-B6AB-34E28B19E1AB}"/>
                </a:ext>
              </a:extLst>
            </p:cNvPr>
            <p:cNvCxnSpPr>
              <a:stCxn id="15" idx="4"/>
              <a:endCxn id="14" idx="0"/>
            </p:cNvCxnSpPr>
            <p:nvPr/>
          </p:nvCxnSpPr>
          <p:spPr>
            <a:xfrm>
              <a:off x="6629399" y="2129308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AC095F-FA79-4E31-B259-B1B92AC0E0C1}"/>
                </a:ext>
              </a:extLst>
            </p:cNvPr>
            <p:cNvCxnSpPr>
              <a:stCxn id="19" idx="3"/>
              <a:endCxn id="17" idx="7"/>
            </p:cNvCxnSpPr>
            <p:nvPr/>
          </p:nvCxnSpPr>
          <p:spPr>
            <a:xfrm flipH="1">
              <a:off x="6530881" y="3935790"/>
              <a:ext cx="197037" cy="273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B3F54A-6496-4539-A6EE-4F52B7BEB067}"/>
                </a:ext>
              </a:extLst>
            </p:cNvPr>
            <p:cNvCxnSpPr>
              <a:stCxn id="19" idx="5"/>
              <a:endCxn id="18" idx="1"/>
            </p:cNvCxnSpPr>
            <p:nvPr/>
          </p:nvCxnSpPr>
          <p:spPr>
            <a:xfrm>
              <a:off x="6835680" y="3935790"/>
              <a:ext cx="120838" cy="1970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4B94E8-8356-449A-B2F2-98BE1EE433BF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4724400" y="3881909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705F18-D38C-4FF8-BAD3-AB76FC4A4FF8}"/>
                </a:ext>
              </a:extLst>
            </p:cNvPr>
            <p:cNvCxnSpPr>
              <a:stCxn id="12" idx="3"/>
              <a:endCxn id="11" idx="7"/>
            </p:cNvCxnSpPr>
            <p:nvPr/>
          </p:nvCxnSpPr>
          <p:spPr>
            <a:xfrm flipH="1">
              <a:off x="4473481" y="4011990"/>
              <a:ext cx="120838" cy="1970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0DE274-F238-463B-9C18-38BFCA434E25}"/>
              </a:ext>
            </a:extLst>
          </p:cNvPr>
          <p:cNvCxnSpPr>
            <a:stCxn id="26" idx="2"/>
            <a:endCxn id="9" idx="6"/>
          </p:cNvCxnSpPr>
          <p:nvPr/>
        </p:nvCxnSpPr>
        <p:spPr>
          <a:xfrm flipH="1">
            <a:off x="2091042" y="5425491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D12274-C50F-433C-8CC7-0DF28BA5B5EF}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 flipH="1">
            <a:off x="1043215" y="5486331"/>
            <a:ext cx="346016" cy="331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DC90CD-50DE-4306-9ED9-240522C42996}"/>
              </a:ext>
            </a:extLst>
          </p:cNvPr>
          <p:cNvCxnSpPr>
            <a:stCxn id="25" idx="2"/>
            <a:endCxn id="13" idx="6"/>
          </p:cNvCxnSpPr>
          <p:nvPr/>
        </p:nvCxnSpPr>
        <p:spPr>
          <a:xfrm flipH="1" flipV="1">
            <a:off x="1929838" y="6245208"/>
            <a:ext cx="644817" cy="10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C278AB-7865-4366-83B2-1B7633531B43}"/>
              </a:ext>
            </a:extLst>
          </p:cNvPr>
          <p:cNvCxnSpPr>
            <a:stCxn id="17" idx="1"/>
            <a:endCxn id="23" idx="5"/>
          </p:cNvCxnSpPr>
          <p:nvPr/>
        </p:nvCxnSpPr>
        <p:spPr>
          <a:xfrm flipH="1" flipV="1">
            <a:off x="2954059" y="6092210"/>
            <a:ext cx="369623" cy="305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9B0D19-F659-4F7B-BF0F-AE1158C3DC35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1526828" y="5461131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511D323-BE86-45FF-AF2C-6BCE80CB59BF}"/>
              </a:ext>
            </a:extLst>
          </p:cNvPr>
          <p:cNvSpPr/>
          <p:nvPr/>
        </p:nvSpPr>
        <p:spPr>
          <a:xfrm>
            <a:off x="6522715" y="5373862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584280E-3376-4469-B727-2432C8341D65}"/>
              </a:ext>
            </a:extLst>
          </p:cNvPr>
          <p:cNvSpPr/>
          <p:nvPr/>
        </p:nvSpPr>
        <p:spPr>
          <a:xfrm>
            <a:off x="5036131" y="542918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DB63D7-CCB4-4080-8FEA-A1F0E5D58BBC}"/>
              </a:ext>
            </a:extLst>
          </p:cNvPr>
          <p:cNvSpPr/>
          <p:nvPr/>
        </p:nvSpPr>
        <p:spPr>
          <a:xfrm>
            <a:off x="5600345" y="542918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DE7D9C-C733-4BF8-AD3A-CC66B2595D39}"/>
              </a:ext>
            </a:extLst>
          </p:cNvPr>
          <p:cNvSpPr/>
          <p:nvPr/>
        </p:nvSpPr>
        <p:spPr>
          <a:xfrm>
            <a:off x="5358539" y="5571740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2E896C5-7BB9-46DA-8A4F-0A962DE87DC1}"/>
              </a:ext>
            </a:extLst>
          </p:cNvPr>
          <p:cNvSpPr/>
          <p:nvPr/>
        </p:nvSpPr>
        <p:spPr>
          <a:xfrm>
            <a:off x="4794324" y="639145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15CDB4-5CAB-46B4-A568-EE57D663879C}"/>
              </a:ext>
            </a:extLst>
          </p:cNvPr>
          <p:cNvSpPr/>
          <p:nvPr/>
        </p:nvSpPr>
        <p:spPr>
          <a:xfrm>
            <a:off x="5036131" y="624889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5F6008-7B4F-4FF2-BA61-5A8EC1AC532B}"/>
              </a:ext>
            </a:extLst>
          </p:cNvPr>
          <p:cNvSpPr/>
          <p:nvPr/>
        </p:nvSpPr>
        <p:spPr>
          <a:xfrm>
            <a:off x="5439141" y="621325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8C143A-5CA5-4C80-A235-B49FBFEB27A8}"/>
              </a:ext>
            </a:extLst>
          </p:cNvPr>
          <p:cNvSpPr/>
          <p:nvPr/>
        </p:nvSpPr>
        <p:spPr>
          <a:xfrm>
            <a:off x="7292990" y="5643020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0D0C95-0DFA-4910-9EE7-FA5A2C570385}"/>
              </a:ext>
            </a:extLst>
          </p:cNvPr>
          <p:cNvSpPr/>
          <p:nvPr/>
        </p:nvSpPr>
        <p:spPr>
          <a:xfrm>
            <a:off x="7131786" y="535790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36EF03E-29B2-485C-AA35-E46FCF0FE67E}"/>
              </a:ext>
            </a:extLst>
          </p:cNvPr>
          <p:cNvSpPr/>
          <p:nvPr/>
        </p:nvSpPr>
        <p:spPr>
          <a:xfrm>
            <a:off x="6567571" y="5571740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96D7EA-1098-4A22-8C22-8840E2A2E49D}"/>
              </a:ext>
            </a:extLst>
          </p:cNvPr>
          <p:cNvSpPr/>
          <p:nvPr/>
        </p:nvSpPr>
        <p:spPr>
          <a:xfrm>
            <a:off x="6970582" y="639145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1BCBAE7-4F6C-4B12-81B4-D93BD3B24464}"/>
              </a:ext>
            </a:extLst>
          </p:cNvPr>
          <p:cNvSpPr/>
          <p:nvPr/>
        </p:nvSpPr>
        <p:spPr>
          <a:xfrm>
            <a:off x="7534797" y="635581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E004A3D-C8CD-47A9-91F0-AA640FA01188}"/>
              </a:ext>
            </a:extLst>
          </p:cNvPr>
          <p:cNvSpPr/>
          <p:nvPr/>
        </p:nvSpPr>
        <p:spPr>
          <a:xfrm>
            <a:off x="7292990" y="6213258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D72C54B-FE67-4BD3-B1EF-1F3C9590098D}"/>
              </a:ext>
            </a:extLst>
          </p:cNvPr>
          <p:cNvSpPr/>
          <p:nvPr/>
        </p:nvSpPr>
        <p:spPr>
          <a:xfrm>
            <a:off x="7696001" y="5856859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024C5D5-CE7F-4434-BE6B-8A3DD282A567}"/>
              </a:ext>
            </a:extLst>
          </p:cNvPr>
          <p:cNvSpPr/>
          <p:nvPr/>
        </p:nvSpPr>
        <p:spPr>
          <a:xfrm>
            <a:off x="6245163" y="5393541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D90AC4B-7EBB-4D98-BC4F-69AD9F9E1668}"/>
              </a:ext>
            </a:extLst>
          </p:cNvPr>
          <p:cNvCxnSpPr>
            <a:stCxn id="90" idx="4"/>
            <a:endCxn id="84" idx="0"/>
          </p:cNvCxnSpPr>
          <p:nvPr/>
        </p:nvCxnSpPr>
        <p:spPr>
          <a:xfrm flipH="1">
            <a:off x="7615401" y="5928139"/>
            <a:ext cx="161204" cy="427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E85BDB0-D54F-4452-93B1-682178E12EAA}"/>
              </a:ext>
            </a:extLst>
          </p:cNvPr>
          <p:cNvGrpSpPr/>
          <p:nvPr/>
        </p:nvGrpSpPr>
        <p:grpSpPr>
          <a:xfrm>
            <a:off x="4931920" y="5429181"/>
            <a:ext cx="2626485" cy="972715"/>
            <a:chOff x="7835439" y="1892756"/>
            <a:chExt cx="2483035" cy="2079715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DDEFC45-A849-4765-B1B7-1D815397AB7F}"/>
                </a:ext>
              </a:extLst>
            </p:cNvPr>
            <p:cNvCxnSpPr>
              <a:stCxn id="74" idx="5"/>
              <a:endCxn id="76" idx="1"/>
            </p:cNvCxnSpPr>
            <p:nvPr/>
          </p:nvCxnSpPr>
          <p:spPr>
            <a:xfrm>
              <a:off x="8064039" y="2022837"/>
              <a:ext cx="197037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8AEED8-0CD3-4E84-8917-06EB9D365211}"/>
                </a:ext>
              </a:extLst>
            </p:cNvPr>
            <p:cNvCxnSpPr>
              <a:stCxn id="76" idx="0"/>
              <a:endCxn id="75" idx="3"/>
            </p:cNvCxnSpPr>
            <p:nvPr/>
          </p:nvCxnSpPr>
          <p:spPr>
            <a:xfrm flipV="1">
              <a:off x="8314957" y="2022837"/>
              <a:ext cx="174718" cy="1747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F5DB4DF-4231-45EB-9FDF-5549E095EDBD}"/>
                </a:ext>
              </a:extLst>
            </p:cNvPr>
            <p:cNvCxnSpPr>
              <a:stCxn id="82" idx="6"/>
              <a:endCxn id="80" idx="2"/>
            </p:cNvCxnSpPr>
            <p:nvPr/>
          </p:nvCxnSpPr>
          <p:spPr>
            <a:xfrm>
              <a:off x="9534156" y="2273755"/>
              <a:ext cx="533399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C59F2B1-CE90-4680-8903-1C95B1C5872E}"/>
                </a:ext>
              </a:extLst>
            </p:cNvPr>
            <p:cNvCxnSpPr>
              <a:stCxn id="81" idx="4"/>
              <a:endCxn id="80" idx="0"/>
            </p:cNvCxnSpPr>
            <p:nvPr/>
          </p:nvCxnSpPr>
          <p:spPr>
            <a:xfrm>
              <a:off x="9991355" y="1892756"/>
              <a:ext cx="152400" cy="4571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4F30F7B-2761-4AA3-8662-9A7942B40EAA}"/>
                </a:ext>
              </a:extLst>
            </p:cNvPr>
            <p:cNvCxnSpPr>
              <a:stCxn id="85" idx="3"/>
              <a:endCxn id="83" idx="7"/>
            </p:cNvCxnSpPr>
            <p:nvPr/>
          </p:nvCxnSpPr>
          <p:spPr>
            <a:xfrm flipH="1">
              <a:off x="9892837" y="3699234"/>
              <a:ext cx="197037" cy="2732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B28B99-9547-425B-9B9D-2F72A4D6D900}"/>
                </a:ext>
              </a:extLst>
            </p:cNvPr>
            <p:cNvCxnSpPr>
              <a:stCxn id="85" idx="5"/>
              <a:endCxn id="84" idx="1"/>
            </p:cNvCxnSpPr>
            <p:nvPr/>
          </p:nvCxnSpPr>
          <p:spPr>
            <a:xfrm>
              <a:off x="10197636" y="3699234"/>
              <a:ext cx="120838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73B76D6-DB4A-4F61-B898-C576CBB71E2E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 flipV="1">
              <a:off x="8086358" y="3645353"/>
              <a:ext cx="228599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35855A5-181B-4476-BA03-650F3FEA26A4}"/>
                </a:ext>
              </a:extLst>
            </p:cNvPr>
            <p:cNvCxnSpPr>
              <a:stCxn id="78" idx="3"/>
              <a:endCxn id="77" idx="7"/>
            </p:cNvCxnSpPr>
            <p:nvPr/>
          </p:nvCxnSpPr>
          <p:spPr>
            <a:xfrm flipH="1">
              <a:off x="7835439" y="3775435"/>
              <a:ext cx="120838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07DEA92-75D6-49A3-A398-8D34E8164E29}"/>
              </a:ext>
            </a:extLst>
          </p:cNvPr>
          <p:cNvCxnSpPr>
            <a:stCxn id="92" idx="2"/>
            <a:endCxn id="75" idx="6"/>
          </p:cNvCxnSpPr>
          <p:nvPr/>
        </p:nvCxnSpPr>
        <p:spPr>
          <a:xfrm flipH="1">
            <a:off x="5761549" y="5429181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1D0EDC-A238-4D07-8BD8-AC1F24B2B3B6}"/>
              </a:ext>
            </a:extLst>
          </p:cNvPr>
          <p:cNvCxnSpPr>
            <a:stCxn id="74" idx="6"/>
            <a:endCxn id="75" idx="2"/>
          </p:cNvCxnSpPr>
          <p:nvPr/>
        </p:nvCxnSpPr>
        <p:spPr>
          <a:xfrm>
            <a:off x="5197334" y="5464821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79D58D90-22C2-4D42-AAEE-08F0B160A705}"/>
              </a:ext>
            </a:extLst>
          </p:cNvPr>
          <p:cNvSpPr/>
          <p:nvPr/>
        </p:nvSpPr>
        <p:spPr bwMode="auto">
          <a:xfrm>
            <a:off x="4400196" y="5639330"/>
            <a:ext cx="555332" cy="30293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 animBg="1"/>
      <p:bldP spid="92" grpId="0" animBg="1"/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7906-1B1E-4BE6-88A8-4624227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Constructive vs. Algorithmic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0B86-664C-4EEE-A9A4-3AFB2826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algorithm to work we need a base case that relies on the (non-constructive) LLL</a:t>
            </a:r>
          </a:p>
          <a:p>
            <a:pPr lvl="1"/>
            <a:r>
              <a:rPr lang="en-US" sz="2400" dirty="0"/>
              <a:t>Suggested by </a:t>
            </a:r>
            <a:r>
              <a:rPr lang="en" sz="2400" dirty="0"/>
              <a:t>József Beck</a:t>
            </a:r>
            <a:endParaRPr lang="en-US" sz="2400" dirty="0"/>
          </a:p>
          <a:p>
            <a:pPr lvl="1"/>
            <a:r>
              <a:rPr lang="en-US" sz="2400" b="1" dirty="0"/>
              <a:t>Suboptimal dependency on k 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800" dirty="0"/>
              <a:t>Moser and </a:t>
            </a:r>
            <a:r>
              <a:rPr lang="en-US" sz="2800" dirty="0" err="1"/>
              <a:t>Tardos</a:t>
            </a:r>
            <a:r>
              <a:rPr lang="en-US" sz="2800" dirty="0"/>
              <a:t> suggested an </a:t>
            </a:r>
            <a:r>
              <a:rPr lang="en-US" sz="2800" b="1" dirty="0"/>
              <a:t>algorithmic</a:t>
            </a:r>
            <a:r>
              <a:rPr lang="en-US" sz="2800" dirty="0"/>
              <a:t> version of the LLL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294203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5520-9F9A-44F2-AA5E-0724591B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Structure of Proofs by Compression or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Relevant to both upper and lower bounds</a:t>
                </a:r>
              </a:p>
              <a:p>
                <a:r>
                  <a:rPr lang="en-US" sz="2800" dirty="0"/>
                  <a:t>Consider a random string  used in the system</a:t>
                </a:r>
              </a:p>
              <a:p>
                <a:r>
                  <a:rPr lang="en-US" sz="2800" dirty="0"/>
                  <a:t>Could be</a:t>
                </a:r>
              </a:p>
              <a:p>
                <a:pPr lvl="2"/>
                <a:r>
                  <a:rPr lang="en-US" dirty="0"/>
                  <a:t>The random function that should be inverted </a:t>
                </a:r>
              </a:p>
              <a:p>
                <a:pPr lvl="2"/>
                <a:r>
                  <a:rPr lang="en-US" dirty="0"/>
                  <a:t>The randomness used by an algorithm</a:t>
                </a:r>
              </a:p>
              <a:p>
                <a:pPr lvl="1"/>
                <a:r>
                  <a:rPr lang="en-US" b="1" dirty="0"/>
                  <a:t>Show that the event you want to bound implies a compression of the randomness</a:t>
                </a:r>
              </a:p>
              <a:p>
                <a:pPr lvl="1"/>
                <a:r>
                  <a:rPr lang="en-US" dirty="0"/>
                  <a:t>Probability of compressing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Hence: probability of bad event is bound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800" dirty="0"/>
                  <a:t>Sometimes need extra randomness to help us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348" r="-1407" b="-121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86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y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x s.t f(x) =y </a:t>
                </a:r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5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Proof: Suppose can invert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within T steps with probability p</a:t>
                </a:r>
              </a:p>
              <a:p>
                <a:r>
                  <a:rPr lang="en-US" sz="2800" dirty="0"/>
                  <a:t>Will use to compress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to fewer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needed for random function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Fix the inverter’s bit as well as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en-US" sz="2800" dirty="0"/>
                  <a:t>Sequence of queries and answers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/>
                  <a:t>With probability at least p: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err="1"/>
                  <a:t>’s</a:t>
                </a: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C3300"/>
                    </a:solidFill>
                  </a:rPr>
                  <a:t>y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  <a:blipFill>
                <a:blip r:embed="rId2"/>
                <a:stretch>
                  <a:fillRect l="-15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/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</a:p>
              <a:p>
                <a:r>
                  <a:rPr lang="en-US" sz="1800" dirty="0"/>
                  <a:t>A challenge </a:t>
                </a:r>
                <a:r>
                  <a:rPr lang="en-US" sz="1800" dirty="0">
                    <a:solidFill>
                      <a:srgbClr val="CC33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goal is to find x s.t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blipFill>
                <a:blip r:embed="rId3"/>
                <a:stretch>
                  <a:fillRect l="-997" t="-2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CA130B-9F35-46B0-8C20-F118CEBEC49E}"/>
              </a:ext>
            </a:extLst>
          </p:cNvPr>
          <p:cNvSpPr/>
          <p:nvPr/>
        </p:nvSpPr>
        <p:spPr bwMode="auto">
          <a:xfrm>
            <a:off x="6956474" y="5514535"/>
            <a:ext cx="1610751" cy="879231"/>
          </a:xfrm>
          <a:prstGeom prst="wedgeRoundRectCallout">
            <a:avLst>
              <a:gd name="adj1" fmla="val -69305"/>
              <a:gd name="adj2" fmla="val 68900"/>
              <a:gd name="adj3" fmla="val 16667"/>
            </a:avLst>
          </a:prstGeom>
          <a:noFill/>
          <a:ln w="1016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 log 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Bit to record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one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E8F4-7E71-4767-B9F4-5CB7AB2CE85C}"/>
              </a:ext>
            </a:extLst>
          </p:cNvPr>
          <p:cNvSpPr/>
          <p:nvPr/>
        </p:nvSpPr>
        <p:spPr bwMode="auto">
          <a:xfrm>
            <a:off x="4368019" y="5915464"/>
            <a:ext cx="355208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CF24D-AE07-48DB-A600-B81342BBDCB0}"/>
              </a:ext>
            </a:extLst>
          </p:cNvPr>
          <p:cNvSpPr/>
          <p:nvPr/>
        </p:nvSpPr>
        <p:spPr bwMode="auto">
          <a:xfrm>
            <a:off x="3072032" y="5915464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3A52A-4B59-499B-A1DF-0AEB81E9CB79}"/>
              </a:ext>
            </a:extLst>
          </p:cNvPr>
          <p:cNvSpPr/>
          <p:nvPr/>
        </p:nvSpPr>
        <p:spPr bwMode="auto">
          <a:xfrm>
            <a:off x="6080164" y="5913116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/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blipFill>
                <a:blip r:embed="rId4"/>
                <a:stretch>
                  <a:fillRect l="-2451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31B3AD-189D-4D21-8487-973A41B1CA82}"/>
              </a:ext>
            </a:extLst>
          </p:cNvPr>
          <p:cNvSpPr txBox="1"/>
          <p:nvPr/>
        </p:nvSpPr>
        <p:spPr>
          <a:xfrm>
            <a:off x="0" y="5912333"/>
            <a:ext cx="2475914" cy="36933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these recorded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45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7654-517F-4018-AC60-8C5DE3E7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Local Lemma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EAC9-23B2-4294-9F81-7C0EFAC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“Constructive”</a:t>
            </a:r>
          </a:p>
          <a:p>
            <a:r>
              <a:rPr lang="en-US" dirty="0"/>
              <a:t>“Algorithmic”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0853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/>
              <a:t>The Union Bound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the dependencies on </a:t>
                </a:r>
                <a14:m>
                  <m:oMath xmlns:m="http://schemas.openxmlformats.org/officeDocument/2006/math"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may be arbitrary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/>
                  <a:t>then the probability that </a:t>
                </a:r>
                <a:r>
                  <a:rPr lang="en-US" sz="2800" b="1" dirty="0"/>
                  <a:t>no</a:t>
                </a:r>
                <a:r>
                  <a:rPr lang="en-US" sz="2800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happens is 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.</a:t>
                </a:r>
              </a:p>
              <a:p>
                <a:pPr marL="342900" lvl="1" indent="0">
                  <a:buNone/>
                </a:pPr>
                <a:r>
                  <a:rPr lang="en-US" sz="2400" dirty="0"/>
                  <a:t>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then we need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42863" indent="0"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a CNF formula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 where each clause has </a:t>
                </a:r>
                <a:r>
                  <a:rPr lang="en-US" b="1" dirty="0"/>
                  <a:t>more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literals is </a:t>
                </a:r>
                <a:r>
                  <a:rPr lang="en-US" b="1" dirty="0"/>
                  <a:t>necessarily satisfiable </a:t>
                </a:r>
              </a:p>
              <a:p>
                <a:pPr marL="42863" indent="0">
                  <a:buNone/>
                </a:pPr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clause </a:t>
                </a:r>
                <a:r>
                  <a:rPr lang="en-US" dirty="0" err="1"/>
                  <a:t>i</a:t>
                </a:r>
                <a:r>
                  <a:rPr lang="en-US" dirty="0"/>
                  <a:t> is not satisfied.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  <a:blipFill>
                <a:blip r:embed="rId2"/>
                <a:stretch>
                  <a:fillRect l="-1498" t="-1575" r="-143" b="-338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D52767-C205-4929-B0B0-0BC5D01D8191}"/>
              </a:ext>
            </a:extLst>
          </p:cNvPr>
          <p:cNvSpPr/>
          <p:nvPr/>
        </p:nvSpPr>
        <p:spPr bwMode="auto">
          <a:xfrm>
            <a:off x="6778287" y="6143320"/>
            <a:ext cx="2273096" cy="580718"/>
          </a:xfrm>
          <a:prstGeom prst="wedgeRoundRectCallout">
            <a:avLst>
              <a:gd name="adj1" fmla="val -68093"/>
              <a:gd name="adj2" fmla="val -121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For a uniformly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random assignment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9" y="305550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The (</a:t>
            </a:r>
            <a:r>
              <a:rPr lang="en-US" sz="4000" dirty="0" err="1"/>
              <a:t>Lovasz</a:t>
            </a:r>
            <a:r>
              <a:rPr lang="en-US" sz="4000" dirty="0"/>
              <a:t>) Local Lemma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let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 be a </a:t>
                </a:r>
                <a:r>
                  <a:rPr lang="en-US" sz="2800" b="1" dirty="0"/>
                  <a:t>minimal set of events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depends 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independent</a:t>
                </a:r>
                <a:r>
                  <a:rPr lang="en-US" sz="2400" dirty="0"/>
                  <a:t> of all events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\Γ(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sz="2000" dirty="0"/>
                  <a:t>information on events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in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)∪{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} does not affect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happening.</a:t>
                </a:r>
              </a:p>
              <a:p>
                <a:pPr marL="42863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d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>
                    <a:solidFill>
                      <a:srgbClr val="CC3300"/>
                    </a:solidFill>
                  </a:rPr>
                  <a:t>then the probability that </a:t>
                </a:r>
                <a:r>
                  <a:rPr lang="en-US" sz="2800" b="1" dirty="0">
                    <a:solidFill>
                      <a:srgbClr val="CC3300"/>
                    </a:solidFill>
                  </a:rPr>
                  <a:t>no</a:t>
                </a:r>
                <a:r>
                  <a:rPr lang="en-US" sz="2800" dirty="0">
                    <a:solidFill>
                      <a:srgbClr val="CC3300"/>
                    </a:solidFill>
                  </a:rPr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C3300"/>
                    </a:solidFill>
                  </a:rPr>
                  <a:t> happens is positive</a:t>
                </a:r>
                <a:r>
                  <a:rPr lang="en-US" sz="2800" dirty="0"/>
                  <a:t>.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  <a:blipFill>
                <a:blip r:embed="rId2"/>
                <a:stretch>
                  <a:fillRect l="-1461" t="-1166" r="-10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0F8A271-2A12-430C-BE9A-D6BB0A37868E}"/>
              </a:ext>
            </a:extLst>
          </p:cNvPr>
          <p:cNvSpPr/>
          <p:nvPr/>
        </p:nvSpPr>
        <p:spPr>
          <a:xfrm>
            <a:off x="8747875" y="5473799"/>
            <a:ext cx="114383" cy="1189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D2F80-DAC5-4B49-8EF9-3A4FA9A30D03}"/>
              </a:ext>
            </a:extLst>
          </p:cNvPr>
          <p:cNvGrpSpPr/>
          <p:nvPr/>
        </p:nvGrpSpPr>
        <p:grpSpPr>
          <a:xfrm>
            <a:off x="5870622" y="4970284"/>
            <a:ext cx="3001208" cy="1125415"/>
            <a:chOff x="7810500" y="3810000"/>
            <a:chExt cx="3048000" cy="2362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602BF6-452E-4DBE-B4B7-4BA0A2D604A1}"/>
                </a:ext>
              </a:extLst>
            </p:cNvPr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73EB5A-B821-4CA4-9CEE-E1EF0E7A6653}"/>
                </a:ext>
              </a:extLst>
            </p:cNvPr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0CA42E-D4FB-4CC8-AE1E-91A8F11B7B99}"/>
                </a:ext>
              </a:extLst>
            </p:cNvPr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CFB02C-89D2-48B5-A43B-3FDEABD601F6}"/>
                </a:ext>
              </a:extLst>
            </p:cNvPr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69EB74-74FF-4B0D-8FF8-767F5CC6305B}"/>
                </a:ext>
              </a:extLst>
            </p:cNvPr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887794-2C69-4127-B57F-066B09EB6871}"/>
                </a:ext>
              </a:extLst>
            </p:cNvPr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B40965-0681-4F49-BBA6-2EE76B0B9339}"/>
                </a:ext>
              </a:extLst>
            </p:cNvPr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D821E1-FC90-47E1-A44C-458AFDB748CD}"/>
                </a:ext>
              </a:extLst>
            </p:cNvPr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3ED7E4-B61E-47D4-9322-EAC89F69400D}"/>
                </a:ext>
              </a:extLst>
            </p:cNvPr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F53ACE-08D1-454E-ABA3-02709A177DAB}"/>
                </a:ext>
              </a:extLst>
            </p:cNvPr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E753D4-7D5A-4621-8907-22F1A8457E91}"/>
                </a:ext>
              </a:extLst>
            </p:cNvPr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BBC1EB-89B3-4253-BDA9-73DA492CBBB8}"/>
                </a:ext>
              </a:extLst>
            </p:cNvPr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C16D21-3F85-4F25-86D3-FB1843D80989}"/>
                </a:ext>
              </a:extLst>
            </p:cNvPr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7AF5BA-81B7-46EB-906F-CBADDABA384B}"/>
                </a:ext>
              </a:extLst>
            </p:cNvPr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B5D908-DAF9-4272-B7C6-6D102751BCD3}"/>
                </a:ext>
              </a:extLst>
            </p:cNvPr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ADC331-E886-4F34-8F02-5024F1096127}"/>
                </a:ext>
              </a:extLst>
            </p:cNvPr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1C9093-6771-4328-8325-F88AB6F1C9B0}"/>
                </a:ext>
              </a:extLst>
            </p:cNvPr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86E475-0BB4-4BBB-99A4-241C7A6A821F}"/>
                </a:ext>
              </a:extLst>
            </p:cNvPr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7CEF94-4C41-4F10-9514-F2A495596B77}"/>
                </a:ext>
              </a:extLst>
            </p:cNvPr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6B4E28-6E9A-405A-B2A0-11D80F8B536F}"/>
                </a:ext>
              </a:extLst>
            </p:cNvPr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E0F663-7EAE-4083-AD7F-9B74CA8054A5}"/>
                  </a:ext>
                </a:extLst>
              </p:cNvPr>
              <p:cNvCxnSpPr>
                <a:stCxn id="20" idx="4"/>
                <a:endCxn id="9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572A1D8-98C4-4972-B66F-2D094AB53BCC}"/>
                  </a:ext>
                </a:extLst>
              </p:cNvPr>
              <p:cNvCxnSpPr>
                <a:stCxn id="18" idx="2"/>
                <a:endCxn id="20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0498BA-1306-4B8F-8724-8C71F5F2F467}"/>
                  </a:ext>
                </a:extLst>
              </p:cNvPr>
              <p:cNvCxnSpPr>
                <a:stCxn id="8" idx="4"/>
                <a:endCxn id="18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FDA5D9-2B93-4CA7-808D-51A733FABA98}"/>
                  </a:ext>
                </a:extLst>
              </p:cNvPr>
              <p:cNvCxnSpPr>
                <a:stCxn id="8" idx="5"/>
                <a:endCxn id="19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C538777-50CD-4313-9274-7C3A0CB2ADBB}"/>
                  </a:ext>
                </a:extLst>
              </p:cNvPr>
              <p:cNvCxnSpPr>
                <a:stCxn id="18" idx="4"/>
                <a:endCxn id="11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FA38673-0D5D-4A7C-A101-2BC864C81EBC}"/>
                  </a:ext>
                </a:extLst>
              </p:cNvPr>
              <p:cNvCxnSpPr>
                <a:stCxn id="19" idx="6"/>
                <a:endCxn id="14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B63B903-627E-48F0-8A55-B2819EFA1302}"/>
                  </a:ext>
                </a:extLst>
              </p:cNvPr>
              <p:cNvCxnSpPr>
                <a:stCxn id="19" idx="5"/>
                <a:endCxn id="21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2D7366C-0ED9-4597-8F28-C8D738AB5C28}"/>
                  </a:ext>
                </a:extLst>
              </p:cNvPr>
              <p:cNvCxnSpPr>
                <a:stCxn id="21" idx="4"/>
                <a:endCxn id="23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B496F2-0413-4A5F-B6F6-6EA338AC5526}"/>
                  </a:ext>
                </a:extLst>
              </p:cNvPr>
              <p:cNvCxnSpPr>
                <a:stCxn id="22" idx="3"/>
                <a:endCxn id="21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895A5AA-3718-4929-9175-F425C617B0C5}"/>
                  </a:ext>
                </a:extLst>
              </p:cNvPr>
              <p:cNvCxnSpPr>
                <a:stCxn id="17" idx="1"/>
                <a:endCxn id="21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8A35BE-5A13-4559-9FB4-4D3972515A08}"/>
                  </a:ext>
                </a:extLst>
              </p:cNvPr>
              <p:cNvCxnSpPr>
                <a:stCxn id="22" idx="4"/>
                <a:endCxn id="16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605C520-7934-439F-8697-C4DB1CCE2116}"/>
                  </a:ext>
                </a:extLst>
              </p:cNvPr>
              <p:cNvCxnSpPr>
                <a:stCxn id="15" idx="2"/>
                <a:endCxn id="23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F528515-4A16-4AF6-99F5-2035B15D73EE}"/>
                  </a:ext>
                </a:extLst>
              </p:cNvPr>
              <p:cNvCxnSpPr>
                <a:stCxn id="24" idx="4"/>
                <a:endCxn id="19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8305C4-3479-4991-93F6-3ED900436322}"/>
                  </a:ext>
                </a:extLst>
              </p:cNvPr>
              <p:cNvCxnSpPr>
                <a:stCxn id="21" idx="2"/>
                <a:endCxn id="18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44C43C-9AD2-41CA-A196-2F9C0CD4B7ED}"/>
                  </a:ext>
                </a:extLst>
              </p:cNvPr>
              <p:cNvCxnSpPr>
                <a:stCxn id="21" idx="0"/>
                <a:endCxn id="14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0E1E0D-B5C5-4A77-AB6C-69A993EC1CE3}"/>
                </a:ext>
              </a:extLst>
            </p:cNvPr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6E8BC33-4C46-4FF6-A50A-42968AB97C54}"/>
                  </a:ext>
                </a:extLst>
              </p:cNvPr>
              <p:cNvCxnSpPr>
                <a:stCxn id="6" idx="5"/>
                <a:endCxn id="8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798F5D-10B5-428A-8E30-FDEE94629F2E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117476-013E-41D6-852B-EEDA6708BB86}"/>
                  </a:ext>
                </a:extLst>
              </p:cNvPr>
              <p:cNvCxnSpPr>
                <a:stCxn id="14" idx="6"/>
                <a:endCxn id="12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6C5841-0B84-45D9-8225-4D69AD0D82F4}"/>
                  </a:ext>
                </a:extLst>
              </p:cNvPr>
              <p:cNvCxnSpPr>
                <a:stCxn id="13" idx="4"/>
                <a:endCxn id="12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D9CA2-B9F6-4679-96AB-E57258B3C5D2}"/>
                  </a:ext>
                </a:extLst>
              </p:cNvPr>
              <p:cNvCxnSpPr>
                <a:stCxn id="17" idx="3"/>
                <a:endCxn id="15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EF12A6B-29E4-4F35-9AD5-313CC13F03EC}"/>
                  </a:ext>
                </a:extLst>
              </p:cNvPr>
              <p:cNvCxnSpPr>
                <a:stCxn id="17" idx="5"/>
                <a:endCxn id="16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10E00D-FC95-4DFF-9E12-1277896409E7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B0D155-6215-4A6E-BEA8-A3B397C309B9}"/>
                  </a:ext>
                </a:extLst>
              </p:cNvPr>
              <p:cNvCxnSpPr>
                <a:stCxn id="10" idx="3"/>
                <a:endCxn id="9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29C22E1-CB86-4D54-A209-C172F8EA9198}"/>
                </a:ext>
              </a:extLst>
            </p:cNvPr>
            <p:cNvCxnSpPr>
              <a:stCxn id="24" idx="2"/>
              <a:endCxn id="7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D52D86-4E5D-4E55-843F-2DD459B421B0}"/>
                </a:ext>
              </a:extLst>
            </p:cNvPr>
            <p:cNvCxnSpPr>
              <a:stCxn id="6" idx="3"/>
              <a:endCxn id="20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B6AFE7-839B-4C42-899D-B93789FE2C08}"/>
                </a:ext>
              </a:extLst>
            </p:cNvPr>
            <p:cNvCxnSpPr>
              <a:stCxn id="23" idx="2"/>
              <a:endCxn id="11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356C05-11D2-4403-98CE-2D44EB06B828}"/>
                </a:ext>
              </a:extLst>
            </p:cNvPr>
            <p:cNvCxnSpPr>
              <a:stCxn id="15" idx="1"/>
              <a:endCxn id="21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AA6390-D4C1-4199-AEDE-AFE37F8B320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9F9257-55D3-4277-8016-8805DBA66C9B}"/>
              </a:ext>
            </a:extLst>
          </p:cNvPr>
          <p:cNvSpPr txBox="1"/>
          <p:nvPr/>
        </p:nvSpPr>
        <p:spPr>
          <a:xfrm>
            <a:off x="107172" y="1079782"/>
            <a:ext cx="344386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Question: what happens with k-wise independent events?</a:t>
            </a:r>
            <a:endParaRPr lang="en-IL" sz="200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/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Simultaneously:</a:t>
                </a:r>
              </a:p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[∩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algn="ctr" defTabSz="685800"/>
                <a:endParaRPr lang="en-IL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blipFill>
                <a:blip r:embed="rId3"/>
                <a:stretch>
                  <a:fillRect t="-6383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1F40A27D-4ED7-4ADA-8258-11A80E4E53B4}"/>
              </a:ext>
            </a:extLst>
          </p:cNvPr>
          <p:cNvSpPr/>
          <p:nvPr/>
        </p:nvSpPr>
        <p:spPr bwMode="auto">
          <a:xfrm>
            <a:off x="7470338" y="4054503"/>
            <a:ext cx="1600200" cy="317946"/>
          </a:xfrm>
          <a:prstGeom prst="wedgeRoundRectCallout">
            <a:avLst>
              <a:gd name="adj1" fmla="val 25619"/>
              <a:gd name="adj2" fmla="val 23327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Not symmetric</a:t>
            </a:r>
            <a:endParaRPr lang="en-IL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7654-517F-4018-AC60-8C5DE3E7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Local Lemma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EAC9-23B2-4294-9F81-7C0EFAC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“Constructive”</a:t>
            </a:r>
          </a:p>
          <a:p>
            <a:r>
              <a:rPr lang="en-US" dirty="0"/>
              <a:t>“Algorithmic”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0428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Applying The Local Lemma for k-CNF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</p:spPr>
            <p:txBody>
              <a:bodyPr/>
              <a:lstStyle/>
              <a:p>
                <a:pPr marL="42863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Every k-CNF formula in which each variable appears in </a:t>
                </a:r>
                <a:r>
                  <a:rPr lang="en-US" b="1" dirty="0"/>
                  <a:t>less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 is satisfiable.</a:t>
                </a:r>
              </a:p>
              <a:p>
                <a:pPr marL="42863" indent="0">
                  <a:buNone/>
                </a:pPr>
                <a:r>
                  <a:rPr lang="en-US" dirty="0"/>
                  <a:t>Proof: for a uniformly random assignment to the variables, </a:t>
                </a:r>
              </a:p>
              <a:p>
                <a:pPr marL="42863" indent="0" algn="ctr">
                  <a:buNone/>
                </a:pPr>
                <a:r>
                  <a:rPr lang="en-US" dirty="0"/>
                  <a:t>Prob[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is not satisfied]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2863" indent="0">
                  <a:buNone/>
                </a:pPr>
                <a:r>
                  <a:rPr lang="en-US" dirty="0"/>
                  <a:t>Each clause </a:t>
                </a:r>
                <a:r>
                  <a:rPr lang="en-US" b="1" dirty="0"/>
                  <a:t>depends</a:t>
                </a:r>
                <a:r>
                  <a:rPr lang="en-US" dirty="0"/>
                  <a:t> on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𝑒𝑘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clauses. </a:t>
                </a:r>
              </a:p>
              <a:p>
                <a:pPr marL="42863" indent="0">
                  <a:buNone/>
                </a:pPr>
                <a:r>
                  <a:rPr lang="en-US" dirty="0"/>
                  <a:t>Taking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we get that the probability the formula is satisfiable </a:t>
                </a:r>
                <a:r>
                  <a:rPr lang="en-US" b="1" dirty="0"/>
                  <a:t>is positive</a:t>
                </a:r>
                <a:r>
                  <a:rPr lang="en-US" dirty="0"/>
                  <a:t>.</a:t>
                </a:r>
              </a:p>
              <a:p>
                <a:pPr marL="385763" indent="-342900"/>
                <a:r>
                  <a:rPr lang="en-US" dirty="0"/>
                  <a:t>How to find the satisfying assignment?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  <a:blipFill>
                <a:blip r:embed="rId2"/>
                <a:stretch>
                  <a:fillRect l="-667" t="-1436" r="-963" b="-199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pde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C99B3D-36F9-4A76-99C9-D1F5021BDBBD}"/>
              </a:ext>
            </a:extLst>
          </p:cNvPr>
          <p:cNvSpPr/>
          <p:nvPr/>
        </p:nvSpPr>
        <p:spPr bwMode="auto">
          <a:xfrm>
            <a:off x="5934383" y="1797461"/>
            <a:ext cx="2752418" cy="857250"/>
          </a:xfrm>
          <a:prstGeom prst="wedgeRoundRectCallout">
            <a:avLst>
              <a:gd name="adj1" fmla="val -52312"/>
              <a:gd name="adj2" fmla="val 76589"/>
              <a:gd name="adj3" fmla="val 1666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No dependency on the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n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or 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clauses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 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/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noFill/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satisfied</a:t>
                </a:r>
                <a:endParaRPr lang="en-IL" sz="1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blipFill>
                <a:blip r:embed="rId4"/>
                <a:stretch>
                  <a:fillRect t="-6593" b="-16484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6438464" y="4026010"/>
            <a:ext cx="2649264" cy="742938"/>
          </a:xfrm>
          <a:prstGeom prst="wedgeRoundRectCallout">
            <a:avLst>
              <a:gd name="adj1" fmla="val -210480"/>
              <a:gd name="adj2" fmla="val 53823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two clauses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do not </a:t>
            </a:r>
          </a:p>
          <a:p>
            <a:pPr defTabSz="685800"/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share a variable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their</a:t>
            </a:r>
          </a:p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satisfiability is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independent</a:t>
            </a:r>
            <a:endParaRPr lang="en-IL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AFD5-64B0-48CB-A2EA-84125AE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(</a:t>
            </a:r>
            <a:r>
              <a:rPr lang="en-US" sz="3200" dirty="0" err="1"/>
              <a:t>Lovasz</a:t>
            </a:r>
            <a:r>
              <a:rPr lang="en-US" sz="3200" dirty="0"/>
              <a:t>) Local Lemma: General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1AC54-7784-4480-9AF9-FC0535AD05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,. . .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random events.  </a:t>
                </a:r>
              </a:p>
              <a:p>
                <a:pPr marL="0" indent="0">
                  <a:buNone/>
                </a:pPr>
                <a:r>
                  <a:rPr lang="en-US" dirty="0"/>
                  <a:t>Let D=(V,E) be a dependency digraph for the events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,. . . </m:t>
                        </m:r>
                        <m:sSub>
                          <m:sSubPr>
                            <m:ctrlP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set of vertices V = {1,2,... ,m}</a:t>
                </a:r>
                <a:endParaRPr lang="en-US" sz="1800" b="0" i="1" u="none" strike="noStrike" baseline="0" dirty="0"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the event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/>
                  <a:t>is mutually independent of all the events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| (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∉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. </a:t>
                </a:r>
              </a:p>
              <a:p>
                <a:pPr marL="0" indent="0" algn="l">
                  <a:buNone/>
                </a:pPr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0" i="0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/>
                  <a:t>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 algn="l">
                  <a:buNone/>
                </a:pP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/>
                  <a:t>Then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i="0" dirty="0">
                    <a:latin typeface="+mj-lt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1AC54-7784-4480-9AF9-FC0535AD0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r="-18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32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7EE0-5437-4ABE-AC22-20FD72AC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48829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Example: LLL and the Hat Game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</p:spPr>
            <p:txBody>
              <a:bodyPr/>
              <a:lstStyle/>
              <a:p>
                <a:r>
                  <a:rPr lang="en-US" sz="2800" dirty="0"/>
                  <a:t>Nodes of a </a:t>
                </a:r>
                <a:r>
                  <a:rPr lang="en-US" sz="2800" b="1" dirty="0"/>
                  <a:t>graph G=(V,E)</a:t>
                </a:r>
                <a:r>
                  <a:rPr lang="en-US" sz="2800" dirty="0"/>
                  <a:t> are assigned one of q colors.</a:t>
                </a:r>
              </a:p>
              <a:p>
                <a:pPr lvl="1"/>
                <a:r>
                  <a:rPr lang="en-US" sz="2400" dirty="0"/>
                  <a:t>At each node there is a “person” observing the colors of the neighbors, but </a:t>
                </a:r>
                <a:r>
                  <a:rPr lang="en-US" sz="2400" b="1" dirty="0"/>
                  <a:t>not the color at the node</a:t>
                </a:r>
                <a:r>
                  <a:rPr lang="en-US" sz="2400" dirty="0"/>
                  <a:t> </a:t>
                </a:r>
              </a:p>
              <a:p>
                <a:pPr lvl="2"/>
                <a:r>
                  <a:rPr lang="en-US" sz="2400" dirty="0"/>
                  <a:t>wearing a hat of that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>
                    <a:solidFill>
                      <a:srgbClr val="92D050"/>
                    </a:solidFill>
                  </a:rPr>
                  <a:t>o</a:t>
                </a:r>
                <a:r>
                  <a:rPr lang="en-US" sz="2400" dirty="0"/>
                  <a:t>l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</a:t>
                </a:r>
                <a:r>
                  <a:rPr lang="en-US" sz="2400" dirty="0">
                    <a:solidFill>
                      <a:srgbClr val="FFC000"/>
                    </a:solidFill>
                  </a:rPr>
                  <a:t>r</a:t>
                </a:r>
                <a:r>
                  <a:rPr lang="en-US" sz="2400" dirty="0"/>
                  <a:t>.</a:t>
                </a:r>
              </a:p>
              <a:p>
                <a:r>
                  <a:rPr lang="en-US" sz="2800" dirty="0"/>
                  <a:t>Players should guess the color of their </a:t>
                </a:r>
                <a:r>
                  <a:rPr lang="en-US" sz="2800" b="1" dirty="0"/>
                  <a:t>own hat</a:t>
                </a:r>
              </a:p>
              <a:p>
                <a:r>
                  <a:rPr lang="en-US" sz="2800" dirty="0"/>
                  <a:t>Players win if </a:t>
                </a:r>
                <a:r>
                  <a:rPr lang="en-US" sz="2800" b="1" dirty="0"/>
                  <a:t>at least one player guesses correctly</a:t>
                </a:r>
              </a:p>
              <a:p>
                <a:pPr lvl="1"/>
                <a:r>
                  <a:rPr lang="en-US" sz="2400" dirty="0"/>
                  <a:t>Do they have a </a:t>
                </a:r>
                <a:r>
                  <a:rPr lang="en-US" sz="2400" b="1" dirty="0"/>
                  <a:t>deterministic</a:t>
                </a:r>
                <a:r>
                  <a:rPr lang="en-US" sz="2400" dirty="0"/>
                  <a:t> strategy?</a:t>
                </a:r>
              </a:p>
              <a:p>
                <a:r>
                  <a:rPr lang="en-US" sz="2800" dirty="0"/>
                  <a:t>HG(G): largest q for which there is a winning strategy for graph G</a:t>
                </a:r>
              </a:p>
              <a:p>
                <a:pPr lvl="1"/>
                <a:r>
                  <a:rPr lang="en-US" sz="2400" dirty="0"/>
                  <a:t>For every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every color assignment: at least one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gets its own color right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  <a:blipFill>
                <a:blip r:embed="rId3"/>
                <a:stretch>
                  <a:fillRect l="-1447" t="-1975" b="-64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/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 neighbors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IL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t Guessing Strategies - YouTube">
            <a:extLst>
              <a:ext uri="{FF2B5EF4-FFF2-40B4-BE49-F238E27FC236}">
                <a16:creationId xmlns:a16="http://schemas.microsoft.com/office/drawing/2014/main" id="{F9F2E458-942A-4030-BF3C-19F3A166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31" y="1948375"/>
            <a:ext cx="1397978" cy="7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1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D87F-B401-4F0C-8FFF-FA1513EA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5" y="112856"/>
            <a:ext cx="8229600" cy="1143000"/>
          </a:xfrm>
        </p:spPr>
        <p:txBody>
          <a:bodyPr/>
          <a:lstStyle/>
          <a:p>
            <a:pPr rtl="0"/>
            <a:r>
              <a:rPr lang="en-US" sz="4000" dirty="0"/>
              <a:t>…LLL and the Hat Game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711" y="1166018"/>
                <a:ext cx="938913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Claim</a:t>
                </a:r>
                <a:r>
                  <a:rPr lang="en-US" sz="2800" dirty="0"/>
                  <a:t>: In an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b="1" dirty="0"/>
                  <a:t>maximum</a:t>
                </a:r>
                <a:r>
                  <a:rPr lang="en-US" sz="2800" dirty="0"/>
                  <a:t> degree ∆: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𝐻𝐺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For a graph </a:t>
                </a:r>
                <a:r>
                  <a:rPr lang="en-US" sz="2800" dirty="0">
                    <a:solidFill>
                      <a:srgbClr val="0070C0"/>
                    </a:solidFill>
                  </a:rPr>
                  <a:t>G</a:t>
                </a:r>
                <a:r>
                  <a:rPr lang="en-US" sz="2800" dirty="0"/>
                  <a:t> and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Choose colors at random from [q].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be the event that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guesses correctly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independent</a:t>
                </a:r>
                <a:r>
                  <a:rPr lang="en-US" sz="2800" dirty="0"/>
                  <a:t> of all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⋃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that </a:t>
                </a:r>
                <a:r>
                  <a:rPr lang="en-US" b="1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/>
                  <a:t> occurs simultaneously </a:t>
                </a:r>
                <a:r>
                  <a:rPr lang="en-US" dirty="0"/>
                  <a:t>is larger than 0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711" y="1166018"/>
                <a:ext cx="9389132" cy="4525963"/>
              </a:xfrm>
              <a:blipFill>
                <a:blip r:embed="rId2"/>
                <a:stretch>
                  <a:fillRect l="-1364" t="-1211" b="-104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E38A2FC-6099-437D-83F7-485B10A48DE1}"/>
              </a:ext>
            </a:extLst>
          </p:cNvPr>
          <p:cNvSpPr/>
          <p:nvPr/>
        </p:nvSpPr>
        <p:spPr bwMode="auto">
          <a:xfrm>
            <a:off x="6496262" y="4050654"/>
            <a:ext cx="2478926" cy="384930"/>
          </a:xfrm>
          <a:prstGeom prst="wedgeRoundRectCallout">
            <a:avLst>
              <a:gd name="adj1" fmla="val -34367"/>
              <a:gd name="adj2" fmla="val 113189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There are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∆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of these</a:t>
            </a:r>
            <a:endParaRPr lang="en-IL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Hat Guessing Strategies - YouTube">
            <a:extLst>
              <a:ext uri="{FF2B5EF4-FFF2-40B4-BE49-F238E27FC236}">
                <a16:creationId xmlns:a16="http://schemas.microsoft.com/office/drawing/2014/main" id="{1E69E441-ADB0-4DE8-900D-213B9998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2" y="-58750"/>
            <a:ext cx="1619870" cy="12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2290E-C31C-44EF-ACA9-3EF38705CF4B}"/>
              </a:ext>
            </a:extLst>
          </p:cNvPr>
          <p:cNvSpPr txBox="1"/>
          <p:nvPr/>
        </p:nvSpPr>
        <p:spPr>
          <a:xfrm>
            <a:off x="8055339" y="5230316"/>
            <a:ext cx="103994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kern="0" dirty="0" err="1">
                <a:solidFill>
                  <a:srgbClr val="000000"/>
                </a:solidFill>
                <a:latin typeface="Candara"/>
                <a:cs typeface="Arial"/>
              </a:rPr>
              <a:t>pde</a:t>
            </a:r>
            <a:r>
              <a:rPr lang="en-US" sz="2400" kern="0" dirty="0">
                <a:solidFill>
                  <a:srgbClr val="000000"/>
                </a:solidFill>
                <a:latin typeface="Candara"/>
                <a:cs typeface="Arial"/>
              </a:rPr>
              <a:t> &lt;1</a:t>
            </a:r>
            <a:endParaRPr lang="en-IL" sz="135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A6DD63-8B0B-423D-ADB8-A339289B8141}"/>
              </a:ext>
            </a:extLst>
          </p:cNvPr>
          <p:cNvSpPr/>
          <p:nvPr/>
        </p:nvSpPr>
        <p:spPr bwMode="auto">
          <a:xfrm>
            <a:off x="932489" y="3919562"/>
            <a:ext cx="2478926" cy="647114"/>
          </a:xfrm>
          <a:prstGeom prst="wedgeRoundRectCallout">
            <a:avLst>
              <a:gd name="adj1" fmla="val 51888"/>
              <a:gd name="adj2" fmla="val 7119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Why not distance 2?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Induction Hypothesis</a:t>
                </a:r>
                <a:r>
                  <a:rPr lang="en-US" dirty="0"/>
                  <a:t>: Let </a:t>
                </a:r>
                <a:r>
                  <a:rPr lang="en-US" i="1" dirty="0"/>
                  <a:t>S </a:t>
                </a:r>
                <a:r>
                  <a:rPr lang="en-US" dirty="0"/>
                  <a:t>⊂ {1</a:t>
                </a:r>
                <a:r>
                  <a:rPr lang="en-US" i="1" dirty="0"/>
                  <a:t>, . . . , m</a:t>
                </a:r>
                <a:r>
                  <a:rPr lang="en-US" dirty="0"/>
                  <a:t>}. By induction on </a:t>
                </a:r>
                <a:r>
                  <a:rPr lang="en-US" i="1" dirty="0"/>
                  <a:t>s </a:t>
                </a:r>
                <a:r>
                  <a:rPr lang="en-US" dirty="0"/>
                  <a:t>= 0</a:t>
                </a:r>
                <a:r>
                  <a:rPr lang="en-US" i="1" dirty="0"/>
                  <a:t>, . . . , m </a:t>
                </a:r>
                <a:r>
                  <a:rPr lang="en-US" dirty="0"/>
                  <a:t>− 1.  If |</a:t>
                </a:r>
                <a:r>
                  <a:rPr lang="en-US" i="1" dirty="0"/>
                  <a:t>S</a:t>
                </a:r>
                <a:r>
                  <a:rPr lang="en-US" dirty="0"/>
                  <a:t>| ≤ </a:t>
                </a:r>
                <a:r>
                  <a:rPr lang="en-US" i="1" dirty="0"/>
                  <a:t>s</a:t>
                </a:r>
                <a:r>
                  <a:rPr lang="en-US" dirty="0"/>
                  <a:t>, then for all </a:t>
                </a:r>
                <a:r>
                  <a:rPr lang="en-US" i="1" dirty="0"/>
                  <a:t>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 </a:t>
                </a: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s=0: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s&gt;0, </a:t>
                </a: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&gt;0</a:t>
                </a:r>
              </a:p>
              <a:p>
                <a:pPr marL="428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28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  <a:blipFill>
                <a:blip r:embed="rId2"/>
                <a:stretch>
                  <a:fillRect l="-1105" t="-1795" r="-1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sz="1600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4834747" y="5943599"/>
            <a:ext cx="2986889" cy="499403"/>
          </a:xfrm>
          <a:prstGeom prst="wedgeRoundRectCallout">
            <a:avLst>
              <a:gd name="adj1" fmla="val -194005"/>
              <a:gd name="adj2" fmla="val -55580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By induction hypothesis</a:t>
            </a:r>
            <a:endParaRPr lang="en-IL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261" y="2607150"/>
                <a:ext cx="882747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Induction Hypothesis</a:t>
                </a:r>
                <a:r>
                  <a:rPr lang="en-US" dirty="0"/>
                  <a:t>: Let </a:t>
                </a:r>
                <a:r>
                  <a:rPr lang="en-US" i="1" dirty="0"/>
                  <a:t>S </a:t>
                </a:r>
                <a:r>
                  <a:rPr lang="en-US" dirty="0"/>
                  <a:t>⊂ {1</a:t>
                </a:r>
                <a:r>
                  <a:rPr lang="en-US" i="1" dirty="0"/>
                  <a:t>, . . . , m</a:t>
                </a:r>
                <a:r>
                  <a:rPr lang="en-US" dirty="0"/>
                  <a:t>}. By induction on </a:t>
                </a:r>
                <a:r>
                  <a:rPr lang="en-US" i="1" dirty="0"/>
                  <a:t>s </a:t>
                </a:r>
                <a:r>
                  <a:rPr lang="en-US" dirty="0"/>
                  <a:t>= 0</a:t>
                </a:r>
                <a:r>
                  <a:rPr lang="en-US" i="1" dirty="0"/>
                  <a:t>, . . . , m </a:t>
                </a:r>
                <a:r>
                  <a:rPr lang="en-US" dirty="0"/>
                  <a:t>− 1.  If |</a:t>
                </a:r>
                <a:r>
                  <a:rPr lang="en-US" i="1" dirty="0"/>
                  <a:t>S</a:t>
                </a:r>
                <a:r>
                  <a:rPr lang="en-US" dirty="0"/>
                  <a:t>| ≤ </a:t>
                </a:r>
                <a:r>
                  <a:rPr lang="en-US" i="1" dirty="0"/>
                  <a:t>s</a:t>
                </a:r>
                <a:r>
                  <a:rPr lang="en-US" dirty="0"/>
                  <a:t>, then for all </a:t>
                </a:r>
                <a:r>
                  <a:rPr lang="en-US" i="1" dirty="0"/>
                  <a:t>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 </a:t>
                </a: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s&gt;0, </a:t>
                </a: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&gt; 0</a:t>
                </a:r>
              </a:p>
              <a:p>
                <a:pPr marL="42863" indent="0">
                  <a:buNone/>
                </a:pPr>
                <a:r>
                  <a:rPr lang="en-US" dirty="0"/>
                  <a:t>----------------------------------------------------------------------------------------------</a:t>
                </a:r>
              </a:p>
              <a:p>
                <a:pPr marL="42863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∪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=S we are done: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Otherwise, we know that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d</a:t>
                </a:r>
              </a:p>
              <a:p>
                <a:pPr marL="42863" indent="0">
                  <a:buNone/>
                </a:pPr>
                <a:r>
                  <a:rPr lang="en-US" dirty="0"/>
                  <a:t>Notation: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261" y="2607150"/>
                <a:ext cx="8827477" cy="3394472"/>
              </a:xfrm>
              <a:blipFill>
                <a:blip r:embed="rId2"/>
                <a:stretch>
                  <a:fillRect l="-1105" t="-1795" r="-1105" b="-197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sz="1600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EED718D-F5C2-45AC-A3CD-56FD0EC20E44}"/>
              </a:ext>
            </a:extLst>
          </p:cNvPr>
          <p:cNvSpPr/>
          <p:nvPr/>
        </p:nvSpPr>
        <p:spPr bwMode="auto">
          <a:xfrm>
            <a:off x="6520374" y="5943600"/>
            <a:ext cx="2222695" cy="485336"/>
          </a:xfrm>
          <a:prstGeom prst="wedgeRoundRectCallout">
            <a:avLst>
              <a:gd name="adj1" fmla="val -108743"/>
              <a:gd name="adj2" fmla="val -12300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From independence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569F11-C408-4E76-8BFA-56A27686CE62}"/>
              </a:ext>
            </a:extLst>
          </p:cNvPr>
          <p:cNvSpPr/>
          <p:nvPr/>
        </p:nvSpPr>
        <p:spPr bwMode="auto">
          <a:xfrm>
            <a:off x="6949440" y="4754088"/>
            <a:ext cx="1793630" cy="485336"/>
          </a:xfrm>
          <a:prstGeom prst="wedgeRoundRectCallout">
            <a:avLst>
              <a:gd name="adj1" fmla="val -64037"/>
              <a:gd name="adj2" fmla="val 16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event added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Proof of The Local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Pr[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] =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|S_2| &lt; |S|=s can apply induction hypothesis to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]= 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eqArr>
                          <m:eqArr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]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∩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𝑨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𝑝𝑑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nary>
                          </m:e>
                        </m:eqArr>
                      </m:e>
                    </m:func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  <a:blipFill>
                <a:blip r:embed="rId2"/>
                <a:stretch>
                  <a:fillRect l="-1185" b="-166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/>
              <p:nvPr/>
            </p:nvSpPr>
            <p:spPr>
              <a:xfrm>
                <a:off x="6759526" y="1160585"/>
                <a:ext cx="2335237" cy="15129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∪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Want to prove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26" y="1160585"/>
                <a:ext cx="2335237" cy="1512978"/>
              </a:xfrm>
              <a:prstGeom prst="rect">
                <a:avLst/>
              </a:prstGeom>
              <a:blipFill>
                <a:blip r:embed="rId3"/>
                <a:stretch>
                  <a:fillRect l="-23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5B9D8B2-4141-4552-87A8-11AEAD42D962}"/>
              </a:ext>
            </a:extLst>
          </p:cNvPr>
          <p:cNvSpPr/>
          <p:nvPr/>
        </p:nvSpPr>
        <p:spPr bwMode="auto">
          <a:xfrm>
            <a:off x="457199" y="917917"/>
            <a:ext cx="1561513" cy="400931"/>
          </a:xfrm>
          <a:prstGeom prst="wedgeRoundRectCallout">
            <a:avLst>
              <a:gd name="adj1" fmla="val 152434"/>
              <a:gd name="adj2" fmla="val 610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manipulation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/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Independence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 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blipFill>
                <a:blip r:embed="rId4"/>
                <a:stretch>
                  <a:fillRect t="-2410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CEFFE1-5EE2-4237-AD2B-C5F36841FD94}"/>
              </a:ext>
            </a:extLst>
          </p:cNvPr>
          <p:cNvSpPr/>
          <p:nvPr/>
        </p:nvSpPr>
        <p:spPr bwMode="auto">
          <a:xfrm>
            <a:off x="271977" y="6106235"/>
            <a:ext cx="2494668" cy="400931"/>
          </a:xfrm>
          <a:prstGeom prst="wedgeRoundRectCallout">
            <a:avLst>
              <a:gd name="adj1" fmla="val 106757"/>
              <a:gd name="adj2" fmla="val -35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Induction hypothesis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/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…Proof of The Local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Want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[∩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≥ 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  <a:blipFill>
                <a:blip r:embed="rId2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970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CD8-716B-4A48-9E3B-65C51ADC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dirty="0"/>
              <a:t>On Making the Local Lemma </a:t>
            </a:r>
            <a:r>
              <a:rPr lang="en-US" sz="3600" i="1" dirty="0"/>
              <a:t>Constructive</a:t>
            </a:r>
            <a:endParaRPr lang="en-IL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1505-1F63-4A59-8E23-669923D1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52" y="1573035"/>
            <a:ext cx="8229600" cy="3718626"/>
          </a:xfrm>
        </p:spPr>
        <p:txBody>
          <a:bodyPr/>
          <a:lstStyle/>
          <a:p>
            <a:r>
              <a:rPr lang="en-US" dirty="0"/>
              <a:t>The proof does not give an algorithm to find the point in space that makes all the bad events disappear.</a:t>
            </a:r>
          </a:p>
          <a:p>
            <a:pPr marL="0" indent="0">
              <a:buNone/>
            </a:pPr>
            <a:r>
              <a:rPr lang="en-US" dirty="0"/>
              <a:t>Approach for finding them: </a:t>
            </a:r>
          </a:p>
          <a:p>
            <a:pPr lvl="1"/>
            <a:r>
              <a:rPr lang="en-US" dirty="0"/>
              <a:t>Partition instance problem into smaller ones</a:t>
            </a:r>
          </a:p>
          <a:p>
            <a:pPr lvl="2"/>
            <a:r>
              <a:rPr lang="en-US" dirty="0"/>
              <a:t>Logarithmic in size</a:t>
            </a:r>
          </a:p>
          <a:p>
            <a:pPr lvl="2"/>
            <a:r>
              <a:rPr lang="en-US" dirty="0"/>
              <a:t>By partial assignment.</a:t>
            </a:r>
          </a:p>
          <a:p>
            <a:pPr lvl="1"/>
            <a:r>
              <a:rPr lang="en-US" dirty="0"/>
              <a:t>Then do an exhaustive search on each part</a:t>
            </a:r>
            <a:endParaRPr lang="en-IL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E927EE6-5B75-4C1C-9172-1CB12E3D0E63}"/>
              </a:ext>
            </a:extLst>
          </p:cNvPr>
          <p:cNvSpPr/>
          <p:nvPr/>
        </p:nvSpPr>
        <p:spPr bwMode="auto">
          <a:xfrm>
            <a:off x="6596689" y="3965536"/>
            <a:ext cx="2198624" cy="384930"/>
          </a:xfrm>
          <a:prstGeom prst="wedgeRoundRectCallout">
            <a:avLst>
              <a:gd name="adj1" fmla="val -86690"/>
              <a:gd name="adj2" fmla="val -3191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We know it exists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4675C-2C0D-464D-9BCE-D569C491314A}"/>
              </a:ext>
            </a:extLst>
          </p:cNvPr>
          <p:cNvSpPr/>
          <p:nvPr/>
        </p:nvSpPr>
        <p:spPr bwMode="auto">
          <a:xfrm>
            <a:off x="3670921" y="3250155"/>
            <a:ext cx="5473079" cy="526083"/>
          </a:xfrm>
          <a:prstGeom prst="wedgeRoundRectCallout">
            <a:avLst>
              <a:gd name="adj1" fmla="val -57498"/>
              <a:gd name="adj2" fmla="val 4248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Each variable is either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or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undefined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clause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not satisfied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make sure enough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free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variables</a:t>
            </a: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IL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1772F-EC68-48B0-8415-E54CED07D0A4}"/>
              </a:ext>
            </a:extLst>
          </p:cNvPr>
          <p:cNvSpPr/>
          <p:nvPr/>
        </p:nvSpPr>
        <p:spPr>
          <a:xfrm>
            <a:off x="2852208" y="4766328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256521-EC76-4C5D-9AD8-BA7B1AB5C585}"/>
              </a:ext>
            </a:extLst>
          </p:cNvPr>
          <p:cNvSpPr/>
          <p:nvPr/>
        </p:nvSpPr>
        <p:spPr>
          <a:xfrm>
            <a:off x="1365624" y="482164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8185F1-743F-4278-9333-67BB4DC1C0AF}"/>
              </a:ext>
            </a:extLst>
          </p:cNvPr>
          <p:cNvSpPr/>
          <p:nvPr/>
        </p:nvSpPr>
        <p:spPr>
          <a:xfrm>
            <a:off x="1929838" y="482164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036EE8-E20E-4BE4-BD41-729EA799744B}"/>
              </a:ext>
            </a:extLst>
          </p:cNvPr>
          <p:cNvSpPr/>
          <p:nvPr/>
        </p:nvSpPr>
        <p:spPr>
          <a:xfrm>
            <a:off x="1688032" y="496420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4F7A95-B724-4120-A2A4-89865B55D7D3}"/>
              </a:ext>
            </a:extLst>
          </p:cNvPr>
          <p:cNvSpPr/>
          <p:nvPr/>
        </p:nvSpPr>
        <p:spPr>
          <a:xfrm>
            <a:off x="1123817" y="578392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A1FBD4-F4A7-42A6-9D27-D814DD865F7E}"/>
              </a:ext>
            </a:extLst>
          </p:cNvPr>
          <p:cNvSpPr/>
          <p:nvPr/>
        </p:nvSpPr>
        <p:spPr>
          <a:xfrm>
            <a:off x="1365624" y="564136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E2909B-5D42-47E6-967F-FDC2A393D577}"/>
              </a:ext>
            </a:extLst>
          </p:cNvPr>
          <p:cNvSpPr/>
          <p:nvPr/>
        </p:nvSpPr>
        <p:spPr>
          <a:xfrm>
            <a:off x="1768634" y="56057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6F327E-E9FF-4E1C-B393-A1C7B9618CC9}"/>
              </a:ext>
            </a:extLst>
          </p:cNvPr>
          <p:cNvSpPr/>
          <p:nvPr/>
        </p:nvSpPr>
        <p:spPr>
          <a:xfrm>
            <a:off x="3622483" y="503548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26EEF0-4881-47C4-AAA9-1395135BD3F3}"/>
              </a:ext>
            </a:extLst>
          </p:cNvPr>
          <p:cNvSpPr/>
          <p:nvPr/>
        </p:nvSpPr>
        <p:spPr>
          <a:xfrm>
            <a:off x="3461279" y="475036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2F231B-3007-497B-8294-77FD715AA22C}"/>
              </a:ext>
            </a:extLst>
          </p:cNvPr>
          <p:cNvSpPr/>
          <p:nvPr/>
        </p:nvSpPr>
        <p:spPr>
          <a:xfrm>
            <a:off x="2897065" y="496420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92B9D4-CEF4-4A50-81E4-1ED861BCEF52}"/>
              </a:ext>
            </a:extLst>
          </p:cNvPr>
          <p:cNvSpPr/>
          <p:nvPr/>
        </p:nvSpPr>
        <p:spPr>
          <a:xfrm>
            <a:off x="3300075" y="578392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B46C60-A27A-47B4-9E17-6A907679377A}"/>
              </a:ext>
            </a:extLst>
          </p:cNvPr>
          <p:cNvSpPr/>
          <p:nvPr/>
        </p:nvSpPr>
        <p:spPr>
          <a:xfrm>
            <a:off x="3864290" y="574828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C0B0B-CEEA-44AD-B5A3-E8B92D5336C9}"/>
              </a:ext>
            </a:extLst>
          </p:cNvPr>
          <p:cNvSpPr/>
          <p:nvPr/>
        </p:nvSpPr>
        <p:spPr>
          <a:xfrm>
            <a:off x="3622483" y="56057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548158-A828-4571-99C0-251E6FD119B8}"/>
              </a:ext>
            </a:extLst>
          </p:cNvPr>
          <p:cNvSpPr/>
          <p:nvPr/>
        </p:nvSpPr>
        <p:spPr>
          <a:xfrm>
            <a:off x="1688032" y="539188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55A458-8975-44B3-8150-D3AFF0A06C8A}"/>
              </a:ext>
            </a:extLst>
          </p:cNvPr>
          <p:cNvSpPr/>
          <p:nvPr/>
        </p:nvSpPr>
        <p:spPr>
          <a:xfrm>
            <a:off x="2171645" y="514240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69FDC5-486B-42A9-AB08-CF7FD59F815D}"/>
              </a:ext>
            </a:extLst>
          </p:cNvPr>
          <p:cNvSpPr/>
          <p:nvPr/>
        </p:nvSpPr>
        <p:spPr>
          <a:xfrm>
            <a:off x="962613" y="521368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5393E-079F-442F-8F07-DEBAF68CEE5C}"/>
              </a:ext>
            </a:extLst>
          </p:cNvPr>
          <p:cNvSpPr/>
          <p:nvPr/>
        </p:nvSpPr>
        <p:spPr>
          <a:xfrm>
            <a:off x="2816462" y="54275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588D35-FE2F-4C10-B4D1-9A8CA5015B2C}"/>
              </a:ext>
            </a:extLst>
          </p:cNvPr>
          <p:cNvSpPr/>
          <p:nvPr/>
        </p:nvSpPr>
        <p:spPr>
          <a:xfrm>
            <a:off x="4025494" y="524932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539CE0-4020-46CA-B639-C08CF2203A41}"/>
              </a:ext>
            </a:extLst>
          </p:cNvPr>
          <p:cNvSpPr/>
          <p:nvPr/>
        </p:nvSpPr>
        <p:spPr>
          <a:xfrm>
            <a:off x="2574656" y="571264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A8DE52-058D-4EDE-A25E-DB5F6D8F34F2}"/>
              </a:ext>
            </a:extLst>
          </p:cNvPr>
          <p:cNvSpPr/>
          <p:nvPr/>
        </p:nvSpPr>
        <p:spPr>
          <a:xfrm>
            <a:off x="2574656" y="478600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F3A152-C237-4006-873B-C6E43EC1157B}"/>
              </a:ext>
            </a:extLst>
          </p:cNvPr>
          <p:cNvGrpSpPr/>
          <p:nvPr/>
        </p:nvGrpSpPr>
        <p:grpSpPr>
          <a:xfrm>
            <a:off x="1043215" y="4857287"/>
            <a:ext cx="3062882" cy="962277"/>
            <a:chOff x="4267200" y="914400"/>
            <a:chExt cx="2895600" cy="2057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2DA0A3-2577-4965-AE2A-8D64D199A93B}"/>
                </a:ext>
              </a:extLst>
            </p:cNvPr>
            <p:cNvCxnSpPr>
              <a:cxnSpLocks/>
              <a:stCxn id="22" idx="4"/>
              <a:endCxn id="11" idx="1"/>
            </p:cNvCxnSpPr>
            <p:nvPr/>
          </p:nvCxnSpPr>
          <p:spPr>
            <a:xfrm>
              <a:off x="4267200" y="1828800"/>
              <a:ext cx="98518" cy="1089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CCF64E-E06C-471B-AEB7-CEF9768D23E0}"/>
                </a:ext>
              </a:extLst>
            </p:cNvPr>
            <p:cNvCxnSpPr>
              <a:cxnSpLocks/>
              <a:stCxn id="20" idx="2"/>
              <a:endCxn id="22" idx="6"/>
            </p:cNvCxnSpPr>
            <p:nvPr/>
          </p:nvCxnSpPr>
          <p:spPr>
            <a:xfrm flipH="1" flipV="1">
              <a:off x="4343400" y="1752600"/>
              <a:ext cx="5334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046DF7-7114-4608-AF97-16099E6F8897}"/>
                </a:ext>
              </a:extLst>
            </p:cNvPr>
            <p:cNvCxnSpPr>
              <a:stCxn id="10" idx="4"/>
              <a:endCxn id="20" idx="0"/>
            </p:cNvCxnSpPr>
            <p:nvPr/>
          </p:nvCxnSpPr>
          <p:spPr>
            <a:xfrm>
              <a:off x="4953000" y="12954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745E8-D42E-44C8-BC23-67F08F755EB8}"/>
                </a:ext>
              </a:extLst>
            </p:cNvPr>
            <p:cNvCxnSpPr>
              <a:stCxn id="10" idx="5"/>
              <a:endCxn id="21" idx="1"/>
            </p:cNvCxnSpPr>
            <p:nvPr/>
          </p:nvCxnSpPr>
          <p:spPr>
            <a:xfrm>
              <a:off x="5006882" y="1273082"/>
              <a:ext cx="3494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68A41-E6C6-4EC0-BAED-603344CAC2D6}"/>
                </a:ext>
              </a:extLst>
            </p:cNvPr>
            <p:cNvCxnSpPr>
              <a:stCxn id="20" idx="4"/>
              <a:endCxn id="13" idx="0"/>
            </p:cNvCxnSpPr>
            <p:nvPr/>
          </p:nvCxnSpPr>
          <p:spPr>
            <a:xfrm>
              <a:off x="4953000" y="22098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C27E424-652B-4785-A271-BE0D06F12105}"/>
                </a:ext>
              </a:extLst>
            </p:cNvPr>
            <p:cNvCxnSpPr>
              <a:stCxn id="21" idx="6"/>
              <a:endCxn id="16" idx="3"/>
            </p:cNvCxnSpPr>
            <p:nvPr/>
          </p:nvCxnSpPr>
          <p:spPr>
            <a:xfrm flipV="1">
              <a:off x="5486400" y="1273082"/>
              <a:ext cx="555718" cy="32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78226D-5B27-43F0-A2C9-2920831DA7E5}"/>
                </a:ext>
              </a:extLst>
            </p:cNvPr>
            <p:cNvCxnSpPr>
              <a:stCxn id="21" idx="5"/>
              <a:endCxn id="23" idx="1"/>
            </p:cNvCxnSpPr>
            <p:nvPr/>
          </p:nvCxnSpPr>
          <p:spPr>
            <a:xfrm>
              <a:off x="5464082" y="1654082"/>
              <a:ext cx="501836" cy="5018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BBF9A1-7A2F-4685-9FAC-B6A4F9D007BE}"/>
                </a:ext>
              </a:extLst>
            </p:cNvPr>
            <p:cNvCxnSpPr>
              <a:stCxn id="23" idx="4"/>
              <a:endCxn id="25" idx="7"/>
            </p:cNvCxnSpPr>
            <p:nvPr/>
          </p:nvCxnSpPr>
          <p:spPr>
            <a:xfrm flipH="1">
              <a:off x="5845082" y="2286000"/>
              <a:ext cx="174718" cy="479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4C556C8-87B5-4ED5-8E17-4FB4583CB756}"/>
                </a:ext>
              </a:extLst>
            </p:cNvPr>
            <p:cNvCxnSpPr>
              <a:stCxn id="24" idx="3"/>
              <a:endCxn id="23" idx="7"/>
            </p:cNvCxnSpPr>
            <p:nvPr/>
          </p:nvCxnSpPr>
          <p:spPr>
            <a:xfrm flipH="1">
              <a:off x="6073682" y="1882682"/>
              <a:ext cx="1035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7CDA38-A393-424A-9803-E46433CE5804}"/>
                </a:ext>
              </a:extLst>
            </p:cNvPr>
            <p:cNvCxnSpPr>
              <a:stCxn id="19" idx="1"/>
              <a:endCxn id="23" idx="5"/>
            </p:cNvCxnSpPr>
            <p:nvPr/>
          </p:nvCxnSpPr>
          <p:spPr>
            <a:xfrm flipH="1" flipV="1">
              <a:off x="6073682" y="2263682"/>
              <a:ext cx="654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8FE4CA-EFAF-45F0-9AA0-7E39A014C041}"/>
                </a:ext>
              </a:extLst>
            </p:cNvPr>
            <p:cNvCxnSpPr>
              <a:stCxn id="24" idx="4"/>
              <a:endCxn id="18" idx="0"/>
            </p:cNvCxnSpPr>
            <p:nvPr/>
          </p:nvCxnSpPr>
          <p:spPr>
            <a:xfrm flipH="1">
              <a:off x="7010400" y="1905000"/>
              <a:ext cx="152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338C62-74AD-490A-89F0-75E9D1E0EA25}"/>
                </a:ext>
              </a:extLst>
            </p:cNvPr>
            <p:cNvCxnSpPr>
              <a:stCxn id="17" idx="2"/>
              <a:endCxn id="25" idx="5"/>
            </p:cNvCxnSpPr>
            <p:nvPr/>
          </p:nvCxnSpPr>
          <p:spPr>
            <a:xfrm flipH="1" flipV="1">
              <a:off x="5845082" y="2873282"/>
              <a:ext cx="555718" cy="98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E770DC0-CDD7-461A-BCBA-7DC064325BCC}"/>
                </a:ext>
              </a:extLst>
            </p:cNvPr>
            <p:cNvCxnSpPr>
              <a:stCxn id="26" idx="4"/>
              <a:endCxn id="21" idx="7"/>
            </p:cNvCxnSpPr>
            <p:nvPr/>
          </p:nvCxnSpPr>
          <p:spPr>
            <a:xfrm flipH="1">
              <a:off x="5464082" y="914400"/>
              <a:ext cx="327118" cy="631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C5EC2-EFA4-4083-A6C9-DE30790D5E98}"/>
                </a:ext>
              </a:extLst>
            </p:cNvPr>
            <p:cNvCxnSpPr>
              <a:stCxn id="23" idx="2"/>
              <a:endCxn id="20" idx="6"/>
            </p:cNvCxnSpPr>
            <p:nvPr/>
          </p:nvCxnSpPr>
          <p:spPr>
            <a:xfrm flipH="1" flipV="1">
              <a:off x="5029200" y="2133600"/>
              <a:ext cx="914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1FFB47-C6E2-4720-B1EC-18D5F168E20B}"/>
                </a:ext>
              </a:extLst>
            </p:cNvPr>
            <p:cNvCxnSpPr>
              <a:stCxn id="23" idx="0"/>
              <a:endCxn id="16" idx="4"/>
            </p:cNvCxnSpPr>
            <p:nvPr/>
          </p:nvCxnSpPr>
          <p:spPr>
            <a:xfrm flipV="1">
              <a:off x="6019800" y="1295400"/>
              <a:ext cx="76200" cy="838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19F2B1-F1CA-4B84-A2B0-324288A0D64E}"/>
              </a:ext>
            </a:extLst>
          </p:cNvPr>
          <p:cNvGrpSpPr/>
          <p:nvPr/>
        </p:nvGrpSpPr>
        <p:grpSpPr>
          <a:xfrm>
            <a:off x="1261414" y="4821646"/>
            <a:ext cx="2626484" cy="972716"/>
            <a:chOff x="4473482" y="838200"/>
            <a:chExt cx="2483036" cy="20797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BBCBC8-9B27-41E4-94D6-4E21AD79AEA2}"/>
                </a:ext>
              </a:extLst>
            </p:cNvPr>
            <p:cNvCxnSpPr>
              <a:stCxn id="8" idx="5"/>
              <a:endCxn id="10" idx="1"/>
            </p:cNvCxnSpPr>
            <p:nvPr/>
          </p:nvCxnSpPr>
          <p:spPr>
            <a:xfrm>
              <a:off x="4702082" y="968282"/>
              <a:ext cx="1970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0F29BD-62D7-49BB-AC0A-CFC4BC1D44D3}"/>
                </a:ext>
              </a:extLst>
            </p:cNvPr>
            <p:cNvCxnSpPr>
              <a:stCxn id="10" idx="0"/>
              <a:endCxn id="9" idx="3"/>
            </p:cNvCxnSpPr>
            <p:nvPr/>
          </p:nvCxnSpPr>
          <p:spPr>
            <a:xfrm flipV="1">
              <a:off x="4953000" y="968282"/>
              <a:ext cx="174718" cy="174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5727C0-342C-4475-BF3A-CF4E00AE678E}"/>
                </a:ext>
              </a:extLst>
            </p:cNvPr>
            <p:cNvCxnSpPr>
              <a:stCxn id="16" idx="6"/>
              <a:endCxn id="14" idx="2"/>
            </p:cNvCxnSpPr>
            <p:nvPr/>
          </p:nvCxnSpPr>
          <p:spPr>
            <a:xfrm>
              <a:off x="6172200" y="1219200"/>
              <a:ext cx="533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929A541-EC6C-4683-B6AB-34E28B19E1AB}"/>
                </a:ext>
              </a:extLst>
            </p:cNvPr>
            <p:cNvCxnSpPr>
              <a:stCxn id="15" idx="4"/>
              <a:endCxn id="14" idx="0"/>
            </p:cNvCxnSpPr>
            <p:nvPr/>
          </p:nvCxnSpPr>
          <p:spPr>
            <a:xfrm>
              <a:off x="6629400" y="838200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AC095F-FA79-4E31-B259-B1B92AC0E0C1}"/>
                </a:ext>
              </a:extLst>
            </p:cNvPr>
            <p:cNvCxnSpPr>
              <a:stCxn id="19" idx="3"/>
              <a:endCxn id="17" idx="7"/>
            </p:cNvCxnSpPr>
            <p:nvPr/>
          </p:nvCxnSpPr>
          <p:spPr>
            <a:xfrm flipH="1">
              <a:off x="6530882" y="2644682"/>
              <a:ext cx="1970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B3F54A-6496-4539-A6EE-4F52B7BEB067}"/>
                </a:ext>
              </a:extLst>
            </p:cNvPr>
            <p:cNvCxnSpPr>
              <a:stCxn id="19" idx="5"/>
              <a:endCxn id="18" idx="1"/>
            </p:cNvCxnSpPr>
            <p:nvPr/>
          </p:nvCxnSpPr>
          <p:spPr>
            <a:xfrm>
              <a:off x="6835682" y="26446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4B94E8-8356-449A-B2F2-98BE1EE433BF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4724400" y="25908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705F18-D38C-4FF8-BAD3-AB76FC4A4FF8}"/>
                </a:ext>
              </a:extLst>
            </p:cNvPr>
            <p:cNvCxnSpPr>
              <a:stCxn id="12" idx="3"/>
              <a:endCxn id="11" idx="7"/>
            </p:cNvCxnSpPr>
            <p:nvPr/>
          </p:nvCxnSpPr>
          <p:spPr>
            <a:xfrm flipH="1">
              <a:off x="4473482" y="27208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0DE274-F238-463B-9C18-38BFCA434E25}"/>
              </a:ext>
            </a:extLst>
          </p:cNvPr>
          <p:cNvCxnSpPr>
            <a:stCxn id="26" idx="2"/>
            <a:endCxn id="9" idx="6"/>
          </p:cNvCxnSpPr>
          <p:nvPr/>
        </p:nvCxnSpPr>
        <p:spPr>
          <a:xfrm flipH="1">
            <a:off x="2091042" y="4821647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D12274-C50F-433C-8CC7-0DF28BA5B5EF}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 flipH="1">
            <a:off x="1043215" y="4882487"/>
            <a:ext cx="346016" cy="331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DC90CD-50DE-4306-9ED9-240522C42996}"/>
              </a:ext>
            </a:extLst>
          </p:cNvPr>
          <p:cNvCxnSpPr>
            <a:stCxn id="25" idx="2"/>
            <a:endCxn id="13" idx="6"/>
          </p:cNvCxnSpPr>
          <p:nvPr/>
        </p:nvCxnSpPr>
        <p:spPr>
          <a:xfrm flipH="1" flipV="1">
            <a:off x="1929838" y="5641364"/>
            <a:ext cx="644817" cy="10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C278AB-7865-4366-83B2-1B7633531B43}"/>
              </a:ext>
            </a:extLst>
          </p:cNvPr>
          <p:cNvCxnSpPr>
            <a:stCxn id="17" idx="1"/>
            <a:endCxn id="23" idx="5"/>
          </p:cNvCxnSpPr>
          <p:nvPr/>
        </p:nvCxnSpPr>
        <p:spPr>
          <a:xfrm flipH="1" flipV="1">
            <a:off x="2954059" y="5488366"/>
            <a:ext cx="369623" cy="305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9B0D19-F659-4F7B-BF0F-AE1158C3DC35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1526828" y="4857287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511D323-BE86-45FF-AF2C-6BCE80CB59BF}"/>
              </a:ext>
            </a:extLst>
          </p:cNvPr>
          <p:cNvSpPr/>
          <p:nvPr/>
        </p:nvSpPr>
        <p:spPr>
          <a:xfrm>
            <a:off x="6522715" y="4770018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584280E-3376-4469-B727-2432C8341D65}"/>
              </a:ext>
            </a:extLst>
          </p:cNvPr>
          <p:cNvSpPr/>
          <p:nvPr/>
        </p:nvSpPr>
        <p:spPr>
          <a:xfrm>
            <a:off x="5036131" y="482533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DB63D7-CCB4-4080-8FEA-A1F0E5D58BBC}"/>
              </a:ext>
            </a:extLst>
          </p:cNvPr>
          <p:cNvSpPr/>
          <p:nvPr/>
        </p:nvSpPr>
        <p:spPr>
          <a:xfrm>
            <a:off x="5600345" y="482533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DE7D9C-C733-4BF8-AD3A-CC66B2595D39}"/>
              </a:ext>
            </a:extLst>
          </p:cNvPr>
          <p:cNvSpPr/>
          <p:nvPr/>
        </p:nvSpPr>
        <p:spPr>
          <a:xfrm>
            <a:off x="5358539" y="496789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2E896C5-7BB9-46DA-8A4F-0A962DE87DC1}"/>
              </a:ext>
            </a:extLst>
          </p:cNvPr>
          <p:cNvSpPr/>
          <p:nvPr/>
        </p:nvSpPr>
        <p:spPr>
          <a:xfrm>
            <a:off x="4794324" y="578761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15CDB4-5CAB-46B4-A568-EE57D663879C}"/>
              </a:ext>
            </a:extLst>
          </p:cNvPr>
          <p:cNvSpPr/>
          <p:nvPr/>
        </p:nvSpPr>
        <p:spPr>
          <a:xfrm>
            <a:off x="5036131" y="564505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5F6008-7B4F-4FF2-BA61-5A8EC1AC532B}"/>
              </a:ext>
            </a:extLst>
          </p:cNvPr>
          <p:cNvSpPr/>
          <p:nvPr/>
        </p:nvSpPr>
        <p:spPr>
          <a:xfrm>
            <a:off x="5439141" y="560941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8C143A-5CA5-4C80-A235-B49FBFEB27A8}"/>
              </a:ext>
            </a:extLst>
          </p:cNvPr>
          <p:cNvSpPr/>
          <p:nvPr/>
        </p:nvSpPr>
        <p:spPr>
          <a:xfrm>
            <a:off x="7292990" y="503917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0D0C95-0DFA-4910-9EE7-FA5A2C570385}"/>
              </a:ext>
            </a:extLst>
          </p:cNvPr>
          <p:cNvSpPr/>
          <p:nvPr/>
        </p:nvSpPr>
        <p:spPr>
          <a:xfrm>
            <a:off x="7131786" y="475405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36EF03E-29B2-485C-AA35-E46FCF0FE67E}"/>
              </a:ext>
            </a:extLst>
          </p:cNvPr>
          <p:cNvSpPr/>
          <p:nvPr/>
        </p:nvSpPr>
        <p:spPr>
          <a:xfrm>
            <a:off x="6567571" y="496789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96D7EA-1098-4A22-8C22-8840E2A2E49D}"/>
              </a:ext>
            </a:extLst>
          </p:cNvPr>
          <p:cNvSpPr/>
          <p:nvPr/>
        </p:nvSpPr>
        <p:spPr>
          <a:xfrm>
            <a:off x="6970582" y="578761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1BCBAE7-4F6C-4B12-81B4-D93BD3B24464}"/>
              </a:ext>
            </a:extLst>
          </p:cNvPr>
          <p:cNvSpPr/>
          <p:nvPr/>
        </p:nvSpPr>
        <p:spPr>
          <a:xfrm>
            <a:off x="7534797" y="575197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E004A3D-C8CD-47A9-91F0-AA640FA01188}"/>
              </a:ext>
            </a:extLst>
          </p:cNvPr>
          <p:cNvSpPr/>
          <p:nvPr/>
        </p:nvSpPr>
        <p:spPr>
          <a:xfrm>
            <a:off x="7292990" y="560941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D72C54B-FE67-4BD3-B1EF-1F3C9590098D}"/>
              </a:ext>
            </a:extLst>
          </p:cNvPr>
          <p:cNvSpPr/>
          <p:nvPr/>
        </p:nvSpPr>
        <p:spPr>
          <a:xfrm>
            <a:off x="7696001" y="525301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024C5D5-CE7F-4434-BE6B-8A3DD282A567}"/>
              </a:ext>
            </a:extLst>
          </p:cNvPr>
          <p:cNvSpPr/>
          <p:nvPr/>
        </p:nvSpPr>
        <p:spPr>
          <a:xfrm>
            <a:off x="6245163" y="478969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D90AC4B-7EBB-4D98-BC4F-69AD9F9E1668}"/>
              </a:ext>
            </a:extLst>
          </p:cNvPr>
          <p:cNvCxnSpPr>
            <a:stCxn id="90" idx="4"/>
            <a:endCxn id="84" idx="0"/>
          </p:cNvCxnSpPr>
          <p:nvPr/>
        </p:nvCxnSpPr>
        <p:spPr>
          <a:xfrm flipH="1">
            <a:off x="7615401" y="5324295"/>
            <a:ext cx="161204" cy="427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E85BDB0-D54F-4452-93B1-682178E12EAA}"/>
              </a:ext>
            </a:extLst>
          </p:cNvPr>
          <p:cNvGrpSpPr/>
          <p:nvPr/>
        </p:nvGrpSpPr>
        <p:grpSpPr>
          <a:xfrm>
            <a:off x="4931922" y="4825337"/>
            <a:ext cx="2626483" cy="972715"/>
            <a:chOff x="7835441" y="601704"/>
            <a:chExt cx="2483033" cy="207971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DDEFC45-A849-4765-B1B7-1D815397AB7F}"/>
                </a:ext>
              </a:extLst>
            </p:cNvPr>
            <p:cNvCxnSpPr>
              <a:stCxn id="74" idx="5"/>
              <a:endCxn id="76" idx="1"/>
            </p:cNvCxnSpPr>
            <p:nvPr/>
          </p:nvCxnSpPr>
          <p:spPr>
            <a:xfrm>
              <a:off x="8064040" y="731787"/>
              <a:ext cx="1970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8AEED8-0CD3-4E84-8917-06EB9D365211}"/>
                </a:ext>
              </a:extLst>
            </p:cNvPr>
            <p:cNvCxnSpPr>
              <a:stCxn id="76" idx="0"/>
              <a:endCxn id="75" idx="3"/>
            </p:cNvCxnSpPr>
            <p:nvPr/>
          </p:nvCxnSpPr>
          <p:spPr>
            <a:xfrm flipV="1">
              <a:off x="8314958" y="731787"/>
              <a:ext cx="174717" cy="1747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F5DB4DF-4231-45EB-9FDF-5549E095EDBD}"/>
                </a:ext>
              </a:extLst>
            </p:cNvPr>
            <p:cNvCxnSpPr>
              <a:stCxn id="82" idx="6"/>
              <a:endCxn id="80" idx="2"/>
            </p:cNvCxnSpPr>
            <p:nvPr/>
          </p:nvCxnSpPr>
          <p:spPr>
            <a:xfrm>
              <a:off x="9534157" y="982704"/>
              <a:ext cx="533399" cy="1524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C59F2B1-CE90-4680-8903-1C95B1C5872E}"/>
                </a:ext>
              </a:extLst>
            </p:cNvPr>
            <p:cNvCxnSpPr>
              <a:stCxn id="81" idx="4"/>
              <a:endCxn id="80" idx="0"/>
            </p:cNvCxnSpPr>
            <p:nvPr/>
          </p:nvCxnSpPr>
          <p:spPr>
            <a:xfrm>
              <a:off x="9991356" y="601704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4F30F7B-2761-4AA3-8662-9A7942B40EAA}"/>
                </a:ext>
              </a:extLst>
            </p:cNvPr>
            <p:cNvCxnSpPr>
              <a:stCxn id="85" idx="3"/>
              <a:endCxn id="83" idx="7"/>
            </p:cNvCxnSpPr>
            <p:nvPr/>
          </p:nvCxnSpPr>
          <p:spPr>
            <a:xfrm flipH="1">
              <a:off x="9892837" y="2408187"/>
              <a:ext cx="197037" cy="2732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B28B99-9547-425B-9B9D-2F72A4D6D900}"/>
                </a:ext>
              </a:extLst>
            </p:cNvPr>
            <p:cNvCxnSpPr>
              <a:stCxn id="85" idx="5"/>
              <a:endCxn id="84" idx="1"/>
            </p:cNvCxnSpPr>
            <p:nvPr/>
          </p:nvCxnSpPr>
          <p:spPr>
            <a:xfrm>
              <a:off x="10197637" y="2408187"/>
              <a:ext cx="1208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73B76D6-DB4A-4F61-B898-C576CBB71E2E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 flipV="1">
              <a:off x="8086358" y="2354305"/>
              <a:ext cx="228599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35855A5-181B-4476-BA03-650F3FEA26A4}"/>
                </a:ext>
              </a:extLst>
            </p:cNvPr>
            <p:cNvCxnSpPr>
              <a:stCxn id="78" idx="3"/>
              <a:endCxn id="77" idx="7"/>
            </p:cNvCxnSpPr>
            <p:nvPr/>
          </p:nvCxnSpPr>
          <p:spPr>
            <a:xfrm flipH="1">
              <a:off x="7835441" y="2484387"/>
              <a:ext cx="1208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07DEA92-75D6-49A3-A398-8D34E8164E29}"/>
              </a:ext>
            </a:extLst>
          </p:cNvPr>
          <p:cNvCxnSpPr>
            <a:stCxn id="92" idx="2"/>
            <a:endCxn id="75" idx="6"/>
          </p:cNvCxnSpPr>
          <p:nvPr/>
        </p:nvCxnSpPr>
        <p:spPr>
          <a:xfrm flipH="1">
            <a:off x="5761549" y="4825337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1D0EDC-A238-4D07-8BD8-AC1F24B2B3B6}"/>
              </a:ext>
            </a:extLst>
          </p:cNvPr>
          <p:cNvCxnSpPr>
            <a:stCxn id="74" idx="6"/>
            <a:endCxn id="75" idx="2"/>
          </p:cNvCxnSpPr>
          <p:nvPr/>
        </p:nvCxnSpPr>
        <p:spPr>
          <a:xfrm>
            <a:off x="5197334" y="4860977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79D58D90-22C2-4D42-AAEE-08F0B160A705}"/>
              </a:ext>
            </a:extLst>
          </p:cNvPr>
          <p:cNvSpPr/>
          <p:nvPr/>
        </p:nvSpPr>
        <p:spPr bwMode="auto">
          <a:xfrm>
            <a:off x="4400196" y="5035486"/>
            <a:ext cx="555332" cy="30293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 animBg="1"/>
      <p:bldP spid="92" grpId="0" animBg="1"/>
      <p:bldP spid="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7906-1B1E-4BE6-88A8-4624227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Constructive vs. Algorithmic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0B86-664C-4EEE-A9A4-3AFB2826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algorithm to work we need a base case that relies on the (non-constructive) LLL</a:t>
            </a:r>
          </a:p>
          <a:p>
            <a:pPr lvl="1"/>
            <a:r>
              <a:rPr lang="en-US" sz="2400" dirty="0"/>
              <a:t>Suggested by </a:t>
            </a:r>
            <a:r>
              <a:rPr lang="en" sz="2400" dirty="0"/>
              <a:t>József Beck</a:t>
            </a:r>
            <a:endParaRPr lang="en-US" sz="2400" dirty="0"/>
          </a:p>
          <a:p>
            <a:pPr lvl="1"/>
            <a:r>
              <a:rPr lang="en-US" sz="2400" b="1" dirty="0"/>
              <a:t>Suboptimal dependency on k 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800" dirty="0"/>
              <a:t>Moser and </a:t>
            </a:r>
            <a:r>
              <a:rPr lang="en-US" sz="2800" dirty="0" err="1"/>
              <a:t>Tardos</a:t>
            </a:r>
            <a:r>
              <a:rPr lang="en-US" sz="2800" dirty="0"/>
              <a:t> suggested an </a:t>
            </a:r>
            <a:r>
              <a:rPr lang="en-US" sz="2800" b="1" dirty="0"/>
              <a:t>algorithmic</a:t>
            </a:r>
            <a:r>
              <a:rPr lang="en-US" sz="2800" dirty="0"/>
              <a:t> version of the LLL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283441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/>
              <a:t>The Union Bound</a:t>
            </a:r>
            <a:endParaRPr lang="en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the dependencies on </a:t>
                </a:r>
                <a14:m>
                  <m:oMath xmlns:m="http://schemas.openxmlformats.org/officeDocument/2006/math"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may be arbitrary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/>
                  <a:t>then the probability that </a:t>
                </a:r>
                <a:r>
                  <a:rPr lang="en-US" sz="2800" b="1" dirty="0"/>
                  <a:t>no</a:t>
                </a:r>
                <a:r>
                  <a:rPr lang="en-US" sz="2800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happens is 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.</a:t>
                </a:r>
              </a:p>
              <a:p>
                <a:pPr marL="342900" lvl="1" indent="0">
                  <a:buNone/>
                </a:pPr>
                <a:r>
                  <a:rPr lang="en-US" sz="2400" dirty="0"/>
                  <a:t>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then we need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42863" indent="0"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a CNF formula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 where each clause has </a:t>
                </a:r>
                <a:r>
                  <a:rPr lang="en-US" b="1" dirty="0"/>
                  <a:t>more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literals is </a:t>
                </a:r>
                <a:r>
                  <a:rPr lang="en-US" b="1" dirty="0"/>
                  <a:t>necessarily satisfiable </a:t>
                </a:r>
              </a:p>
              <a:p>
                <a:pPr marL="42863" indent="0">
                  <a:buNone/>
                </a:pPr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clause </a:t>
                </a:r>
                <a:r>
                  <a:rPr lang="en-US" dirty="0" err="1"/>
                  <a:t>i</a:t>
                </a:r>
                <a:r>
                  <a:rPr lang="en-US" dirty="0"/>
                  <a:t> is not satisfied.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  <a:blipFill>
                <a:blip r:embed="rId2"/>
                <a:stretch>
                  <a:fillRect l="-1498" t="-1575" r="-1141" b="-588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D52767-C205-4929-B0B0-0BC5D01D8191}"/>
              </a:ext>
            </a:extLst>
          </p:cNvPr>
          <p:cNvSpPr/>
          <p:nvPr/>
        </p:nvSpPr>
        <p:spPr bwMode="auto">
          <a:xfrm>
            <a:off x="6836398" y="4590565"/>
            <a:ext cx="2273096" cy="580718"/>
          </a:xfrm>
          <a:prstGeom prst="wedgeRoundRectCallout">
            <a:avLst>
              <a:gd name="adj1" fmla="val -80616"/>
              <a:gd name="adj2" fmla="val 96332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For a uniformly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random assignment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Recall: Proof by Encoding: </a:t>
            </a:r>
            <a:br>
              <a:rPr lang="en-US" dirty="0"/>
            </a:br>
            <a:r>
              <a:rPr lang="en-US" sz="2400" dirty="0"/>
              <a:t>A general method for analyzing probabilistic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819" y="2057401"/>
                <a:ext cx="8273845" cy="3394472"/>
              </a:xfrm>
            </p:spPr>
            <p:txBody>
              <a:bodyPr/>
              <a:lstStyle/>
              <a:p>
                <a:r>
                  <a:rPr lang="en-US" sz="2100" dirty="0"/>
                  <a:t>A method to prove success of an algorithm by showing that </a:t>
                </a:r>
                <a:r>
                  <a:rPr lang="en-US" sz="2100" b="1" dirty="0"/>
                  <a:t>failure allows us to compress the random bits used.</a:t>
                </a:r>
              </a:p>
              <a:p>
                <a:pPr lvl="1"/>
                <a:r>
                  <a:rPr lang="en-US" sz="1800" b="1" dirty="0"/>
                  <a:t>Prob. of compressing and chopping off w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Example</a:t>
                </a:r>
                <a:r>
                  <a:rPr lang="en-US" sz="1800" dirty="0"/>
                  <a:t>: the birthday “paradox”</a:t>
                </a:r>
              </a:p>
              <a:p>
                <a:r>
                  <a:rPr lang="en-US" sz="1800" dirty="0"/>
                  <a:t>Suppose that you can expect a collision in less than k random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from a domain of size n</a:t>
                </a:r>
              </a:p>
              <a:p>
                <a:r>
                  <a:rPr lang="en-US" sz="21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then can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100" dirty="0"/>
                  <a:t> using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. </a:t>
                </a:r>
              </a:p>
              <a:p>
                <a:pPr lvl="1"/>
                <a:r>
                  <a:rPr lang="en-US" dirty="0"/>
                  <a:t>Instead of log n bits need log k + log k bits. </a:t>
                </a:r>
              </a:p>
              <a:p>
                <a:pPr lvl="1"/>
                <a:r>
                  <a:rPr lang="en-US" dirty="0"/>
                  <a:t>Not likely to happen </a:t>
                </a:r>
                <a:r>
                  <a:rPr lang="en-US" b="1" dirty="0"/>
                  <a:t>before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819" y="2057401"/>
                <a:ext cx="8273845" cy="3394472"/>
              </a:xfrm>
              <a:blipFill>
                <a:blip r:embed="rId2"/>
                <a:stretch>
                  <a:fillRect l="-884" t="-1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33288" y="4440710"/>
            <a:ext cx="116771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LZ style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281718" y="3905125"/>
            <a:ext cx="556054" cy="407774"/>
          </a:xfrm>
          <a:prstGeom prst="wedgeRoundRectCallout">
            <a:avLst>
              <a:gd name="adj1" fmla="val -173021"/>
              <a:gd name="adj2" fmla="val 9031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For </a:t>
            </a:r>
            <a:r>
              <a:rPr lang="en-US" sz="135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endParaRPr lang="en-US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338818" y="4988045"/>
            <a:ext cx="556054" cy="407774"/>
          </a:xfrm>
          <a:prstGeom prst="wedgeRoundRectCallout">
            <a:avLst>
              <a:gd name="adj1" fmla="val -239545"/>
              <a:gd name="adj2" fmla="val -91151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For j</a:t>
            </a:r>
          </a:p>
        </p:txBody>
      </p:sp>
    </p:spTree>
    <p:extLst>
      <p:ext uri="{BB962C8B-B14F-4D97-AF65-F5344CB8AC3E}">
        <p14:creationId xmlns:p14="http://schemas.microsoft.com/office/powerpoint/2010/main" val="26816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8FBA-24A9-44E6-88E4-263F770D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and History Generator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9869F-9542-4C56-972D-7754E63DB4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as before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dirty="0"/>
                  <a:t>Pick a random initial assignment for the variables, </a:t>
                </a:r>
              </a:p>
              <a:p>
                <a:pPr lvl="1"/>
                <a:r>
                  <a:rPr lang="en-US" dirty="0"/>
                  <a:t>each variable is set to `true’ independently with probability 1/2.</a:t>
                </a:r>
              </a:p>
              <a:p>
                <a:pPr marL="0" indent="0">
                  <a:buNone/>
                </a:pPr>
                <a:r>
                  <a:rPr lang="en-US" b="1" dirty="0"/>
                  <a:t>2. </a:t>
                </a:r>
                <a:r>
                  <a:rPr lang="en-US" dirty="0"/>
                  <a:t>While some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not satisfied: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/>
                  <a:t>Choose the unsatisfied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the smallest value of </a:t>
                </a:r>
                <a:r>
                  <a:rPr lang="en-US" i="1" dirty="0" err="1"/>
                  <a:t>i</a:t>
                </a:r>
                <a:endParaRPr lang="en-US" dirty="0"/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Enter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i</a:t>
                </a:r>
                <a:r>
                  <a:rPr lang="en-US" i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in binary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bits in the history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/>
                  <a:t>Call </a:t>
                </a:r>
                <a:r>
                  <a:rPr lang="en-US" dirty="0" err="1"/>
                  <a:t>LocalCorrect</a:t>
                </a:r>
                <a:r>
                  <a:rPr lang="en-US" dirty="0"/>
                  <a:t> on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9869F-9542-4C56-972D-7754E63DB4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9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3CF4BC0-B5C2-0691-4B00-A5DD4C429F45}"/>
              </a:ext>
            </a:extLst>
          </p:cNvPr>
          <p:cNvSpPr/>
          <p:nvPr/>
        </p:nvSpPr>
        <p:spPr bwMode="auto">
          <a:xfrm>
            <a:off x="767751" y="5106838"/>
            <a:ext cx="7591245" cy="1121434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From final assignment and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charset="0"/>
              </a:rPr>
              <a:t>stuff in stack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can reconstruct the random tape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2639-CCCC-4818-8615-938017FF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LocalCorrect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616E-E9D6-461F-8F75-8C5E96B59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783" y="2057401"/>
                <a:ext cx="839401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LocalCorrect(C):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dirty="0"/>
                  <a:t>Resample new values for every variable in clause </a:t>
                </a:r>
                <a:r>
                  <a:rPr lang="en-US" i="1" dirty="0"/>
                  <a:t>C</a:t>
                </a:r>
                <a:r>
                  <a:rPr lang="en-US" dirty="0"/>
                  <a:t>.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b="1" dirty="0"/>
                  <a:t> While</a:t>
                </a:r>
                <a:r>
                  <a:rPr lang="en-US" dirty="0"/>
                  <a:t>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shares a variable with </a:t>
                </a:r>
                <a:r>
                  <a:rPr lang="en-US" i="1" dirty="0"/>
                  <a:t>C  </a:t>
                </a:r>
                <a:r>
                  <a:rPr lang="en-US" dirty="0"/>
                  <a:t>is </a:t>
                </a:r>
                <a:r>
                  <a:rPr lang="en-US" b="1" dirty="0"/>
                  <a:t>not</a:t>
                </a:r>
                <a:r>
                  <a:rPr lang="en-US" dirty="0"/>
                  <a:t> satisfied</a:t>
                </a:r>
              </a:p>
              <a:p>
                <a:pPr lvl="1"/>
                <a:r>
                  <a:rPr lang="en-US" b="1" dirty="0"/>
                  <a:t> </a:t>
                </a:r>
                <a:r>
                  <a:rPr lang="en-US" sz="2400" dirty="0"/>
                  <a:t>Choose the unsatisfied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sharing a variable with </a:t>
                </a:r>
                <a:r>
                  <a:rPr lang="en-US" sz="2400" i="1" dirty="0"/>
                  <a:t>C </a:t>
                </a:r>
                <a:r>
                  <a:rPr lang="en-US" sz="2400" dirty="0"/>
                  <a:t>with the smallest value of </a:t>
                </a:r>
                <a:r>
                  <a:rPr lang="en-US" sz="2400" i="1" dirty="0"/>
                  <a:t>j</a:t>
                </a:r>
                <a:endParaRPr lang="en-US" sz="2400" dirty="0"/>
              </a:p>
              <a:p>
                <a:pPr lvl="1"/>
                <a:r>
                  <a:rPr lang="en-US" sz="2400" b="1" dirty="0">
                    <a:solidFill>
                      <a:srgbClr val="C00000"/>
                    </a:solidFill>
                  </a:rPr>
                  <a:t>E</a:t>
                </a:r>
                <a:r>
                  <a:rPr lang="en-US" sz="2400" dirty="0">
                    <a:solidFill>
                      <a:srgbClr val="C00000"/>
                    </a:solidFill>
                  </a:rPr>
                  <a:t>nter “0” followed by naming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j </a:t>
                </a:r>
                <a:r>
                  <a:rPr lang="en-US" sz="2400" dirty="0">
                    <a:solidFill>
                      <a:srgbClr val="C00000"/>
                    </a:solidFill>
                  </a:rPr>
                  <a:t>in binary using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k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− 3 bits in the history</a:t>
                </a:r>
              </a:p>
              <a:p>
                <a:pPr lvl="1"/>
                <a:r>
                  <a:rPr lang="en-US" sz="2400" dirty="0"/>
                  <a:t>use </a:t>
                </a:r>
                <a:r>
                  <a:rPr lang="en-US" sz="2400" dirty="0" err="1"/>
                  <a:t>LocalCorrect</a:t>
                </a:r>
                <a:r>
                  <a:rPr lang="en-US" sz="2400" dirty="0"/>
                  <a:t> on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3. </a:t>
                </a:r>
                <a:r>
                  <a:rPr lang="en-US" dirty="0">
                    <a:solidFill>
                      <a:srgbClr val="C00000"/>
                    </a:solidFill>
                  </a:rPr>
                  <a:t>Enter “1” in the history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616E-E9D6-461F-8F75-8C5E96B59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783" y="2057401"/>
                <a:ext cx="8394017" cy="3394472"/>
              </a:xfrm>
              <a:blipFill>
                <a:blip r:embed="rId2"/>
                <a:stretch>
                  <a:fillRect l="-1162" t="-1439" r="-1452" b="-197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8D88C19-725F-469E-BCD0-1736C512102C}"/>
              </a:ext>
            </a:extLst>
          </p:cNvPr>
          <p:cNvSpPr/>
          <p:nvPr/>
        </p:nvSpPr>
        <p:spPr bwMode="auto">
          <a:xfrm>
            <a:off x="7084841" y="393051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BE6CC3-A32C-4011-8C4B-212208DAE098}"/>
              </a:ext>
            </a:extLst>
          </p:cNvPr>
          <p:cNvSpPr/>
          <p:nvPr/>
        </p:nvSpPr>
        <p:spPr bwMode="auto">
          <a:xfrm>
            <a:off x="6355080" y="515668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B594F7-EA7A-444F-9CD0-5E1FFC0199CF}"/>
              </a:ext>
            </a:extLst>
          </p:cNvPr>
          <p:cNvSpPr/>
          <p:nvPr/>
        </p:nvSpPr>
        <p:spPr bwMode="auto">
          <a:xfrm>
            <a:off x="7885821" y="538125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BDF4DC-710D-4651-8414-6F257E41D582}"/>
              </a:ext>
            </a:extLst>
          </p:cNvPr>
          <p:cNvSpPr/>
          <p:nvPr/>
        </p:nvSpPr>
        <p:spPr bwMode="auto">
          <a:xfrm>
            <a:off x="7121329" y="701351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52D76C9-10B7-4179-A87D-F13B8A1E3170}"/>
              </a:ext>
            </a:extLst>
          </p:cNvPr>
          <p:cNvSpPr/>
          <p:nvPr/>
        </p:nvSpPr>
        <p:spPr bwMode="auto">
          <a:xfrm>
            <a:off x="7044554" y="1510088"/>
            <a:ext cx="2084341" cy="921837"/>
          </a:xfrm>
          <a:prstGeom prst="wedgeRoundRectCallout">
            <a:avLst>
              <a:gd name="adj1" fmla="val -6419"/>
              <a:gd name="adj2" fmla="val 114549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including possibly</a:t>
            </a:r>
          </a:p>
          <a:p>
            <a:pPr algn="ctr" defTabSz="685800"/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ndara"/>
                <a:cs typeface="Arial"/>
              </a:rPr>
              <a:t>C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itself</a:t>
            </a:r>
            <a:endParaRPr lang="en-IL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151074F-9779-40A5-9550-E18257A47308}"/>
              </a:ext>
            </a:extLst>
          </p:cNvPr>
          <p:cNvSpPr/>
          <p:nvPr/>
        </p:nvSpPr>
        <p:spPr bwMode="auto">
          <a:xfrm>
            <a:off x="4956065" y="5451873"/>
            <a:ext cx="4172830" cy="1371087"/>
          </a:xfrm>
          <a:prstGeom prst="wedgeRoundRectCallout">
            <a:avLst>
              <a:gd name="adj1" fmla="val 3867"/>
              <a:gd name="adj2" fmla="val -10753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2400" dirty="0">
                <a:solidFill>
                  <a:srgbClr val="000000"/>
                </a:solidFill>
                <a:latin typeface="Candara"/>
                <a:cs typeface="Arial"/>
              </a:rPr>
              <a:t>Need only k-3 bits to specify it,    </a:t>
            </a:r>
          </a:p>
          <a:p>
            <a:pPr defTabSz="685800"/>
            <a:r>
              <a:rPr lang="en-US" sz="2400" dirty="0">
                <a:solidFill>
                  <a:srgbClr val="000000"/>
                </a:solidFill>
                <a:latin typeface="Candara"/>
                <a:cs typeface="Arial"/>
              </a:rPr>
              <a:t>since this is the number of </a:t>
            </a:r>
          </a:p>
          <a:p>
            <a:pPr defTabSz="685800"/>
            <a:r>
              <a:rPr lang="en-US" sz="2400" dirty="0">
                <a:solidFill>
                  <a:srgbClr val="000000"/>
                </a:solidFill>
                <a:latin typeface="Candara"/>
                <a:cs typeface="Arial"/>
              </a:rPr>
              <a:t>neighbors!</a:t>
            </a:r>
            <a:endParaRPr lang="en-IL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372F-5130-4FF2-AC47-F50EC5F8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1B8D4-DD80-4066-AAA4-D31860106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if the algorithm stops, it returns a </a:t>
                </a:r>
                <a:r>
                  <a:rPr lang="en-US" b="1" dirty="0"/>
                  <a:t>correct assignment</a:t>
                </a:r>
              </a:p>
              <a:p>
                <a:r>
                  <a:rPr lang="en-US" dirty="0"/>
                  <a:t>A clause can become satisfied and unsatisfied again </a:t>
                </a:r>
                <a:r>
                  <a:rPr lang="en-US" dirty="0">
                    <a:solidFill>
                      <a:srgbClr val="0000FF"/>
                    </a:solidFill>
                  </a:rPr>
                  <a:t>multiple times through the recursive process</a:t>
                </a:r>
                <a:r>
                  <a:rPr lang="en-US" dirty="0"/>
                  <a:t>, but</a:t>
                </a:r>
              </a:p>
              <a:p>
                <a:r>
                  <a:rPr lang="en-US" dirty="0"/>
                  <a:t>When returning to the main routine and completing the call to </a:t>
                </a:r>
                <a:r>
                  <a:rPr lang="en-US" dirty="0" err="1"/>
                  <a:t>LocalCorrect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, we have satisfied the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</a:p>
              <a:p>
                <a:pPr lvl="1"/>
                <a:r>
                  <a:rPr lang="en-US" b="1" dirty="0"/>
                  <a:t>any clause that was previously satisfied has stayed satisfied because of the recursion</a:t>
                </a:r>
                <a:r>
                  <a:rPr lang="en-US" dirty="0"/>
                  <a:t>. 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Need to to show is that the </a:t>
                </a:r>
                <a:r>
                  <a:rPr lang="en-US" b="1" dirty="0"/>
                  <a:t>recursive process has to stop</a:t>
                </a:r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1B8D4-DD80-4066-AAA4-D31860106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r="-11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614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F2D0-16B5-447A-9096-0639BE65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Stops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F5F2-CF0D-420B-A3FC-7A352C308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Claim: the algorithm stops in expected O(m log m) time</a:t>
            </a:r>
          </a:p>
          <a:p>
            <a:pPr lvl="1"/>
            <a:r>
              <a:rPr lang="en-US" dirty="0"/>
              <a:t>Expectation is taken over the random coin tosses of the algorithm.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Proof by </a:t>
            </a:r>
            <a:r>
              <a:rPr lang="en-US" b="1" dirty="0"/>
              <a:t>compressing the random coins</a:t>
            </a:r>
          </a:p>
          <a:p>
            <a:pPr marL="0" indent="0">
              <a:buNone/>
            </a:pPr>
            <a:r>
              <a:rPr lang="en-US" dirty="0"/>
              <a:t>Imagine that the random decisions come from a stream.</a:t>
            </a:r>
          </a:p>
          <a:p>
            <a:r>
              <a:rPr lang="en-US" dirty="0"/>
              <a:t>First n bits for the initial assignment</a:t>
            </a:r>
          </a:p>
          <a:p>
            <a:r>
              <a:rPr lang="en-US" dirty="0"/>
              <a:t>Then each call to </a:t>
            </a:r>
            <a:r>
              <a:rPr lang="en-US" dirty="0" err="1"/>
              <a:t>LocalCorrect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en-US" dirty="0"/>
              <a:t> bits to the assignment</a:t>
            </a:r>
          </a:p>
          <a:p>
            <a:pPr marL="0" indent="0">
              <a:buNone/>
            </a:pPr>
            <a:r>
              <a:rPr lang="en-US" dirty="0"/>
              <a:t>Show how to </a:t>
            </a:r>
            <a:r>
              <a:rPr lang="en-US" b="1" dirty="0"/>
              <a:t>compress</a:t>
            </a:r>
            <a:r>
              <a:rPr lang="en-US" dirty="0"/>
              <a:t> stream if running time </a:t>
            </a:r>
            <a:r>
              <a:rPr lang="en-US" dirty="0">
                <a:solidFill>
                  <a:srgbClr val="C00000"/>
                </a:solidFill>
              </a:rPr>
              <a:t>J</a:t>
            </a:r>
            <a:r>
              <a:rPr lang="en-US" dirty="0"/>
              <a:t> is too large</a:t>
            </a:r>
            <a:endParaRPr lang="en-IL" dirty="0"/>
          </a:p>
          <a:p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5D119-C444-462D-B986-A52273ABB572}"/>
              </a:ext>
            </a:extLst>
          </p:cNvPr>
          <p:cNvSpPr/>
          <p:nvPr/>
        </p:nvSpPr>
        <p:spPr bwMode="auto">
          <a:xfrm>
            <a:off x="6261882" y="2936629"/>
            <a:ext cx="2669345" cy="261131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A0F8E-45C7-4AEA-A2E1-95CEAB44462E}"/>
              </a:ext>
            </a:extLst>
          </p:cNvPr>
          <p:cNvSpPr txBox="1"/>
          <p:nvPr/>
        </p:nvSpPr>
        <p:spPr>
          <a:xfrm>
            <a:off x="6330462" y="2936628"/>
            <a:ext cx="2511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Candara"/>
                <a:cs typeface="Arial"/>
              </a:rPr>
              <a:t>1 1 0 0 1 0 0 0 1 1 1 0 1 0 1 0 0 …</a:t>
            </a:r>
            <a:endParaRPr lang="en-IL" sz="1350" dirty="0">
              <a:solidFill>
                <a:srgbClr val="000000"/>
              </a:solidFill>
              <a:latin typeface="Canda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290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AB50-BC7C-44EE-9D86-978E412D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2D9C-6F7F-4CA1-A33E-CC478C60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0280"/>
            <a:ext cx="82296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history</a:t>
            </a:r>
            <a:r>
              <a:rPr lang="en-US" dirty="0"/>
              <a:t> includes a list of the clauses that </a:t>
            </a:r>
            <a:r>
              <a:rPr lang="en-US" dirty="0" err="1"/>
              <a:t>LocalCorrect</a:t>
            </a:r>
            <a:r>
              <a:rPr lang="en-US" dirty="0"/>
              <a:t> is called on by the main routine. </a:t>
            </a:r>
          </a:p>
          <a:p>
            <a:r>
              <a:rPr lang="en-US" dirty="0"/>
              <a:t>Also includes a list of the recursive calls to </a:t>
            </a:r>
            <a:r>
              <a:rPr lang="en-US" dirty="0" err="1"/>
              <a:t>LocalCorrect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Using the neighbors  of current clause</a:t>
            </a:r>
          </a:p>
          <a:p>
            <a:r>
              <a:rPr lang="en-US" dirty="0"/>
              <a:t>The algorithm uses a flag bit “0” and a flag bit “1” to mark the start and end of recursive calls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there were </a:t>
            </a:r>
            <a:r>
              <a:rPr lang="en-US" dirty="0">
                <a:solidFill>
                  <a:srgbClr val="C00000"/>
                </a:solidFill>
              </a:rPr>
              <a:t>J</a:t>
            </a:r>
            <a:r>
              <a:rPr lang="en-US" dirty="0"/>
              <a:t> calls altogether to </a:t>
            </a:r>
            <a:r>
              <a:rPr lang="en-US" dirty="0" err="1"/>
              <a:t>LocalCorrect</a:t>
            </a: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D6ABD-BE23-44C6-82BB-CAE044958F88}"/>
              </a:ext>
            </a:extLst>
          </p:cNvPr>
          <p:cNvSpPr/>
          <p:nvPr/>
        </p:nvSpPr>
        <p:spPr bwMode="auto">
          <a:xfrm>
            <a:off x="7084841" y="1126294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0C7F53-0CE6-4AF8-A194-92ADB610F264}"/>
              </a:ext>
            </a:extLst>
          </p:cNvPr>
          <p:cNvSpPr/>
          <p:nvPr/>
        </p:nvSpPr>
        <p:spPr bwMode="auto">
          <a:xfrm>
            <a:off x="6355080" y="1248911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036FAA-7E6A-477A-BE98-411874A30FC0}"/>
              </a:ext>
            </a:extLst>
          </p:cNvPr>
          <p:cNvSpPr/>
          <p:nvPr/>
        </p:nvSpPr>
        <p:spPr bwMode="auto">
          <a:xfrm>
            <a:off x="7885821" y="1271368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DFF3D-D60E-4588-9C64-B84B7D19E2D8}"/>
              </a:ext>
            </a:extLst>
          </p:cNvPr>
          <p:cNvSpPr/>
          <p:nvPr/>
        </p:nvSpPr>
        <p:spPr bwMode="auto">
          <a:xfrm>
            <a:off x="7121329" y="1434594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78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DC4D-4AAC-44A6-8954-408A6455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Tracing Back the Randomness Used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44E8-DBB6-403D-82B3-6B75D2BC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18" y="1860757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Claim</a:t>
            </a:r>
            <a:r>
              <a:rPr lang="en-US" sz="2100" dirty="0"/>
              <a:t>:  given the (a) final assignment and the </a:t>
            </a:r>
            <a:r>
              <a:rPr lang="en-US" sz="2100" dirty="0">
                <a:solidFill>
                  <a:srgbClr val="C00000"/>
                </a:solidFill>
              </a:rPr>
              <a:t>history</a:t>
            </a:r>
            <a:r>
              <a:rPr lang="en-US" sz="2100" dirty="0"/>
              <a:t> as recorded by the algorithm </a:t>
            </a:r>
            <a:r>
              <a:rPr lang="en-US" sz="2100" b="1" dirty="0"/>
              <a:t>it is possible to trace back the randomness used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IL" dirty="0"/>
          </a:p>
          <a:p>
            <a:pPr marL="342900" lvl="1" indent="0">
              <a:buNone/>
            </a:pP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0F651-6464-4FE5-974E-332F1EE9923E}"/>
              </a:ext>
            </a:extLst>
          </p:cNvPr>
          <p:cNvSpPr txBox="1"/>
          <p:nvPr/>
        </p:nvSpPr>
        <p:spPr>
          <a:xfrm>
            <a:off x="856442" y="4220504"/>
            <a:ext cx="20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 1 0 1 0 0    …        1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46A55AB3-D5AE-48BD-966B-184A0C341DB2}"/>
              </a:ext>
            </a:extLst>
          </p:cNvPr>
          <p:cNvSpPr/>
          <p:nvPr/>
        </p:nvSpPr>
        <p:spPr bwMode="auto">
          <a:xfrm>
            <a:off x="743829" y="3180016"/>
            <a:ext cx="1899139" cy="772844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F8E12-81EA-4389-852E-01A144ACA004}"/>
              </a:ext>
            </a:extLst>
          </p:cNvPr>
          <p:cNvSpPr txBox="1"/>
          <p:nvPr/>
        </p:nvSpPr>
        <p:spPr>
          <a:xfrm>
            <a:off x="1260817" y="3393314"/>
            <a:ext cx="101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Candara"/>
                <a:cs typeface="Arial"/>
              </a:rPr>
              <a:t>History</a:t>
            </a:r>
            <a:endParaRPr lang="en-IL" dirty="0">
              <a:solidFill>
                <a:srgbClr val="C00000"/>
              </a:solidFill>
              <a:latin typeface="Candara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4215AE-1F48-407B-91FF-041A8EF9F2EB}"/>
              </a:ext>
            </a:extLst>
          </p:cNvPr>
          <p:cNvSpPr/>
          <p:nvPr/>
        </p:nvSpPr>
        <p:spPr bwMode="auto">
          <a:xfrm>
            <a:off x="3692769" y="3558248"/>
            <a:ext cx="879231" cy="480060"/>
          </a:xfrm>
          <a:prstGeom prst="rightArrow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4C641-ED93-46B1-B0FC-EACA07B45DA2}"/>
              </a:ext>
            </a:extLst>
          </p:cNvPr>
          <p:cNvSpPr txBox="1"/>
          <p:nvPr/>
        </p:nvSpPr>
        <p:spPr>
          <a:xfrm>
            <a:off x="5560327" y="3004707"/>
            <a:ext cx="20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 1 0 1 0 0    …        1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605081F-791C-4632-8F02-804B7943A67E}"/>
              </a:ext>
            </a:extLst>
          </p:cNvPr>
          <p:cNvSpPr/>
          <p:nvPr/>
        </p:nvSpPr>
        <p:spPr bwMode="auto">
          <a:xfrm rot="5400000">
            <a:off x="1647898" y="3979522"/>
            <a:ext cx="403566" cy="194529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C1982-1D75-45A7-B848-64B9DF5C10A5}"/>
              </a:ext>
            </a:extLst>
          </p:cNvPr>
          <p:cNvSpPr txBox="1"/>
          <p:nvPr/>
        </p:nvSpPr>
        <p:spPr>
          <a:xfrm>
            <a:off x="1713840" y="5188753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n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CE365CF-44C4-4B94-B730-8BF28938B3C6}"/>
              </a:ext>
            </a:extLst>
          </p:cNvPr>
          <p:cNvSpPr/>
          <p:nvPr/>
        </p:nvSpPr>
        <p:spPr bwMode="auto">
          <a:xfrm rot="16200000">
            <a:off x="6283180" y="1846516"/>
            <a:ext cx="403566" cy="194529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0EFD5-8F4F-4103-9257-B0A217C6A096}"/>
              </a:ext>
            </a:extLst>
          </p:cNvPr>
          <p:cNvSpPr txBox="1"/>
          <p:nvPr/>
        </p:nvSpPr>
        <p:spPr>
          <a:xfrm>
            <a:off x="6090639" y="2512385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n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32E46-809D-4EFD-97D8-06B7403140E0}"/>
              </a:ext>
            </a:extLst>
          </p:cNvPr>
          <p:cNvSpPr txBox="1"/>
          <p:nvPr/>
        </p:nvSpPr>
        <p:spPr>
          <a:xfrm>
            <a:off x="5560327" y="3370311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1  1 0 1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7F27B-6E98-47BF-81CE-198CC05E5873}"/>
              </a:ext>
            </a:extLst>
          </p:cNvPr>
          <p:cNvSpPr txBox="1"/>
          <p:nvPr/>
        </p:nvSpPr>
        <p:spPr>
          <a:xfrm>
            <a:off x="5558567" y="3727283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0 1 0 1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57313-520E-4CC8-AD95-E2965D9E7E79}"/>
              </a:ext>
            </a:extLst>
          </p:cNvPr>
          <p:cNvSpPr txBox="1"/>
          <p:nvPr/>
        </p:nvSpPr>
        <p:spPr>
          <a:xfrm>
            <a:off x="5562082" y="3999848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0 1 1 0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54F4C6-B6A4-4D1A-A807-62D3BEF4C114}"/>
              </a:ext>
            </a:extLst>
          </p:cNvPr>
          <p:cNvSpPr txBox="1"/>
          <p:nvPr/>
        </p:nvSpPr>
        <p:spPr>
          <a:xfrm>
            <a:off x="5576148" y="5095370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1 1 1  0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4BEA40D-EDE7-4C49-A3EF-E644290103DF}"/>
              </a:ext>
            </a:extLst>
          </p:cNvPr>
          <p:cNvSpPr/>
          <p:nvPr/>
        </p:nvSpPr>
        <p:spPr bwMode="auto">
          <a:xfrm rot="10800000">
            <a:off x="5116687" y="3380310"/>
            <a:ext cx="403566" cy="194529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9C958-F0B9-4F8C-AA29-A0643E7F65CF}"/>
              </a:ext>
            </a:extLst>
          </p:cNvPr>
          <p:cNvSpPr txBox="1"/>
          <p:nvPr/>
        </p:nvSpPr>
        <p:spPr>
          <a:xfrm>
            <a:off x="4754211" y="4140718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Candara"/>
                <a:cs typeface="Arial"/>
              </a:rPr>
              <a:t>J</a:t>
            </a:r>
            <a:endParaRPr lang="en-IL" dirty="0">
              <a:solidFill>
                <a:srgbClr val="C00000"/>
              </a:solidFill>
              <a:latin typeface="Candara"/>
              <a:cs typeface="Arial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27B5B87-4EFF-4EBC-9F0E-14BFCEEC465D}"/>
              </a:ext>
            </a:extLst>
          </p:cNvPr>
          <p:cNvSpPr/>
          <p:nvPr/>
        </p:nvSpPr>
        <p:spPr bwMode="auto">
          <a:xfrm>
            <a:off x="2913327" y="2820572"/>
            <a:ext cx="1503695" cy="293661"/>
          </a:xfrm>
          <a:prstGeom prst="wedgeRoundRectCallout">
            <a:avLst>
              <a:gd name="adj1" fmla="val -73420"/>
              <a:gd name="adj2" fmla="val 416396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Final Assignment</a:t>
            </a:r>
            <a:endParaRPr lang="en-IL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43ACE9F-7834-40E0-AC20-49CFBC8EFC37}"/>
              </a:ext>
            </a:extLst>
          </p:cNvPr>
          <p:cNvSpPr/>
          <p:nvPr/>
        </p:nvSpPr>
        <p:spPr bwMode="auto">
          <a:xfrm>
            <a:off x="7578410" y="4059299"/>
            <a:ext cx="1503695" cy="293661"/>
          </a:xfrm>
          <a:prstGeom prst="wedgeRoundRectCallout">
            <a:avLst>
              <a:gd name="adj1" fmla="val -71315"/>
              <a:gd name="adj2" fmla="val -2842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initial Assignment</a:t>
            </a:r>
            <a:endParaRPr lang="en-IL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92F298D-AE44-4232-9A72-25BC710AD7E5}"/>
              </a:ext>
            </a:extLst>
          </p:cNvPr>
          <p:cNvSpPr/>
          <p:nvPr/>
        </p:nvSpPr>
        <p:spPr bwMode="auto">
          <a:xfrm rot="5400000">
            <a:off x="5748880" y="5232919"/>
            <a:ext cx="403566" cy="655151"/>
          </a:xfrm>
          <a:prstGeom prst="rightBrace">
            <a:avLst>
              <a:gd name="adj1" fmla="val 2532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86292F-D59C-4A1C-A46F-6A60AF189E58}"/>
              </a:ext>
            </a:extLst>
          </p:cNvPr>
          <p:cNvSpPr txBox="1"/>
          <p:nvPr/>
        </p:nvSpPr>
        <p:spPr>
          <a:xfrm>
            <a:off x="5643993" y="5594960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Candara"/>
                <a:cs typeface="Arial"/>
              </a:rPr>
              <a:t>k</a:t>
            </a:r>
            <a:endParaRPr lang="en-IL" dirty="0">
              <a:solidFill>
                <a:srgbClr val="00B050"/>
              </a:solidFill>
              <a:latin typeface="Canda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691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DC4D-4AAC-44A6-8954-408A6455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Tracing Back the Randomness Used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344E8-DBB6-403D-82B3-6B75D2BCB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107" y="1417638"/>
                <a:ext cx="8642839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 given the (a) </a:t>
                </a:r>
                <a:r>
                  <a:rPr lang="en-US" b="1" dirty="0"/>
                  <a:t>final assignment </a:t>
                </a:r>
                <a:r>
                  <a:rPr lang="en-US" dirty="0"/>
                  <a:t>and (b) the </a:t>
                </a:r>
                <a:r>
                  <a:rPr lang="en-US" b="1" dirty="0">
                    <a:solidFill>
                      <a:srgbClr val="C00000"/>
                    </a:solidFill>
                  </a:rPr>
                  <a:t>history</a:t>
                </a:r>
                <a:r>
                  <a:rPr lang="en-US" dirty="0"/>
                  <a:t> as recorded by the algorithm </a:t>
                </a:r>
                <a:r>
                  <a:rPr lang="en-US" b="1" dirty="0"/>
                  <a:t>it is possible to trace back the randomness used</a:t>
                </a:r>
                <a:endParaRPr lang="en-US" sz="2100" b="1" dirty="0"/>
              </a:p>
              <a:p>
                <a:r>
                  <a:rPr lang="en-US" sz="2100" dirty="0"/>
                  <a:t>Can construct a tree of the recursive calls.</a:t>
                </a:r>
              </a:p>
              <a:p>
                <a:r>
                  <a:rPr lang="en-US" sz="2100" dirty="0"/>
                  <a:t>Given the final assignment, can </a:t>
                </a:r>
                <a:r>
                  <a:rPr lang="en-US" sz="2100" b="1" dirty="0"/>
                  <a:t>roll back the assignment</a:t>
                </a:r>
              </a:p>
              <a:p>
                <a:pPr lvl="1"/>
                <a:r>
                  <a:rPr lang="en-US" dirty="0"/>
                  <a:t>Since we know that before any clause was called it was </a:t>
                </a:r>
                <a:r>
                  <a:rPr lang="en-US" b="1" dirty="0"/>
                  <a:t>not satisfied </a:t>
                </a:r>
                <a:r>
                  <a:rPr lang="en-US" dirty="0"/>
                  <a:t>– a unique configuration to the k variables!</a:t>
                </a:r>
              </a:p>
              <a:p>
                <a:pPr marL="342900" lvl="1" indent="0">
                  <a:buNone/>
                </a:pPr>
                <a:r>
                  <a:rPr lang="en-US" sz="1800" b="1" dirty="0"/>
                  <a:t>How many bits?</a:t>
                </a:r>
              </a:p>
              <a:p>
                <a:pPr lvl="1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for calls from main</a:t>
                </a:r>
              </a:p>
              <a:p>
                <a:pPr lvl="1"/>
                <a:r>
                  <a:rPr lang="en-US" sz="1800" dirty="0"/>
                  <a:t>(</a:t>
                </a:r>
                <a:r>
                  <a:rPr lang="en-US" sz="1800" dirty="0">
                    <a:solidFill>
                      <a:srgbClr val="00B050"/>
                    </a:solidFill>
                  </a:rPr>
                  <a:t>k</a:t>
                </a:r>
                <a:r>
                  <a:rPr lang="en-US" sz="1800" dirty="0"/>
                  <a:t>-3)+2 bits for </a:t>
                </a:r>
                <a:r>
                  <a:rPr lang="en-US" sz="1800" dirty="0" err="1"/>
                  <a:t>LocalCorrect</a:t>
                </a:r>
                <a:endParaRPr lang="en-US" sz="1800" dirty="0"/>
              </a:p>
              <a:p>
                <a:pPr lvl="1"/>
                <a:r>
                  <a:rPr lang="en-US" sz="1800" dirty="0"/>
                  <a:t>n bit for final assignment</a:t>
                </a:r>
              </a:p>
              <a:p>
                <a:pPr marL="342900" lvl="1" indent="0">
                  <a:buNone/>
                </a:pPr>
                <a:r>
                  <a:rPr lang="en-US" sz="1800" dirty="0"/>
                  <a:t>Altogether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1800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pPr marL="342900" lvl="1" indent="0">
                  <a:buNone/>
                </a:pPr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344E8-DBB6-403D-82B3-6B75D2BCB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107" y="1417638"/>
                <a:ext cx="8642839" cy="3394472"/>
              </a:xfrm>
              <a:blipFill>
                <a:blip r:embed="rId2"/>
                <a:stretch>
                  <a:fillRect l="-1128" t="-1439" b="-300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507830-4996-4BAE-B3EA-6A432FE07853}"/>
                  </a:ext>
                </a:extLst>
              </p:cNvPr>
              <p:cNvSpPr txBox="1"/>
              <p:nvPr/>
            </p:nvSpPr>
            <p:spPr>
              <a:xfrm>
                <a:off x="4702126" y="4101848"/>
                <a:ext cx="41570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On the other hand: how many bits used 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by algorithm:</a:t>
                </a:r>
              </a:p>
              <a:p>
                <a:pPr marL="214313" indent="-21431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n bits for initial assignment</a:t>
                </a:r>
              </a:p>
              <a:p>
                <a:pPr marL="214313" indent="-21431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  <a:latin typeface="Candara"/>
                    <a:cs typeface="Arial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bits for each recursive call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Altogether </a:t>
                </a:r>
                <a14:m>
                  <m:oMath xmlns:m="http://schemas.openxmlformats.org/officeDocument/2006/math">
                    <m:r>
                      <a:rPr lang="en-US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+</a:t>
                </a:r>
                <a:r>
                  <a:rPr lang="en-US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J</a:t>
                </a:r>
                <a:r>
                  <a:rPr lang="en-US" dirty="0" err="1">
                    <a:solidFill>
                      <a:srgbClr val="00B050"/>
                    </a:solidFill>
                    <a:latin typeface="Candara"/>
                    <a:cs typeface="Arial"/>
                  </a:rPr>
                  <a:t>k</a:t>
                </a:r>
                <a:endParaRPr lang="en-IL" sz="1350" dirty="0">
                  <a:solidFill>
                    <a:srgbClr val="00B05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507830-4996-4BAE-B3EA-6A432FE07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126" y="4101848"/>
                <a:ext cx="4157003" cy="1477328"/>
              </a:xfrm>
              <a:prstGeom prst="rect">
                <a:avLst/>
              </a:prstGeom>
              <a:blipFill>
                <a:blip r:embed="rId3"/>
                <a:stretch>
                  <a:fillRect l="-1173" t="-2479" b="-57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1AEAA-8BDA-4F11-AA45-A21D5521D52A}"/>
                  </a:ext>
                </a:extLst>
              </p:cNvPr>
              <p:cNvSpPr txBox="1"/>
              <p:nvPr/>
            </p:nvSpPr>
            <p:spPr>
              <a:xfrm>
                <a:off x="2567354" y="5978058"/>
                <a:ext cx="39890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𝐽𝑘</m:t>
                      </m:r>
                    </m:oMath>
                  </m:oMathPara>
                </a14:m>
                <a:endParaRPr lang="en-IL" sz="14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1AEAA-8BDA-4F11-AA45-A21D5521D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4" y="5978058"/>
                <a:ext cx="3989070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708413E-48AA-493C-BE47-7D506E504063}"/>
                  </a:ext>
                </a:extLst>
              </p:cNvPr>
              <p:cNvSpPr/>
              <p:nvPr/>
            </p:nvSpPr>
            <p:spPr bwMode="auto">
              <a:xfrm>
                <a:off x="6671602" y="5551517"/>
                <a:ext cx="1635369" cy="362984"/>
              </a:xfrm>
              <a:prstGeom prst="wedgeRoundRectCallout">
                <a:avLst>
                  <a:gd name="adj1" fmla="val -59738"/>
                  <a:gd name="adj2" fmla="val 111004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𝐼𝑓</m:t>
                      </m:r>
                      <m:r>
                        <a:rPr lang="en-US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𝐽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&gt;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IL" sz="135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708413E-48AA-493C-BE47-7D506E504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1602" y="5551517"/>
                <a:ext cx="1635369" cy="362984"/>
              </a:xfrm>
              <a:prstGeom prst="wedgeRoundRectCallout">
                <a:avLst>
                  <a:gd name="adj1" fmla="val -59738"/>
                  <a:gd name="adj2" fmla="val 11100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39B4C4A-5259-4EE0-8A70-72735D3C57A0}"/>
                  </a:ext>
                </a:extLst>
              </p:cNvPr>
              <p:cNvSpPr/>
              <p:nvPr/>
            </p:nvSpPr>
            <p:spPr bwMode="auto">
              <a:xfrm>
                <a:off x="507608" y="6015184"/>
                <a:ext cx="1635369" cy="362984"/>
              </a:xfrm>
              <a:prstGeom prst="wedgeRoundRectCallout">
                <a:avLst>
                  <a:gd name="adj1" fmla="val 76176"/>
                  <a:gd name="adj2" fmla="val 550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cs typeface="+mn-cs"/>
                      </a:rPr>
                      <m:t>Compression</m:t>
                    </m:r>
                  </m:oMath>
                </a14:m>
                <a:r>
                  <a:rPr lang="en-US" dirty="0">
                    <a:latin typeface="+mn-lt"/>
                    <a:cs typeface="+mn-cs"/>
                  </a:rPr>
                  <a:t>!</a:t>
                </a:r>
                <a:endParaRPr lang="en-IL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39B4C4A-5259-4EE0-8A70-72735D3C5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8" y="6015184"/>
                <a:ext cx="1635369" cy="362984"/>
              </a:xfrm>
              <a:prstGeom prst="wedgeRoundRectCallout">
                <a:avLst>
                  <a:gd name="adj1" fmla="val 76176"/>
                  <a:gd name="adj2" fmla="val 550"/>
                  <a:gd name="adj3" fmla="val 16667"/>
                </a:avLst>
              </a:prstGeom>
              <a:blipFill>
                <a:blip r:embed="rId6"/>
                <a:stretch>
                  <a:fillRect t="-8065" b="-24194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9E9A-F4A9-4766-AB81-B42E98D1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Variant on the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BAC3E-265C-49D6-B952-08D1FE0D8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as before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dirty="0"/>
                  <a:t>Pick a random assignment for the variables, </a:t>
                </a:r>
              </a:p>
              <a:p>
                <a:pPr lvl="1"/>
                <a:r>
                  <a:rPr lang="en-US" dirty="0"/>
                  <a:t>each variable is set to `true’ independently with probability 1/2.</a:t>
                </a:r>
              </a:p>
              <a:p>
                <a:pPr marL="0" indent="0">
                  <a:buNone/>
                </a:pPr>
                <a:r>
                  <a:rPr lang="en-US" dirty="0"/>
                  <a:t>2. As long as there is some clause that is not satisfied, </a:t>
                </a:r>
                <a:r>
                  <a:rPr lang="en-US" b="1" dirty="0"/>
                  <a:t>pick an arbitrary unsatisfied clause</a:t>
                </a:r>
                <a:r>
                  <a:rPr lang="en-US" dirty="0"/>
                  <a:t>, and assign fresh random values to all its variables.</a:t>
                </a:r>
              </a:p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algorithm terminates with a satisfying assignment in expected polynomial time. </a:t>
                </a:r>
              </a:p>
              <a:p>
                <a:pPr marL="300038" lvl="1" indent="0">
                  <a:buNone/>
                </a:pPr>
                <a:r>
                  <a:rPr lang="en-US" dirty="0"/>
                  <a:t>Expectation is taken over the random coin tosses of the algorithm.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BAC3E-265C-49D6-B952-08D1FE0D8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482" r="-1889" b="-105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068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D485-219D-46CD-8603-1BF213D2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1143000"/>
          </a:xfrm>
        </p:spPr>
        <p:txBody>
          <a:bodyPr/>
          <a:lstStyle/>
          <a:p>
            <a:r>
              <a:rPr lang="en-US" dirty="0" err="1"/>
              <a:t>WebDiarios</a:t>
            </a:r>
            <a:r>
              <a:rPr lang="en-US" dirty="0"/>
              <a:t> de </a:t>
            </a:r>
            <a:r>
              <a:rPr lang="en-US" dirty="0" err="1"/>
              <a:t>Motocicleta</a:t>
            </a:r>
            <a:r>
              <a:rPr lang="en-US" dirty="0"/>
              <a:t> </a:t>
            </a:r>
            <a:br>
              <a:rPr lang="en-US" dirty="0"/>
            </a:br>
            <a:r>
              <a:rPr lang="en" b="1" dirty="0"/>
              <a:t>Mihai Pătrașcu (1982-2012)</a:t>
            </a:r>
            <a:br>
              <a:rPr lang="en" b="1" dirty="0"/>
            </a:b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1C96A9-EBB2-4B8E-8744-3A335B784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a nice idea that looks like another application of "Moser's Method," but there's something I don't quite get.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In your encoding proof, H is entropy of the </a:t>
                </a:r>
                <a:r>
                  <a:rPr lang="en-US" dirty="0" err="1"/>
                  <a:t>bitstring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Can you recover this </a:t>
                </a:r>
                <a:r>
                  <a:rPr lang="en-US" dirty="0" err="1"/>
                  <a:t>bitstring</a:t>
                </a:r>
                <a:r>
                  <a:rPr lang="en-US" dirty="0"/>
                  <a:t> from the encoding? As far as I can see, you can discover which edges are in the Cuckoo graph, but not which keys generated those edges. Or did I miss something? 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1C96A9-EBB2-4B8E-8744-3A335B784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06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9" y="305550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The (</a:t>
            </a:r>
            <a:r>
              <a:rPr lang="en-US" sz="4000" dirty="0" err="1"/>
              <a:t>Lovasz</a:t>
            </a:r>
            <a:r>
              <a:rPr lang="en-US" sz="4000" dirty="0"/>
              <a:t>) Local Lemma</a:t>
            </a:r>
            <a:endParaRPr lang="en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72" y="1695226"/>
                <a:ext cx="8764658" cy="52326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let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 be a </a:t>
                </a:r>
                <a:r>
                  <a:rPr lang="en-US" sz="2800" b="1" dirty="0"/>
                  <a:t>minimal set of events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depends 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independent</a:t>
                </a:r>
                <a:r>
                  <a:rPr lang="en-US" sz="2400" dirty="0"/>
                  <a:t> of all events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\Γ(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dirty="0"/>
                  <a:t>information on events </a:t>
                </a:r>
                <a:r>
                  <a:rPr lang="en-US" b="1" dirty="0"/>
                  <a:t>not</a:t>
                </a:r>
                <a:r>
                  <a:rPr lang="en-US" dirty="0"/>
                  <a:t> in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)∪{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} does not affect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happening.</a:t>
                </a:r>
              </a:p>
              <a:p>
                <a:pPr marL="42863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d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>
                    <a:solidFill>
                      <a:srgbClr val="CC3300"/>
                    </a:solidFill>
                  </a:rPr>
                  <a:t>then the probability that </a:t>
                </a:r>
                <a:r>
                  <a:rPr lang="en-US" sz="2800" b="1" dirty="0">
                    <a:solidFill>
                      <a:srgbClr val="CC3300"/>
                    </a:solidFill>
                  </a:rPr>
                  <a:t>no</a:t>
                </a:r>
                <a:r>
                  <a:rPr lang="en-US" sz="2800" dirty="0">
                    <a:solidFill>
                      <a:srgbClr val="CC3300"/>
                    </a:solidFill>
                  </a:rPr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C3300"/>
                    </a:solidFill>
                  </a:rPr>
                  <a:t> happens is positive</a:t>
                </a:r>
                <a:r>
                  <a:rPr lang="en-US" sz="2800" dirty="0"/>
                  <a:t>.</a:t>
                </a:r>
                <a:endParaRPr lang="en-I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72" y="1695226"/>
                <a:ext cx="8764658" cy="5232690"/>
              </a:xfrm>
              <a:blipFill>
                <a:blip r:embed="rId2"/>
                <a:stretch>
                  <a:fillRect l="-1461" t="-1049" r="-10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0F8A271-2A12-430C-BE9A-D6BB0A37868E}"/>
              </a:ext>
            </a:extLst>
          </p:cNvPr>
          <p:cNvSpPr/>
          <p:nvPr/>
        </p:nvSpPr>
        <p:spPr>
          <a:xfrm>
            <a:off x="8747875" y="5473799"/>
            <a:ext cx="114383" cy="1189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D2F80-DAC5-4B49-8EF9-3A4FA9A30D03}"/>
              </a:ext>
            </a:extLst>
          </p:cNvPr>
          <p:cNvGrpSpPr/>
          <p:nvPr/>
        </p:nvGrpSpPr>
        <p:grpSpPr>
          <a:xfrm>
            <a:off x="5870622" y="4970284"/>
            <a:ext cx="3001208" cy="1125415"/>
            <a:chOff x="7810500" y="3810000"/>
            <a:chExt cx="3048000" cy="2362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602BF6-452E-4DBE-B4B7-4BA0A2D604A1}"/>
                </a:ext>
              </a:extLst>
            </p:cNvPr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73EB5A-B821-4CA4-9CEE-E1EF0E7A6653}"/>
                </a:ext>
              </a:extLst>
            </p:cNvPr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0CA42E-D4FB-4CC8-AE1E-91A8F11B7B99}"/>
                </a:ext>
              </a:extLst>
            </p:cNvPr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CFB02C-89D2-48B5-A43B-3FDEABD601F6}"/>
                </a:ext>
              </a:extLst>
            </p:cNvPr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69EB74-74FF-4B0D-8FF8-767F5CC6305B}"/>
                </a:ext>
              </a:extLst>
            </p:cNvPr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887794-2C69-4127-B57F-066B09EB6871}"/>
                </a:ext>
              </a:extLst>
            </p:cNvPr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B40965-0681-4F49-BBA6-2EE76B0B9339}"/>
                </a:ext>
              </a:extLst>
            </p:cNvPr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D821E1-FC90-47E1-A44C-458AFDB748CD}"/>
                </a:ext>
              </a:extLst>
            </p:cNvPr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3ED7E4-B61E-47D4-9322-EAC89F69400D}"/>
                </a:ext>
              </a:extLst>
            </p:cNvPr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F53ACE-08D1-454E-ABA3-02709A177DAB}"/>
                </a:ext>
              </a:extLst>
            </p:cNvPr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E753D4-7D5A-4621-8907-22F1A8457E91}"/>
                </a:ext>
              </a:extLst>
            </p:cNvPr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BBC1EB-89B3-4253-BDA9-73DA492CBBB8}"/>
                </a:ext>
              </a:extLst>
            </p:cNvPr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C16D21-3F85-4F25-86D3-FB1843D80989}"/>
                </a:ext>
              </a:extLst>
            </p:cNvPr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7AF5BA-81B7-46EB-906F-CBADDABA384B}"/>
                </a:ext>
              </a:extLst>
            </p:cNvPr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B5D908-DAF9-4272-B7C6-6D102751BCD3}"/>
                </a:ext>
              </a:extLst>
            </p:cNvPr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ADC331-E886-4F34-8F02-5024F1096127}"/>
                </a:ext>
              </a:extLst>
            </p:cNvPr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1C9093-6771-4328-8325-F88AB6F1C9B0}"/>
                </a:ext>
              </a:extLst>
            </p:cNvPr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86E475-0BB4-4BBB-99A4-241C7A6A821F}"/>
                </a:ext>
              </a:extLst>
            </p:cNvPr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7CEF94-4C41-4F10-9514-F2A495596B77}"/>
                </a:ext>
              </a:extLst>
            </p:cNvPr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6B4E28-6E9A-405A-B2A0-11D80F8B536F}"/>
                </a:ext>
              </a:extLst>
            </p:cNvPr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E0F663-7EAE-4083-AD7F-9B74CA8054A5}"/>
                  </a:ext>
                </a:extLst>
              </p:cNvPr>
              <p:cNvCxnSpPr>
                <a:stCxn id="20" idx="4"/>
                <a:endCxn id="9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572A1D8-98C4-4972-B66F-2D094AB53BCC}"/>
                  </a:ext>
                </a:extLst>
              </p:cNvPr>
              <p:cNvCxnSpPr>
                <a:stCxn id="18" idx="2"/>
                <a:endCxn id="20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0498BA-1306-4B8F-8724-8C71F5F2F467}"/>
                  </a:ext>
                </a:extLst>
              </p:cNvPr>
              <p:cNvCxnSpPr>
                <a:stCxn id="8" idx="4"/>
                <a:endCxn id="18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FDA5D9-2B93-4CA7-808D-51A733FABA98}"/>
                  </a:ext>
                </a:extLst>
              </p:cNvPr>
              <p:cNvCxnSpPr>
                <a:stCxn id="8" idx="5"/>
                <a:endCxn id="19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C538777-50CD-4313-9274-7C3A0CB2ADBB}"/>
                  </a:ext>
                </a:extLst>
              </p:cNvPr>
              <p:cNvCxnSpPr>
                <a:stCxn id="18" idx="4"/>
                <a:endCxn id="11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FA38673-0D5D-4A7C-A101-2BC864C81EBC}"/>
                  </a:ext>
                </a:extLst>
              </p:cNvPr>
              <p:cNvCxnSpPr>
                <a:stCxn id="19" idx="6"/>
                <a:endCxn id="14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B63B903-627E-48F0-8A55-B2819EFA1302}"/>
                  </a:ext>
                </a:extLst>
              </p:cNvPr>
              <p:cNvCxnSpPr>
                <a:stCxn id="19" idx="5"/>
                <a:endCxn id="21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2D7366C-0ED9-4597-8F28-C8D738AB5C28}"/>
                  </a:ext>
                </a:extLst>
              </p:cNvPr>
              <p:cNvCxnSpPr>
                <a:stCxn id="21" idx="4"/>
                <a:endCxn id="23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B496F2-0413-4A5F-B6F6-6EA338AC5526}"/>
                  </a:ext>
                </a:extLst>
              </p:cNvPr>
              <p:cNvCxnSpPr>
                <a:stCxn id="22" idx="3"/>
                <a:endCxn id="21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895A5AA-3718-4929-9175-F425C617B0C5}"/>
                  </a:ext>
                </a:extLst>
              </p:cNvPr>
              <p:cNvCxnSpPr>
                <a:stCxn id="17" idx="1"/>
                <a:endCxn id="21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8A35BE-5A13-4559-9FB4-4D3972515A08}"/>
                  </a:ext>
                </a:extLst>
              </p:cNvPr>
              <p:cNvCxnSpPr>
                <a:stCxn id="22" idx="4"/>
                <a:endCxn id="16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605C520-7934-439F-8697-C4DB1CCE2116}"/>
                  </a:ext>
                </a:extLst>
              </p:cNvPr>
              <p:cNvCxnSpPr>
                <a:stCxn id="15" idx="2"/>
                <a:endCxn id="23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F528515-4A16-4AF6-99F5-2035B15D73EE}"/>
                  </a:ext>
                </a:extLst>
              </p:cNvPr>
              <p:cNvCxnSpPr>
                <a:stCxn id="24" idx="4"/>
                <a:endCxn id="19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8305C4-3479-4991-93F6-3ED900436322}"/>
                  </a:ext>
                </a:extLst>
              </p:cNvPr>
              <p:cNvCxnSpPr>
                <a:stCxn id="21" idx="2"/>
                <a:endCxn id="18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44C43C-9AD2-41CA-A196-2F9C0CD4B7ED}"/>
                  </a:ext>
                </a:extLst>
              </p:cNvPr>
              <p:cNvCxnSpPr>
                <a:stCxn id="21" idx="0"/>
                <a:endCxn id="14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0E1E0D-B5C5-4A77-AB6C-69A993EC1CE3}"/>
                </a:ext>
              </a:extLst>
            </p:cNvPr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6E8BC33-4C46-4FF6-A50A-42968AB97C54}"/>
                  </a:ext>
                </a:extLst>
              </p:cNvPr>
              <p:cNvCxnSpPr>
                <a:stCxn id="6" idx="5"/>
                <a:endCxn id="8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798F5D-10B5-428A-8E30-FDEE94629F2E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117476-013E-41D6-852B-EEDA6708BB86}"/>
                  </a:ext>
                </a:extLst>
              </p:cNvPr>
              <p:cNvCxnSpPr>
                <a:stCxn id="14" idx="6"/>
                <a:endCxn id="12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6C5841-0B84-45D9-8225-4D69AD0D82F4}"/>
                  </a:ext>
                </a:extLst>
              </p:cNvPr>
              <p:cNvCxnSpPr>
                <a:stCxn id="13" idx="4"/>
                <a:endCxn id="12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D9CA2-B9F6-4679-96AB-E57258B3C5D2}"/>
                  </a:ext>
                </a:extLst>
              </p:cNvPr>
              <p:cNvCxnSpPr>
                <a:stCxn id="17" idx="3"/>
                <a:endCxn id="15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EF12A6B-29E4-4F35-9AD5-313CC13F03EC}"/>
                  </a:ext>
                </a:extLst>
              </p:cNvPr>
              <p:cNvCxnSpPr>
                <a:stCxn id="17" idx="5"/>
                <a:endCxn id="16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10E00D-FC95-4DFF-9E12-1277896409E7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B0D155-6215-4A6E-BEA8-A3B397C309B9}"/>
                  </a:ext>
                </a:extLst>
              </p:cNvPr>
              <p:cNvCxnSpPr>
                <a:stCxn id="10" idx="3"/>
                <a:endCxn id="9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29C22E1-CB86-4D54-A209-C172F8EA9198}"/>
                </a:ext>
              </a:extLst>
            </p:cNvPr>
            <p:cNvCxnSpPr>
              <a:stCxn id="24" idx="2"/>
              <a:endCxn id="7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D52D86-4E5D-4E55-843F-2DD459B421B0}"/>
                </a:ext>
              </a:extLst>
            </p:cNvPr>
            <p:cNvCxnSpPr>
              <a:stCxn id="6" idx="3"/>
              <a:endCxn id="20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B6AFE7-839B-4C42-899D-B93789FE2C08}"/>
                </a:ext>
              </a:extLst>
            </p:cNvPr>
            <p:cNvCxnSpPr>
              <a:stCxn id="23" idx="2"/>
              <a:endCxn id="11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356C05-11D2-4403-98CE-2D44EB06B828}"/>
                </a:ext>
              </a:extLst>
            </p:cNvPr>
            <p:cNvCxnSpPr>
              <a:stCxn id="15" idx="1"/>
              <a:endCxn id="21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AA6390-D4C1-4199-AEDE-AFE37F8B320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9F9257-55D3-4277-8016-8805DBA66C9B}"/>
              </a:ext>
            </a:extLst>
          </p:cNvPr>
          <p:cNvSpPr txBox="1"/>
          <p:nvPr/>
        </p:nvSpPr>
        <p:spPr>
          <a:xfrm>
            <a:off x="107172" y="1079782"/>
            <a:ext cx="344386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Question: what happens with k-wise independent events?</a:t>
            </a:r>
            <a:endParaRPr lang="en-IL" sz="200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/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Simultaneously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[∩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algn="ctr" defTabSz="685800"/>
                <a:endParaRPr lang="en-IL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blipFill>
                <a:blip r:embed="rId3"/>
                <a:stretch>
                  <a:fillRect t="-6383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1F40A27D-4ED7-4ADA-8258-11A80E4E53B4}"/>
              </a:ext>
            </a:extLst>
          </p:cNvPr>
          <p:cNvSpPr/>
          <p:nvPr/>
        </p:nvSpPr>
        <p:spPr bwMode="auto">
          <a:xfrm>
            <a:off x="7470338" y="4054503"/>
            <a:ext cx="1600200" cy="317946"/>
          </a:xfrm>
          <a:prstGeom prst="wedgeRoundRectCallout">
            <a:avLst>
              <a:gd name="adj1" fmla="val 25619"/>
              <a:gd name="adj2" fmla="val 23327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Not symmetric</a:t>
            </a:r>
            <a:endParaRPr lang="en-IL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BB48-5A82-40FE-88B6-4908814F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9108C-C29D-4516-AB95-5917E96AB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649" y="1600202"/>
                <a:ext cx="8764437" cy="4525963"/>
              </a:xfrm>
            </p:spPr>
            <p:txBody>
              <a:bodyPr/>
              <a:lstStyle/>
              <a:p>
                <a:r>
                  <a:rPr lang="en-US" dirty="0"/>
                  <a:t>I haven't looked at Moser's paper, but, given the blog-hype it received, I sincerely hope he does something smarter than just expressing probabilities in encoding terminology. This is a trivial idea that I presume many people had.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As for the encoding, an edge is identical to a key. In other words, I may assume that the keys are {1,...,n}. You notice how I always say that I am encoding an edge with lg n bits.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To put it in your terminology, there are n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)−−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 can encode which edge is involved in some subgraph using lg n bits. So I do indeed recover the h and g values for all edges. 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9108C-C29D-4516-AB95-5917E96AB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649" y="1600202"/>
                <a:ext cx="8764437" cy="4525963"/>
              </a:xfrm>
              <a:blipFill>
                <a:blip r:embed="rId2"/>
                <a:stretch>
                  <a:fillRect l="-1113" t="-1348" r="-1599" b="-20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93486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Applying The Local Lemma for k-CNF</a:t>
            </a:r>
            <a:endParaRPr lang="en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04" y="2599543"/>
                <a:ext cx="8229600" cy="3394472"/>
              </a:xfrm>
            </p:spPr>
            <p:txBody>
              <a:bodyPr/>
              <a:lstStyle/>
              <a:p>
                <a:pPr marL="42863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Every k-CNF formula in which each variable appears in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clauses is satisfiable.</a:t>
                </a:r>
              </a:p>
              <a:p>
                <a:pPr marL="42863" indent="0">
                  <a:buNone/>
                </a:pPr>
                <a:r>
                  <a:rPr lang="en-US" sz="2400" b="1" dirty="0"/>
                  <a:t>Proof</a:t>
                </a:r>
                <a:r>
                  <a:rPr lang="en-US" sz="2400" dirty="0"/>
                  <a:t>: for a uniformly random assignment to the variables, </a:t>
                </a:r>
              </a:p>
              <a:p>
                <a:pPr marL="42863" indent="0" algn="ctr">
                  <a:buNone/>
                </a:pPr>
                <a:r>
                  <a:rPr lang="en-US" sz="2400" dirty="0"/>
                  <a:t>Prob[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is not satisfied]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42863" indent="0">
                  <a:buNone/>
                </a:pPr>
                <a:r>
                  <a:rPr lang="en-US" sz="2400" dirty="0"/>
                  <a:t>Each clause </a:t>
                </a:r>
                <a:r>
                  <a:rPr lang="en-US" sz="2400" b="1" dirty="0"/>
                  <a:t>depends</a:t>
                </a:r>
                <a:r>
                  <a:rPr lang="en-US" sz="2400" dirty="0"/>
                  <a:t> on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𝑒𝑘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clauses. </a:t>
                </a:r>
              </a:p>
              <a:p>
                <a:pPr marL="42863" indent="0">
                  <a:buNone/>
                </a:pPr>
                <a:endParaRPr lang="en-US" sz="2400" dirty="0"/>
              </a:p>
              <a:p>
                <a:pPr marL="42863" indent="0">
                  <a:buNone/>
                </a:pPr>
                <a:r>
                  <a:rPr lang="en-US" sz="2400" dirty="0"/>
                  <a:t>Taking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 and 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we get that the probability the formula is satisfiable </a:t>
                </a:r>
                <a:r>
                  <a:rPr lang="en-US" sz="2400" b="1" dirty="0"/>
                  <a:t>is positive</a:t>
                </a:r>
                <a:r>
                  <a:rPr lang="en-US" sz="2400" dirty="0"/>
                  <a:t>.</a:t>
                </a:r>
              </a:p>
              <a:p>
                <a:pPr marL="385763" indent="-342900"/>
                <a:r>
                  <a:rPr lang="en-US" sz="2400" dirty="0"/>
                  <a:t>How to find the satisfying assignment?</a:t>
                </a:r>
                <a:endParaRPr lang="en-IL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04" y="2599543"/>
                <a:ext cx="8229600" cy="3394472"/>
              </a:xfrm>
              <a:blipFill>
                <a:blip r:embed="rId2"/>
                <a:stretch>
                  <a:fillRect l="-667" t="-1436" r="-963" b="-253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162944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pde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162944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C99B3D-36F9-4A76-99C9-D1F5021BDBBD}"/>
              </a:ext>
            </a:extLst>
          </p:cNvPr>
          <p:cNvSpPr/>
          <p:nvPr/>
        </p:nvSpPr>
        <p:spPr bwMode="auto">
          <a:xfrm>
            <a:off x="5987135" y="1629133"/>
            <a:ext cx="2752418" cy="857250"/>
          </a:xfrm>
          <a:prstGeom prst="wedgeRoundRectCallout">
            <a:avLst>
              <a:gd name="adj1" fmla="val -52312"/>
              <a:gd name="adj2" fmla="val 76589"/>
              <a:gd name="adj3" fmla="val 1666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No dependency on the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n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or 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clauses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 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/>
              <p:nvPr/>
            </p:nvSpPr>
            <p:spPr bwMode="auto">
              <a:xfrm>
                <a:off x="62919" y="3928557"/>
                <a:ext cx="1958992" cy="540488"/>
              </a:xfrm>
              <a:prstGeom prst="wedgeRoundRectCallout">
                <a:avLst>
                  <a:gd name="adj1" fmla="val 64086"/>
                  <a:gd name="adj2" fmla="val -13728"/>
                  <a:gd name="adj3" fmla="val 16667"/>
                </a:avLst>
              </a:prstGeom>
              <a:noFill/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satisfied</a:t>
                </a:r>
                <a:endParaRPr lang="en-IL" sz="1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19" y="3928557"/>
                <a:ext cx="1958992" cy="540488"/>
              </a:xfrm>
              <a:prstGeom prst="wedgeRoundRectCallout">
                <a:avLst>
                  <a:gd name="adj1" fmla="val 64086"/>
                  <a:gd name="adj2" fmla="val -13728"/>
                  <a:gd name="adj3" fmla="val 16667"/>
                </a:avLst>
              </a:prstGeom>
              <a:blipFill>
                <a:blip r:embed="rId4"/>
                <a:stretch>
                  <a:fillRect l="-2973" t="-6593" b="-16484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5236232" y="4928689"/>
            <a:ext cx="3649967" cy="609471"/>
          </a:xfrm>
          <a:prstGeom prst="wedgeRoundRectCallout">
            <a:avLst>
              <a:gd name="adj1" fmla="val -99326"/>
              <a:gd name="adj2" fmla="val -36762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two clauses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do not share a variable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their satisfiability is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independent</a:t>
            </a:r>
            <a:endParaRPr lang="en-IL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7EE0-5437-4ABE-AC22-20FD72AC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48829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Example: LLL and the Hat Game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</p:spPr>
            <p:txBody>
              <a:bodyPr/>
              <a:lstStyle/>
              <a:p>
                <a:r>
                  <a:rPr lang="en-US" sz="2800" dirty="0"/>
                  <a:t>Nodes of a </a:t>
                </a:r>
                <a:r>
                  <a:rPr lang="en-US" sz="2800" b="1" dirty="0"/>
                  <a:t>graph G=(V,E)</a:t>
                </a:r>
                <a:r>
                  <a:rPr lang="en-US" sz="2800" dirty="0"/>
                  <a:t> are assigned one of q colors.</a:t>
                </a:r>
              </a:p>
              <a:p>
                <a:pPr lvl="1"/>
                <a:r>
                  <a:rPr lang="en-US" sz="2400" dirty="0"/>
                  <a:t>At each node there is a “person” observing the colors of the neighbors, but </a:t>
                </a:r>
                <a:r>
                  <a:rPr lang="en-US" sz="2400" b="1" dirty="0"/>
                  <a:t>not the color at the node</a:t>
                </a:r>
                <a:r>
                  <a:rPr lang="en-US" sz="2400" dirty="0"/>
                  <a:t> </a:t>
                </a:r>
              </a:p>
              <a:p>
                <a:pPr lvl="2"/>
                <a:r>
                  <a:rPr lang="en-US" sz="2400" dirty="0"/>
                  <a:t>wearing a hat of that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>
                    <a:solidFill>
                      <a:srgbClr val="92D050"/>
                    </a:solidFill>
                  </a:rPr>
                  <a:t>o</a:t>
                </a:r>
                <a:r>
                  <a:rPr lang="en-US" sz="2400" dirty="0"/>
                  <a:t>l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</a:t>
                </a:r>
                <a:r>
                  <a:rPr lang="en-US" sz="2400" dirty="0">
                    <a:solidFill>
                      <a:srgbClr val="FFC000"/>
                    </a:solidFill>
                  </a:rPr>
                  <a:t>r</a:t>
                </a:r>
                <a:r>
                  <a:rPr lang="en-US" sz="2400" dirty="0"/>
                  <a:t>.</a:t>
                </a:r>
              </a:p>
              <a:p>
                <a:r>
                  <a:rPr lang="en-US" sz="2800" dirty="0"/>
                  <a:t>Players should guess the color of their </a:t>
                </a:r>
                <a:r>
                  <a:rPr lang="en-US" sz="2800" b="1" dirty="0"/>
                  <a:t>own hat</a:t>
                </a:r>
              </a:p>
              <a:p>
                <a:r>
                  <a:rPr lang="en-US" sz="2800" dirty="0"/>
                  <a:t>Players win if </a:t>
                </a:r>
                <a:r>
                  <a:rPr lang="en-US" sz="2800" b="1" dirty="0"/>
                  <a:t>at least one player guesses correctly</a:t>
                </a:r>
              </a:p>
              <a:p>
                <a:pPr lvl="1"/>
                <a:r>
                  <a:rPr lang="en-US" sz="2400" dirty="0"/>
                  <a:t>Do they have a </a:t>
                </a:r>
                <a:r>
                  <a:rPr lang="en-US" sz="2400" b="1" dirty="0"/>
                  <a:t>deterministic</a:t>
                </a:r>
                <a:r>
                  <a:rPr lang="en-US" sz="2400" dirty="0"/>
                  <a:t> strategy?</a:t>
                </a:r>
              </a:p>
              <a:p>
                <a:r>
                  <a:rPr lang="en-US" sz="2800" dirty="0"/>
                  <a:t>HG(G): largest q for which there is a winning strategy for graph G</a:t>
                </a:r>
              </a:p>
              <a:p>
                <a:pPr lvl="1"/>
                <a:r>
                  <a:rPr lang="en-US" sz="2400" dirty="0"/>
                  <a:t>For every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every color assignment: at least one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gets its own color right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  <a:blipFill>
                <a:blip r:embed="rId3"/>
                <a:stretch>
                  <a:fillRect l="-1447" t="-1975" b="-64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/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 neighbors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IL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t Guessing Strategies - YouTube">
            <a:extLst>
              <a:ext uri="{FF2B5EF4-FFF2-40B4-BE49-F238E27FC236}">
                <a16:creationId xmlns:a16="http://schemas.microsoft.com/office/drawing/2014/main" id="{F9F2E458-942A-4030-BF3C-19F3A166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31" y="1948375"/>
            <a:ext cx="1397978" cy="7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EAB7F1-A1AB-5114-A30E-39A2C20A008D}"/>
              </a:ext>
            </a:extLst>
          </p:cNvPr>
          <p:cNvSpPr/>
          <p:nvPr/>
        </p:nvSpPr>
        <p:spPr bwMode="auto">
          <a:xfrm>
            <a:off x="3269411" y="6072996"/>
            <a:ext cx="5538159" cy="5865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happens in the complete graph?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5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D87F-B401-4F0C-8FFF-FA1513EA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5" y="112856"/>
            <a:ext cx="8229600" cy="1143000"/>
          </a:xfrm>
        </p:spPr>
        <p:txBody>
          <a:bodyPr/>
          <a:lstStyle/>
          <a:p>
            <a:pPr rtl="0"/>
            <a:r>
              <a:rPr lang="en-US" sz="4000" dirty="0"/>
              <a:t>…LLL and the Hat Game</a:t>
            </a:r>
            <a:endParaRPr lang="en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711" y="1166018"/>
                <a:ext cx="862947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Claim</a:t>
                </a:r>
                <a:r>
                  <a:rPr lang="en-US" sz="2800" dirty="0"/>
                  <a:t>: In any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b="1" dirty="0"/>
                  <a:t>maximum</a:t>
                </a:r>
                <a:r>
                  <a:rPr lang="en-US" sz="2800" dirty="0"/>
                  <a:t> degree ∆: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𝐻𝐺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For a graph </a:t>
                </a:r>
                <a:r>
                  <a:rPr lang="en-US" sz="2800" dirty="0">
                    <a:solidFill>
                      <a:srgbClr val="0070C0"/>
                    </a:solidFill>
                  </a:rPr>
                  <a:t>G</a:t>
                </a:r>
                <a:r>
                  <a:rPr lang="en-US" sz="2800" dirty="0"/>
                  <a:t> and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↦[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Choose colors at random from [q].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be the event that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guesses correctly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independent</a:t>
                </a:r>
                <a:r>
                  <a:rPr lang="en-US" sz="2800" dirty="0"/>
                  <a:t> of all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⋃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that </a:t>
                </a:r>
                <a:r>
                  <a:rPr lang="en-US" b="1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/>
                  <a:t> occurs simultaneously </a:t>
                </a:r>
                <a:r>
                  <a:rPr lang="en-US" dirty="0"/>
                  <a:t>is larger than 0!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711" y="1166018"/>
                <a:ext cx="8629477" cy="4525963"/>
              </a:xfrm>
              <a:blipFill>
                <a:blip r:embed="rId2"/>
                <a:stretch>
                  <a:fillRect l="-1837" t="-1211" b="-290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E38A2FC-6099-437D-83F7-485B10A48DE1}"/>
              </a:ext>
            </a:extLst>
          </p:cNvPr>
          <p:cNvSpPr/>
          <p:nvPr/>
        </p:nvSpPr>
        <p:spPr bwMode="auto">
          <a:xfrm>
            <a:off x="6496262" y="4050654"/>
            <a:ext cx="2478926" cy="384930"/>
          </a:xfrm>
          <a:prstGeom prst="wedgeRoundRectCallout">
            <a:avLst>
              <a:gd name="adj1" fmla="val -34367"/>
              <a:gd name="adj2" fmla="val 113189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There are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∆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of these</a:t>
            </a:r>
            <a:endParaRPr lang="en-IL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Hat Guessing Strategies - YouTube">
            <a:extLst>
              <a:ext uri="{FF2B5EF4-FFF2-40B4-BE49-F238E27FC236}">
                <a16:creationId xmlns:a16="http://schemas.microsoft.com/office/drawing/2014/main" id="{1E69E441-ADB0-4DE8-900D-213B9998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2" y="-58750"/>
            <a:ext cx="1619870" cy="12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2290E-C31C-44EF-ACA9-3EF38705CF4B}"/>
              </a:ext>
            </a:extLst>
          </p:cNvPr>
          <p:cNvSpPr txBox="1"/>
          <p:nvPr/>
        </p:nvSpPr>
        <p:spPr>
          <a:xfrm>
            <a:off x="8055339" y="5230316"/>
            <a:ext cx="103994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kern="0" dirty="0" err="1">
                <a:solidFill>
                  <a:srgbClr val="000000"/>
                </a:solidFill>
                <a:latin typeface="Candara"/>
                <a:cs typeface="Arial"/>
              </a:rPr>
              <a:t>pde</a:t>
            </a:r>
            <a:r>
              <a:rPr lang="en-US" sz="2400" kern="0" dirty="0">
                <a:solidFill>
                  <a:srgbClr val="000000"/>
                </a:solidFill>
                <a:latin typeface="Candara"/>
                <a:cs typeface="Arial"/>
              </a:rPr>
              <a:t> &lt;1</a:t>
            </a:r>
            <a:endParaRPr lang="en-IL" sz="135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A6DD63-8B0B-423D-ADB8-A339289B8141}"/>
              </a:ext>
            </a:extLst>
          </p:cNvPr>
          <p:cNvSpPr/>
          <p:nvPr/>
        </p:nvSpPr>
        <p:spPr bwMode="auto">
          <a:xfrm>
            <a:off x="932489" y="3919562"/>
            <a:ext cx="2478926" cy="647114"/>
          </a:xfrm>
          <a:prstGeom prst="wedgeRoundRectCallout">
            <a:avLst>
              <a:gd name="adj1" fmla="val 51888"/>
              <a:gd name="adj2" fmla="val 7119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Why not distance 2?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Induction Hypothesis</a:t>
                </a:r>
                <a:r>
                  <a:rPr lang="en-US" sz="2800" dirty="0"/>
                  <a:t>: Let </a:t>
                </a:r>
                <a:r>
                  <a:rPr lang="en-US" sz="2800" i="1" dirty="0"/>
                  <a:t>S </a:t>
                </a:r>
                <a:r>
                  <a:rPr lang="en-US" sz="2800" dirty="0"/>
                  <a:t>⊂ {1</a:t>
                </a:r>
                <a:r>
                  <a:rPr lang="en-US" sz="2800" i="1" dirty="0"/>
                  <a:t>, . . . , m</a:t>
                </a:r>
                <a:r>
                  <a:rPr lang="en-US" sz="2800" dirty="0"/>
                  <a:t>}. By induction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2800" dirty="0"/>
                  <a:t>1. 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then for all </a:t>
                </a:r>
                <a:r>
                  <a:rPr lang="en-US" sz="2800" i="1" dirty="0"/>
                  <a:t>k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S </a:t>
                </a:r>
                <a:r>
                  <a:rPr lang="en-US" sz="2800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/>
              </a:p>
              <a:p>
                <a:pPr marL="42863" indent="0">
                  <a:buNone/>
                </a:pPr>
                <a:r>
                  <a:rPr lang="en-US" sz="2800" dirty="0"/>
                  <a:t>For s=0: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  <a:p>
                <a:pPr marL="42863" indent="0">
                  <a:buNone/>
                </a:pPr>
                <a:r>
                  <a:rPr lang="en-US" sz="2800" dirty="0"/>
                  <a:t>For s&gt;0, </a:t>
                </a:r>
                <a:r>
                  <a:rPr lang="en-US" sz="2800" b="1" dirty="0"/>
                  <a:t>Claim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]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:pPr marL="42863" indent="0">
                  <a:buNone/>
                </a:pP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42863" indent="0">
                  <a:buNone/>
                </a:pPr>
                <a:r>
                  <a:rPr lang="en-US" sz="2400" dirty="0"/>
                  <a:t>		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428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  <a:blipFill>
                <a:blip r:embed="rId2"/>
                <a:stretch>
                  <a:fillRect l="-1450" t="-2334" r="-760" b="-140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369940" y="1180194"/>
                <a:ext cx="6401795" cy="147732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4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40" y="1180194"/>
                <a:ext cx="6401795" cy="1477328"/>
              </a:xfrm>
              <a:prstGeom prst="rect">
                <a:avLst/>
              </a:prstGeom>
              <a:blipFill>
                <a:blip r:embed="rId3"/>
                <a:stretch>
                  <a:fillRect l="-190" t="-2479" b="-57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6023468" y="5163486"/>
            <a:ext cx="2986889" cy="499403"/>
          </a:xfrm>
          <a:prstGeom prst="wedgeRoundRectCallout">
            <a:avLst>
              <a:gd name="adj1" fmla="val -81658"/>
              <a:gd name="adj2" fmla="val 72244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By induction hypothesis</a:t>
            </a:r>
            <a:endParaRPr lang="en-IL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1107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261" y="2382869"/>
                <a:ext cx="8856343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Induction Hypothesis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:r>
                  <a:rPr lang="en-US" sz="2400" i="1" dirty="0"/>
                  <a:t>S </a:t>
                </a:r>
                <a:r>
                  <a:rPr lang="en-US" sz="2400" dirty="0"/>
                  <a:t>⊂ {1</a:t>
                </a:r>
                <a:r>
                  <a:rPr lang="en-US" sz="2400" i="1" dirty="0"/>
                  <a:t>, . . . , m</a:t>
                </a:r>
                <a:r>
                  <a:rPr lang="en-US" sz="2400" dirty="0"/>
                  <a:t>}. By induction 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 If |</a:t>
                </a:r>
                <a:r>
                  <a:rPr lang="en-US" sz="2400" i="1" dirty="0"/>
                  <a:t>S</a:t>
                </a:r>
                <a:r>
                  <a:rPr lang="en-US" sz="2400" dirty="0"/>
                  <a:t>| ≤ </a:t>
                </a:r>
                <a:r>
                  <a:rPr lang="en-US" sz="2400" i="1" dirty="0"/>
                  <a:t>s</a:t>
                </a:r>
                <a:r>
                  <a:rPr lang="en-US" sz="2400" dirty="0"/>
                  <a:t>, then for all </a:t>
                </a:r>
                <a:r>
                  <a:rPr lang="en-US" sz="2400" i="1" dirty="0"/>
                  <a:t>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S </a:t>
                </a:r>
                <a:r>
                  <a:rPr lang="en-US" sz="2400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400" dirty="0"/>
                  <a:t>For s&gt;0, </a:t>
                </a:r>
                <a:r>
                  <a:rPr lang="en-US" sz="2400" b="1" dirty="0"/>
                  <a:t>Claim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]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400" dirty="0"/>
                  <a:t>----------------------------------------------------------------------------------------------</a:t>
                </a:r>
              </a:p>
              <a:p>
                <a:pPr marL="42863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∪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85763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=S we are done: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/>
              </a:p>
              <a:p>
                <a:pPr marL="385763"/>
                <a:r>
                  <a:rPr lang="en-US" sz="2400" dirty="0"/>
                  <a:t>Otherwise, we know that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/>
                  <a:t>d</a:t>
                </a:r>
              </a:p>
              <a:p>
                <a:pPr marL="42863" indent="0">
                  <a:buNone/>
                </a:pPr>
                <a:r>
                  <a:rPr lang="en-US" sz="2400" dirty="0"/>
                  <a:t>Notation: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261" y="2382869"/>
                <a:ext cx="8856343" cy="3394472"/>
              </a:xfrm>
              <a:blipFill>
                <a:blip r:embed="rId2"/>
                <a:stretch>
                  <a:fillRect l="-1101" t="-1436" b="-2962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300930" y="976123"/>
                <a:ext cx="6115927" cy="147732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4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0" y="976123"/>
                <a:ext cx="6115927" cy="1477328"/>
              </a:xfrm>
              <a:prstGeom prst="rect">
                <a:avLst/>
              </a:prstGeom>
              <a:blipFill>
                <a:blip r:embed="rId3"/>
                <a:stretch>
                  <a:fillRect l="-100" t="-2066" b="-57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EED718D-F5C2-45AC-A3CD-56FD0EC20E44}"/>
              </a:ext>
            </a:extLst>
          </p:cNvPr>
          <p:cNvSpPr/>
          <p:nvPr/>
        </p:nvSpPr>
        <p:spPr bwMode="auto">
          <a:xfrm>
            <a:off x="6921305" y="6090249"/>
            <a:ext cx="2222695" cy="485336"/>
          </a:xfrm>
          <a:prstGeom prst="wedgeRoundRectCallout">
            <a:avLst>
              <a:gd name="adj1" fmla="val -108743"/>
              <a:gd name="adj2" fmla="val -12300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From independence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569F11-C408-4E76-8BFA-56A27686CE62}"/>
              </a:ext>
            </a:extLst>
          </p:cNvPr>
          <p:cNvSpPr/>
          <p:nvPr/>
        </p:nvSpPr>
        <p:spPr bwMode="auto">
          <a:xfrm>
            <a:off x="7001198" y="4857605"/>
            <a:ext cx="1793630" cy="485336"/>
          </a:xfrm>
          <a:prstGeom prst="wedgeRoundRectCallout">
            <a:avLst>
              <a:gd name="adj1" fmla="val -64037"/>
              <a:gd name="adj2" fmla="val 16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event added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91436</TotalTime>
  <Words>3912</Words>
  <Application>Microsoft Office PowerPoint</Application>
  <PresentationFormat>On-screen Show (4:3)</PresentationFormat>
  <Paragraphs>444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Narrow</vt:lpstr>
      <vt:lpstr>Cambria Math</vt:lpstr>
      <vt:lpstr>Candara</vt:lpstr>
      <vt:lpstr>Constantia</vt:lpstr>
      <vt:lpstr>Times New Roman</vt:lpstr>
      <vt:lpstr>Wingdings</vt:lpstr>
      <vt:lpstr>1_Custom Design</vt:lpstr>
      <vt:lpstr>2_Custom Design</vt:lpstr>
      <vt:lpstr>Randomized Algorithms 2024-5 </vt:lpstr>
      <vt:lpstr>The Lovasz Local Lemma</vt:lpstr>
      <vt:lpstr>The Union Bound</vt:lpstr>
      <vt:lpstr>The (Lovasz) Local Lemma</vt:lpstr>
      <vt:lpstr>Applying The Local Lemma for k-CNF</vt:lpstr>
      <vt:lpstr>Example: LLL and the Hat Game</vt:lpstr>
      <vt:lpstr>…LLL and the Hat Game</vt:lpstr>
      <vt:lpstr>Proof of The Local Lemma</vt:lpstr>
      <vt:lpstr>Proof of The Local Lemma</vt:lpstr>
      <vt:lpstr>Proof of The Local Lemma</vt:lpstr>
      <vt:lpstr>…Proof of The Local Lemma</vt:lpstr>
      <vt:lpstr>On Making the Local Lemma Constructive</vt:lpstr>
      <vt:lpstr>Constructive vs. Algorithmic</vt:lpstr>
      <vt:lpstr>Structure of Proofs by Compression or Encoding</vt:lpstr>
      <vt:lpstr>Proof by Encoding</vt:lpstr>
      <vt:lpstr>Proof by Encoding</vt:lpstr>
      <vt:lpstr>The Lovasz Local Lemma</vt:lpstr>
      <vt:lpstr>The Union Bound</vt:lpstr>
      <vt:lpstr>The (Lovasz) Local Lemma</vt:lpstr>
      <vt:lpstr>Applying The Local Lemma for k-CNF</vt:lpstr>
      <vt:lpstr>The (Lovasz) Local Lemma: General</vt:lpstr>
      <vt:lpstr>Example: LLL and the Hat Game</vt:lpstr>
      <vt:lpstr>…LLL and the Hat Game</vt:lpstr>
      <vt:lpstr>Proof of The Local Lemma</vt:lpstr>
      <vt:lpstr>Proof of The Local Lemma</vt:lpstr>
      <vt:lpstr>Proof of The Local Lemma</vt:lpstr>
      <vt:lpstr>…Proof of The Local Lemma</vt:lpstr>
      <vt:lpstr>On Making the Local Lemma Constructive</vt:lpstr>
      <vt:lpstr>Constructive vs. Algorithmic</vt:lpstr>
      <vt:lpstr>Recall: Proof by Encoding:  A general method for analyzing probabilistic events</vt:lpstr>
      <vt:lpstr>Algorithm and History Generator</vt:lpstr>
      <vt:lpstr>LocalCorrect</vt:lpstr>
      <vt:lpstr>Correctness</vt:lpstr>
      <vt:lpstr>The Algorithm Stops</vt:lpstr>
      <vt:lpstr>History</vt:lpstr>
      <vt:lpstr>Tracing Back the Randomness Used</vt:lpstr>
      <vt:lpstr>Tracing Back the Randomness Used</vt:lpstr>
      <vt:lpstr>Variant on the Algorithm</vt:lpstr>
      <vt:lpstr>WebDiarios de Motocicleta  Mihai Pătrașcu (1982-2012)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2035</cp:revision>
  <cp:lastPrinted>1601-01-01T00:00:00Z</cp:lastPrinted>
  <dcterms:created xsi:type="dcterms:W3CDTF">1601-01-01T00:00:00Z</dcterms:created>
  <dcterms:modified xsi:type="dcterms:W3CDTF">2025-01-06T11:00:17Z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