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4" r:id="rId2"/>
    <p:sldMasterId id="2147483736" r:id="rId3"/>
  </p:sldMasterIdLst>
  <p:notesMasterIdLst>
    <p:notesMasterId r:id="rId53"/>
  </p:notesMasterIdLst>
  <p:sldIdLst>
    <p:sldId id="323" r:id="rId4"/>
    <p:sldId id="351" r:id="rId5"/>
    <p:sldId id="478" r:id="rId6"/>
    <p:sldId id="479" r:id="rId7"/>
    <p:sldId id="480" r:id="rId8"/>
    <p:sldId id="411" r:id="rId9"/>
    <p:sldId id="410" r:id="rId10"/>
    <p:sldId id="395" r:id="rId11"/>
    <p:sldId id="412" r:id="rId12"/>
    <p:sldId id="397" r:id="rId13"/>
    <p:sldId id="399" r:id="rId14"/>
    <p:sldId id="481" r:id="rId15"/>
    <p:sldId id="398" r:id="rId16"/>
    <p:sldId id="482" r:id="rId17"/>
    <p:sldId id="483" r:id="rId18"/>
    <p:sldId id="403" r:id="rId19"/>
    <p:sldId id="414" r:id="rId20"/>
    <p:sldId id="415" r:id="rId21"/>
    <p:sldId id="494" r:id="rId22"/>
    <p:sldId id="496" r:id="rId23"/>
    <p:sldId id="497" r:id="rId24"/>
    <p:sldId id="495" r:id="rId25"/>
    <p:sldId id="484" r:id="rId26"/>
    <p:sldId id="488" r:id="rId27"/>
    <p:sldId id="498" r:id="rId28"/>
    <p:sldId id="413" r:id="rId29"/>
    <p:sldId id="394" r:id="rId30"/>
    <p:sldId id="485" r:id="rId31"/>
    <p:sldId id="417" r:id="rId32"/>
    <p:sldId id="486" r:id="rId33"/>
    <p:sldId id="487" r:id="rId34"/>
    <p:sldId id="418" r:id="rId35"/>
    <p:sldId id="489" r:id="rId36"/>
    <p:sldId id="499" r:id="rId37"/>
    <p:sldId id="393" r:id="rId38"/>
    <p:sldId id="416" r:id="rId39"/>
    <p:sldId id="359" r:id="rId40"/>
    <p:sldId id="2164" r:id="rId41"/>
    <p:sldId id="2206" r:id="rId42"/>
    <p:sldId id="2165" r:id="rId43"/>
    <p:sldId id="2166" r:id="rId44"/>
    <p:sldId id="2167" r:id="rId45"/>
    <p:sldId id="2168" r:id="rId46"/>
    <p:sldId id="2207" r:id="rId47"/>
    <p:sldId id="2183" r:id="rId48"/>
    <p:sldId id="2198" r:id="rId49"/>
    <p:sldId id="2199" r:id="rId50"/>
    <p:sldId id="2200" r:id="rId51"/>
    <p:sldId id="2210" r:id="rId52"/>
  </p:sldIdLst>
  <p:sldSz cx="9144000" cy="6858000" type="screen4x3"/>
  <p:notesSz cx="6858000" cy="9144000"/>
  <p:custDataLst>
    <p:tags r:id="rId54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3366"/>
    <a:srgbClr val="CC3300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1B6609C-B31E-49D5-BF7F-FE12E9EE7E3A}" type="slidenum">
              <a:rPr lang="he-IL" altLang="he-IL" sz="1300">
                <a:latin typeface="Arial" panose="020B0604020202020204" pitchFamily="34" charset="0"/>
              </a:rPr>
              <a:pPr/>
              <a:t>40</a:t>
            </a:fld>
            <a:endParaRPr lang="en-US" altLang="he-IL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5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2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6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7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17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1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2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1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1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15913" y="34512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IL">
              <a:latin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98B7D21-A9F4-4729-8170-8A2215154538}" type="datetime8">
              <a:rPr lang="he-IL"/>
              <a:pPr>
                <a:defRPr/>
              </a:pPr>
              <a:t>13 ינואר 25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98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952B57-7CB5-44A3-8550-56C7BF66EFC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137939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D3A7A-BCD9-4FC2-ADBD-D7700B7CE46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348827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1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9842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D4659-BD61-42FD-9EEC-4A2A494FA252}" type="datetime8">
              <a:rPr lang="he-IL"/>
              <a:pPr>
                <a:defRPr/>
              </a:pPr>
              <a:t>13 ינואר 25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2B85E65-9D3E-48E3-8E83-F9A32B567B5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86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0" Type="http://schemas.openxmlformats.org/officeDocument/2006/relationships/image" Target="../media/image210.png"/><Relationship Id="rId4" Type="http://schemas.openxmlformats.org/officeDocument/2006/relationships/image" Target="../media/image220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1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Relationship Id="rId2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260.png"/><Relationship Id="rId10" Type="http://schemas.openxmlformats.org/officeDocument/2006/relationships/image" Target="../media/image250.png"/><Relationship Id="rId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.png"/><Relationship Id="rId10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f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130.png"/><Relationship Id="rId4" Type="http://schemas.openxmlformats.org/officeDocument/2006/relationships/image" Target="../media/image36.png"/><Relationship Id="rId9" Type="http://schemas.openxmlformats.org/officeDocument/2006/relationships/image" Target="../media/image12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182.png"/><Relationship Id="rId4" Type="http://schemas.openxmlformats.org/officeDocument/2006/relationships/image" Target="../media/image36.png"/><Relationship Id="rId9" Type="http://schemas.openxmlformats.org/officeDocument/2006/relationships/image" Target="../media/image1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300.png"/><Relationship Id="rId7" Type="http://schemas.openxmlformats.org/officeDocument/2006/relationships/image" Target="../media/image242.png"/><Relationship Id="rId12" Type="http://schemas.openxmlformats.org/officeDocument/2006/relationships/image" Target="../media/image291.png"/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11" Type="http://schemas.openxmlformats.org/officeDocument/2006/relationships/image" Target="../media/image281.png"/><Relationship Id="rId5" Type="http://schemas.openxmlformats.org/officeDocument/2006/relationships/image" Target="../media/image37.png"/><Relationship Id="rId10" Type="http://schemas.openxmlformats.org/officeDocument/2006/relationships/image" Target="../media/image272.png"/><Relationship Id="rId4" Type="http://schemas.openxmlformats.org/officeDocument/2006/relationships/image" Target="../media/image36.png"/><Relationship Id="rId9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sz="4800" dirty="0">
                <a:solidFill>
                  <a:schemeClr val="accent2"/>
                </a:solidFill>
              </a:rPr>
            </a:br>
            <a:r>
              <a:rPr lang="en-US" altLang="he-IL" sz="4800" dirty="0">
                <a:solidFill>
                  <a:schemeClr val="accent2"/>
                </a:solidFill>
              </a:rPr>
              <a:t>2024-5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11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721-9D61-4535-B977-A121627C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Construction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17FB-A4BE-4436-AE9B-8D310AFF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10" y="1417638"/>
            <a:ext cx="8403579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Consider the subsets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[1-1]</a:t>
            </a:r>
            <a:r>
              <a:rPr lang="en-IL" altLang="en-IL" dirty="0">
                <a:latin typeface="Arial" panose="020B0604020202020204" pitchFamily="34" charset="0"/>
              </a:rPr>
              <a:t>[1-2],[1-4],[1-8]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[1-16]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[1-32]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...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[1-n]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IL" altLang="en-IL" dirty="0">
                <a:latin typeface="Arial" panose="020B0604020202020204" pitchFamily="34" charset="0"/>
              </a:rPr>
              <a:t>If there is a range where </a:t>
            </a:r>
            <a:r>
              <a:rPr lang="en-US" altLang="en-IL" dirty="0">
                <a:latin typeface="Arial" panose="020B0604020202020204" pitchFamily="34" charset="0"/>
              </a:rPr>
              <a:t>a </a:t>
            </a:r>
            <a:r>
              <a:rPr lang="en-US" altLang="en-IL" b="1" dirty="0">
                <a:latin typeface="Arial" panose="020B0604020202020204" pitchFamily="34" charset="0"/>
              </a:rPr>
              <a:t>single</a:t>
            </a:r>
            <a:r>
              <a:rPr lang="en-IL" altLang="en-IL" dirty="0">
                <a:latin typeface="Arial" panose="020B0604020202020204" pitchFamily="34" charset="0"/>
              </a:rPr>
              <a:t> card is missing then this card is the </a:t>
            </a:r>
            <a:r>
              <a:rPr lang="en-IL" altLang="en-IL" b="1" dirty="0">
                <a:latin typeface="Arial" panose="020B0604020202020204" pitchFamily="34" charset="0"/>
              </a:rPr>
              <a:t>current guess</a:t>
            </a:r>
            <a:r>
              <a:rPr lang="en-IL" altLang="en-IL" dirty="0">
                <a:latin typeface="Arial" panose="020B0604020202020204" pitchFamily="34" charset="0"/>
              </a:rPr>
              <a:t>.  </a:t>
            </a: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b="1" dirty="0">
                <a:latin typeface="Arial" panose="020B0604020202020204" pitchFamily="34" charset="0"/>
              </a:rPr>
              <a:t>Property</a:t>
            </a:r>
            <a:r>
              <a:rPr lang="en-US" altLang="en-IL" dirty="0">
                <a:latin typeface="Arial" panose="020B0604020202020204" pitchFamily="34" charset="0"/>
              </a:rPr>
              <a:t>: In this construction there cannot be competing good cards to guess:</a:t>
            </a:r>
          </a:p>
          <a:p>
            <a:pPr>
              <a:spcBef>
                <a:spcPct val="0"/>
              </a:spcBef>
            </a:pPr>
            <a:r>
              <a:rPr lang="en-US" altLang="en-IL" sz="2800" dirty="0">
                <a:latin typeface="Arial" panose="020B0604020202020204" pitchFamily="34" charset="0"/>
              </a:rPr>
              <a:t>For all </a:t>
            </a:r>
            <a:r>
              <a:rPr lang="en-US" altLang="en-IL" sz="2800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sz="2800" dirty="0">
                <a:latin typeface="Arial" panose="020B0604020202020204" pitchFamily="34" charset="0"/>
              </a:rPr>
              <a:t> and </a:t>
            </a:r>
            <a:r>
              <a:rPr lang="en-US" altLang="en-IL" sz="2800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sz="2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If card </a:t>
            </a:r>
            <a:r>
              <a:rPr lang="en-US" altLang="en-IL" dirty="0" err="1">
                <a:latin typeface="Arial" panose="020B0604020202020204" pitchFamily="34" charset="0"/>
              </a:rPr>
              <a:t>i</a:t>
            </a:r>
            <a:r>
              <a:rPr lang="en-US" altLang="en-IL" dirty="0">
                <a:latin typeface="Arial" panose="020B0604020202020204" pitchFamily="34" charset="0"/>
              </a:rPr>
              <a:t> is the missing one from [1-</a:t>
            </a:r>
            <a:r>
              <a:rPr lang="en-US" altLang="en-IL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dirty="0">
                <a:latin typeface="Arial" panose="020B0604020202020204" pitchFamily="34" charset="0"/>
              </a:rPr>
              <a:t>], then there cannot be a </a:t>
            </a:r>
            <a:r>
              <a:rPr lang="en-US" altLang="en-IL" b="1" dirty="0">
                <a:latin typeface="Arial" panose="020B0604020202020204" pitchFamily="34" charset="0"/>
              </a:rPr>
              <a:t>different</a:t>
            </a:r>
            <a:r>
              <a:rPr lang="en-US" altLang="en-IL" dirty="0">
                <a:latin typeface="Arial" panose="020B0604020202020204" pitchFamily="34" charset="0"/>
              </a:rPr>
              <a:t> one missing from [1-</a:t>
            </a:r>
            <a:r>
              <a:rPr lang="en-US" altLang="en-IL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dirty="0">
                <a:latin typeface="Arial" panose="020B0604020202020204" pitchFamily="34" charset="0"/>
              </a:rPr>
              <a:t>]</a:t>
            </a: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89E0A2-96F3-49A5-BDDD-A882EBB01814}"/>
              </a:ext>
            </a:extLst>
          </p:cNvPr>
          <p:cNvSpPr/>
          <p:nvPr/>
        </p:nvSpPr>
        <p:spPr bwMode="auto">
          <a:xfrm>
            <a:off x="5588902" y="1472750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8D6900-4BB1-47CE-96BA-F1F7066F78E8}"/>
              </a:ext>
            </a:extLst>
          </p:cNvPr>
          <p:cNvSpPr/>
          <p:nvPr/>
        </p:nvSpPr>
        <p:spPr bwMode="auto">
          <a:xfrm>
            <a:off x="5339398" y="1472750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99E040-71C3-45B7-B496-C6FF3BC085E2}"/>
              </a:ext>
            </a:extLst>
          </p:cNvPr>
          <p:cNvSpPr/>
          <p:nvPr/>
        </p:nvSpPr>
        <p:spPr bwMode="auto">
          <a:xfrm>
            <a:off x="5339398" y="1510175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9515A5-7579-4FFA-86CB-5ABF37C61CA7}"/>
              </a:ext>
            </a:extLst>
          </p:cNvPr>
          <p:cNvSpPr/>
          <p:nvPr/>
        </p:nvSpPr>
        <p:spPr bwMode="auto">
          <a:xfrm>
            <a:off x="7526215" y="2426864"/>
            <a:ext cx="1617785" cy="428878"/>
          </a:xfrm>
          <a:prstGeom prst="wedgeRoundRectCallout">
            <a:avLst>
              <a:gd name="adj1" fmla="val -30833"/>
              <a:gd name="adj2" fmla="val 121542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Algorithm!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0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1747-061B-4D32-9BA6-007185F6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IL" dirty="0">
                <a:latin typeface="Arial" panose="020B0604020202020204" pitchFamily="34" charset="0"/>
              </a:rPr>
              <a:t>Analysis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F189-0076-47EF-855E-EF08C40E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6" y="1419853"/>
            <a:ext cx="8928013" cy="4525963"/>
          </a:xfrm>
        </p:spPr>
        <p:txBody>
          <a:bodyPr/>
          <a:lstStyle/>
          <a:p>
            <a:r>
              <a:rPr lang="en-US" altLang="en-IL" sz="2800" dirty="0">
                <a:latin typeface="Arial" panose="020B0604020202020204" pitchFamily="34" charset="0"/>
              </a:rPr>
              <a:t>Call </a:t>
            </a:r>
            <a:r>
              <a:rPr lang="en-IL" altLang="en-IL" sz="2800" dirty="0">
                <a:latin typeface="Arial" panose="020B0604020202020204" pitchFamily="34" charset="0"/>
              </a:rPr>
              <a:t>a </a:t>
            </a:r>
            <a:r>
              <a:rPr lang="en-US" altLang="en-IL" sz="2800" dirty="0">
                <a:latin typeface="Arial" panose="020B0604020202020204" pitchFamily="34" charset="0"/>
              </a:rPr>
              <a:t>subset [1,w] </a:t>
            </a:r>
            <a:r>
              <a:rPr lang="en-IL" altLang="en-IL" sz="2800" b="1" dirty="0">
                <a:latin typeface="Arial" panose="020B0604020202020204" pitchFamily="34" charset="0"/>
              </a:rPr>
              <a:t>useful</a:t>
            </a:r>
            <a:r>
              <a:rPr lang="en-IL" altLang="en-IL" sz="2800" dirty="0">
                <a:latin typeface="Arial" panose="020B0604020202020204" pitchFamily="34" charset="0"/>
              </a:rPr>
              <a:t> if the last card </a:t>
            </a:r>
            <a:r>
              <a:rPr lang="en-US" altLang="en-IL" sz="2800" dirty="0">
                <a:latin typeface="Arial" panose="020B0604020202020204" pitchFamily="34" charset="0"/>
              </a:rPr>
              <a:t>from it that appears in the permutation </a:t>
            </a:r>
            <a:r>
              <a:rPr lang="en-IL" altLang="en-IL" sz="2800" dirty="0">
                <a:latin typeface="Arial" panose="020B0604020202020204" pitchFamily="34" charset="0"/>
              </a:rPr>
              <a:t>is </a:t>
            </a:r>
            <a:r>
              <a:rPr lang="en-IL" altLang="en-IL" sz="2800" b="1" dirty="0">
                <a:latin typeface="Arial" panose="020B0604020202020204" pitchFamily="34" charset="0"/>
              </a:rPr>
              <a:t>not the last card in the next</a:t>
            </a:r>
            <a:r>
              <a:rPr lang="en-IL" altLang="en-IL" sz="2800" dirty="0">
                <a:latin typeface="Arial" panose="020B0604020202020204" pitchFamily="34" charset="0"/>
              </a:rPr>
              <a:t> range</a:t>
            </a:r>
            <a:r>
              <a:rPr lang="en-US" altLang="en-IL" sz="2800" dirty="0">
                <a:latin typeface="Arial" panose="020B0604020202020204" pitchFamily="34" charset="0"/>
              </a:rPr>
              <a:t>/subset [1,2w]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lvl="1"/>
            <a:r>
              <a:rPr lang="en-IL" altLang="en-IL" dirty="0">
                <a:latin typeface="Arial" panose="020B0604020202020204" pitchFamily="34" charset="0"/>
              </a:rPr>
              <a:t>If a range is useful</a:t>
            </a:r>
            <a:r>
              <a:rPr lang="en-US" altLang="en-IL" dirty="0">
                <a:latin typeface="Arial" panose="020B0604020202020204" pitchFamily="34" charset="0"/>
              </a:rPr>
              <a:t>:</a:t>
            </a:r>
            <a:r>
              <a:rPr lang="en-IL" altLang="en-IL" dirty="0">
                <a:latin typeface="Arial" panose="020B0604020202020204" pitchFamily="34" charset="0"/>
              </a:rPr>
              <a:t> then </a:t>
            </a:r>
            <a:r>
              <a:rPr lang="en-IL" altLang="en-IL" b="1" dirty="0">
                <a:latin typeface="Arial" panose="020B0604020202020204" pitchFamily="34" charset="0"/>
              </a:rPr>
              <a:t>it </a:t>
            </a:r>
            <a:r>
              <a:rPr lang="en-US" altLang="en-IL" b="1" dirty="0">
                <a:latin typeface="Arial" panose="020B0604020202020204" pitchFamily="34" charset="0"/>
              </a:rPr>
              <a:t>necessarily </a:t>
            </a:r>
            <a:r>
              <a:rPr lang="en-IL" altLang="en-IL" b="1" dirty="0">
                <a:latin typeface="Arial" panose="020B0604020202020204" pitchFamily="34" charset="0"/>
              </a:rPr>
              <a:t>contributes a good guess. </a:t>
            </a:r>
            <a:endParaRPr lang="en-US" altLang="en-IL" b="1" dirty="0">
              <a:latin typeface="Arial" panose="020B0604020202020204" pitchFamily="34" charset="0"/>
            </a:endParaRPr>
          </a:p>
          <a:p>
            <a:pPr lvl="1"/>
            <a:r>
              <a:rPr lang="en-US" altLang="en-IL" dirty="0">
                <a:latin typeface="Arial" panose="020B0604020202020204" pitchFamily="34" charset="0"/>
              </a:rPr>
              <a:t>And the</a:t>
            </a:r>
            <a:r>
              <a:rPr lang="en-US" altLang="en-IL" b="1" dirty="0">
                <a:latin typeface="Arial" panose="020B0604020202020204" pitchFamily="34" charset="0"/>
              </a:rPr>
              <a:t> only one </a:t>
            </a:r>
            <a:r>
              <a:rPr lang="en-US" altLang="en-IL" dirty="0">
                <a:latin typeface="Arial" panose="020B0604020202020204" pitchFamily="34" charset="0"/>
              </a:rPr>
              <a:t>to which this guess is </a:t>
            </a:r>
            <a:r>
              <a:rPr lang="en-US" altLang="en-IL" b="1" dirty="0">
                <a:latin typeface="Arial" panose="020B0604020202020204" pitchFamily="34" charset="0"/>
              </a:rPr>
              <a:t>attributed</a:t>
            </a:r>
          </a:p>
          <a:p>
            <a:pPr marL="0" indent="0">
              <a:buNone/>
            </a:pPr>
            <a:r>
              <a:rPr lang="en-IL" altLang="en-IL" sz="2800" dirty="0">
                <a:latin typeface="Arial" panose="020B0604020202020204" pitchFamily="34" charset="0"/>
              </a:rPr>
              <a:t>So the number of good guesses is simply the </a:t>
            </a:r>
            <a:r>
              <a:rPr lang="en-IL" altLang="en-IL" sz="2800" b="1" dirty="0">
                <a:latin typeface="Arial" panose="020B0604020202020204" pitchFamily="34" charset="0"/>
              </a:rPr>
              <a:t>number of useful ranges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charset="0"/>
                <a:cs typeface="Arial" charset="0"/>
              </a:rPr>
              <a:t>Number of bits for a set of size w: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counter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sum</a:t>
            </a:r>
            <a:endParaRPr lang="en-IL" sz="2400" dirty="0">
              <a:latin typeface="Arial" charset="0"/>
              <a:cs typeface="Arial" charset="0"/>
            </a:endParaRPr>
          </a:p>
          <a:p>
            <a:pPr lvl="1"/>
            <a:endParaRPr lang="en-US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/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2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e>
                      </m:nary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 =</m:t>
                      </m:r>
                      <m:func>
                        <m:funcPr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e>
                      </m:func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kumimoji="0" lang="en-I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3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4E43-2FAF-4F6B-A9BE-B7527D2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…Analysis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902" y="1614268"/>
                <a:ext cx="877306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Call </a:t>
                </a:r>
                <a:r>
                  <a:rPr lang="en-IL" altLang="en-IL" dirty="0">
                    <a:latin typeface="Arial" panose="020B0604020202020204" pitchFamily="34" charset="0"/>
                  </a:rPr>
                  <a:t>a </a:t>
                </a:r>
                <a:r>
                  <a:rPr lang="en-US" altLang="en-IL" dirty="0">
                    <a:latin typeface="Arial" panose="020B0604020202020204" pitchFamily="34" charset="0"/>
                  </a:rPr>
                  <a:t>subset [1,w]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IL" altLang="en-IL" dirty="0">
                    <a:latin typeface="Arial" panose="020B0604020202020204" pitchFamily="34" charset="0"/>
                  </a:rPr>
                  <a:t> if the last card in</a:t>
                </a:r>
                <a:r>
                  <a:rPr lang="en-US" altLang="en-IL" dirty="0">
                    <a:latin typeface="Arial" panose="020B0604020202020204" pitchFamily="34" charset="0"/>
                  </a:rPr>
                  <a:t> it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not the last </a:t>
                </a:r>
                <a:r>
                  <a:rPr lang="en-IL" altLang="en-IL" dirty="0">
                    <a:latin typeface="Arial" panose="020B0604020202020204" pitchFamily="34" charset="0"/>
                  </a:rPr>
                  <a:t>card in 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next</a:t>
                </a:r>
                <a:r>
                  <a:rPr lang="en-IL" altLang="en-IL" dirty="0">
                    <a:latin typeface="Arial" panose="020B0604020202020204" pitchFamily="34" charset="0"/>
                  </a:rPr>
                  <a:t>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[1,2w]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probability that a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 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</a:p>
              <a:p>
                <a:pPr lvl="1"/>
                <a:r>
                  <a:rPr lang="en-IL" altLang="en-IL" dirty="0">
                    <a:latin typeface="Arial" panose="020B0604020202020204" pitchFamily="34" charset="0"/>
                  </a:rPr>
                  <a:t>the probability that in the next range </a:t>
                </a:r>
                <a:r>
                  <a:rPr lang="en-US" altLang="en-IL" dirty="0">
                    <a:latin typeface="Arial" panose="020B0604020202020204" pitchFamily="34" charset="0"/>
                  </a:rPr>
                  <a:t>[1,2w] </a:t>
                </a:r>
                <a:r>
                  <a:rPr lang="en-IL" altLang="en-IL" dirty="0">
                    <a:latin typeface="Arial" panose="020B0604020202020204" pitchFamily="34" charset="0"/>
                  </a:rPr>
                  <a:t>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last card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does not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come </a:t>
                </a:r>
                <a:r>
                  <a:rPr lang="en-US" altLang="en-IL" dirty="0">
                    <a:latin typeface="Arial" panose="020B0604020202020204" pitchFamily="34" charset="0"/>
                  </a:rPr>
                  <a:t>from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IL" altLang="en-IL" dirty="0">
                    <a:latin typeface="Arial" panose="020B0604020202020204" pitchFamily="34" charset="0"/>
                  </a:rPr>
                  <a:t>This is ½</a:t>
                </a:r>
                <a:r>
                  <a:rPr lang="en-US" altLang="en-IL" dirty="0">
                    <a:latin typeface="Arial" panose="020B06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altLang="en-IL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expected number of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 ranges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L" altLang="en-I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altLang="en-IL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02" y="1614268"/>
                <a:ext cx="8773064" cy="4525963"/>
              </a:xfrm>
              <a:blipFill>
                <a:blip r:embed="rId3"/>
                <a:stretch>
                  <a:fillRect l="-1807" t="-1752" r="-973" b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1FB786-4216-41E8-9FBF-C6742DF7A42D}"/>
              </a:ext>
            </a:extLst>
          </p:cNvPr>
          <p:cNvCxnSpPr/>
          <p:nvPr/>
        </p:nvCxnSpPr>
        <p:spPr bwMode="auto">
          <a:xfrm>
            <a:off x="3373123" y="5081563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014229-9283-4F3F-94DD-3E9F28FE088B}"/>
              </a:ext>
            </a:extLst>
          </p:cNvPr>
          <p:cNvCxnSpPr>
            <a:cxnSpLocks/>
          </p:cNvCxnSpPr>
          <p:nvPr/>
        </p:nvCxnSpPr>
        <p:spPr bwMode="auto">
          <a:xfrm>
            <a:off x="3373123" y="4903372"/>
            <a:ext cx="1252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5C98F-6E7C-43C6-8756-AE89FAAA1AB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0157" y="472955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EB902-08D9-4E68-BACD-75E98371DBB6}"/>
              </a:ext>
            </a:extLst>
          </p:cNvPr>
          <p:cNvCxnSpPr/>
          <p:nvPr/>
        </p:nvCxnSpPr>
        <p:spPr bwMode="auto">
          <a:xfrm>
            <a:off x="3373123" y="5229273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3F09D-30EB-42E0-8AE5-7AB8C3A274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5764" y="4769412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097B7-7800-448C-A642-B88891FF72E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24770" y="4774098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EC5049-15ED-4044-A86F-BF4ED8BD1A31}"/>
              </a:ext>
            </a:extLst>
          </p:cNvPr>
          <p:cNvSpPr txBox="1"/>
          <p:nvPr/>
        </p:nvSpPr>
        <p:spPr>
          <a:xfrm>
            <a:off x="3234792" y="440008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EF11-ADDF-45FF-AF32-4FB48544A7A8}"/>
              </a:ext>
            </a:extLst>
          </p:cNvPr>
          <p:cNvSpPr txBox="1"/>
          <p:nvPr/>
        </p:nvSpPr>
        <p:spPr>
          <a:xfrm>
            <a:off x="4479781" y="442323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9A058-61F0-4648-A404-ADF82650D396}"/>
              </a:ext>
            </a:extLst>
          </p:cNvPr>
          <p:cNvSpPr txBox="1"/>
          <p:nvPr/>
        </p:nvSpPr>
        <p:spPr>
          <a:xfrm>
            <a:off x="5527815" y="4397415"/>
            <a:ext cx="64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2w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5998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FEF9-F0A7-4E7B-8A44-4F3BCC65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Take 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more range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s: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ratio between two successive range is </a:t>
                </a:r>
                <a14:m>
                  <m:oMath xmlns:m="http://schemas.openxmlformats.org/officeDocument/2006/math"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sz="28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such sets</a:t>
                </a:r>
              </a:p>
              <a:p>
                <a:pPr lvl="1">
                  <a:spcBef>
                    <a:spcPct val="0"/>
                  </a:spcBef>
                </a:pPr>
                <a:r>
                  <a:rPr lang="en-US" altLang="en-IL" dirty="0">
                    <a:latin typeface="Arial" panose="020B0604020202020204" pitchFamily="34" charset="0"/>
                  </a:rPr>
                  <a:t>Probability of a set being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he expect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ed number of useful sets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:r>
                  <a:rPr lang="en-IL" altLang="en-IL" sz="2800" dirty="0" err="1">
                    <a:latin typeface="Arial" panose="020B0604020202020204" pitchFamily="34" charset="0"/>
                  </a:rPr>
                  <a:t>i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L" altLang="en-I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I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IL" dirty="0"/>
                  <a:t> ln n</a:t>
                </a:r>
                <a:endParaRPr lang="en-IL" altLang="en-IL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his goes to ln n as </a:t>
                </a:r>
                <a14:m>
                  <m:oMath xmlns:m="http://schemas.openxmlformats.org/officeDocument/2006/math"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:r>
                  <a:rPr lang="en-IL" altLang="en-IL" dirty="0">
                    <a:latin typeface="Arial" panose="020B0604020202020204" pitchFamily="34" charset="0"/>
                  </a:rPr>
                  <a:t>goes to </a:t>
                </a:r>
                <a:r>
                  <a:rPr lang="en-IL" altLang="en-IL" dirty="0" err="1">
                    <a:latin typeface="Arial" panose="020B0604020202020204" pitchFamily="34" charset="0"/>
                  </a:rPr>
                  <a:t>zer</a:t>
                </a:r>
                <a:r>
                  <a:rPr lang="en-US" altLang="en-IL" dirty="0">
                    <a:latin typeface="Arial" panose="020B0604020202020204" pitchFamily="34" charset="0"/>
                  </a:rPr>
                  <a:t>o.</a:t>
                </a:r>
              </a:p>
              <a:p>
                <a:pPr lvl="1">
                  <a:spcBef>
                    <a:spcPct val="0"/>
                  </a:spcBef>
                </a:pP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C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an also add other subsets and keep track of them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Analysis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will be harder.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D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educe missing cards by adding a few equation</a:t>
                </a:r>
                <a:r>
                  <a:rPr lang="en-US" altLang="en-IL" sz="2400" dirty="0">
                    <a:latin typeface="Arial" panose="020B0604020202020204" pitchFamily="34" charset="0"/>
                  </a:rPr>
                  <a:t>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together. 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  <a:blipFill>
                <a:blip r:embed="rId2"/>
                <a:stretch>
                  <a:fillRect l="-1708" t="-1482" r="-2459" b="-19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D027A3-FE7B-4691-AF65-109246B13AC7}"/>
              </a:ext>
            </a:extLst>
          </p:cNvPr>
          <p:cNvCxnSpPr/>
          <p:nvPr/>
        </p:nvCxnSpPr>
        <p:spPr bwMode="auto">
          <a:xfrm>
            <a:off x="4912753" y="2377441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472D80-B7AE-4098-A414-EB4F3C34A4BD}"/>
              </a:ext>
            </a:extLst>
          </p:cNvPr>
          <p:cNvCxnSpPr>
            <a:cxnSpLocks/>
          </p:cNvCxnSpPr>
          <p:nvPr/>
        </p:nvCxnSpPr>
        <p:spPr bwMode="auto">
          <a:xfrm>
            <a:off x="4912753" y="2199250"/>
            <a:ext cx="1656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A7F56-50C8-48A5-963C-D9D6D585A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19787" y="2025434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3D044-2187-4E56-A1F5-762F8F95F522}"/>
              </a:ext>
            </a:extLst>
          </p:cNvPr>
          <p:cNvCxnSpPr/>
          <p:nvPr/>
        </p:nvCxnSpPr>
        <p:spPr bwMode="auto">
          <a:xfrm>
            <a:off x="4912753" y="2525151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92C087-5769-4C00-9A88-37B2025D0B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9609" y="2088440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C002C-D203-43CF-A987-A99496B259E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4400" y="206997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8A9D3E-34F0-465C-A059-42FB6522048B}"/>
              </a:ext>
            </a:extLst>
          </p:cNvPr>
          <p:cNvSpPr txBox="1"/>
          <p:nvPr/>
        </p:nvSpPr>
        <p:spPr>
          <a:xfrm>
            <a:off x="4774422" y="169595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19900-123B-4306-B865-A66B859250FC}"/>
              </a:ext>
            </a:extLst>
          </p:cNvPr>
          <p:cNvSpPr txBox="1"/>
          <p:nvPr/>
        </p:nvSpPr>
        <p:spPr>
          <a:xfrm>
            <a:off x="6378919" y="171910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/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L" altLang="en-IL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</a:t>
                </a:r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blipFill>
                <a:blip r:embed="rId3"/>
                <a:stretch>
                  <a:fillRect l="-1415"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2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EAA3-026E-4465-9C6C-21DD559A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Low Memory Case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What can we do if</a:t>
                </a:r>
                <a:r>
                  <a:rPr lang="en-US" altLang="en-IL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is small, say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IL" dirty="0"/>
                  <a:t>In this case we can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Treat the domain as if it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Ignore all other cards!</a:t>
                </a:r>
              </a:p>
              <a:p>
                <a:r>
                  <a:rPr lang="en-US" dirty="0"/>
                  <a:t>Now s =</a:t>
                </a:r>
                <a:r>
                  <a:rPr lang="en-US" altLang="en-IL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/>
                  <a:t>) and we can </a:t>
                </a:r>
                <a:r>
                  <a:rPr lang="en-US" b="1" dirty="0"/>
                  <a:t>run the previous guesser</a:t>
                </a:r>
                <a:r>
                  <a:rPr lang="en-US" dirty="0"/>
                  <a:t> on domain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1AD2-B9EB-46BE-9CEF-457119FF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Different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Appraoch</a:t>
                </a:r>
              </a:p>
              <a:p>
                <a:r>
                  <a:rPr lang="en-US" dirty="0"/>
                  <a:t>For each position (time)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, what are the chances that there is a </a:t>
                </a:r>
                <a:r>
                  <a:rPr lang="en-US" b="1" dirty="0"/>
                  <a:t>reasonable</a:t>
                </a:r>
                <a:r>
                  <a:rPr lang="en-US" dirty="0"/>
                  <a:t> guess at this point in time?</a:t>
                </a:r>
              </a:p>
              <a:p>
                <a:pPr lvl="1"/>
                <a:r>
                  <a:rPr lang="en-US" b="1" dirty="0"/>
                  <a:t>Reasonable</a:t>
                </a:r>
                <a:r>
                  <a:rPr lang="en-US" dirty="0"/>
                  <a:t> guess: of a card that has not appeared yet </a:t>
                </a:r>
              </a:p>
              <a:p>
                <a:r>
                  <a:rPr lang="en-US" dirty="0"/>
                  <a:t>A subset/range with a </a:t>
                </a:r>
                <a:r>
                  <a:rPr lang="en-US" b="1" dirty="0"/>
                  <a:t>single missing card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Want most time periods to have a reasonable guess and get the result of the perfect memory case 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 b="-16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9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AE4303-B574-41B7-8979-D02ACB8D5050}"/>
              </a:ext>
            </a:extLst>
          </p:cNvPr>
          <p:cNvSpPr/>
          <p:nvPr/>
        </p:nvSpPr>
        <p:spPr bwMode="auto">
          <a:xfrm>
            <a:off x="4717655" y="3704129"/>
            <a:ext cx="3635130" cy="428878"/>
          </a:xfrm>
          <a:prstGeom prst="wedgeRoundRectCallout">
            <a:avLst>
              <a:gd name="adj1" fmla="val -40957"/>
              <a:gd name="adj2" fmla="val 44791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Appearing in</a:t>
            </a:r>
            <a:r>
              <a:rPr lang="he-IL" dirty="0"/>
              <a:t> </a:t>
            </a:r>
            <a:r>
              <a:rPr lang="en-US" dirty="0"/>
              <a:t>time slots  n-t+1,...,n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CF52-5876-4F67-8E74-C2107704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Construction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we construct random subsets with various probabilities:</a:t>
                </a:r>
              </a:p>
              <a:p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construct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step t what is the chance that there is a reasonable candidate?</a:t>
                </a:r>
              </a:p>
              <a:p>
                <a:pPr lvl="1"/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t steps from the end,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the unseen set of cards in with size 1.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  <a:blipFill>
                <a:blip r:embed="rId2"/>
                <a:stretch>
                  <a:fillRect l="-1926" t="-1752" r="-2000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F13B422-82CD-4217-9358-F7FD0A021F19}"/>
              </a:ext>
            </a:extLst>
          </p:cNvPr>
          <p:cNvSpPr/>
          <p:nvPr/>
        </p:nvSpPr>
        <p:spPr bwMode="auto">
          <a:xfrm>
            <a:off x="6296458" y="4782393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9582C-F02E-4B7D-A182-6763063F3DA3}"/>
              </a:ext>
            </a:extLst>
          </p:cNvPr>
          <p:cNvSpPr/>
          <p:nvPr/>
        </p:nvSpPr>
        <p:spPr bwMode="auto">
          <a:xfrm>
            <a:off x="5311924" y="4772277"/>
            <a:ext cx="3091157" cy="428878"/>
          </a:xfrm>
          <a:prstGeom prst="ellipse">
            <a:avLst/>
          </a:prstGeom>
          <a:solidFill>
            <a:srgbClr val="E6E6E6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/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AE6E-85C8-4E2F-8426-EB6F6B48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  <a:blipFill>
                <a:blip r:embed="rId3"/>
                <a:stretch>
                  <a:fillRect l="-1926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93B955-A046-4C58-B491-113D347221AB}"/>
              </a:ext>
            </a:extLst>
          </p:cNvPr>
          <p:cNvSpPr/>
          <p:nvPr/>
        </p:nvSpPr>
        <p:spPr bwMode="auto">
          <a:xfrm>
            <a:off x="1266098" y="3962576"/>
            <a:ext cx="2160574" cy="712100"/>
          </a:xfrm>
          <a:prstGeom prst="wedgeRoundRectCallout">
            <a:avLst>
              <a:gd name="adj1" fmla="val 112351"/>
              <a:gd name="adj2" fmla="val -13403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/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blipFill>
                <a:blip r:embed="rId4"/>
                <a:stretch>
                  <a:fillRect b="-4819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/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blipFill>
                <a:blip r:embed="rId5"/>
                <a:stretch>
                  <a:fillRect l="-1978" r="-2198" b="-47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00951-B03E-424E-BAB4-74A33E8FB4C9}"/>
              </a:ext>
            </a:extLst>
          </p:cNvPr>
          <p:cNvCxnSpPr/>
          <p:nvPr/>
        </p:nvCxnSpPr>
        <p:spPr bwMode="auto">
          <a:xfrm>
            <a:off x="946771" y="5960278"/>
            <a:ext cx="4389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574FB8-40EA-4A83-A55C-F6A7FF4E3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2169" y="5544396"/>
            <a:ext cx="0" cy="415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EC2609-9BAF-43DB-9C33-F836C99AEBE7}"/>
              </a:ext>
            </a:extLst>
          </p:cNvPr>
          <p:cNvSpPr/>
          <p:nvPr/>
        </p:nvSpPr>
        <p:spPr bwMode="auto">
          <a:xfrm>
            <a:off x="151321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426A7-6C5E-4216-B38A-C33C9D7BEC38}"/>
              </a:ext>
            </a:extLst>
          </p:cNvPr>
          <p:cNvSpPr/>
          <p:nvPr/>
        </p:nvSpPr>
        <p:spPr bwMode="auto">
          <a:xfrm>
            <a:off x="2329157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8FF418-7C33-48CD-9D27-6955B7484AAA}"/>
              </a:ext>
            </a:extLst>
          </p:cNvPr>
          <p:cNvSpPr/>
          <p:nvPr/>
        </p:nvSpPr>
        <p:spPr bwMode="auto">
          <a:xfrm>
            <a:off x="254629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0EC039-C303-4493-ACF5-7C0F5700F2B1}"/>
              </a:ext>
            </a:extLst>
          </p:cNvPr>
          <p:cNvSpPr/>
          <p:nvPr/>
        </p:nvSpPr>
        <p:spPr bwMode="auto">
          <a:xfrm>
            <a:off x="3582069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3FAE8-E02F-4ACD-94C2-A1D172FAA76E}"/>
              </a:ext>
            </a:extLst>
          </p:cNvPr>
          <p:cNvSpPr/>
          <p:nvPr/>
        </p:nvSpPr>
        <p:spPr bwMode="auto">
          <a:xfrm>
            <a:off x="4075681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251B27-B09A-4C7F-B181-91CBFA8A5BC3}"/>
              </a:ext>
            </a:extLst>
          </p:cNvPr>
          <p:cNvSpPr/>
          <p:nvPr/>
        </p:nvSpPr>
        <p:spPr bwMode="auto">
          <a:xfrm>
            <a:off x="4697417" y="5691037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E0B0E0-2CA9-4184-BA3F-25FBD12E2027}"/>
              </a:ext>
            </a:extLst>
          </p:cNvPr>
          <p:cNvSpPr txBox="1"/>
          <p:nvPr/>
        </p:nvSpPr>
        <p:spPr>
          <a:xfrm>
            <a:off x="2407671" y="6380243"/>
            <a:ext cx="6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n-t</a:t>
            </a:r>
            <a:endParaRPr lang="en-IL" sz="2400" dirty="0">
              <a:latin typeface="+mn-lt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ED33B7C-8900-4200-83B9-644D744D293B}"/>
              </a:ext>
            </a:extLst>
          </p:cNvPr>
          <p:cNvSpPr/>
          <p:nvPr/>
        </p:nvSpPr>
        <p:spPr bwMode="auto">
          <a:xfrm rot="5400000">
            <a:off x="4682849" y="5799034"/>
            <a:ext cx="369334" cy="938365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4AD220-5748-4A90-A65A-3E3BB6872C52}"/>
              </a:ext>
            </a:extLst>
          </p:cNvPr>
          <p:cNvSpPr/>
          <p:nvPr/>
        </p:nvSpPr>
        <p:spPr bwMode="auto">
          <a:xfrm rot="5400000">
            <a:off x="2466990" y="4629741"/>
            <a:ext cx="369334" cy="3322808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F9AC2F-CE3B-4992-81D9-F8E945E22CC6}"/>
              </a:ext>
            </a:extLst>
          </p:cNvPr>
          <p:cNvSpPr txBox="1"/>
          <p:nvPr/>
        </p:nvSpPr>
        <p:spPr>
          <a:xfrm>
            <a:off x="4754003" y="6371861"/>
            <a:ext cx="3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</a:t>
            </a:r>
            <a:endParaRPr lang="en-IL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/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IL" sz="2400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blipFill>
                <a:blip r:embed="rId6"/>
                <a:stretch>
                  <a:fillRect l="-3390" t="-4217" b="-4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/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/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/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random set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cards unseen so far</a:t>
                </a:r>
                <a:endParaRPr lang="en-IL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blipFill>
                <a:blip r:embed="rId9"/>
                <a:stretch>
                  <a:fillRect b="-115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B5A89A-B595-4D49-8D54-DAE7EE35EBB7}"/>
              </a:ext>
            </a:extLst>
          </p:cNvPr>
          <p:cNvSpPr txBox="1"/>
          <p:nvPr/>
        </p:nvSpPr>
        <p:spPr>
          <a:xfrm>
            <a:off x="6621086" y="4916788"/>
            <a:ext cx="262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Prob. of reasonable guess - constant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36247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DB7A-10DE-4F35-AB0E-1739FA37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</p:spPr>
            <p:txBody>
              <a:bodyPr/>
              <a:lstStyle/>
              <a:p>
                <a:r>
                  <a:rPr lang="en-US" dirty="0"/>
                  <a:t>Can use </a:t>
                </a:r>
                <a:r>
                  <a:rPr lang="en-US" b="1" dirty="0"/>
                  <a:t>more sets </a:t>
                </a:r>
                <a:r>
                  <a:rPr lang="en-US" dirty="0"/>
                  <a:t>for each j.</a:t>
                </a:r>
              </a:p>
              <a:p>
                <a:pPr lvl="1"/>
                <a:r>
                  <a:rPr lang="en-US" dirty="0"/>
                  <a:t>Each set chosen independently </a:t>
                </a:r>
              </a:p>
              <a:p>
                <a:pPr lvl="1"/>
                <a:r>
                  <a:rPr lang="en-US" dirty="0"/>
                  <a:t>prob goes down with the number of subsets.</a:t>
                </a:r>
              </a:p>
              <a:p>
                <a:pPr marL="0" indent="0">
                  <a:buNone/>
                </a:pPr>
                <a:r>
                  <a:rPr lang="en-US" dirty="0"/>
                  <a:t>Can get for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Using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)) subsets</a:t>
                </a:r>
              </a:p>
              <a:p>
                <a:endParaRPr lang="en-US" dirty="0"/>
              </a:p>
              <a:p>
                <a:r>
                  <a:rPr lang="en-US" dirty="0"/>
                  <a:t>Altogether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n) bits of memory 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  <a:blipFill>
                <a:blip r:embed="rId2"/>
                <a:stretch>
                  <a:fillRect l="-1894" t="-2156" r="-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1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373C-43A4-4A14-9841-2284744F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Working Against a Static Adversary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8FA-5A05-48F3-B0FF-8C0F7F97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Adversary chooses the sequence of cards ahead of time </a:t>
            </a:r>
            <a:r>
              <a:rPr lang="en-US" b="1" dirty="0"/>
              <a:t>and independent of the guesses it sees</a:t>
            </a:r>
          </a:p>
          <a:p>
            <a:pPr lvl="1"/>
            <a:r>
              <a:rPr lang="en-US" dirty="0"/>
              <a:t>Knows the algorithm</a:t>
            </a:r>
          </a:p>
          <a:p>
            <a:pPr lvl="1"/>
            <a:r>
              <a:rPr lang="en-US" dirty="0"/>
              <a:t>Any randomness that should be accessed again and again is charged to the memory</a:t>
            </a:r>
          </a:p>
          <a:p>
            <a:pPr lvl="1"/>
            <a:r>
              <a:rPr lang="en-US" dirty="0"/>
              <a:t>As a first step: assume the guesser has access to the randomness “for free”</a:t>
            </a:r>
          </a:p>
          <a:p>
            <a:pPr marL="457200" lvl="1" indent="0">
              <a:buNone/>
            </a:pPr>
            <a:r>
              <a:rPr lang="en-US" dirty="0"/>
              <a:t>The [1][1-2]… construction </a:t>
            </a:r>
            <a:r>
              <a:rPr lang="en-US" b="1" dirty="0"/>
              <a:t>does not work</a:t>
            </a:r>
            <a:r>
              <a:rPr lang="en-US" dirty="0"/>
              <a:t>: simply put 1 at the end.</a:t>
            </a:r>
          </a:p>
          <a:p>
            <a:pPr marL="457200" lvl="1" indent="0">
              <a:buNone/>
            </a:pPr>
            <a:r>
              <a:rPr lang="en-US" dirty="0"/>
              <a:t>The probabilistic construction works – but the issue is </a:t>
            </a:r>
            <a:r>
              <a:rPr lang="en-US" b="1" dirty="0"/>
              <a:t>the size of the representation</a:t>
            </a:r>
          </a:p>
          <a:p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769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Guess the cards</a:t>
            </a:r>
          </a:p>
          <a:p>
            <a:r>
              <a:rPr lang="en-US" altLang="en-US" dirty="0"/>
              <a:t>Lower bound for simultaneous communication complexity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Pair-Wise Independence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Idea: use pair-wise independence to represent the set choice.</a:t>
                </a:r>
              </a:p>
              <a:p>
                <a:pPr lvl="1"/>
                <a:r>
                  <a:rPr lang="en-US" b="1" dirty="0"/>
                  <a:t>Recall: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constructed 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pair-wise independent function. </a:t>
                </a:r>
              </a:p>
              <a:p>
                <a:pPr lvl="2"/>
                <a:r>
                  <a:rPr lang="en-US" dirty="0"/>
                  <a:t>Example: h(x) = </a:t>
                </a:r>
                <a:r>
                  <a:rPr lang="en-US" dirty="0" err="1"/>
                  <a:t>ax+b</a:t>
                </a:r>
                <a:r>
                  <a:rPr lang="en-US" dirty="0"/>
                  <a:t> over a field </a:t>
                </a:r>
              </a:p>
              <a:p>
                <a:pPr lvl="1"/>
                <a:r>
                  <a:rPr lang="en-US" dirty="0"/>
                  <a:t>The set defined by h: all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The representation cost: O(log n) bits</a:t>
                </a:r>
              </a:p>
              <a:p>
                <a:pPr marL="57150" indent="0">
                  <a:buNone/>
                </a:pPr>
                <a:r>
                  <a:rPr lang="en-US" dirty="0"/>
                  <a:t>Does it work?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b="-16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5971736" y="3875649"/>
            <a:ext cx="3066756" cy="555674"/>
          </a:xfrm>
          <a:prstGeom prst="wedgeRoundRectCallout">
            <a:avLst>
              <a:gd name="adj1" fmla="val -58640"/>
              <a:gd name="adj2" fmla="val 4224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Assume n is a power of 2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Analysis of Pair-Wise Independence Representation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7199139" y="2628869"/>
            <a:ext cx="1888590" cy="555674"/>
          </a:xfrm>
          <a:prstGeom prst="wedgeRoundRectCallout">
            <a:avLst>
              <a:gd name="adj1" fmla="val -69783"/>
              <a:gd name="adj2" fmla="val 16930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Using full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independence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9D82EF-DAD2-41F6-A729-A4A9DF469DFB}"/>
              </a:ext>
            </a:extLst>
          </p:cNvPr>
          <p:cNvSpPr/>
          <p:nvPr/>
        </p:nvSpPr>
        <p:spPr bwMode="auto">
          <a:xfrm>
            <a:off x="1083211" y="3492384"/>
            <a:ext cx="2160574" cy="712100"/>
          </a:xfrm>
          <a:prstGeom prst="wedgeRoundRectCallout">
            <a:avLst>
              <a:gd name="adj1" fmla="val 113654"/>
              <a:gd name="adj2" fmla="val -10242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/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blipFill>
                <a:blip r:embed="rId3"/>
                <a:stretch>
                  <a:fillRect b="-493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/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blipFill>
                <a:blip r:embed="rId4"/>
                <a:stretch>
                  <a:fillRect l="-1754" r="-2193" b="-5056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/>
              <p:nvPr/>
            </p:nvSpPr>
            <p:spPr>
              <a:xfrm>
                <a:off x="555673" y="4725954"/>
                <a:ext cx="6569613" cy="18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 dirty="0" err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m:rPr>
                          <m:lit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]≥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3" y="4725954"/>
                <a:ext cx="6569613" cy="1825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41710C-3AF8-45D0-AD66-FE81524C7E0E}"/>
              </a:ext>
            </a:extLst>
          </p:cNvPr>
          <p:cNvSpPr/>
          <p:nvPr/>
        </p:nvSpPr>
        <p:spPr bwMode="auto">
          <a:xfrm>
            <a:off x="6202094" y="4451847"/>
            <a:ext cx="1888590" cy="445744"/>
          </a:xfrm>
          <a:prstGeom prst="wedgeRoundRectCallout">
            <a:avLst>
              <a:gd name="adj1" fmla="val -88033"/>
              <a:gd name="adj2" fmla="val 76894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Union Bound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2EDD-98C2-4675-B75F-1E73BD641040}"/>
              </a:ext>
            </a:extLst>
          </p:cNvPr>
          <p:cNvSpPr txBox="1"/>
          <p:nvPr/>
        </p:nvSpPr>
        <p:spPr>
          <a:xfrm>
            <a:off x="126609" y="2628869"/>
            <a:ext cx="123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Used: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C7142-68F0-4AB0-942E-5586CC41C2F2}"/>
              </a:ext>
            </a:extLst>
          </p:cNvPr>
          <p:cNvSpPr txBox="1"/>
          <p:nvPr/>
        </p:nvSpPr>
        <p:spPr>
          <a:xfrm>
            <a:off x="0" y="4416678"/>
            <a:ext cx="123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only pair-wise: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/>
              <p:nvPr/>
            </p:nvSpPr>
            <p:spPr>
              <a:xfrm>
                <a:off x="6525649" y="6014917"/>
                <a:ext cx="2618351" cy="781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18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18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18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sz="1800" dirty="0">
                    <a:solidFill>
                      <a:srgbClr val="CC3300"/>
                    </a:solidFill>
                  </a:rPr>
                  <a:t>-1</a:t>
                </a:r>
                <a:endParaRPr lang="en-IL" sz="1800" dirty="0">
                  <a:solidFill>
                    <a:srgbClr val="CC33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49" y="6014917"/>
                <a:ext cx="2618351" cy="781817"/>
              </a:xfrm>
              <a:prstGeom prst="rect">
                <a:avLst/>
              </a:prstGeom>
              <a:blipFill>
                <a:blip r:embed="rId6"/>
                <a:stretch>
                  <a:fillRect l="-1860" t="-4688" r="-465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/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/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C5F737A1-BBB8-41BA-A5EE-4CB0DEF678C5}"/>
              </a:ext>
            </a:extLst>
          </p:cNvPr>
          <p:cNvSpPr/>
          <p:nvPr/>
        </p:nvSpPr>
        <p:spPr bwMode="auto">
          <a:xfrm>
            <a:off x="3798277" y="5697415"/>
            <a:ext cx="316523" cy="987827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BE69-6291-4C5D-A48F-20764B51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 Adaptive Adversary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11C8-6E4B-40FB-B620-30493EAE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in the </a:t>
            </a:r>
            <a:r>
              <a:rPr lang="en-US" b="1" dirty="0"/>
              <a:t>adversarial case</a:t>
            </a:r>
            <a:r>
              <a:rPr lang="en-US" dirty="0"/>
              <a:t>, when the memory is wide open for the adversary to see</a:t>
            </a:r>
          </a:p>
          <a:p>
            <a:pPr lvl="1"/>
            <a:r>
              <a:rPr lang="en-US" dirty="0"/>
              <a:t>Each subset on its own works fine, but to work together you need that the one subset </a:t>
            </a:r>
            <a:r>
              <a:rPr lang="en-US" b="1" dirty="0"/>
              <a:t>finishes before</a:t>
            </a:r>
            <a:r>
              <a:rPr lang="en-US" dirty="0"/>
              <a:t> the second one starts being effective</a:t>
            </a:r>
          </a:p>
          <a:p>
            <a:pPr lvl="1"/>
            <a:r>
              <a:rPr lang="en-US" b="1" dirty="0"/>
              <a:t>Weaker adversarial model</a:t>
            </a:r>
            <a:r>
              <a:rPr lang="en-US" dirty="0"/>
              <a:t>: adaptive card choice.</a:t>
            </a:r>
          </a:p>
          <a:p>
            <a:pPr lvl="2"/>
            <a:r>
              <a:rPr lang="en-US" dirty="0"/>
              <a:t>Can choose the sequence based on the </a:t>
            </a:r>
            <a:r>
              <a:rPr lang="en-US" b="1" dirty="0"/>
              <a:t>guesses</a:t>
            </a:r>
            <a:r>
              <a:rPr lang="en-US" dirty="0"/>
              <a:t> made </a:t>
            </a: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8118D4E-2DE5-4F66-A723-77BEF7D7FBA4}"/>
                  </a:ext>
                </a:extLst>
              </p:cNvPr>
              <p:cNvSpPr/>
              <p:nvPr/>
            </p:nvSpPr>
            <p:spPr bwMode="auto">
              <a:xfrm>
                <a:off x="3200400" y="6041756"/>
                <a:ext cx="4192173" cy="541606"/>
              </a:xfrm>
              <a:prstGeom prst="wedgeRoundRectCallout">
                <a:avLst>
                  <a:gd name="adj1" fmla="val -7914"/>
                  <a:gd name="adj2" fmla="val -9594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Boaz Menuhin: lower bound of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Ω</m:t>
                    </m:r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func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8118D4E-2DE5-4F66-A723-77BEF7D7F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6041756"/>
                <a:ext cx="4192173" cy="541606"/>
              </a:xfrm>
              <a:prstGeom prst="wedgeRoundRectCallout">
                <a:avLst>
                  <a:gd name="adj1" fmla="val -7914"/>
                  <a:gd name="adj2" fmla="val -95942"/>
                  <a:gd name="adj3" fmla="val 16667"/>
                </a:avLst>
              </a:prstGeom>
              <a:blipFill>
                <a:blip r:embed="rId2"/>
                <a:stretch>
                  <a:fillRect l="-145" b="-758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5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Proof by Encoding: </a:t>
            </a:r>
            <a:br>
              <a:rPr lang="en-US" dirty="0"/>
            </a:br>
            <a:r>
              <a:rPr lang="en-US" sz="3200" dirty="0"/>
              <a:t>A general method for analyzing probabilistic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800" dirty="0"/>
                  <a:t>A method to prove success of an algorithm by showing that </a:t>
                </a:r>
                <a:r>
                  <a:rPr lang="en-US" sz="2800" b="1" dirty="0"/>
                  <a:t>failure allows us to compress the random bits used.</a:t>
                </a:r>
              </a:p>
              <a:p>
                <a:pPr lvl="1"/>
                <a:r>
                  <a:rPr lang="en-US" sz="2400" b="1" dirty="0"/>
                  <a:t>Prob. of compressing and chopping off w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Example</a:t>
                </a:r>
                <a:r>
                  <a:rPr lang="en-US" sz="2400" dirty="0"/>
                  <a:t> (not directly related): the birthday “paradox”</a:t>
                </a:r>
              </a:p>
              <a:p>
                <a:r>
                  <a:rPr lang="en-US" sz="2400" dirty="0"/>
                  <a:t>Suppose that you can expect a collision in less than k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a domain of size n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using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 </a:t>
                </a:r>
              </a:p>
              <a:p>
                <a:pPr lvl="1"/>
                <a:r>
                  <a:rPr lang="en-US" dirty="0"/>
                  <a:t>Instead of log n bits need log k + log k bits. </a:t>
                </a:r>
              </a:p>
              <a:p>
                <a:pPr lvl="1"/>
                <a:r>
                  <a:rPr lang="en-US" dirty="0"/>
                  <a:t>Not likely to happen </a:t>
                </a:r>
                <a:r>
                  <a:rPr lang="en-US" b="1" dirty="0"/>
                  <a:t>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513" t="-1482" r="-793" b="-64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87049" y="4777945"/>
            <a:ext cx="155695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LZ style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617044" y="4594776"/>
            <a:ext cx="741405" cy="543698"/>
          </a:xfrm>
          <a:prstGeom prst="wedgeRoundRectCallout">
            <a:avLst>
              <a:gd name="adj1" fmla="val -173021"/>
              <a:gd name="adj2" fmla="val 9031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173995" y="5854314"/>
            <a:ext cx="741405" cy="543698"/>
          </a:xfrm>
          <a:prstGeom prst="wedgeRoundRectCallout">
            <a:avLst>
              <a:gd name="adj1" fmla="val -239545"/>
              <a:gd name="adj2" fmla="val -9115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j</a:t>
            </a:r>
          </a:p>
        </p:txBody>
      </p:sp>
    </p:spTree>
    <p:extLst>
      <p:ext uri="{BB962C8B-B14F-4D97-AF65-F5344CB8AC3E}">
        <p14:creationId xmlns:p14="http://schemas.microsoft.com/office/powerpoint/2010/main" val="1993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f(x) =y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/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35D678C-6134-4966-A071-5EF031B3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Tight bound on the expected number of guesses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Suppose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Then any algorithm using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 can get on expectation (over the cards) at most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correct guesses</a:t>
                </a:r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  <a:r>
                  <a:rPr lang="en-US" sz="2800" dirty="0"/>
                  <a:t> For </a:t>
                </a:r>
                <a:r>
                  <a:rPr lang="en-US" sz="2800" i="0" dirty="0">
                    <a:latin typeface="+mj-lt"/>
                  </a:rPr>
                  <a:t>β</a:t>
                </a:r>
                <a:r>
                  <a:rPr lang="en-US" sz="2800" dirty="0"/>
                  <a:t>=ln n/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this is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Proof idea: </a:t>
                </a:r>
                <a:r>
                  <a:rPr lang="en-US" sz="2800" dirty="0"/>
                  <a:t>Use the guessing algorithm to </a:t>
                </a:r>
                <a:r>
                  <a:rPr lang="en-US" sz="2800" b="1" dirty="0"/>
                  <a:t>encode</a:t>
                </a:r>
                <a:r>
                  <a:rPr lang="en-US" sz="2800" dirty="0"/>
                  <a:t> an </a:t>
                </a:r>
                <a:r>
                  <a:rPr lang="en-US" sz="2800" b="1" dirty="0"/>
                  <a:t>ordered set</a:t>
                </a:r>
                <a:r>
                  <a:rPr lang="en-US" sz="2800" dirty="0"/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 fewer than log(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!) </m:t>
                    </m:r>
                  </m:oMath>
                </a14:m>
                <a:r>
                  <a:rPr lang="en-US" sz="2800" dirty="0"/>
                  <a:t>bits.</a:t>
                </a:r>
              </a:p>
              <a:p>
                <a:r>
                  <a:rPr lang="en-US" sz="2800" dirty="0"/>
                  <a:t>Save around the </a:t>
                </a:r>
                <a:r>
                  <a:rPr lang="en-US" sz="2800" b="1" dirty="0"/>
                  <a:t>order</a:t>
                </a:r>
                <a:r>
                  <a:rPr lang="en-US" sz="2800" dirty="0"/>
                  <a:t> of the number of </a:t>
                </a:r>
                <a:r>
                  <a:rPr lang="en-US" sz="2800" b="1" dirty="0"/>
                  <a:t>correct guesses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in last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steps using only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memory. </a:t>
                </a:r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  <a:blipFill>
                <a:blip r:embed="rId4"/>
                <a:stretch>
                  <a:fillRect l="-1514" t="-1348" r="-793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/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blipFill>
                <a:blip r:embed="rId5"/>
                <a:stretch>
                  <a:fillRect l="-5747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B23ECB4-BB1B-4B0E-B482-1ADB4F221D65}"/>
              </a:ext>
            </a:extLst>
          </p:cNvPr>
          <p:cNvSpPr/>
          <p:nvPr/>
        </p:nvSpPr>
        <p:spPr bwMode="auto">
          <a:xfrm>
            <a:off x="121379" y="6232342"/>
            <a:ext cx="566443" cy="351020"/>
          </a:xfrm>
          <a:prstGeom prst="wedgeRoundRectCallout">
            <a:avLst>
              <a:gd name="adj1" fmla="val 304210"/>
              <a:gd name="adj2" fmla="val -506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R. V.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ED640AA-FB7C-4E09-AFDC-FAA96C97D170}"/>
              </a:ext>
            </a:extLst>
          </p:cNvPr>
          <p:cNvSpPr/>
          <p:nvPr/>
        </p:nvSpPr>
        <p:spPr bwMode="auto">
          <a:xfrm>
            <a:off x="144314" y="4370068"/>
            <a:ext cx="2057280" cy="784616"/>
          </a:xfrm>
          <a:prstGeom prst="wedgeRoundRectCallout">
            <a:avLst>
              <a:gd name="adj1" fmla="val 91310"/>
              <a:gd name="adj2" fmla="val 15394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These represent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savings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</a:t>
            </a:r>
            <a:r>
              <a:rPr lang="en-US" sz="2800" b="1" dirty="0"/>
              <a:t>till the end </a:t>
            </a:r>
            <a:r>
              <a:rPr lang="en-US" sz="2800" dirty="0"/>
              <a:t>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69642" y="33804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/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On this part may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blipFill>
                <a:blip r:embed="rId4"/>
                <a:stretch>
                  <a:fillRect l="-3283" r="-1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/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|T|=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blipFill>
                <a:blip r:embed="rId9"/>
                <a:stretch>
                  <a:fillRect l="-4415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10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/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EF5A27E-3E6F-4EBF-919C-E5171ADE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:r>
                  <a:rPr lang="en-US" b="1" dirty="0"/>
                  <a:t>ordered</a:t>
                </a:r>
                <a:r>
                  <a:rPr lang="en-US" dirty="0"/>
                  <a:t> set of size t</a:t>
                </a:r>
              </a:p>
              <a:p>
                <a:r>
                  <a:rPr lang="en-US" dirty="0"/>
                  <a:t>Consider the state of the guesser t </a:t>
                </a:r>
                <a:r>
                  <a:rPr lang="en-US" b="1" dirty="0"/>
                  <a:t>steps from the end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set of cards so far was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\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</a:p>
              <a:p>
                <a:pPr lvl="1"/>
                <a:r>
                  <a:rPr lang="en-US" dirty="0"/>
                  <a:t>According to a random permutation</a:t>
                </a:r>
              </a:p>
              <a:p>
                <a:pPr lvl="2"/>
                <a:r>
                  <a:rPr lang="en-US" dirty="0"/>
                  <a:t>No need to waste bits on it</a:t>
                </a:r>
              </a:p>
              <a:p>
                <a:pPr lvl="1"/>
                <a:r>
                  <a:rPr lang="en-US" dirty="0"/>
                  <a:t>Encode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using the guesser</a:t>
                </a:r>
              </a:p>
              <a:p>
                <a:pPr lvl="2"/>
                <a:r>
                  <a:rPr lang="en-US" dirty="0"/>
                  <a:t>The s bits of the state </a:t>
                </a:r>
              </a:p>
              <a:p>
                <a:pPr lvl="2"/>
                <a:r>
                  <a:rPr lang="en-US" dirty="0"/>
                  <a:t>Encoding where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correct guesses occurred within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Ordered set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for the rest of the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  <a:blipFill>
                <a:blip r:embed="rId4"/>
                <a:stretch>
                  <a:fillRect l="-1763" t="-1617" b="-138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/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blipFill>
                <a:blip r:embed="rId21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9CA18A-EEC7-462B-9BE6-7C82A3988FDC}"/>
              </a:ext>
            </a:extLst>
          </p:cNvPr>
          <p:cNvSpPr/>
          <p:nvPr/>
        </p:nvSpPr>
        <p:spPr bwMode="auto">
          <a:xfrm>
            <a:off x="6773034" y="3019156"/>
            <a:ext cx="2063469" cy="752805"/>
          </a:xfrm>
          <a:prstGeom prst="wedgeRoundRectCallout">
            <a:avLst>
              <a:gd name="adj1" fmla="val -84823"/>
              <a:gd name="adj2" fmla="val 690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To make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 process random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/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blipFill>
                <a:blip r:embed="rId22"/>
                <a:stretch>
                  <a:fillRect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7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till the end 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41506" y="20299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9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C6A0E22-3E5E-4800-ABC1-4E82C098521A}"/>
              </a:ext>
            </a:extLst>
          </p:cNvPr>
          <p:cNvSpPr/>
          <p:nvPr/>
        </p:nvSpPr>
        <p:spPr bwMode="auto">
          <a:xfrm>
            <a:off x="1050630" y="2034426"/>
            <a:ext cx="1532078" cy="633046"/>
          </a:xfrm>
          <a:prstGeom prst="wedgeRoundRectCallout">
            <a:avLst>
              <a:gd name="adj1" fmla="val 74498"/>
              <a:gd name="adj2" fmla="val 11837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Random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order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2B927-F319-4F10-9626-F2A3A8B20C13}"/>
              </a:ext>
            </a:extLst>
          </p:cNvPr>
          <p:cNvSpPr txBox="1"/>
          <p:nvPr/>
        </p:nvSpPr>
        <p:spPr>
          <a:xfrm>
            <a:off x="7267985" y="1417638"/>
            <a:ext cx="1745883" cy="3881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E903F-CEF5-4328-ADBD-937C1F6C04AF}"/>
              </a:ext>
            </a:extLst>
          </p:cNvPr>
          <p:cNvSpPr txBox="1"/>
          <p:nvPr/>
        </p:nvSpPr>
        <p:spPr>
          <a:xfrm>
            <a:off x="7392608" y="1800665"/>
            <a:ext cx="140249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/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charset="0"/>
                    <a:cs typeface="Arial" charset="0"/>
                  </a:rPr>
                  <a:t>Set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charset="0"/>
                    <a:cs typeface="Arial" charset="0"/>
                  </a:rPr>
                  <a:t>locations of correct guesses</a:t>
                </a:r>
                <a:endParaRPr lang="en-IL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blipFill>
                <a:blip r:embed="rId10"/>
                <a:stretch>
                  <a:fillRect l="-4292" t="-1818" r="-6438" b="-6818"/>
                </a:stretch>
              </a:blipFill>
              <a:ln w="1905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3AD938E-62FF-45BF-92C4-859A70E030A9}"/>
              </a:ext>
            </a:extLst>
          </p:cNvPr>
          <p:cNvSpPr txBox="1"/>
          <p:nvPr/>
        </p:nvSpPr>
        <p:spPr>
          <a:xfrm>
            <a:off x="7397528" y="3866271"/>
            <a:ext cx="1437425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Values at incorrect locations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/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0B103B88-DBE7-454F-8C8E-01A75824478E}"/>
              </a:ext>
            </a:extLst>
          </p:cNvPr>
          <p:cNvSpPr/>
          <p:nvPr/>
        </p:nvSpPr>
        <p:spPr bwMode="auto">
          <a:xfrm>
            <a:off x="574805" y="3258473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0C9A4D1-EB00-432D-A221-4AABF0F82483}"/>
              </a:ext>
            </a:extLst>
          </p:cNvPr>
          <p:cNvSpPr/>
          <p:nvPr/>
        </p:nvSpPr>
        <p:spPr bwMode="auto">
          <a:xfrm>
            <a:off x="6507896" y="3286610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/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Encoding of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blipFill>
                <a:blip r:embed="rId12"/>
                <a:stretch>
                  <a:fillRect l="-3147"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16"/>
            <a:ext cx="8229600" cy="1143000"/>
          </a:xfrm>
        </p:spPr>
        <p:txBody>
          <a:bodyPr/>
          <a:lstStyle/>
          <a:p>
            <a:r>
              <a:rPr lang="en-US" dirty="0"/>
              <a:t>Guess the card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</p:spPr>
            <p:txBody>
              <a:bodyPr/>
              <a:lstStyle/>
              <a:p>
                <a:r>
                  <a:rPr lang="en-US" sz="2800" dirty="0"/>
                  <a:t>Guessing the next card: a deck of n cards is </a:t>
                </a:r>
                <a:r>
                  <a:rPr lang="en-US" sz="2800" b="1" dirty="0"/>
                  <a:t>shuffled </a:t>
                </a:r>
                <a:r>
                  <a:rPr lang="en-US" sz="2800" dirty="0"/>
                  <a:t>and the cards are drawn one by one </a:t>
                </a:r>
              </a:p>
              <a:p>
                <a:pPr lvl="1"/>
                <a:r>
                  <a:rPr lang="en-US" sz="2400" dirty="0"/>
                  <a:t>You try to guess the next card, for n rounds</a:t>
                </a:r>
              </a:p>
              <a:p>
                <a:r>
                  <a:rPr lang="en-US" sz="2800" dirty="0"/>
                  <a:t>No memory: expected number of correct guesses: </a:t>
                </a:r>
              </a:p>
              <a:p>
                <a:pPr lvl="1"/>
                <a:r>
                  <a:rPr lang="en-US" sz="2400" b="1" dirty="0"/>
                  <a:t>1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Perfect memory:  expected number of correct guesses: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endParaRPr lang="en-US" sz="2800" dirty="0"/>
              </a:p>
              <a:p>
                <a:r>
                  <a:rPr lang="en-US" sz="2800" dirty="0"/>
                  <a:t>What if there are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lvl="1"/>
                <a:r>
                  <a:rPr lang="en-US" dirty="0"/>
                  <a:t>Is this the best possible?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  <a:blipFill>
                <a:blip r:embed="rId2"/>
                <a:stretch>
                  <a:fillRect l="-1446" t="-1246" r="-1377" b="-10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868615" y="5974264"/>
            <a:ext cx="2586681" cy="856735"/>
          </a:xfrm>
          <a:prstGeom prst="wedgeRoundRectCallout">
            <a:avLst>
              <a:gd name="adj1" fmla="val -91215"/>
              <a:gd name="adj2" fmla="val 1250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No! </a:t>
            </a:r>
            <a:r>
              <a:rPr lang="en-US" sz="2400" dirty="0">
                <a:latin typeface="Arial" charset="0"/>
                <a:cs typeface="Arial" charset="0"/>
              </a:rPr>
              <a:t>Can do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cs typeface="Arial" charset="0"/>
              </a:rPr>
              <a:t>much better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10951" y="4379122"/>
            <a:ext cx="5453996" cy="709256"/>
          </a:xfrm>
          <a:prstGeom prst="wedgeRoundRectCallout">
            <a:avLst>
              <a:gd name="adj1" fmla="val -27119"/>
              <a:gd name="adj2" fmla="val 958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Idea: remember the first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(in terms of </a:t>
            </a:r>
          </a:p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face value) cards and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ignore the rest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FE55F66-A82E-4114-AC8D-3B03BA97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01" y="155329"/>
            <a:ext cx="954857" cy="95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/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⋯</m:t>
                      </m:r>
                      <m:f>
                        <m:fPr>
                          <m:ctrlP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den>
                      </m:f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+⋯ 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236DD8-F27E-4A55-B196-1D6AAC1ABC3B}"/>
              </a:ext>
            </a:extLst>
          </p:cNvPr>
          <p:cNvSpPr/>
          <p:nvPr/>
        </p:nvSpPr>
        <p:spPr bwMode="auto">
          <a:xfrm>
            <a:off x="6353458" y="5311234"/>
            <a:ext cx="2502157" cy="1118231"/>
          </a:xfrm>
          <a:prstGeom prst="wedgeRoundRectCallout">
            <a:avLst>
              <a:gd name="adj1" fmla="val -33885"/>
              <a:gd name="adj2" fmla="val -14645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 of the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state of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count the number of the ordered sets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two different ways: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all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charset="0"/>
                    <a:cs typeface="Arial" charset="0"/>
                  </a:rPr>
                  <a:t> </a:t>
                </a:r>
                <a:r>
                  <a:rPr lang="en-US" dirty="0"/>
                  <a:t>- upper bound on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according the encoding.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  <a:blipFill>
                <a:blip r:embed="rId2"/>
                <a:stretch>
                  <a:fillRect l="-1895" t="-1615" r="-1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0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he-IL" sz="2400" dirty="0"/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200" dirty="0">
                            <a:solidFill>
                              <a:srgbClr val="000000"/>
                            </a:solidFill>
                            <a:latin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Taking ln:</a:t>
                </a:r>
              </a:p>
              <a:p>
                <a:pPr marL="0" indent="0" algn="ctr">
                  <a:buNone/>
                </a:pPr>
                <a:r>
                  <a:rPr lang="en-US" dirty="0"/>
                  <a:t>ℓ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Overall guesses at most: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ln n+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choose best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Both summands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  <a:blipFill>
                <a:blip r:embed="rId2"/>
                <a:stretch>
                  <a:fillRect l="-1926" b="-13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/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/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Arial" charset="0"/>
                    <a:cs typeface="Arial" charset="0"/>
                  </a:rPr>
                  <a:t>From the part </a:t>
                </a:r>
              </a:p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before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blipFill>
                <a:blip r:embed="rId11"/>
                <a:stretch>
                  <a:fillRect l="-2180" t="-17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C19E9C-361F-4B97-AD6F-29FA484D752E}"/>
              </a:ext>
            </a:extLst>
          </p:cNvPr>
          <p:cNvSpPr/>
          <p:nvPr/>
        </p:nvSpPr>
        <p:spPr bwMode="auto">
          <a:xfrm>
            <a:off x="7497269" y="191395"/>
            <a:ext cx="1476797" cy="1118231"/>
          </a:xfrm>
          <a:prstGeom prst="wedgeRoundRectCallout">
            <a:avLst>
              <a:gd name="adj1" fmla="val 15903"/>
              <a:gd name="adj2" fmla="val 8856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of the state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of </a:t>
            </a:r>
            <a:r>
              <a:rPr lang="en-US" sz="20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D7448-29C0-4F64-8ED3-641AC99E0E40}"/>
              </a:ext>
            </a:extLst>
          </p:cNvPr>
          <p:cNvSpPr txBox="1"/>
          <p:nvPr/>
        </p:nvSpPr>
        <p:spPr>
          <a:xfrm>
            <a:off x="64735" y="1309626"/>
            <a:ext cx="354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two ways to count: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/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blipFill>
                <a:blip r:embed="rId12"/>
                <a:stretch>
                  <a:fillRect t="-8989" b="-303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8857-0666-4343-82C8-55047585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</a:p>
              <a:p>
                <a:r>
                  <a:rPr lang="en-US" dirty="0"/>
                  <a:t>There is a 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that obtains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correct cards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in expectation </a:t>
                </a: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and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Any </a:t>
                </a:r>
                <a:r>
                  <a:rPr lang="en-US" dirty="0"/>
                  <a:t>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can get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at most </a:t>
                </a:r>
                <a:r>
                  <a:rPr lang="en-US" altLang="en-IL" dirty="0">
                    <a:latin typeface="Arial" panose="020B0604020202020204" pitchFamily="34" charset="0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) correct cards in expectation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1752" r="-593" b="-5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65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players, `</a:t>
            </a:r>
            <a:r>
              <a:rPr lang="en-US" sz="2800" dirty="0">
                <a:solidFill>
                  <a:srgbClr val="7030A0"/>
                </a:solidFill>
              </a:rPr>
              <a:t>first</a:t>
            </a:r>
            <a:r>
              <a:rPr lang="en-US" sz="2800" dirty="0"/>
              <a:t>’ and `</a:t>
            </a:r>
            <a:r>
              <a:rPr lang="en-US" sz="2800" dirty="0">
                <a:solidFill>
                  <a:srgbClr val="C00000"/>
                </a:solidFill>
              </a:rPr>
              <a:t>second</a:t>
            </a:r>
            <a:r>
              <a:rPr lang="en-US" sz="2800" dirty="0"/>
              <a:t>’, game:</a:t>
            </a:r>
          </a:p>
          <a:p>
            <a:r>
              <a:rPr lang="en-US" sz="2800" dirty="0"/>
              <a:t>A </a:t>
            </a:r>
            <a:r>
              <a:rPr lang="en-US" sz="2800" i="1" dirty="0"/>
              <a:t>virtual</a:t>
            </a:r>
            <a:r>
              <a:rPr lang="en-US" sz="2800" dirty="0"/>
              <a:t> deck with 2n cards</a:t>
            </a:r>
          </a:p>
          <a:p>
            <a:r>
              <a:rPr lang="en-US" sz="2800" dirty="0"/>
              <a:t>Each round: alternating players should pick a card (value in 1..2n) that has not appeared so far</a:t>
            </a:r>
          </a:p>
          <a:p>
            <a:r>
              <a:rPr lang="en-US" sz="2800" dirty="0"/>
              <a:t>If any player </a:t>
            </a:r>
            <a:r>
              <a:rPr lang="en-US" sz="2800" dirty="0">
                <a:solidFill>
                  <a:srgbClr val="FF0000"/>
                </a:solidFill>
              </a:rPr>
              <a:t>repeats</a:t>
            </a:r>
            <a:r>
              <a:rPr lang="en-US" sz="2800" dirty="0"/>
              <a:t> a card that has appeared: </a:t>
            </a:r>
            <a:r>
              <a:rPr lang="en-US" sz="2800" dirty="0">
                <a:solidFill>
                  <a:srgbClr val="FF0000"/>
                </a:solidFill>
              </a:rPr>
              <a:t>loses the game</a:t>
            </a:r>
            <a:r>
              <a:rPr lang="en-US" sz="2800" dirty="0"/>
              <a:t>.</a:t>
            </a:r>
          </a:p>
          <a:p>
            <a:r>
              <a:rPr lang="en-US" sz="2800" dirty="0"/>
              <a:t>If all cards are picked: </a:t>
            </a:r>
            <a:r>
              <a:rPr lang="en-US" sz="2800" b="1" dirty="0"/>
              <a:t>draw</a:t>
            </a:r>
          </a:p>
          <a:p>
            <a:pPr marL="0" indent="0">
              <a:buNone/>
            </a:pPr>
            <a:r>
              <a:rPr lang="en-US" sz="2800" dirty="0"/>
              <a:t>With perfect memory a </a:t>
            </a:r>
            <a:r>
              <a:rPr lang="en-US" sz="2800" b="1" dirty="0"/>
              <a:t>draw</a:t>
            </a:r>
            <a:r>
              <a:rPr lang="en-US" sz="2800" dirty="0"/>
              <a:t> is reached</a:t>
            </a:r>
          </a:p>
          <a:p>
            <a:pPr marL="0" indent="0">
              <a:buNone/>
            </a:pPr>
            <a:r>
              <a:rPr lang="en-US" sz="2800" b="1" dirty="0"/>
              <a:t>Claim: </a:t>
            </a:r>
            <a:r>
              <a:rPr lang="en-US" sz="2800" b="1" dirty="0">
                <a:solidFill>
                  <a:srgbClr val="C00000"/>
                </a:solidFill>
              </a:rPr>
              <a:t>Second</a:t>
            </a:r>
            <a:r>
              <a:rPr lang="en-US" sz="2800" b="1" dirty="0"/>
              <a:t> </a:t>
            </a:r>
            <a:r>
              <a:rPr lang="en-US" sz="2800" dirty="0"/>
              <a:t>player has a strategy that requires very little memory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18425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Claim </a:t>
            </a:r>
            <a:r>
              <a:rPr lang="en-US" sz="2800" dirty="0"/>
              <a:t>(</a:t>
            </a:r>
            <a:r>
              <a:rPr lang="en-US" sz="2800" dirty="0" err="1"/>
              <a:t>Sumagha</a:t>
            </a:r>
            <a:r>
              <a:rPr lang="en-US" sz="2800" dirty="0"/>
              <a:t> Garg and Jon Schneider):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</a:t>
            </a:r>
            <a:r>
              <a:rPr lang="en-US" sz="2800" b="1" dirty="0"/>
              <a:t>does not have a deterministic </a:t>
            </a:r>
            <a:r>
              <a:rPr lang="en-US" sz="2800" dirty="0"/>
              <a:t>strategy that uses </a:t>
            </a:r>
            <a:r>
              <a:rPr lang="en-US" sz="2800" b="1" dirty="0"/>
              <a:t>sublinear space </a:t>
            </a:r>
            <a:r>
              <a:rPr lang="en-US" sz="2800" dirty="0"/>
              <a:t>and guarantees a draw. </a:t>
            </a:r>
          </a:p>
          <a:p>
            <a:pPr marL="0" indent="0">
              <a:buNone/>
            </a:pPr>
            <a:r>
              <a:rPr lang="en-US" sz="2800" dirty="0"/>
              <a:t>What about probabilistic strategies?</a:t>
            </a:r>
          </a:p>
          <a:p>
            <a:pPr marL="0" indent="0">
              <a:buNone/>
            </a:pPr>
            <a:r>
              <a:rPr lang="en-US" sz="2800" dirty="0"/>
              <a:t>Garg and Schneider and </a:t>
            </a:r>
            <a:r>
              <a:rPr lang="en-US" sz="2800" dirty="0" err="1"/>
              <a:t>Feige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has access to a </a:t>
            </a:r>
            <a:r>
              <a:rPr lang="en-US" sz="2800" b="1" dirty="0"/>
              <a:t>secret matching</a:t>
            </a:r>
          </a:p>
          <a:p>
            <a:pPr marL="0" indent="0">
              <a:buNone/>
            </a:pPr>
            <a:r>
              <a:rPr lang="en-US" sz="2800" dirty="0"/>
              <a:t>Can use techniques like the subset encoding we saw to figure out numbers that have appeared so far</a:t>
            </a:r>
          </a:p>
          <a:p>
            <a:pPr marL="400050" lvl="1" indent="0">
              <a:buNone/>
            </a:pPr>
            <a:r>
              <a:rPr lang="en-US" sz="2400" dirty="0"/>
              <a:t>Whenever the </a:t>
            </a:r>
            <a:r>
              <a:rPr lang="en-US" sz="2400" b="1" dirty="0">
                <a:solidFill>
                  <a:srgbClr val="C00000"/>
                </a:solidFill>
              </a:rPr>
              <a:t>Second</a:t>
            </a:r>
            <a:r>
              <a:rPr lang="en-US" sz="2400" b="1" dirty="0"/>
              <a:t> </a:t>
            </a:r>
            <a:r>
              <a:rPr lang="en-US" sz="2400" dirty="0"/>
              <a:t>player guesses the `Old Maid’  - the unmatched value</a:t>
            </a:r>
            <a:endParaRPr lang="en-I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1022-04FA-4581-94E8-227BBA1D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0940" y="-448091"/>
            <a:ext cx="1381565" cy="25884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CFFD2-D0B9-4164-9CC8-8AE86F13C9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98609" y="61261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B998B6A-5415-4FFC-BBE3-D5385A744A95}"/>
              </a:ext>
            </a:extLst>
          </p:cNvPr>
          <p:cNvSpPr/>
          <p:nvPr/>
        </p:nvSpPr>
        <p:spPr bwMode="auto">
          <a:xfrm>
            <a:off x="4445392" y="62809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661ADB-F728-40AC-9397-39EC83FE9D87}"/>
              </a:ext>
            </a:extLst>
          </p:cNvPr>
          <p:cNvSpPr/>
          <p:nvPr/>
        </p:nvSpPr>
        <p:spPr bwMode="auto">
          <a:xfrm>
            <a:off x="5662244" y="59920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050CA-1DC1-455D-AE2C-0A4AB1EFCA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7700" y="62785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CE4416-00CF-4198-8672-4716D44D5A75}"/>
              </a:ext>
            </a:extLst>
          </p:cNvPr>
          <p:cNvSpPr/>
          <p:nvPr/>
        </p:nvSpPr>
        <p:spPr bwMode="auto">
          <a:xfrm>
            <a:off x="5364483" y="64333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54F8CC-D824-43B7-9AC0-3B516B919B34}"/>
              </a:ext>
            </a:extLst>
          </p:cNvPr>
          <p:cNvSpPr/>
          <p:nvPr/>
        </p:nvSpPr>
        <p:spPr bwMode="auto">
          <a:xfrm>
            <a:off x="6581335" y="61444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84B849-C276-46E5-80E2-782EAF31A6A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4553" y="6370005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F279F5-BBC0-42D5-8715-2015604001CE}"/>
              </a:ext>
            </a:extLst>
          </p:cNvPr>
          <p:cNvSpPr/>
          <p:nvPr/>
        </p:nvSpPr>
        <p:spPr bwMode="auto">
          <a:xfrm>
            <a:off x="6581336" y="6524751"/>
            <a:ext cx="260252" cy="22539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212B38-A5D7-429C-8FC2-55C2D8111B02}"/>
              </a:ext>
            </a:extLst>
          </p:cNvPr>
          <p:cNvSpPr/>
          <p:nvPr/>
        </p:nvSpPr>
        <p:spPr bwMode="auto">
          <a:xfrm>
            <a:off x="7798188" y="6235886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8E01-3E7E-4A44-BAFB-6D64E6A8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Discussion and Open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</p:spPr>
            <p:txBody>
              <a:bodyPr/>
              <a:lstStyle/>
              <a:p>
                <a:r>
                  <a:rPr lang="en-US" dirty="0"/>
                  <a:t>Refine getting to (1-o(1))ln n. </a:t>
                </a:r>
              </a:p>
              <a:p>
                <a:pPr lvl="1"/>
                <a:r>
                  <a:rPr lang="en-US" dirty="0"/>
                  <a:t>Do we need to go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/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  <a:blipFill>
                <a:blip r:embed="rId2"/>
                <a:stretch>
                  <a:fillRect l="-1871" t="-21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7041-CF75-424C-8F96-D48CC96C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E994-8779-43E2-A6A7-A2EE068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9" y="1111393"/>
            <a:ext cx="8460348" cy="4525963"/>
          </a:xfrm>
        </p:spPr>
        <p:txBody>
          <a:bodyPr/>
          <a:lstStyle/>
          <a:p>
            <a:r>
              <a:rPr lang="en-US" sz="2800" dirty="0"/>
              <a:t>What about high concentration?</a:t>
            </a:r>
          </a:p>
          <a:p>
            <a:r>
              <a:rPr lang="en-US" sz="2800" dirty="0"/>
              <a:t>Relationship with card counting in Blackjack??</a:t>
            </a:r>
            <a:endParaRPr lang="en-IL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2C193-1A7F-41EC-AE96-41A14241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74" y="4265756"/>
            <a:ext cx="1960195" cy="1104243"/>
          </a:xfrm>
          <a:prstGeom prst="rect">
            <a:avLst/>
          </a:prstGeom>
        </p:spPr>
      </p:pic>
      <p:pic>
        <p:nvPicPr>
          <p:cNvPr id="1026" name="Picture 2" descr="Alan from the hangover casino - etfc.akulapizza.ru">
            <a:extLst>
              <a:ext uri="{FF2B5EF4-FFF2-40B4-BE49-F238E27FC236}">
                <a16:creationId xmlns:a16="http://schemas.microsoft.com/office/drawing/2014/main" id="{B0D4DDDE-8666-4E87-8D4E-2C22EDFE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" y="3017389"/>
            <a:ext cx="2040694" cy="11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E71647-8809-44A8-9F7F-1EE8C82E8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50" y="3120781"/>
            <a:ext cx="1138246" cy="15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Homework: Guess the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of the cards are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half </a:t>
            </a:r>
            <a:r>
              <a:rPr lang="en-US" b="1" dirty="0"/>
              <a:t>black</a:t>
            </a:r>
          </a:p>
          <a:p>
            <a:r>
              <a:rPr lang="en-US" dirty="0"/>
              <a:t>Cards turned one by one</a:t>
            </a:r>
          </a:p>
          <a:p>
            <a:r>
              <a:rPr lang="en-US" dirty="0"/>
              <a:t>At any point can stop and guess that the next card is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What is the probability of success of best algorithm?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579" y="5156886"/>
            <a:ext cx="55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look at exercise 2.32 in the book</a:t>
            </a:r>
          </a:p>
          <a:p>
            <a:r>
              <a:rPr lang="en-US" sz="2400" dirty="0"/>
              <a:t>The Secretary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are not the same problems</a:t>
            </a:r>
          </a:p>
        </p:txBody>
      </p:sp>
    </p:spTree>
    <p:extLst>
      <p:ext uri="{BB962C8B-B14F-4D97-AF65-F5344CB8AC3E}">
        <p14:creationId xmlns:p14="http://schemas.microsoft.com/office/powerpoint/2010/main" val="32994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CB80AB-395F-46EE-8020-FD35027841EC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26244" y="-106012"/>
            <a:ext cx="8229600" cy="1143000"/>
          </a:xfrm>
        </p:spPr>
        <p:txBody>
          <a:bodyPr/>
          <a:lstStyle/>
          <a:p>
            <a:r>
              <a:rPr lang="en-US" altLang="he-IL" sz="4000" dirty="0"/>
              <a:t>Communication Complexity</a:t>
            </a:r>
          </a:p>
        </p:txBody>
      </p:sp>
      <p:pic>
        <p:nvPicPr>
          <p:cNvPr id="28676" name="Picture 67" descr="cap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998538"/>
            <a:ext cx="538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8" descr="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44575"/>
            <a:ext cx="608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016000" y="2259013"/>
            <a:ext cx="2160588" cy="314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807075" y="2259013"/>
            <a:ext cx="2160588" cy="314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82588" y="21367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7921625" y="2111375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3846513" y="3827463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f(x,y)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 rot="18231539" flipH="1">
            <a:off x="2243137" y="2519363"/>
            <a:ext cx="263525" cy="806450"/>
          </a:xfrm>
          <a:prstGeom prst="downArrow">
            <a:avLst>
              <a:gd name="adj1" fmla="val 50000"/>
              <a:gd name="adj2" fmla="val 3734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 rot="2427441">
            <a:off x="6575425" y="2589213"/>
            <a:ext cx="307975" cy="603250"/>
          </a:xfrm>
          <a:prstGeom prst="downArrow">
            <a:avLst>
              <a:gd name="adj1" fmla="val 50000"/>
              <a:gd name="adj2" fmla="val 3731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202" name="AutoShape 18"/>
          <p:cNvSpPr>
            <a:spLocks noChangeArrowheads="1"/>
          </p:cNvSpPr>
          <p:nvPr/>
        </p:nvSpPr>
        <p:spPr bwMode="auto">
          <a:xfrm>
            <a:off x="4419600" y="2949575"/>
            <a:ext cx="242888" cy="877888"/>
          </a:xfrm>
          <a:prstGeom prst="downArrow">
            <a:avLst>
              <a:gd name="adj1" fmla="val 50000"/>
              <a:gd name="adj2" fmla="val 3731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686" name="Group 5"/>
          <p:cNvGrpSpPr>
            <a:grpSpLocks/>
          </p:cNvGrpSpPr>
          <p:nvPr/>
        </p:nvGrpSpPr>
        <p:grpSpPr bwMode="auto">
          <a:xfrm>
            <a:off x="3830638" y="2009775"/>
            <a:ext cx="1439862" cy="584200"/>
            <a:chOff x="2385" y="3369"/>
            <a:chExt cx="907" cy="368"/>
          </a:xfrm>
        </p:grpSpPr>
        <p:sp>
          <p:nvSpPr>
            <p:cNvPr id="28691" name="Line 6"/>
            <p:cNvSpPr>
              <a:spLocks noChangeShapeType="1"/>
            </p:cNvSpPr>
            <p:nvPr/>
          </p:nvSpPr>
          <p:spPr bwMode="auto">
            <a:xfrm>
              <a:off x="2385" y="3369"/>
              <a:ext cx="907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92" name="Line 7"/>
            <p:cNvSpPr>
              <a:spLocks noChangeShapeType="1"/>
            </p:cNvSpPr>
            <p:nvPr/>
          </p:nvSpPr>
          <p:spPr bwMode="auto">
            <a:xfrm>
              <a:off x="2385" y="3539"/>
              <a:ext cx="907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>
              <a:off x="2385" y="3737"/>
              <a:ext cx="907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687" name="TextBox 2"/>
          <p:cNvSpPr txBox="1">
            <a:spLocks noChangeArrowheads="1"/>
          </p:cNvSpPr>
          <p:nvPr/>
        </p:nvSpPr>
        <p:spPr bwMode="auto">
          <a:xfrm>
            <a:off x="566738" y="4643438"/>
            <a:ext cx="83804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Let </a:t>
            </a:r>
            <a:r>
              <a:rPr kumimoji="0" lang="en-US" altLang="he-IL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f: X </a:t>
            </a:r>
            <a:r>
              <a:rPr kumimoji="0" lang="en-US" altLang="he-IL" sz="2800" b="0" i="0" u="none" strike="noStrike" kern="1200" cap="none" spc="0" normalizeH="0" baseline="16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altLang="he-IL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Y</a:t>
            </a:r>
            <a:r>
              <a:rPr kumimoji="0" lang="en-US" altLang="he-IL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MT Extra" panose="05050102010205020202" pitchFamily="18" charset="2"/>
              </a:rPr>
              <a:t></a:t>
            </a:r>
            <a:r>
              <a:rPr kumimoji="0" lang="en-US" altLang="he-IL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Z</a:t>
            </a:r>
            <a:r>
              <a:rPr kumimoji="0" lang="en-US" alt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Input is split between two participants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Want to compute:</a:t>
            </a: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z=f</a:t>
            </a: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(x,y)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while exchanging as few bits as possible</a:t>
            </a:r>
            <a:endParaRPr kumimoji="1" lang="en-US" alt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8" name="Text Box 5"/>
          <p:cNvSpPr txBox="1">
            <a:spLocks noChangeArrowheads="1"/>
          </p:cNvSpPr>
          <p:nvPr/>
        </p:nvSpPr>
        <p:spPr bwMode="auto">
          <a:xfrm>
            <a:off x="665163" y="1004888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he-IL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8689" name="Text Box 5"/>
          <p:cNvSpPr txBox="1">
            <a:spLocks noChangeArrowheads="1"/>
          </p:cNvSpPr>
          <p:nvPr/>
        </p:nvSpPr>
        <p:spPr bwMode="auto">
          <a:xfrm>
            <a:off x="7688263" y="96837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he-IL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900" y="3294063"/>
            <a:ext cx="3903663" cy="1938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Complexity of a protocol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number of bits for worst case input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Complexity of a function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complexity of best protocol </a:t>
            </a:r>
            <a:endParaRPr kumimoji="0" lang="en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" dur="indefinite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" dur="indefinite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9" grpId="0"/>
      <p:bldP spid="221200" grpId="0" animBg="1"/>
      <p:bldP spid="221200" grpId="1" animBg="1"/>
      <p:bldP spid="221201" grpId="0" animBg="1"/>
      <p:bldP spid="221201" grpId="1" animBg="1"/>
      <p:bldP spid="22120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Equality and Other 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62" y="1663987"/>
                <a:ext cx="7772400" cy="4114800"/>
              </a:xfrm>
            </p:spPr>
            <p:txBody>
              <a:bodyPr/>
              <a:lstStyle/>
              <a:p>
                <a:r>
                  <a:rPr lang="en-US" sz="3200" dirty="0">
                    <a:latin typeface="Arial Narrow" panose="020B0606020202030204" pitchFamily="34" charset="0"/>
                  </a:rPr>
                  <a:t>Our canonical example: equality.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Arial Narrow" panose="020B0606020202030204" pitchFamily="34" charset="0"/>
                  </a:rPr>
                  <a:t>iff</a:t>
                </a:r>
                <a:r>
                  <a:rPr lang="en-US" sz="2800" dirty="0"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  <a:p>
                <a:r>
                  <a:rPr lang="en-US" sz="3200" dirty="0">
                    <a:latin typeface="Arial Narrow" panose="020B0606020202030204" pitchFamily="34" charset="0"/>
                  </a:rPr>
                  <a:t>A non-trivial predicate:</a:t>
                </a:r>
              </a:p>
              <a:p>
                <a:pPr lvl="1"/>
                <a:r>
                  <a:rPr lang="en-US" sz="2900" dirty="0">
                    <a:latin typeface="Arial Narrow" panose="020B0606020202030204" pitchFamily="34" charset="0"/>
                  </a:rPr>
                  <a:t>with no redundant rows and columns</a:t>
                </a:r>
              </a:p>
              <a:p>
                <a:pPr lvl="1"/>
                <a:r>
                  <a:rPr lang="en-US" sz="2800" dirty="0">
                    <a:latin typeface="Arial Narrow" panose="020B0606020202030204" pitchFamily="34" charset="0"/>
                  </a:rPr>
                  <a:t>No two rows or two columns are </a:t>
                </a:r>
                <a:r>
                  <a:rPr lang="en-US" sz="2800" b="1" dirty="0">
                    <a:latin typeface="Arial Narrow" panose="020B0606020202030204" pitchFamily="34" charset="0"/>
                  </a:rPr>
                  <a:t>identical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 Narrow" panose="020B0606020202030204" pitchFamily="34" charset="0"/>
                  </a:rPr>
                  <a:t>Efficiently Separable Predicate:</a:t>
                </a:r>
              </a:p>
              <a:p>
                <a:r>
                  <a:rPr lang="en-US" sz="3200" dirty="0">
                    <a:latin typeface="Arial Narrow" panose="020B0606020202030204" pitchFamily="34" charset="0"/>
                  </a:rPr>
                  <a:t>There is an efficient algorithm that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latin typeface="Arial Narrow" panose="020B0606020202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 Narrow" panose="020B0606020202030204" pitchFamily="34" charset="0"/>
                  </a:rPr>
                  <a:t>finds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Arial Narrow" panose="020B0606020202030204" pitchFamily="34" charset="0"/>
                  </a:rPr>
                  <a:t> </a:t>
                </a:r>
                <a:r>
                  <a:rPr lang="en-US" sz="3200" dirty="0" err="1">
                    <a:latin typeface="Arial Narrow" panose="020B0606020202030204" pitchFamily="34" charset="0"/>
                  </a:rPr>
                  <a:t>s.t.</a:t>
                </a:r>
                <a:r>
                  <a:rPr lang="en-US" sz="3200" dirty="0"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3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2" y="1663987"/>
                <a:ext cx="7772400" cy="4114800"/>
              </a:xfrm>
              <a:blipFill>
                <a:blip r:embed="rId2"/>
                <a:stretch>
                  <a:fillRect l="-1961" t="-1926" b="-25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2B57-7CB5-44A3-8550-56C7BF66EFC7}" type="slidenum">
              <a:rPr lang="he-IL" altLang="he-IL" smtClean="0"/>
              <a:pPr/>
              <a:t>39</a:t>
            </a:fld>
            <a:endParaRPr lang="en-US" altLang="he-IL"/>
          </a:p>
        </p:txBody>
      </p:sp>
      <p:sp>
        <p:nvSpPr>
          <p:cNvPr id="5" name="Rectangle 4"/>
          <p:cNvSpPr/>
          <p:nvPr/>
        </p:nvSpPr>
        <p:spPr bwMode="auto">
          <a:xfrm>
            <a:off x="7391400" y="1669208"/>
            <a:ext cx="155575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5D307B-5C92-8843-54BD-6D6282DB7586}"/>
                  </a:ext>
                </a:extLst>
              </p:cNvPr>
              <p:cNvSpPr txBox="1"/>
              <p:nvPr/>
            </p:nvSpPr>
            <p:spPr>
              <a:xfrm>
                <a:off x="6705600" y="189780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5D307B-5C92-8843-54BD-6D6282DB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97808"/>
                <a:ext cx="457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AC7D18-1C5D-8E5D-6EFC-AD61B1DB04C0}"/>
              </a:ext>
            </a:extLst>
          </p:cNvPr>
          <p:cNvCxnSpPr>
            <a:stCxn id="6" idx="3"/>
            <a:endCxn id="5" idx="1"/>
          </p:cNvCxnSpPr>
          <p:nvPr/>
        </p:nvCxnSpPr>
        <p:spPr bwMode="auto">
          <a:xfrm>
            <a:off x="7162800" y="2128641"/>
            <a:ext cx="228600" cy="2263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483D7E-C2F7-EF18-8A84-313AAC1AF3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066087" y="1341049"/>
            <a:ext cx="206375" cy="3324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DB786B-D1FC-3092-F442-91EA2263EFF5}"/>
                  </a:ext>
                </a:extLst>
              </p:cNvPr>
              <p:cNvSpPr txBox="1"/>
              <p:nvPr/>
            </p:nvSpPr>
            <p:spPr>
              <a:xfrm>
                <a:off x="8066087" y="922508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DB786B-D1FC-3092-F442-91EA2263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087" y="922508"/>
                <a:ext cx="457200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9C61CA-57AA-BEBC-A177-8D61D8C041C2}"/>
                  </a:ext>
                </a:extLst>
              </p:cNvPr>
              <p:cNvSpPr txBox="1"/>
              <p:nvPr/>
            </p:nvSpPr>
            <p:spPr>
              <a:xfrm>
                <a:off x="7646987" y="2020526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9C61CA-57AA-BEBC-A177-8D61D8C0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87" y="2020526"/>
                <a:ext cx="838200" cy="461665"/>
              </a:xfrm>
              <a:prstGeom prst="rect">
                <a:avLst/>
              </a:prstGeom>
              <a:blipFill>
                <a:blip r:embed="rId5"/>
                <a:stretch>
                  <a:fillRect l="-5797" r="-34058" b="-19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7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First Idea: Encoding the </a:t>
            </a:r>
            <a:r>
              <a:rPr lang="en-US" i="1" dirty="0"/>
              <a:t>last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</p:spPr>
            <p:txBody>
              <a:bodyPr/>
              <a:lstStyle/>
              <a:p>
                <a:r>
                  <a:rPr lang="en-US" dirty="0"/>
                  <a:t>Can know for certain the </a:t>
                </a:r>
                <a:r>
                  <a:rPr lang="en-US" b="1" dirty="0"/>
                  <a:t>last card </a:t>
                </a:r>
                <a:r>
                  <a:rPr lang="en-US" dirty="0"/>
                  <a:t>using log n bits: keep track of the sum. Need log n bits.</a:t>
                </a:r>
              </a:p>
              <a:p>
                <a:r>
                  <a:rPr lang="en-US" dirty="0"/>
                  <a:t>Can generalize to the </a:t>
                </a:r>
                <a:r>
                  <a:rPr lang="en-US" b="1" dirty="0"/>
                  <a:t>k last cards </a:t>
                </a:r>
              </a:p>
              <a:p>
                <a:pPr lvl="1"/>
                <a:r>
                  <a:rPr lang="en-US" dirty="0"/>
                  <a:t>using O(k log n) bits: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instance, the polynomial from the set comparison protocol</a:t>
                </a:r>
              </a:p>
              <a:p>
                <a:pPr lvl="1"/>
                <a:r>
                  <a:rPr lang="en-US" dirty="0"/>
                  <a:t>Track the value of the polynomial at k points</a:t>
                </a:r>
              </a:p>
              <a:p>
                <a:pPr lvl="1"/>
                <a:r>
                  <a:rPr lang="en-US" dirty="0"/>
                  <a:t>Starting with the value of the points of the set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S={1, 2, </a:t>
                </a:r>
                <a:r>
                  <a:rPr lang="en-IL" dirty="0"/>
                  <a:t>…</a:t>
                </a:r>
                <a:r>
                  <a:rPr lang="en-US" dirty="0"/>
                  <a:t> n}</a:t>
                </a:r>
              </a:p>
              <a:p>
                <a:pPr marL="457200" lvl="1" indent="0">
                  <a:buNone/>
                </a:pPr>
                <a:r>
                  <a:rPr lang="en-US" dirty="0"/>
                  <a:t>Can use this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  <a:blipFill>
                <a:blip r:embed="rId2"/>
                <a:stretch>
                  <a:fillRect l="-1836" t="-2156" r="-1907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33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4000" dirty="0"/>
              <a:t>Communication Complexity Protocol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20585"/>
            <a:ext cx="77724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 Narrow" panose="020B0606020202030204" pitchFamily="34" charset="0"/>
              </a:rPr>
              <a:t>Protocols differ by  </a:t>
            </a: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Network layout</a:t>
            </a:r>
          </a:p>
          <a:p>
            <a:pPr lvl="1">
              <a:defRPr/>
            </a:pPr>
            <a:r>
              <a:rPr lang="en-US" dirty="0">
                <a:latin typeface="Arial Narrow" panose="020B0606020202030204" pitchFamily="34" charset="0"/>
              </a:rPr>
              <a:t>Who talk to who and number of rounds</a:t>
            </a:r>
          </a:p>
          <a:p>
            <a:pPr lvl="2">
              <a:defRPr/>
            </a:pPr>
            <a:r>
              <a:rPr lang="en-US" sz="2800" dirty="0">
                <a:latin typeface="Arial Narrow" panose="020B0606020202030204" pitchFamily="34" charset="0"/>
              </a:rPr>
              <a:t>Interactive Model</a:t>
            </a:r>
          </a:p>
          <a:p>
            <a:pPr lvl="2">
              <a:defRPr/>
            </a:pPr>
            <a:r>
              <a:rPr lang="en-US" sz="2800" dirty="0">
                <a:latin typeface="Arial Narrow" panose="020B0606020202030204" pitchFamily="34" charset="0"/>
              </a:rPr>
              <a:t>Simultaneous Message Model</a:t>
            </a: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Use of Randomness</a:t>
            </a:r>
          </a:p>
          <a:p>
            <a:pPr lvl="1">
              <a:defRPr/>
            </a:pPr>
            <a:r>
              <a:rPr lang="en-US" b="1" dirty="0">
                <a:latin typeface="Arial Narrow" panose="020B0606020202030204" pitchFamily="34" charset="0"/>
              </a:rPr>
              <a:t>Shared</a:t>
            </a:r>
            <a:r>
              <a:rPr lang="en-US" dirty="0">
                <a:latin typeface="Arial Narrow" panose="020B0606020202030204" pitchFamily="34" charset="0"/>
              </a:rPr>
              <a:t> public randomness</a:t>
            </a:r>
          </a:p>
          <a:p>
            <a:pPr lvl="2">
              <a:defRPr/>
            </a:pPr>
            <a:r>
              <a:rPr lang="en-US" dirty="0">
                <a:latin typeface="Arial Narrow" panose="020B0606020202030204" pitchFamily="34" charset="0"/>
              </a:rPr>
              <a:t>Independent of the inputs</a:t>
            </a:r>
          </a:p>
          <a:p>
            <a:pPr lvl="1">
              <a:defRPr/>
            </a:pPr>
            <a:r>
              <a:rPr lang="en-US" dirty="0">
                <a:latin typeface="Arial Narrow" panose="020B0606020202030204" pitchFamily="34" charset="0"/>
              </a:rPr>
              <a:t>Private Randomness</a:t>
            </a:r>
            <a:endParaRPr lang="en-IL" dirty="0">
              <a:latin typeface="Arial Narrow" panose="020B0606020202030204" pitchFamily="34" charset="0"/>
            </a:endParaRPr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DE647-5665-41B8-AB88-61435330CB2C}" type="slidenum">
              <a:rPr lang="he-IL" altLang="he-I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he-IL" sz="1400"/>
          </a:p>
        </p:txBody>
      </p:sp>
      <p:sp>
        <p:nvSpPr>
          <p:cNvPr id="5" name="TextBox 4"/>
          <p:cNvSpPr txBox="1"/>
          <p:nvPr/>
        </p:nvSpPr>
        <p:spPr>
          <a:xfrm>
            <a:off x="7133136" y="3968751"/>
            <a:ext cx="1851025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 Narrow" panose="020B0606020202030204" pitchFamily="34" charset="0"/>
              </a:rPr>
              <a:t>Orthogonal!</a:t>
            </a:r>
            <a:endParaRPr lang="en-IL" sz="2800" dirty="0">
              <a:latin typeface="Arial Narrow" panose="020B0606020202030204" pitchFamily="34" charset="0"/>
            </a:endParaRPr>
          </a:p>
        </p:txBody>
      </p:sp>
      <p:sp>
        <p:nvSpPr>
          <p:cNvPr id="8" name="Speech Bubble: Rectangle with Corners Rounded 7"/>
          <p:cNvSpPr/>
          <p:nvPr/>
        </p:nvSpPr>
        <p:spPr bwMode="auto">
          <a:xfrm>
            <a:off x="6242050" y="6302375"/>
            <a:ext cx="2890838" cy="457200"/>
          </a:xfrm>
          <a:prstGeom prst="wedgeRoundRectCallout">
            <a:avLst>
              <a:gd name="adj1" fmla="val -61248"/>
              <a:gd name="adj2" fmla="val 18802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sz="1800" dirty="0">
                <a:latin typeface="Arial Narrow" panose="020B0606020202030204" pitchFamily="34" charset="0"/>
                <a:cs typeface="Arial" charset="0"/>
              </a:rPr>
              <a:t>First proof: Ben-</a:t>
            </a:r>
            <a:r>
              <a:rPr lang="en-US" sz="1800" dirty="0" err="1">
                <a:latin typeface="Arial Narrow" panose="020B0606020202030204" pitchFamily="34" charset="0"/>
                <a:cs typeface="Arial" charset="0"/>
              </a:rPr>
              <a:t>Sasson</a:t>
            </a:r>
            <a:r>
              <a:rPr lang="en-US" sz="1800" dirty="0">
                <a:latin typeface="Arial Narrow" panose="020B0606020202030204" pitchFamily="34" charset="0"/>
                <a:cs typeface="Arial" charset="0"/>
              </a:rPr>
              <a:t>-</a:t>
            </a:r>
            <a:r>
              <a:rPr lang="en-US" sz="1800" dirty="0" err="1">
                <a:latin typeface="Arial Narrow" panose="020B0606020202030204" pitchFamily="34" charset="0"/>
                <a:cs typeface="Arial" charset="0"/>
              </a:rPr>
              <a:t>Maor</a:t>
            </a:r>
            <a:endParaRPr lang="en-IL" dirty="0"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/>
          <p:cNvSpPr/>
          <p:nvPr/>
        </p:nvSpPr>
        <p:spPr bwMode="auto">
          <a:xfrm>
            <a:off x="6019800" y="2971800"/>
            <a:ext cx="2889250" cy="457200"/>
          </a:xfrm>
          <a:prstGeom prst="wedgeRoundRectCallout">
            <a:avLst>
              <a:gd name="adj1" fmla="val -76138"/>
              <a:gd name="adj2" fmla="val 3751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sz="1800" dirty="0">
                <a:latin typeface="Arial Narrow" panose="020B0606020202030204" pitchFamily="34" charset="0"/>
                <a:cs typeface="Arial" charset="0"/>
              </a:rPr>
              <a:t>Newman: largest possible gap</a:t>
            </a:r>
            <a:endParaRPr lang="en-IL" dirty="0">
              <a:latin typeface="Arial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122738" y="3338513"/>
            <a:ext cx="2205037" cy="1576387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51" y="6035876"/>
                <a:ext cx="5715000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2400" dirty="0">
                    <a:latin typeface="+mn-lt"/>
                  </a:rPr>
                  <a:t>No function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+mn-lt"/>
                  </a:rPr>
                  <a:t>with private randomness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" y="6035876"/>
                <a:ext cx="5715000" cy="830997"/>
              </a:xfrm>
              <a:prstGeom prst="rect">
                <a:avLst/>
              </a:prstGeom>
              <a:blipFill>
                <a:blip r:embed="rId3"/>
                <a:stretch>
                  <a:fillRect l="-1599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1905000" y="2971800"/>
            <a:ext cx="2438400" cy="36671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1401000"/>
                <a:ext cx="4885146" cy="830997"/>
              </a:xfrm>
              <a:prstGeom prst="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2400" dirty="0">
                    <a:latin typeface="+mn-lt"/>
                  </a:rPr>
                  <a:t>Deterministic complexity is often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 algn="l"/>
                <a:r>
                  <a:rPr lang="en-US" sz="2400" dirty="0">
                    <a:latin typeface="+mn-lt"/>
                  </a:rPr>
                  <a:t>Example: equality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01000"/>
                <a:ext cx="4885146" cy="830997"/>
              </a:xfrm>
              <a:prstGeom prst="rect">
                <a:avLst/>
              </a:prstGeom>
              <a:blipFill>
                <a:blip r:embed="rId4"/>
                <a:stretch>
                  <a:fillRect l="-1998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01046" y="4874988"/>
                <a:ext cx="4027488" cy="1200329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2400" dirty="0">
                    <a:latin typeface="+mn-lt"/>
                  </a:rPr>
                  <a:t>Equality function Interactive</a:t>
                </a:r>
              </a:p>
              <a:p>
                <a:pPr marL="342900" indent="-342900" algn="l"/>
                <a:r>
                  <a:rPr lang="en-US" sz="2400" dirty="0">
                    <a:latin typeface="+mn-lt"/>
                  </a:rPr>
                  <a:t>Shared Randomness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 algn="l"/>
                <a:r>
                  <a:rPr lang="en-US" sz="2400" dirty="0">
                    <a:latin typeface="+mn-lt"/>
                  </a:rPr>
                  <a:t>Private Randomness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46" y="4874988"/>
                <a:ext cx="4027488" cy="1200329"/>
              </a:xfrm>
              <a:prstGeom prst="rect">
                <a:avLst/>
              </a:prstGeom>
              <a:blipFill>
                <a:blip r:embed="rId5"/>
                <a:stretch>
                  <a:fillRect l="-2266" t="-3518" b="-10050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" grpId="0" animBg="1"/>
      <p:bldP spid="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F7762E-15F5-4536-B119-0ECC143542EA}" type="slidenum">
              <a:rPr lang="he-IL" altLang="he-I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he-IL" sz="14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he-IL" sz="4000" dirty="0"/>
              <a:t>Simultaneous Messages Model</a:t>
            </a:r>
          </a:p>
        </p:txBody>
      </p:sp>
      <p:pic>
        <p:nvPicPr>
          <p:cNvPr id="32772" name="Picture 67" descr="cap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998538"/>
            <a:ext cx="538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8" descr="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44575"/>
            <a:ext cx="608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016000" y="2259013"/>
            <a:ext cx="2160588" cy="314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825625" y="3024188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807075" y="2259013"/>
            <a:ext cx="2160588" cy="314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6616700" y="3024188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82588" y="21367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921625" y="2111375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2780" name="Picture 70" descr="dr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63938"/>
            <a:ext cx="5476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3846513" y="5595938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f(x,y)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2005013" y="267017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>
            <a:off x="6796088" y="267017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202" name="AutoShape 18"/>
          <p:cNvSpPr>
            <a:spLocks noChangeArrowheads="1"/>
          </p:cNvSpPr>
          <p:nvPr/>
        </p:nvSpPr>
        <p:spPr bwMode="auto">
          <a:xfrm>
            <a:off x="4391025" y="5378450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62581" y="5160272"/>
                <a:ext cx="1905000" cy="1077218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Probability of error: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581" y="5160272"/>
                <a:ext cx="1905000" cy="1077218"/>
              </a:xfrm>
              <a:prstGeom prst="rect">
                <a:avLst/>
              </a:prstGeom>
              <a:blipFill>
                <a:blip r:embed="rId7"/>
                <a:stretch>
                  <a:fillRect l="-8333" t="-7386" r="-4487" b="-181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859B5F-90FF-A461-9F86-F3C7CD7508DC}"/>
                  </a:ext>
                </a:extLst>
              </p:cNvPr>
              <p:cNvSpPr txBox="1"/>
              <p:nvPr/>
            </p:nvSpPr>
            <p:spPr>
              <a:xfrm>
                <a:off x="152400" y="2878924"/>
                <a:ext cx="13033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859B5F-90FF-A461-9F86-F3C7CD75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78924"/>
                <a:ext cx="1303338" cy="523220"/>
              </a:xfrm>
              <a:prstGeom prst="rect">
                <a:avLst/>
              </a:prstGeom>
              <a:blipFill>
                <a:blip r:embed="rId8"/>
                <a:stretch>
                  <a:fillRect r="-88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9D1B3-D21E-EBF0-42CE-2936463B6FA5}"/>
                  </a:ext>
                </a:extLst>
              </p:cNvPr>
              <p:cNvSpPr txBox="1"/>
              <p:nvPr/>
            </p:nvSpPr>
            <p:spPr>
              <a:xfrm>
                <a:off x="4953000" y="2786277"/>
                <a:ext cx="5413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9D1B3-D21E-EBF0-42CE-2936463B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86277"/>
                <a:ext cx="541338" cy="523220"/>
              </a:xfrm>
              <a:prstGeom prst="rect">
                <a:avLst/>
              </a:prstGeom>
              <a:blipFill>
                <a:blip r:embed="rId9"/>
                <a:stretch>
                  <a:fillRect r="-1693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C7C3D-A2F4-C043-5A5F-8EF682FE55E7}"/>
                  </a:ext>
                </a:extLst>
              </p:cNvPr>
              <p:cNvSpPr txBox="1"/>
              <p:nvPr/>
            </p:nvSpPr>
            <p:spPr>
              <a:xfrm>
                <a:off x="1676400" y="4793675"/>
                <a:ext cx="2330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C7C3D-A2F4-C043-5A5F-8EF682FE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93675"/>
                <a:ext cx="23304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07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0518E-7 L 0.26093 0.285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42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L -0.26303 0.285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42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0" grpId="1" animBg="1"/>
      <p:bldP spid="221192" grpId="0" animBg="1"/>
      <p:bldP spid="221192" grpId="1" animBg="1"/>
      <p:bldP spid="221199" grpId="0"/>
      <p:bldP spid="221200" grpId="0" animBg="1"/>
      <p:bldP spid="221200" grpId="1" animBg="1"/>
      <p:bldP spid="221201" grpId="0" animBg="1"/>
      <p:bldP spid="221201" grpId="1" animBg="1"/>
      <p:bldP spid="221202" grpId="0" animBg="1"/>
      <p:bldP spid="2" grpId="0" animBg="1"/>
      <p:bldP spid="3" grpId="0"/>
      <p:bldP spid="19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B31058-7DCC-4A0F-AB94-5A805BA0BB10}" type="slidenum">
              <a:rPr lang="he-IL" altLang="he-I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he-IL" sz="1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61912"/>
            <a:ext cx="8229600" cy="1143000"/>
          </a:xfrm>
        </p:spPr>
        <p:txBody>
          <a:bodyPr/>
          <a:lstStyle/>
          <a:p>
            <a:r>
              <a:rPr lang="en-US" altLang="he-IL" sz="4000" dirty="0"/>
              <a:t>Simultaneous Equality Testing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285875" y="2259013"/>
            <a:ext cx="1619250" cy="314325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836613" y="3024188"/>
            <a:ext cx="2519362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15888" y="21367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4823" name="Picture 70" descr="dr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8150"/>
            <a:ext cx="5476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2005013" y="267017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0" y="2971800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C(x)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6126163" y="2260600"/>
            <a:ext cx="1619250" cy="314325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5676900" y="3025775"/>
            <a:ext cx="2519363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>
            <a:off x="6845300" y="2671763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8294688" y="2138363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8204200" y="294163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C(y)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85900" y="3024188"/>
            <a:ext cx="1208088" cy="1085850"/>
            <a:chOff x="924" y="2245"/>
            <a:chExt cx="761" cy="684"/>
          </a:xfrm>
        </p:grpSpPr>
        <p:sp>
          <p:nvSpPr>
            <p:cNvPr id="34857" name="Rectangle 18"/>
            <p:cNvSpPr>
              <a:spLocks noChangeArrowheads="1"/>
            </p:cNvSpPr>
            <p:nvPr/>
          </p:nvSpPr>
          <p:spPr bwMode="auto">
            <a:xfrm>
              <a:off x="924" y="2245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8" name="Rectangle 19"/>
            <p:cNvSpPr>
              <a:spLocks noChangeArrowheads="1"/>
            </p:cNvSpPr>
            <p:nvPr/>
          </p:nvSpPr>
          <p:spPr bwMode="auto">
            <a:xfrm>
              <a:off x="924" y="247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9" name="Rectangle 20"/>
            <p:cNvSpPr>
              <a:spLocks noChangeArrowheads="1"/>
            </p:cNvSpPr>
            <p:nvPr/>
          </p:nvSpPr>
          <p:spPr bwMode="auto">
            <a:xfrm>
              <a:off x="924" y="2701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0" name="Rectangle 21"/>
            <p:cNvSpPr>
              <a:spLocks noChangeArrowheads="1"/>
            </p:cNvSpPr>
            <p:nvPr/>
          </p:nvSpPr>
          <p:spPr bwMode="auto">
            <a:xfrm>
              <a:off x="1177" y="2245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1" name="Rectangle 22"/>
            <p:cNvSpPr>
              <a:spLocks noChangeArrowheads="1"/>
            </p:cNvSpPr>
            <p:nvPr/>
          </p:nvSpPr>
          <p:spPr bwMode="auto">
            <a:xfrm>
              <a:off x="1177" y="247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2" name="Rectangle 23"/>
            <p:cNvSpPr>
              <a:spLocks noChangeArrowheads="1"/>
            </p:cNvSpPr>
            <p:nvPr/>
          </p:nvSpPr>
          <p:spPr bwMode="auto">
            <a:xfrm>
              <a:off x="1177" y="2701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3" name="Rectangle 24"/>
            <p:cNvSpPr>
              <a:spLocks noChangeArrowheads="1"/>
            </p:cNvSpPr>
            <p:nvPr/>
          </p:nvSpPr>
          <p:spPr bwMode="auto">
            <a:xfrm>
              <a:off x="1430" y="2246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4" name="Rectangle 25"/>
            <p:cNvSpPr>
              <a:spLocks noChangeArrowheads="1"/>
            </p:cNvSpPr>
            <p:nvPr/>
          </p:nvSpPr>
          <p:spPr bwMode="auto">
            <a:xfrm>
              <a:off x="1430" y="2473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65" name="Rectangle 26"/>
            <p:cNvSpPr>
              <a:spLocks noChangeArrowheads="1"/>
            </p:cNvSpPr>
            <p:nvPr/>
          </p:nvSpPr>
          <p:spPr bwMode="auto">
            <a:xfrm>
              <a:off x="1430" y="270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326188" y="3024188"/>
            <a:ext cx="1208087" cy="1085850"/>
            <a:chOff x="924" y="2245"/>
            <a:chExt cx="761" cy="684"/>
          </a:xfrm>
        </p:grpSpPr>
        <p:sp>
          <p:nvSpPr>
            <p:cNvPr id="34848" name="Rectangle 28"/>
            <p:cNvSpPr>
              <a:spLocks noChangeArrowheads="1"/>
            </p:cNvSpPr>
            <p:nvPr/>
          </p:nvSpPr>
          <p:spPr bwMode="auto">
            <a:xfrm>
              <a:off x="924" y="2245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49" name="Rectangle 29"/>
            <p:cNvSpPr>
              <a:spLocks noChangeArrowheads="1"/>
            </p:cNvSpPr>
            <p:nvPr/>
          </p:nvSpPr>
          <p:spPr bwMode="auto">
            <a:xfrm>
              <a:off x="924" y="247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0" name="Rectangle 30"/>
            <p:cNvSpPr>
              <a:spLocks noChangeArrowheads="1"/>
            </p:cNvSpPr>
            <p:nvPr/>
          </p:nvSpPr>
          <p:spPr bwMode="auto">
            <a:xfrm>
              <a:off x="924" y="2701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1" name="Rectangle 31"/>
            <p:cNvSpPr>
              <a:spLocks noChangeArrowheads="1"/>
            </p:cNvSpPr>
            <p:nvPr/>
          </p:nvSpPr>
          <p:spPr bwMode="auto">
            <a:xfrm>
              <a:off x="1177" y="2245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2" name="Rectangle 32"/>
            <p:cNvSpPr>
              <a:spLocks noChangeArrowheads="1"/>
            </p:cNvSpPr>
            <p:nvPr/>
          </p:nvSpPr>
          <p:spPr bwMode="auto">
            <a:xfrm>
              <a:off x="1177" y="247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3" name="Rectangle 33"/>
            <p:cNvSpPr>
              <a:spLocks noChangeArrowheads="1"/>
            </p:cNvSpPr>
            <p:nvPr/>
          </p:nvSpPr>
          <p:spPr bwMode="auto">
            <a:xfrm>
              <a:off x="1177" y="2701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4" name="Rectangle 34"/>
            <p:cNvSpPr>
              <a:spLocks noChangeArrowheads="1"/>
            </p:cNvSpPr>
            <p:nvPr/>
          </p:nvSpPr>
          <p:spPr bwMode="auto">
            <a:xfrm>
              <a:off x="1430" y="2246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5" name="Rectangle 35"/>
            <p:cNvSpPr>
              <a:spLocks noChangeArrowheads="1"/>
            </p:cNvSpPr>
            <p:nvPr/>
          </p:nvSpPr>
          <p:spPr bwMode="auto">
            <a:xfrm>
              <a:off x="1430" y="2473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56" name="Rectangle 36"/>
            <p:cNvSpPr>
              <a:spLocks noChangeArrowheads="1"/>
            </p:cNvSpPr>
            <p:nvPr/>
          </p:nvSpPr>
          <p:spPr bwMode="auto">
            <a:xfrm>
              <a:off x="1430" y="2702"/>
              <a:ext cx="255" cy="227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732588" y="3024188"/>
            <a:ext cx="404812" cy="1084262"/>
            <a:chOff x="1290" y="3065"/>
            <a:chExt cx="255" cy="683"/>
          </a:xfrm>
        </p:grpSpPr>
        <p:sp>
          <p:nvSpPr>
            <p:cNvPr id="34845" name="Rectangle 38"/>
            <p:cNvSpPr>
              <a:spLocks noChangeArrowheads="1"/>
            </p:cNvSpPr>
            <p:nvPr/>
          </p:nvSpPr>
          <p:spPr bwMode="auto">
            <a:xfrm>
              <a:off x="1290" y="3065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46" name="Rectangle 39"/>
            <p:cNvSpPr>
              <a:spLocks noChangeArrowheads="1"/>
            </p:cNvSpPr>
            <p:nvPr/>
          </p:nvSpPr>
          <p:spPr bwMode="auto">
            <a:xfrm>
              <a:off x="1290" y="3292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47" name="Rectangle 40"/>
            <p:cNvSpPr>
              <a:spLocks noChangeArrowheads="1"/>
            </p:cNvSpPr>
            <p:nvPr/>
          </p:nvSpPr>
          <p:spPr bwMode="auto">
            <a:xfrm>
              <a:off x="1290" y="3521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487488" y="3741738"/>
            <a:ext cx="1208087" cy="361950"/>
            <a:chOff x="924" y="2472"/>
            <a:chExt cx="761" cy="228"/>
          </a:xfrm>
        </p:grpSpPr>
        <p:sp>
          <p:nvSpPr>
            <p:cNvPr id="34842" name="Rectangle 42"/>
            <p:cNvSpPr>
              <a:spLocks noChangeArrowheads="1"/>
            </p:cNvSpPr>
            <p:nvPr/>
          </p:nvSpPr>
          <p:spPr bwMode="auto">
            <a:xfrm>
              <a:off x="924" y="2472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43" name="Rectangle 43"/>
            <p:cNvSpPr>
              <a:spLocks noChangeArrowheads="1"/>
            </p:cNvSpPr>
            <p:nvPr/>
          </p:nvSpPr>
          <p:spPr bwMode="auto">
            <a:xfrm>
              <a:off x="1177" y="2472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  <p:sp>
          <p:nvSpPr>
            <p:cNvPr id="34844" name="Rectangle 44"/>
            <p:cNvSpPr>
              <a:spLocks noChangeArrowheads="1"/>
            </p:cNvSpPr>
            <p:nvPr/>
          </p:nvSpPr>
          <p:spPr bwMode="auto">
            <a:xfrm>
              <a:off x="1430" y="2473"/>
              <a:ext cx="255" cy="227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227373" name="Rectangle 45"/>
          <p:cNvSpPr>
            <a:spLocks noChangeArrowheads="1"/>
          </p:cNvSpPr>
          <p:nvPr/>
        </p:nvSpPr>
        <p:spPr bwMode="auto">
          <a:xfrm>
            <a:off x="4275138" y="5132388"/>
            <a:ext cx="404812" cy="360362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7374" name="Rectangle 46"/>
          <p:cNvSpPr>
            <a:spLocks noChangeArrowheads="1"/>
          </p:cNvSpPr>
          <p:nvPr/>
        </p:nvSpPr>
        <p:spPr bwMode="auto">
          <a:xfrm>
            <a:off x="5516562" y="5948363"/>
            <a:ext cx="30940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he-IL" sz="2400" dirty="0">
                <a:latin typeface="Arial Narrow" panose="020B0606020202030204" pitchFamily="34" charset="0"/>
              </a:rPr>
              <a:t>Communication O(</a:t>
            </a:r>
            <a:r>
              <a:rPr lang="en-US" altLang="he-IL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n</a:t>
            </a:r>
            <a:r>
              <a:rPr lang="en-US" altLang="he-IL" sz="2400" baseline="30000" dirty="0">
                <a:solidFill>
                  <a:schemeClr val="hlink"/>
                </a:solidFill>
                <a:latin typeface="Comic Sans MS" panose="030F0702030302020204" pitchFamily="66" charset="0"/>
              </a:rPr>
              <a:t>1/2</a:t>
            </a:r>
            <a:r>
              <a:rPr lang="en-US" altLang="he-IL" sz="2400" dirty="0">
                <a:latin typeface="Arial Narrow" panose="020B0606020202030204" pitchFamily="34" charset="0"/>
              </a:rPr>
              <a:t>)</a:t>
            </a:r>
            <a:endParaRPr lang="en-US" altLang="he-IL" sz="2400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37" name="Picture 67" descr="cap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998538"/>
            <a:ext cx="538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68" descr="gi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44575"/>
            <a:ext cx="608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78" name="Rectangle 50"/>
          <p:cNvSpPr>
            <a:spLocks noChangeArrowheads="1"/>
          </p:cNvSpPr>
          <p:nvPr/>
        </p:nvSpPr>
        <p:spPr bwMode="auto">
          <a:xfrm>
            <a:off x="3009900" y="2181225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n</a:t>
            </a:r>
            <a:endParaRPr lang="en-US" altLang="he-IL" sz="2400" baseline="300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79" name="Rectangle 51"/>
          <p:cNvSpPr>
            <a:spLocks noChangeArrowheads="1"/>
          </p:cNvSpPr>
          <p:nvPr/>
        </p:nvSpPr>
        <p:spPr bwMode="auto">
          <a:xfrm>
            <a:off x="2770666" y="3717925"/>
            <a:ext cx="147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n</a:t>
            </a:r>
            <a:r>
              <a:rPr lang="en-US" altLang="he-IL" sz="2400" baseline="30000" dirty="0">
                <a:solidFill>
                  <a:schemeClr val="hlink"/>
                </a:solidFill>
                <a:latin typeface="Comic Sans MS" panose="030F0702030302020204" pitchFamily="66" charset="0"/>
              </a:rPr>
              <a:t>1/2</a:t>
            </a:r>
            <a:r>
              <a:rPr lang="en-US" altLang="he-IL" sz="2400" b="1" dirty="0">
                <a:solidFill>
                  <a:schemeClr val="hlink"/>
                </a:solidFill>
                <a:latin typeface="cmsy10" pitchFamily="34" charset="0"/>
              </a:rPr>
              <a:t> x </a:t>
            </a:r>
            <a:r>
              <a:rPr lang="en-US" altLang="he-IL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n</a:t>
            </a:r>
            <a:r>
              <a:rPr lang="en-US" altLang="he-IL" sz="2400" baseline="30000" dirty="0">
                <a:solidFill>
                  <a:schemeClr val="hlink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550" y="5780088"/>
            <a:ext cx="3132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C </a:t>
            </a:r>
            <a:r>
              <a:rPr lang="en-US" altLang="he-IL" sz="2400" dirty="0">
                <a:latin typeface="Arial Narrow" panose="020B0606020202030204" pitchFamily="34" charset="0"/>
              </a:rPr>
              <a:t>should be a good error correcting code</a:t>
            </a:r>
            <a:r>
              <a:rPr lang="en-US" altLang="he-IL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endParaRPr lang="en-US" altLang="he-IL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0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0962E-6 L 0.26145 0.2035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017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6823 0.2032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  <p:bldP spid="227334" grpId="1" animBg="1"/>
      <p:bldP spid="227337" grpId="0" animBg="1"/>
      <p:bldP spid="227338" grpId="0"/>
      <p:bldP spid="227340" grpId="0" animBg="1"/>
      <p:bldP spid="227340" grpId="1" animBg="1"/>
      <p:bldP spid="227341" grpId="0" animBg="1"/>
      <p:bldP spid="227343" grpId="0"/>
      <p:bldP spid="227373" grpId="0" animBg="1"/>
      <p:bldP spid="227374" grpId="0"/>
      <p:bldP spid="227378" grpId="0"/>
      <p:bldP spid="227379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20712" y="3281363"/>
            <a:ext cx="2808287" cy="985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A0C51-02BC-4C43-B5AA-C26DC23D991B}" type="slidenum">
              <a:rPr lang="he-IL" altLang="he-I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he-IL" sz="1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25488"/>
            <a:ext cx="9144000" cy="784225"/>
          </a:xfrm>
        </p:spPr>
        <p:txBody>
          <a:bodyPr/>
          <a:lstStyle/>
          <a:p>
            <a:pPr eaLnBrk="1" hangingPunct="1"/>
            <a:r>
              <a:rPr lang="en-US" altLang="he-IL" sz="4000" dirty="0"/>
              <a:t>Simultaneous Messages Model </a:t>
            </a:r>
            <a:br>
              <a:rPr lang="en-US" altLang="he-IL" sz="4000" dirty="0"/>
            </a:br>
            <a:r>
              <a:rPr lang="en-US" altLang="he-IL" sz="4000" dirty="0"/>
              <a:t>Lower Bound</a:t>
            </a:r>
          </a:p>
        </p:txBody>
      </p:sp>
      <p:pic>
        <p:nvPicPr>
          <p:cNvPr id="36868" name="Picture 67" descr="cap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020888"/>
            <a:ext cx="538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8" descr="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038350"/>
            <a:ext cx="608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4572000" y="3319463"/>
            <a:ext cx="1711325" cy="220662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041900" y="4046538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7227888" y="3281363"/>
            <a:ext cx="1711325" cy="220662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7588250" y="4046538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419600" y="2668588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469313" y="2732088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6876" name="Picture 70" descr="dr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402138"/>
            <a:ext cx="5476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6134100" y="6076950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</a:rPr>
              <a:t>f(x,y)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5222875" y="3643313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>
            <a:off x="7767638" y="369252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678613" y="5859463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6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0713" y="2453527"/>
                <a:ext cx="2971800" cy="214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Newman-</a:t>
                </a:r>
                <a:r>
                  <a:rPr lang="en-US" sz="2400" dirty="0" err="1"/>
                  <a:t>Segedy</a:t>
                </a:r>
                <a:r>
                  <a:rPr lang="en-US" sz="2400" dirty="0"/>
                  <a:t> 96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=√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algn="l"/>
                <a:r>
                  <a:rPr lang="en-US" sz="2400" dirty="0" err="1"/>
                  <a:t>Babai</a:t>
                </a:r>
                <a:r>
                  <a:rPr lang="en-US" sz="2400" dirty="0"/>
                  <a:t>-Kimmel 97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|⋅|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algn="l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3" y="2453527"/>
                <a:ext cx="2971800" cy="2141740"/>
              </a:xfrm>
              <a:prstGeom prst="rect">
                <a:avLst/>
              </a:prstGeom>
              <a:blipFill>
                <a:blip r:embed="rId7"/>
                <a:stretch>
                  <a:fillRect l="-2875" t="-19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1524001" y="4648200"/>
            <a:ext cx="2670174" cy="1143000"/>
          </a:xfrm>
          <a:prstGeom prst="wedgeRoundRectCallout">
            <a:avLst>
              <a:gd name="adj1" fmla="val 3433"/>
              <a:gd name="adj2" fmla="val -10565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general: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Deterministic complexity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3" y="5874603"/>
            <a:ext cx="280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US" sz="2000" dirty="0" err="1"/>
              <a:t>Bottesch</a:t>
            </a:r>
            <a:r>
              <a:rPr lang="en-US" sz="2000" dirty="0"/>
              <a:t>, </a:t>
            </a:r>
            <a:r>
              <a:rPr lang="en-US" sz="2000" dirty="0" err="1"/>
              <a:t>Gavinsky</a:t>
            </a:r>
            <a:r>
              <a:rPr lang="en-US" sz="2000" dirty="0"/>
              <a:t>, and Klauck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18D3E2-F4DF-D1CB-C541-CAD74545E1EE}"/>
                  </a:ext>
                </a:extLst>
              </p:cNvPr>
              <p:cNvSpPr txBox="1"/>
              <p:nvPr/>
            </p:nvSpPr>
            <p:spPr>
              <a:xfrm>
                <a:off x="4716462" y="4648200"/>
                <a:ext cx="13033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18D3E2-F4DF-D1CB-C541-CAD74545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462" y="4648200"/>
                <a:ext cx="1303338" cy="523220"/>
              </a:xfrm>
              <a:prstGeom prst="rect">
                <a:avLst/>
              </a:prstGeom>
              <a:blipFill>
                <a:blip r:embed="rId8"/>
                <a:stretch>
                  <a:fillRect r="-88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66F2CD-8381-B31B-28D0-B3884962DCC9}"/>
                  </a:ext>
                </a:extLst>
              </p:cNvPr>
              <p:cNvSpPr txBox="1"/>
              <p:nvPr/>
            </p:nvSpPr>
            <p:spPr>
              <a:xfrm>
                <a:off x="7543800" y="4648200"/>
                <a:ext cx="5413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66F2CD-8381-B31B-28D0-B3884962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648200"/>
                <a:ext cx="541338" cy="523220"/>
              </a:xfrm>
              <a:prstGeom prst="rect">
                <a:avLst/>
              </a:prstGeom>
              <a:blipFill>
                <a:blip r:embed="rId9"/>
                <a:stretch>
                  <a:fillRect r="-1693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28CA3-BF66-4349-CB3F-B9039412C9E2}"/>
                  </a:ext>
                </a:extLst>
              </p:cNvPr>
              <p:cNvSpPr txBox="1"/>
              <p:nvPr/>
            </p:nvSpPr>
            <p:spPr>
              <a:xfrm>
                <a:off x="4075907" y="5859463"/>
                <a:ext cx="2330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28CA3-BF66-4349-CB3F-B9039412C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907" y="5859463"/>
                <a:ext cx="23304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2726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80AF22-2823-FA4C-B926-0B96EBF8DA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2225"/>
                <a:ext cx="9144000" cy="784225"/>
              </a:xfrm>
            </p:spPr>
            <p:txBody>
              <a:bodyPr/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SM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for Equality</a:t>
                </a:r>
                <a:endParaRPr lang="en-IL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80AF22-2823-FA4C-B926-0B96EBF8D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2225"/>
                <a:ext cx="9144000" cy="784225"/>
              </a:xfrm>
              <a:blipFill>
                <a:blip r:embed="rId2"/>
                <a:stretch>
                  <a:fillRect t="-12403" b="-372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01BE8-3D2E-FBAF-0099-5AB2CD729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5725910" cy="4114800"/>
              </a:xfrm>
            </p:spPr>
            <p:txBody>
              <a:bodyPr/>
              <a:lstStyle/>
              <a:p>
                <a:r>
                  <a:rPr lang="en-US" sz="2800" dirty="0">
                    <a:latin typeface="Arial Narrow" panose="020B0606020202030204" pitchFamily="34" charset="0"/>
                  </a:rPr>
                  <a:t>Preset Public random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Input space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 </a:t>
                </a: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Alice gets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and Bob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 message space for Alice and Bob</a:t>
                </a: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Private randomness: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  <a:p>
                <a:pPr lvl="1"/>
                <a:r>
                  <a:rPr lang="en-US" dirty="0">
                    <a:latin typeface="Arial Narrow" panose="020B0606020202030204" pitchFamily="34" charset="0"/>
                  </a:rPr>
                  <a:t>Random tapes for Alice and Bob</a:t>
                </a: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Message Alice sends: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Referee’s Decision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  <a:p>
                <a:pPr lvl="1"/>
                <a:endParaRPr lang="en-US" dirty="0">
                  <a:latin typeface="Arial Narrow" panose="020B0606020202030204" pitchFamily="34" charset="0"/>
                </a:endParaRPr>
              </a:p>
              <a:p>
                <a:endParaRPr lang="en-US" dirty="0">
                  <a:latin typeface="Arial Narrow" panose="020B0606020202030204" pitchFamily="34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01BE8-3D2E-FBAF-0099-5AB2CD729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5725910" cy="4114800"/>
              </a:xfrm>
              <a:blipFill>
                <a:blip r:embed="rId3"/>
                <a:stretch>
                  <a:fillRect l="-532" t="-1630" b="-40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89C0B-9C93-AFE7-7663-F327E026D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4952B57-7CB5-44A3-8550-56C7BF66EFC7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44</a:t>
            </a:fld>
            <a:endParaRPr kumimoji="0" lang="en-US" altLang="he-I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5" name="Picture 67" descr="capman">
            <a:extLst>
              <a:ext uri="{FF2B5EF4-FFF2-40B4-BE49-F238E27FC236}">
                <a16:creationId xmlns:a16="http://schemas.microsoft.com/office/drawing/2014/main" id="{5A6665C0-5A96-1D33-DAE1-446AA6D5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69" y="1225550"/>
            <a:ext cx="538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girl">
            <a:extLst>
              <a:ext uri="{FF2B5EF4-FFF2-40B4-BE49-F238E27FC236}">
                <a16:creationId xmlns:a16="http://schemas.microsoft.com/office/drawing/2014/main" id="{B5C74DBC-20A1-82DE-99F5-6FD5045B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1243012"/>
            <a:ext cx="608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F7DEE16-801B-B049-CCDF-B5E34A96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98" y="2524125"/>
            <a:ext cx="1372871" cy="220442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5B4407-7B90-5426-C02D-F1AD800F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2" y="3251200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17B4820-73F5-66F6-D0F8-BC0281B6A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2543258"/>
            <a:ext cx="1372871" cy="20130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CB6045D-9DB0-C42D-11ED-10E2A5E3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194" y="3251200"/>
            <a:ext cx="541338" cy="314325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9A79F54-F6E1-FD17-DB6B-15AC16A2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378" y="192104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EBB8F3C-2341-B8F7-D9CB-1CF34CF3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902897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pic>
        <p:nvPicPr>
          <p:cNvPr id="13" name="Picture 70" descr="drew">
            <a:extLst>
              <a:ext uri="{FF2B5EF4-FFF2-40B4-BE49-F238E27FC236}">
                <a16:creationId xmlns:a16="http://schemas.microsoft.com/office/drawing/2014/main" id="{3873F88C-7CFB-F2B2-D0A2-DDD98BA8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69" y="3606800"/>
            <a:ext cx="5476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>
            <a:extLst>
              <a:ext uri="{FF2B5EF4-FFF2-40B4-BE49-F238E27FC236}">
                <a16:creationId xmlns:a16="http://schemas.microsoft.com/office/drawing/2014/main" id="{07C77BB8-354B-6AA3-36E4-C500A6A5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284797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95AA7234-8BCA-A10C-3784-6487C9BB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582" y="2897187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691A72A2-0293-BB63-54B9-9D62EBD5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557" y="5064125"/>
            <a:ext cx="180975" cy="269875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E1812C-F953-BDC1-4995-981A53BC51EC}"/>
              </a:ext>
            </a:extLst>
          </p:cNvPr>
          <p:cNvSpPr/>
          <p:nvPr/>
        </p:nvSpPr>
        <p:spPr bwMode="auto">
          <a:xfrm>
            <a:off x="6745491" y="1171726"/>
            <a:ext cx="1187451" cy="245201"/>
          </a:xfrm>
          <a:prstGeom prst="rect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F6CBE41A-2C03-6C0E-62B1-8D26B37B290A}"/>
              </a:ext>
            </a:extLst>
          </p:cNvPr>
          <p:cNvSpPr>
            <a:spLocks noChangeArrowheads="1"/>
          </p:cNvSpPr>
          <p:nvPr/>
        </p:nvSpPr>
        <p:spPr bwMode="auto">
          <a:xfrm rot="2019906">
            <a:off x="6534943" y="1540575"/>
            <a:ext cx="330200" cy="279401"/>
          </a:xfrm>
          <a:prstGeom prst="downArrow">
            <a:avLst>
              <a:gd name="adj1" fmla="val 50000"/>
              <a:gd name="adj2" fmla="val 3728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C28EFF70-CD86-3AB5-A30A-532A14AAD34B}"/>
              </a:ext>
            </a:extLst>
          </p:cNvPr>
          <p:cNvSpPr>
            <a:spLocks noChangeArrowheads="1"/>
          </p:cNvSpPr>
          <p:nvPr/>
        </p:nvSpPr>
        <p:spPr bwMode="auto">
          <a:xfrm rot="18865861">
            <a:off x="7587854" y="1571597"/>
            <a:ext cx="313530" cy="279401"/>
          </a:xfrm>
          <a:prstGeom prst="downArrow">
            <a:avLst>
              <a:gd name="adj1" fmla="val 50000"/>
              <a:gd name="adj2" fmla="val 3728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B8068-BA65-E5ED-8F9A-6514775A25DE}"/>
                  </a:ext>
                </a:extLst>
              </p:cNvPr>
              <p:cNvSpPr txBox="1"/>
              <p:nvPr/>
            </p:nvSpPr>
            <p:spPr>
              <a:xfrm>
                <a:off x="7313613" y="530434"/>
                <a:ext cx="74403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B8068-BA65-E5ED-8F9A-6514775A2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613" y="530434"/>
                <a:ext cx="744030" cy="622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E5E35B2-BE14-F5E8-F300-F132C747CC76}"/>
              </a:ext>
            </a:extLst>
          </p:cNvPr>
          <p:cNvSpPr/>
          <p:nvPr/>
        </p:nvSpPr>
        <p:spPr bwMode="auto">
          <a:xfrm>
            <a:off x="5033272" y="1358373"/>
            <a:ext cx="561144" cy="245995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FDC5E6-594C-A174-78D3-B4841B836782}"/>
                  </a:ext>
                </a:extLst>
              </p:cNvPr>
              <p:cNvSpPr txBox="1"/>
              <p:nvPr/>
            </p:nvSpPr>
            <p:spPr>
              <a:xfrm>
                <a:off x="4941829" y="697507"/>
                <a:ext cx="744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FDC5E6-594C-A174-78D3-B4841B836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697507"/>
                <a:ext cx="74403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F9FBE349-98D3-755B-9457-27D58990F787}"/>
              </a:ext>
            </a:extLst>
          </p:cNvPr>
          <p:cNvSpPr/>
          <p:nvPr/>
        </p:nvSpPr>
        <p:spPr bwMode="auto">
          <a:xfrm>
            <a:off x="8415213" y="737066"/>
            <a:ext cx="561144" cy="245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20495C-3057-FC3D-9B04-C501061BA3ED}"/>
                  </a:ext>
                </a:extLst>
              </p:cNvPr>
              <p:cNvSpPr txBox="1"/>
              <p:nvPr/>
            </p:nvSpPr>
            <p:spPr>
              <a:xfrm>
                <a:off x="8323770" y="76200"/>
                <a:ext cx="744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20495C-3057-FC3D-9B04-C501061B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770" y="76200"/>
                <a:ext cx="74403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16">
            <a:extLst>
              <a:ext uri="{FF2B5EF4-FFF2-40B4-BE49-F238E27FC236}">
                <a16:creationId xmlns:a16="http://schemas.microsoft.com/office/drawing/2014/main" id="{BE17AAF3-9070-0B94-EEA0-592ED57471D6}"/>
              </a:ext>
            </a:extLst>
          </p:cNvPr>
          <p:cNvSpPr>
            <a:spLocks noChangeArrowheads="1"/>
          </p:cNvSpPr>
          <p:nvPr/>
        </p:nvSpPr>
        <p:spPr bwMode="auto">
          <a:xfrm rot="18707333">
            <a:off x="5460524" y="1632661"/>
            <a:ext cx="330200" cy="279401"/>
          </a:xfrm>
          <a:prstGeom prst="downArrow">
            <a:avLst>
              <a:gd name="adj1" fmla="val 50000"/>
              <a:gd name="adj2" fmla="val 372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AutoShape 16">
            <a:extLst>
              <a:ext uri="{FF2B5EF4-FFF2-40B4-BE49-F238E27FC236}">
                <a16:creationId xmlns:a16="http://schemas.microsoft.com/office/drawing/2014/main" id="{ED443328-CA2C-C87B-6F49-21D1FE326D12}"/>
              </a:ext>
            </a:extLst>
          </p:cNvPr>
          <p:cNvSpPr>
            <a:spLocks noChangeArrowheads="1"/>
          </p:cNvSpPr>
          <p:nvPr/>
        </p:nvSpPr>
        <p:spPr bwMode="auto">
          <a:xfrm rot="2393276">
            <a:off x="8711831" y="1114286"/>
            <a:ext cx="330200" cy="279401"/>
          </a:xfrm>
          <a:prstGeom prst="downArrow">
            <a:avLst>
              <a:gd name="adj1" fmla="val 50000"/>
              <a:gd name="adj2" fmla="val 37281"/>
            </a:avLst>
          </a:prstGeom>
          <a:solidFill>
            <a:srgbClr val="9E5EC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307FF4-E957-1BF0-D6C9-EBF1215BD0F2}"/>
                  </a:ext>
                </a:extLst>
              </p:cNvPr>
              <p:cNvSpPr txBox="1"/>
              <p:nvPr/>
            </p:nvSpPr>
            <p:spPr>
              <a:xfrm>
                <a:off x="6330211" y="5452768"/>
                <a:ext cx="2330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𝜌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𝑚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𝑚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𝐵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307FF4-E957-1BF0-D6C9-EBF1215BD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11" y="5452768"/>
                <a:ext cx="233045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D50B2A-3A3C-465C-EFFD-5ADA9986165F}"/>
                  </a:ext>
                </a:extLst>
              </p:cNvPr>
              <p:cNvSpPr txBox="1"/>
              <p:nvPr/>
            </p:nvSpPr>
            <p:spPr>
              <a:xfrm>
                <a:off x="5249862" y="3879555"/>
                <a:ext cx="1303338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𝑟</m:t>
                              </m:r>
                            </m:sub>
                          </m:sSub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D50B2A-3A3C-465C-EFFD-5ADA99861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62" y="3879555"/>
                <a:ext cx="1303338" cy="463845"/>
              </a:xfrm>
              <a:prstGeom prst="rect">
                <a:avLst/>
              </a:prstGeom>
              <a:blipFill>
                <a:blip r:embed="rId11"/>
                <a:stretch>
                  <a:fillRect r="-38785" b="-51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D2636-FC08-6BB8-CED1-A57F6A09F7AE}"/>
                  </a:ext>
                </a:extLst>
              </p:cNvPr>
              <p:cNvSpPr txBox="1"/>
              <p:nvPr/>
            </p:nvSpPr>
            <p:spPr>
              <a:xfrm>
                <a:off x="8149814" y="3895060"/>
                <a:ext cx="884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𝑚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D2636-FC08-6BB8-CED1-A57F6A09F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14" y="3895060"/>
                <a:ext cx="884332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928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8C8C-DF29-4813-A1CA-405BBA47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Characterizing Multisets</a:t>
            </a:r>
            <a:endParaRPr lang="en-IL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655E9-BD72-5678-A2FC-47BF1D817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94750" cy="4114800"/>
              </a:xfrm>
            </p:spPr>
            <p:txBody>
              <a:bodyPr/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there exists a multiset </a:t>
                </a:r>
                <a:r>
                  <a:rPr lang="en-US" b="1" dirty="0">
                    <a:latin typeface="Arial Narrow" panose="020B0606020202030204" pitchFamily="34" charset="0"/>
                  </a:rPr>
                  <a:t>characterizing </a:t>
                </a:r>
                <a:r>
                  <a:rPr lang="en-US" dirty="0">
                    <a:latin typeface="Arial Narrow" panose="020B0606020202030204" pitchFamily="34" charset="0"/>
                  </a:rPr>
                  <a:t>the behavior of Alice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. </a:t>
                </a:r>
              </a:p>
              <a:p>
                <a:pPr lvl="1"/>
                <a:r>
                  <a:rPr lang="en-US" dirty="0">
                    <a:latin typeface="Arial Narrow" panose="020B0606020202030204" pitchFamily="34" charset="0"/>
                  </a:rPr>
                  <a:t>Instead of running Alice, can approximate the protocol's result (referee's output) by a uniform sample from the multiset. </a:t>
                </a:r>
              </a:p>
              <a:p>
                <a:pPr lvl="1"/>
                <a:r>
                  <a:rPr lang="en-US" dirty="0">
                    <a:latin typeface="Arial Narrow" panose="020B0606020202030204" pitchFamily="34" charset="0"/>
                  </a:rPr>
                  <a:t>Such a multiset can be found (</a:t>
                </a:r>
                <a:r>
                  <a:rPr lang="en-US" dirty="0" err="1">
                    <a:latin typeface="Arial Narrow" panose="020B0606020202030204" pitchFamily="34" charset="0"/>
                  </a:rPr>
                  <a:t>w.h.p</a:t>
                </a:r>
                <a:r>
                  <a:rPr lang="en-US" dirty="0">
                    <a:latin typeface="Arial Narrow" panose="020B0606020202030204" pitchFamily="34" charset="0"/>
                  </a:rPr>
                  <a:t>.) by relatively few independent samples from the distribution defined by Alice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655E9-BD72-5678-A2FC-47BF1D817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94750" cy="4114800"/>
              </a:xfrm>
              <a:blipFill>
                <a:blip r:embed="rId2"/>
                <a:stretch>
                  <a:fillRect l="-485" t="-1926" r="-13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82A2-F32C-A15A-B829-EED1B9333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4952B57-7CB5-44A3-8550-56C7BF66EFC7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45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1C2A75E-3224-B4C2-5D87-D7C58A2859ED}"/>
              </a:ext>
            </a:extLst>
          </p:cNvPr>
          <p:cNvSpPr/>
          <p:nvPr/>
        </p:nvSpPr>
        <p:spPr bwMode="auto">
          <a:xfrm>
            <a:off x="2286000" y="882650"/>
            <a:ext cx="2286000" cy="457200"/>
          </a:xfrm>
          <a:prstGeom prst="wedgeRoundRectCallout">
            <a:avLst>
              <a:gd name="adj1" fmla="val -44959"/>
              <a:gd name="adj2" fmla="val 7996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input of Alice </a:t>
            </a:r>
            <a:endParaRPr kumimoji="0" lang="en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02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8C8C-DF29-4813-A1CA-405BBA47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Characterizing Multisets</a:t>
            </a:r>
            <a:endParaRPr lang="en-IL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655E9-BD72-5678-A2FC-47BF1D817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056" y="1295400"/>
                <a:ext cx="84978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 Narrow" panose="020B0606020202030204" pitchFamily="34" charset="0"/>
                  </a:rPr>
                  <a:t>For public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and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 Narrow" panose="020B0606020202030204" pitchFamily="34" charset="0"/>
                  </a:rPr>
                  <a:t>a multiset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⊂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Arial Narrow" panose="020B0606020202030204" pitchFamily="34" charset="0"/>
                  </a:rPr>
                  <a:t>characterizes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Arial Narrow" panose="020B0606020202030204" pitchFamily="34" charset="0"/>
                </a:endParaRPr>
              </a:p>
              <a:p>
                <a:r>
                  <a:rPr lang="en-US" dirty="0">
                    <a:latin typeface="Arial Narrow" panose="020B0606020202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,		   </a:t>
                </a:r>
              </a:p>
              <a:p>
                <a:pPr marL="0" indent="0" algn="ctr">
                  <a:buNone/>
                </a:pPr>
                <a:r>
                  <a:rPr lang="en-US" dirty="0">
                    <a:latin typeface="Arial Narrow" panose="020B0606020202030204" pitchFamily="34" charset="0"/>
                  </a:rPr>
                  <a:t>    </a:t>
                </a:r>
                <a:r>
                  <a:rPr lang="en-US" sz="2800" dirty="0">
                    <a:latin typeface="Arial Narrow" panose="020B0606020202030204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 dirty="0" err="1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i="1" dirty="0" err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 dirty="0" err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err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 dirty="0" err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		</a:t>
                </a:r>
                <a:r>
                  <a:rPr lang="en-US" dirty="0"/>
                  <a:t> </a:t>
                </a:r>
                <a:r>
                  <a:rPr lang="en-US" dirty="0">
                    <a:latin typeface="Arial Narrow" panose="020B0606020202030204" pitchFamily="34" charset="0"/>
                  </a:rPr>
                  <a:t>			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 Narrow" panose="020B0606020202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is the referee's </a:t>
                </a:r>
                <a:r>
                  <a:rPr lang="en-US" b="1" dirty="0">
                    <a:latin typeface="Arial Narrow" panose="020B0606020202030204" pitchFamily="34" charset="0"/>
                  </a:rPr>
                  <a:t>expected value </a:t>
                </a:r>
                <a:r>
                  <a:rPr lang="en-US" dirty="0">
                    <a:latin typeface="Arial Narrow" panose="020B0606020202030204" pitchFamily="34" charset="0"/>
                  </a:rPr>
                  <a:t>for the multiset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and Bob’s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.  </a:t>
                </a:r>
                <a:endParaRPr lang="en-IL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655E9-BD72-5678-A2FC-47BF1D817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056" y="1295400"/>
                <a:ext cx="8497888" cy="4114800"/>
              </a:xfrm>
              <a:blipFill>
                <a:blip r:embed="rId2"/>
                <a:stretch>
                  <a:fillRect l="-1865" t="-1926" b="-1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82A2-F32C-A15A-B829-EED1B9333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4952B57-7CB5-44A3-8550-56C7BF66EFC7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46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1C2A75E-3224-B4C2-5D87-D7C58A2859ED}"/>
              </a:ext>
            </a:extLst>
          </p:cNvPr>
          <p:cNvSpPr/>
          <p:nvPr/>
        </p:nvSpPr>
        <p:spPr bwMode="auto">
          <a:xfrm>
            <a:off x="3848100" y="936625"/>
            <a:ext cx="1790700" cy="457200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input of Alice </a:t>
            </a:r>
            <a:endParaRPr kumimoji="0" lang="en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9F9EDA6-C6EF-CD1B-137A-669E020AE5F9}"/>
                  </a:ext>
                </a:extLst>
              </p:cNvPr>
              <p:cNvSpPr/>
              <p:nvPr/>
            </p:nvSpPr>
            <p:spPr bwMode="auto">
              <a:xfrm>
                <a:off x="2400300" y="3733800"/>
                <a:ext cx="1447800" cy="457200"/>
              </a:xfrm>
              <a:prstGeom prst="wedgeRoundRectCallout">
                <a:avLst>
                  <a:gd name="adj1" fmla="val 4230"/>
                  <a:gd name="adj2" fmla="val -97817"/>
                  <a:gd name="adj3" fmla="val 1666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charset="0"/>
                  </a:rPr>
                  <a:t> </a:t>
                </a:r>
                <a:endParaRPr kumimoji="0" lang="en-I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9F9EDA6-C6EF-CD1B-137A-669E020AE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3733800"/>
                <a:ext cx="1447800" cy="457200"/>
              </a:xfrm>
              <a:prstGeom prst="wedgeRoundRectCallout">
                <a:avLst>
                  <a:gd name="adj1" fmla="val 4230"/>
                  <a:gd name="adj2" fmla="val -97817"/>
                  <a:gd name="adj3" fmla="val 16667"/>
                </a:avLst>
              </a:prstGeom>
              <a:blipFill>
                <a:blip r:embed="rId3"/>
                <a:stretch>
                  <a:fillRect b="-1946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463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DE67-16FD-90E9-5F8E-C031B16A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784225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Sampling yields characterizing multisets</a:t>
            </a:r>
            <a:endParaRPr lang="en-IL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9DCC2-9589-6E02-8955-B9A581796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2017713"/>
                <a:ext cx="84216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Arial Narrow" panose="020B0606020202030204" pitchFamily="34" charset="0"/>
                  </a:rPr>
                  <a:t>Theorem</a:t>
                </a:r>
                <a:r>
                  <a:rPr lang="en-US" dirty="0">
                    <a:latin typeface="Arial Narrow" panose="020B0606020202030204" pitchFamily="34" charset="0"/>
                  </a:rPr>
                  <a:t>:</a:t>
                </a:r>
              </a:p>
              <a:p>
                <a:r>
                  <a:rPr lang="en-US" dirty="0">
                    <a:latin typeface="Arial Narrow" panose="020B0606020202030204" pitchFamily="34" charset="0"/>
                  </a:rPr>
                  <a:t>For any public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and for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		</a:t>
                </a:r>
              </a:p>
              <a:p>
                <a:r>
                  <a:rPr lang="en-US" dirty="0">
                    <a:latin typeface="Arial Narrow" panose="020B0606020202030204" pitchFamily="34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independent uniform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|). </m:t>
                    </m:r>
                  </m:oMath>
                </a14:m>
                <a:endParaRPr lang="en-US" dirty="0">
                  <a:latin typeface="Arial Narrow" panose="020B0606020202030204" pitchFamily="34" charset="0"/>
                </a:endParaRPr>
              </a:p>
              <a:p>
                <a:r>
                  <a:rPr lang="en-US" dirty="0">
                    <a:latin typeface="Arial Narrow" panose="020B0606020202030204" pitchFamily="34" charset="0"/>
                  </a:rPr>
                  <a:t>Then, for the multiset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>
                    <a:latin typeface="Arial Narrow" panose="020B0606020202030204" pitchFamily="34" charset="0"/>
                  </a:rPr>
                  <a:t> characterizes Alice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Arial Narrow" panose="020B0606020202030204" pitchFamily="34" charset="0"/>
                  </a:rPr>
                  <a:t> </a:t>
                </a:r>
                <a:r>
                  <a:rPr lang="en-US" dirty="0">
                    <a:latin typeface="Arial Narrow" panose="020B0606020202030204" pitchFamily="34" charset="0"/>
                  </a:rPr>
                  <a:t>with constant probability  </a:t>
                </a:r>
                <a:endParaRPr lang="en-IL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9DCC2-9589-6E02-8955-B9A581796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017713"/>
                <a:ext cx="8421688" cy="4114800"/>
              </a:xfrm>
              <a:blipFill>
                <a:blip r:embed="rId2"/>
                <a:stretch>
                  <a:fillRect l="-1883" t="-1926" b="-2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4F4BD-B41A-E1A4-4602-ABAC92972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4952B57-7CB5-44A3-8550-56C7BF66EFC7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47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197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041A-3D6E-2FB9-D6F7-6D90402A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533400"/>
            <a:ext cx="9144000" cy="784225"/>
          </a:xfrm>
        </p:spPr>
        <p:txBody>
          <a:bodyPr/>
          <a:lstStyle/>
          <a:p>
            <a:r>
              <a:rPr lang="en-US" sz="4000" dirty="0">
                <a:latin typeface="Arial Narrow" panose="020B0606020202030204" pitchFamily="34" charset="0"/>
              </a:rPr>
              <a:t>Constructing Hash Functions From Characterizing Multisets</a:t>
            </a:r>
            <a:endParaRPr lang="en-IL" sz="40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DB045-51A9-5C7B-D7EA-C63C1D19B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062" y="1524000"/>
                <a:ext cx="85740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Arial Narrow" panose="020B060602020203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 is d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efined by </a:t>
                </a: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T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he public random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and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random tapes for Alice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2800" i="1" dirty="0" err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err="1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 err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i="1" dirty="0" err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.</a:t>
                </a:r>
                <a:endParaRPr lang="en-US" sz="2800" dirty="0">
                  <a:latin typeface="Arial Narrow" panose="020B060602020203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Output: For x ∈ X, the value of the function is the multiset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b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err="1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i="1" dirty="0" err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∈ [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sz="2800" dirty="0">
                  <a:effectLst/>
                  <a:latin typeface="Arial Narrow" panose="020B060602020203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where the multiset is encoded as a sequence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b>
                          <m: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8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, . . . , </m:t>
                      </m:r>
                      <m:sSub>
                        <m:sSubPr>
                          <m:ctrlP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b>
                          <m: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i="1" dirty="0" err="1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800" dirty="0">
                    <a:latin typeface="Arial Narrow" panose="020B0606020202030204" pitchFamily="34" charset="0"/>
                  </a:rPr>
                </a:br>
                <a:endParaRPr lang="en-US" sz="2800" dirty="0">
                  <a:latin typeface="Arial Narrow" panose="020B0606020202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Arial Narrow" panose="020B0606020202030204" pitchFamily="34" charset="0"/>
                </a:endParaRPr>
              </a:p>
              <a:p>
                <a:r>
                  <a:rPr lang="en-US" sz="2800" dirty="0">
                    <a:latin typeface="Arial Narrow" panose="020B0606020202030204" pitchFamily="34" charset="0"/>
                  </a:rPr>
                  <a:t>E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very message of Alice encoded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⁡|</m:t>
                    </m:r>
                    <m:sSub>
                      <m:sSubPr>
                        <m:ctrlP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bits </a:t>
                </a:r>
                <a:endParaRPr lang="en-IL" sz="28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DB045-51A9-5C7B-D7EA-C63C1D19B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062" y="1524000"/>
                <a:ext cx="8574088" cy="4114800"/>
              </a:xfrm>
              <a:blipFill>
                <a:blip r:embed="rId2"/>
                <a:stretch>
                  <a:fillRect l="-1421" t="-1481" b="-21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A9F3-3CAE-643B-5FA1-E9808E9FD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4952B57-7CB5-44A3-8550-56C7BF66EFC7}" type="slidenum">
              <a:rPr kumimoji="0" lang="he-IL" altLang="he-I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48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8386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DB0E-7BB1-BC6D-C416-2ED8D8F3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641889"/>
            <a:ext cx="9144000" cy="784225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multisets represent the elements uniquely</a:t>
            </a:r>
            <a:endParaRPr lang="en-IL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6FA53-BA7C-752D-33C2-24B46787F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05744"/>
                <a:ext cx="7772400" cy="4114800"/>
              </a:xfrm>
            </p:spPr>
            <p:txBody>
              <a:bodyPr/>
              <a:lstStyle/>
              <a:p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The length is compressing</a:t>
                </a:r>
              </a:p>
              <a:p>
                <a:pPr marL="0" indent="0">
                  <a:buNone/>
                </a:pPr>
                <a:endParaRPr lang="en-US" sz="2800" dirty="0">
                  <a:effectLst/>
                  <a:latin typeface="Arial Narrow" panose="020B0606020202030204" pitchFamily="34" charset="0"/>
                </a:endParaRPr>
              </a:p>
              <a:p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which </a:t>
                </a:r>
                <a:r>
                  <a:rPr lang="en-US" sz="2800" b="1" dirty="0">
                    <a:effectLst/>
                    <a:latin typeface="Arial Narrow" panose="020B0606020202030204" pitchFamily="34" charset="0"/>
                  </a:rPr>
                  <a:t>share a characterizing multiset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,</a:t>
                </a:r>
                <a:br>
                  <a:rPr lang="en-US" sz="2800" dirty="0">
                    <a:latin typeface="Arial Narrow" panose="020B0606020202030204" pitchFamily="34" charset="0"/>
                  </a:rPr>
                </a:b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induce </a:t>
                </a:r>
                <a:r>
                  <a:rPr lang="en-US" sz="2800" b="1" dirty="0">
                    <a:effectLst/>
                    <a:latin typeface="Arial Narrow" panose="020B0606020202030204" pitchFamily="34" charset="0"/>
                  </a:rPr>
                  <a:t>bad inputs 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for the protocol:</a:t>
                </a:r>
                <a:br>
                  <a:rPr lang="en-US" dirty="0"/>
                </a:b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that separates them.</a:t>
                </a:r>
                <a:br>
                  <a:rPr lang="en-US" sz="2800" dirty="0">
                    <a:latin typeface="Arial Narrow" panose="020B0606020202030204" pitchFamily="34" charset="0"/>
                  </a:rPr>
                </a:br>
                <a:r>
                  <a:rPr lang="en-US" sz="2800" dirty="0">
                    <a:latin typeface="Arial Narrow" panose="020B0606020202030204" pitchFamily="34" charset="0"/>
                  </a:rPr>
                  <a:t>I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f there is a multiset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 that is characterizing for both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Arial Narrow" panose="020B0606020202030204" pitchFamily="34" charset="0"/>
                  </a:rPr>
                  <a:t>, </a:t>
                </a:r>
                <a:r>
                  <a:rPr lang="en-US" sz="2800" dirty="0">
                    <a:effectLst/>
                    <a:latin typeface="Arial Narrow" panose="020B0606020202030204" pitchFamily="34" charset="0"/>
                  </a:rPr>
                  <a:t>then </a:t>
                </a:r>
                <a:endParaRPr lang="en-US" dirty="0">
                  <a:effectLst/>
                  <a:latin typeface="Arial Narrow" panose="020B0606020202030204" pitchFamily="34" charset="0"/>
                </a:endParaRPr>
              </a:p>
              <a:p>
                <a:pPr marL="857250" lvl="1" indent="-457200"/>
                <a:r>
                  <a:rPr lang="en-US" dirty="0">
                    <a:effectLst/>
                    <a:latin typeface="Arial Narrow" panose="020B0606020202030204" pitchFamily="34" charset="0"/>
                  </a:rPr>
                  <a:t>the sum of the failure probability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effectLst/>
                    <a:latin typeface="Arial Narrow" panose="020B0606020202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effectLst/>
                    <a:latin typeface="Arial Narrow" panose="020B0606020202030204" pitchFamily="34" charset="0"/>
                  </a:rPr>
                  <a:t>is at least 0.8. </a:t>
                </a:r>
              </a:p>
              <a:p>
                <a:pPr lvl="1"/>
                <a:r>
                  <a:rPr lang="en-US" dirty="0">
                    <a:effectLst/>
                    <a:latin typeface="Arial Narrow" panose="020B0606020202030204" pitchFamily="34" charset="0"/>
                  </a:rPr>
                  <a:t>At least one of them fails.</a:t>
                </a:r>
                <a:endParaRPr lang="en-IL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6FA53-BA7C-752D-33C2-24B46787F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05744"/>
                <a:ext cx="7772400" cy="4114800"/>
              </a:xfrm>
              <a:blipFill>
                <a:blip r:embed="rId2"/>
                <a:stretch>
                  <a:fillRect l="-314" t="-1481" b="-18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4883-7305-E5AD-FB4F-773A1F70A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2B57-7CB5-44A3-8550-56C7BF66EFC7}" type="slidenum">
              <a:rPr lang="he-IL" altLang="he-IL" smtClean="0"/>
              <a:pPr/>
              <a:t>49</a:t>
            </a:fld>
            <a:endParaRPr lang="en-US" altLang="he-IL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1245FE8-16AF-16CE-183A-8E5094E48423}"/>
              </a:ext>
            </a:extLst>
          </p:cNvPr>
          <p:cNvSpPr/>
          <p:nvPr/>
        </p:nvSpPr>
        <p:spPr bwMode="auto">
          <a:xfrm>
            <a:off x="5641676" y="1426114"/>
            <a:ext cx="3079630" cy="856456"/>
          </a:xfrm>
          <a:prstGeom prst="wedgeRoundRectCallout">
            <a:avLst>
              <a:gd name="adj1" fmla="val -27011"/>
              <a:gd name="adj2" fmla="val 9318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Should be characterizing to both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82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274638"/>
            <a:ext cx="8756821" cy="1143000"/>
          </a:xfrm>
        </p:spPr>
        <p:txBody>
          <a:bodyPr/>
          <a:lstStyle/>
          <a:p>
            <a:pPr rtl="0"/>
            <a:r>
              <a:rPr lang="en-US" dirty="0"/>
              <a:t>Idea: Two Methods are Compatible!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Split the s bits: use s/2 for the first method and s/2 for the second.</a:t>
                </a:r>
              </a:p>
              <a:p>
                <a:r>
                  <a:rPr lang="en-US" dirty="0"/>
                  <a:t>The last card with face value in {1, ..., s/2} </a:t>
                </a:r>
                <a:r>
                  <a:rPr lang="en-US" b="1" dirty="0"/>
                  <a:t>expected</a:t>
                </a:r>
                <a:r>
                  <a:rPr lang="en-US" dirty="0"/>
                  <a:t> when there are 2n/s cards left.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two useful periods do not overlap!</a:t>
                </a:r>
              </a:p>
              <a:p>
                <a:r>
                  <a:rPr lang="en-US" dirty="0"/>
                  <a:t>We get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For 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this is </a:t>
                </a:r>
                <a:r>
                  <a:rPr lang="en-US" i="1" dirty="0"/>
                  <a:t>almost</a:t>
                </a:r>
                <a:r>
                  <a:rPr lang="en-US" dirty="0"/>
                  <a:t> as much as for s=n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  <a:blipFill>
                <a:blip r:embed="rId2"/>
                <a:stretch>
                  <a:fillRect l="-1876" t="-1752" b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851739" y="2283178"/>
            <a:ext cx="1679425" cy="380982"/>
          </a:xfrm>
          <a:prstGeom prst="wedgeRoundRectCallout">
            <a:avLst>
              <a:gd name="adj1" fmla="val -173404"/>
              <a:gd name="adj2" fmla="val -476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split?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F6504-00F8-438A-913A-36B459B9F10F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627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7FAB54-9134-4873-B1FE-1FE9227FD01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656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27633B-4A41-4942-AA93-8C4965296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981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E1AC9A-9E0E-41E5-8050-DD8C2088D084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8331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DAFAD2-44CF-4F9F-AFC8-AB84365B416C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5879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5B24FB-640A-47A1-9A85-54F18FB97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538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012CE-3C30-4F80-B85E-F216E8D1C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7623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7416FA-D05F-4ECA-A64F-C4B4A32AF47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58107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EE81B6-3570-45FB-8A9C-1AF6A369B7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9934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1D24C-09D9-443F-844F-9B4D6B0C6DC4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3896" y="446444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05D609-116E-499E-AAA3-918BDD30AA98}"/>
              </a:ext>
            </a:extLst>
          </p:cNvPr>
          <p:cNvCxnSpPr/>
          <p:nvPr/>
        </p:nvCxnSpPr>
        <p:spPr bwMode="auto">
          <a:xfrm>
            <a:off x="4126937" y="4778846"/>
            <a:ext cx="408647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The algorithm:</a:t>
                </a:r>
              </a:p>
              <a:p>
                <a:pPr marL="0" indent="0">
                  <a:buNone/>
                </a:pPr>
                <a:r>
                  <a:rPr lang="en-US" sz="2800" dirty="0"/>
                  <a:t>1. Compute the polynomial on the set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={1,…,n}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2. Pick k many x’s: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n+1, n+2, </a:t>
                </a:r>
                <a:r>
                  <a:rPr lang="en-IL" sz="2800" dirty="0">
                    <a:solidFill>
                      <a:srgbClr val="FF0000"/>
                    </a:solidFill>
                  </a:rPr>
                  <a:t>…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n+k</a:t>
                </a:r>
                <a:r>
                  <a:rPr lang="en-US" sz="2800" dirty="0"/>
                  <a:t>,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at all  points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store each value separately.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3. As card </a:t>
                </a:r>
                <a:r>
                  <a:rPr lang="en-US" sz="2800" dirty="0">
                    <a:solidFill>
                      <a:srgbClr val="0000FF"/>
                    </a:solidFill>
                  </a:rPr>
                  <a:t>y</a:t>
                </a:r>
                <a:r>
                  <a:rPr lang="en-US" sz="2800" dirty="0"/>
                  <a:t> goes by: divide the value at point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 =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</a:t>
                </a:r>
                <a:r>
                  <a:rPr lang="en-US" sz="2800" dirty="0"/>
                  <a:t> by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n+i-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y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.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4. When k-1 cards are left: reconstruct the degree k-1 polynomial using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k points.</a:t>
                </a:r>
              </a:p>
              <a:p>
                <a:pPr lvl="1"/>
                <a:r>
                  <a:rPr lang="en-US" dirty="0"/>
                  <a:t>Recover remaining values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501" t="-1175" r="-429" b="-7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B4FA53-3038-421B-9716-B0AA48108C14}"/>
              </a:ext>
            </a:extLst>
          </p:cNvPr>
          <p:cNvSpPr/>
          <p:nvPr/>
        </p:nvSpPr>
        <p:spPr bwMode="auto">
          <a:xfrm>
            <a:off x="3261386" y="1265274"/>
            <a:ext cx="5337330" cy="570378"/>
          </a:xfrm>
          <a:prstGeom prst="wedgeRoundRectCallou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/>
              <a:t>over a </a:t>
            </a:r>
            <a:r>
              <a:rPr lang="en-US" sz="2400" b="1" dirty="0"/>
              <a:t>finite field </a:t>
            </a:r>
            <a:r>
              <a:rPr lang="en-US" sz="2400" dirty="0"/>
              <a:t>of size at least</a:t>
            </a:r>
            <a:r>
              <a:rPr lang="en-US" dirty="0"/>
              <a:t> </a:t>
            </a:r>
            <a:r>
              <a:rPr lang="en-US" sz="2400" dirty="0" err="1"/>
              <a:t>n+k</a:t>
            </a:r>
            <a:r>
              <a:rPr lang="en-US" dirty="0"/>
              <a:t> 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D2EB426-4E14-191B-6F45-165EEFA1C341}"/>
                  </a:ext>
                </a:extLst>
              </p:cNvPr>
              <p:cNvSpPr/>
              <p:nvPr/>
            </p:nvSpPr>
            <p:spPr bwMode="auto">
              <a:xfrm>
                <a:off x="2982466" y="4775350"/>
                <a:ext cx="3038772" cy="493998"/>
              </a:xfrm>
              <a:prstGeom prst="wedgeRoundRectCallout">
                <a:avLst>
                  <a:gd name="adj1" fmla="val -97196"/>
                  <a:gd name="adj2" fmla="val 3516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D2EB426-4E14-191B-6F45-165EEFA1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2466" y="4775350"/>
                <a:ext cx="3038772" cy="493998"/>
              </a:xfrm>
              <a:prstGeom prst="wedgeRoundRectCallout">
                <a:avLst>
                  <a:gd name="adj1" fmla="val -97196"/>
                  <a:gd name="adj2" fmla="val 3516"/>
                  <a:gd name="adj3" fmla="val 16667"/>
                </a:avLst>
              </a:prstGeom>
              <a:blipFill>
                <a:blip r:embed="rId3"/>
                <a:stretch>
                  <a:fillRect t="-3614" b="-24096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id="{2BC4FEB8-5C16-8806-E9B9-D5C98A55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\leftarrow</a:t>
            </a:r>
            <a:r>
              <a:rPr kumimoji="0" lang="en-IL" altLang="en-I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0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use the setting of the multi-set comparison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defined over a </a:t>
                </a:r>
                <a:r>
                  <a:rPr lang="en-US" b="1" dirty="0"/>
                  <a:t>finite field </a:t>
                </a:r>
                <a:r>
                  <a:rPr lang="en-US" dirty="0"/>
                  <a:t>of size is larger than the universe from which the elements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chosen+|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|. Size </a:t>
                </a:r>
                <a:r>
                  <a:rPr lang="en-US" dirty="0" err="1"/>
                  <a:t>n+k</a:t>
                </a:r>
                <a:r>
                  <a:rPr lang="en-US" dirty="0"/>
                  <a:t> in our setting</a:t>
                </a:r>
              </a:p>
              <a:p>
                <a:pPr lvl="1"/>
                <a:r>
                  <a:rPr lang="en-US" sz="3200" dirty="0"/>
                  <a:t>say a prime Q &gt; |U|.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930" t="-1528" r="-27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A55B-0949-4303-8DC0-7D445955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Better Idea: Low Memory Card Guessing by Following Subsets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Claim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There is a method using s bits of memory that obtains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en-IL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IL" altLang="en-IL" sz="28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in expectation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 other words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L" altLang="en-IL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IL" altLang="en-IL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IL" altLang="en-IL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bits of memory you get the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close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to 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 maximum benefit. </a:t>
                </a:r>
                <a:endParaRPr kumimoji="0" lang="en-US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kumimoji="0" lang="en-IL" altLang="en-IL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ncoding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you can get away with just the simple idea of summing the cards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blipFill>
                <a:blip r:embed="rId3"/>
                <a:stretch>
                  <a:fillRect l="-1413" t="-728" r="-1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5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9430522-398F-46C0-BC72-C4725EB54181}"/>
              </a:ext>
            </a:extLst>
          </p:cNvPr>
          <p:cNvSpPr/>
          <p:nvPr/>
        </p:nvSpPr>
        <p:spPr bwMode="auto">
          <a:xfrm>
            <a:off x="6349550" y="1246174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9C999A-F31A-4F79-AF8A-5FFEBB36ACAF}"/>
              </a:ext>
            </a:extLst>
          </p:cNvPr>
          <p:cNvSpPr/>
          <p:nvPr/>
        </p:nvSpPr>
        <p:spPr bwMode="auto">
          <a:xfrm>
            <a:off x="6100046" y="1246174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391E5-21B3-4136-B0D6-9EAE25C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18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The General Method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82C5-4303-4336-84C3-70E03678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Idea: follow the cards that appeared in various subsets of [n].</a:t>
            </a:r>
          </a:p>
          <a:p>
            <a:pPr>
              <a:spcBef>
                <a:spcPct val="0"/>
              </a:spcBef>
            </a:pPr>
            <a:r>
              <a:rPr lang="en-US" altLang="en-IL" dirty="0"/>
              <a:t>For each such subset use two accumulators: 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Sum</a:t>
            </a:r>
            <a:r>
              <a:rPr lang="en-US" altLang="en-IL" dirty="0"/>
              <a:t> of the values of the cards seen so far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Number</a:t>
            </a:r>
            <a:r>
              <a:rPr lang="en-US" altLang="en-IL" dirty="0"/>
              <a:t> of the cards from the set seen so far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b="1" dirty="0"/>
              <a:t>Memory: O(log n)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If there is such a subset where </a:t>
            </a:r>
            <a:r>
              <a:rPr lang="en-US" altLang="en-IL" b="1" dirty="0"/>
              <a:t>all but one </a:t>
            </a:r>
            <a:r>
              <a:rPr lang="en-US" altLang="en-IL" dirty="0"/>
              <a:t>card appeared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Can detect it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The card is a </a:t>
            </a:r>
            <a:r>
              <a:rPr lang="en-US" altLang="en-IL" b="1" dirty="0"/>
              <a:t>reasonable</a:t>
            </a:r>
            <a:r>
              <a:rPr lang="en-US" altLang="en-IL" dirty="0"/>
              <a:t> guess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What if there are </a:t>
            </a:r>
            <a:r>
              <a:rPr lang="en-US" altLang="en-IL" b="1" dirty="0"/>
              <a:t>two</a:t>
            </a:r>
            <a:r>
              <a:rPr lang="en-US" altLang="en-IL" dirty="0"/>
              <a:t> such subsets?</a:t>
            </a:r>
          </a:p>
          <a:p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EA5B7-1CCD-43BB-814B-BA9F11549296}"/>
              </a:ext>
            </a:extLst>
          </p:cNvPr>
          <p:cNvSpPr/>
          <p:nvPr/>
        </p:nvSpPr>
        <p:spPr bwMode="auto">
          <a:xfrm>
            <a:off x="6100046" y="1283599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4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82044</TotalTime>
  <Words>3725</Words>
  <Application>Microsoft Office PowerPoint</Application>
  <PresentationFormat>On-screen Show (4:3)</PresentationFormat>
  <Paragraphs>511</Paragraphs>
  <Slides>49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Arial Narrow</vt:lpstr>
      <vt:lpstr>Arial Unicode MS</vt:lpstr>
      <vt:lpstr>Cambria Math</vt:lpstr>
      <vt:lpstr>Candara</vt:lpstr>
      <vt:lpstr>cmsy10</vt:lpstr>
      <vt:lpstr>Comic Sans MS</vt:lpstr>
      <vt:lpstr>Constantia</vt:lpstr>
      <vt:lpstr>Tahoma</vt:lpstr>
      <vt:lpstr>Wingdings</vt:lpstr>
      <vt:lpstr>1_Custom Design</vt:lpstr>
      <vt:lpstr>2_Custom Design</vt:lpstr>
      <vt:lpstr>1_Blends</vt:lpstr>
      <vt:lpstr>Randomized Algorithms 2024-5 </vt:lpstr>
      <vt:lpstr>Recap and Today</vt:lpstr>
      <vt:lpstr>Guess the card</vt:lpstr>
      <vt:lpstr>First Idea: Encoding the last cards</vt:lpstr>
      <vt:lpstr>Idea: Two Methods are Compatible! </vt:lpstr>
      <vt:lpstr>Encoding the Last k Cards</vt:lpstr>
      <vt:lpstr>Encoding the Last k Cards</vt:lpstr>
      <vt:lpstr>Better Idea: Low Memory Card Guessing by Following Subsets</vt:lpstr>
      <vt:lpstr>The General Method</vt:lpstr>
      <vt:lpstr>Subset Construction</vt:lpstr>
      <vt:lpstr>Analysis</vt:lpstr>
      <vt:lpstr>…Analysis</vt:lpstr>
      <vt:lpstr>Improvements</vt:lpstr>
      <vt:lpstr>The Low Memory Case</vt:lpstr>
      <vt:lpstr>Different Analysis</vt:lpstr>
      <vt:lpstr>Probabilistic Construction</vt:lpstr>
      <vt:lpstr>Analysis</vt:lpstr>
      <vt:lpstr>Amplification</vt:lpstr>
      <vt:lpstr>Working Against a Static Adversary</vt:lpstr>
      <vt:lpstr>Pair-Wise Independence Representation</vt:lpstr>
      <vt:lpstr>Analysis of Pair-Wise Independence Representation</vt:lpstr>
      <vt:lpstr>An Adaptive Adversary</vt:lpstr>
      <vt:lpstr>Proof by Encoding:  A general method for analyzing probabilistic events</vt:lpstr>
      <vt:lpstr>Proof by Encoding</vt:lpstr>
      <vt:lpstr>Proof by Encoding</vt:lpstr>
      <vt:lpstr>Tight bound on the expected number of guesses</vt:lpstr>
      <vt:lpstr>The Encoding</vt:lpstr>
      <vt:lpstr>The Encoding</vt:lpstr>
      <vt:lpstr>The Encoding</vt:lpstr>
      <vt:lpstr>The contradiction</vt:lpstr>
      <vt:lpstr>The Contradiction</vt:lpstr>
      <vt:lpstr>Conclusion</vt:lpstr>
      <vt:lpstr>Mirror Games</vt:lpstr>
      <vt:lpstr>Mirror Games</vt:lpstr>
      <vt:lpstr>Discussion and Open Problems</vt:lpstr>
      <vt:lpstr>Homework</vt:lpstr>
      <vt:lpstr>Homework: Guess the card</vt:lpstr>
      <vt:lpstr>Communication Complexity</vt:lpstr>
      <vt:lpstr>Equality and Other Predicates</vt:lpstr>
      <vt:lpstr>Communication Complexity Protocol Variants</vt:lpstr>
      <vt:lpstr>Simultaneous Messages Model</vt:lpstr>
      <vt:lpstr>Simultaneous Equality Testing</vt:lpstr>
      <vt:lpstr>Simultaneous Messages Model  Lower Bound</vt:lpstr>
      <vt:lpstr>SM Protocol Π for Equality</vt:lpstr>
      <vt:lpstr>Characterizing Multisets</vt:lpstr>
      <vt:lpstr>Characterizing Multisets</vt:lpstr>
      <vt:lpstr>Sampling yields characterizing multisets</vt:lpstr>
      <vt:lpstr>Constructing Hash Functions From Characterizing Multisets</vt:lpstr>
      <vt:lpstr>The multisets represent the elements uniquely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2002</cp:revision>
  <cp:lastPrinted>1601-01-01T00:00:00Z</cp:lastPrinted>
  <dcterms:created xsi:type="dcterms:W3CDTF">1601-01-01T00:00:00Z</dcterms:created>
  <dcterms:modified xsi:type="dcterms:W3CDTF">2025-01-14T19:06:39Z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