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  <p:sldMasterId id="2147483724" r:id="rId2"/>
    <p:sldMasterId id="2147483736" r:id="rId3"/>
  </p:sldMasterIdLst>
  <p:notesMasterIdLst>
    <p:notesMasterId r:id="rId61"/>
  </p:notesMasterIdLst>
  <p:sldIdLst>
    <p:sldId id="323" r:id="rId4"/>
    <p:sldId id="351" r:id="rId5"/>
    <p:sldId id="2169" r:id="rId6"/>
    <p:sldId id="2170" r:id="rId7"/>
    <p:sldId id="2171" r:id="rId8"/>
    <p:sldId id="295" r:id="rId9"/>
    <p:sldId id="571" r:id="rId10"/>
    <p:sldId id="324" r:id="rId11"/>
    <p:sldId id="325" r:id="rId12"/>
    <p:sldId id="326" r:id="rId13"/>
    <p:sldId id="327" r:id="rId14"/>
    <p:sldId id="270" r:id="rId15"/>
    <p:sldId id="322" r:id="rId16"/>
    <p:sldId id="330" r:id="rId17"/>
    <p:sldId id="329" r:id="rId18"/>
    <p:sldId id="292" r:id="rId19"/>
    <p:sldId id="354" r:id="rId20"/>
    <p:sldId id="271" r:id="rId21"/>
    <p:sldId id="264" r:id="rId22"/>
    <p:sldId id="332" r:id="rId23"/>
    <p:sldId id="331" r:id="rId24"/>
    <p:sldId id="352" r:id="rId25"/>
    <p:sldId id="570" r:id="rId26"/>
    <p:sldId id="359" r:id="rId27"/>
    <p:sldId id="357" r:id="rId28"/>
    <p:sldId id="353" r:id="rId29"/>
    <p:sldId id="355" r:id="rId30"/>
    <p:sldId id="356" r:id="rId31"/>
    <p:sldId id="333" r:id="rId32"/>
    <p:sldId id="334" r:id="rId33"/>
    <p:sldId id="335" r:id="rId34"/>
    <p:sldId id="336" r:id="rId35"/>
    <p:sldId id="337" r:id="rId36"/>
    <p:sldId id="358" r:id="rId37"/>
    <p:sldId id="360" r:id="rId38"/>
    <p:sldId id="257" r:id="rId39"/>
    <p:sldId id="268" r:id="rId40"/>
    <p:sldId id="261" r:id="rId41"/>
    <p:sldId id="361" r:id="rId42"/>
    <p:sldId id="362" r:id="rId43"/>
    <p:sldId id="568" r:id="rId44"/>
    <p:sldId id="569" r:id="rId45"/>
    <p:sldId id="567" r:id="rId46"/>
    <p:sldId id="265" r:id="rId47"/>
    <p:sldId id="266" r:id="rId48"/>
    <p:sldId id="267" r:id="rId49"/>
    <p:sldId id="278" r:id="rId50"/>
    <p:sldId id="2165" r:id="rId51"/>
    <p:sldId id="2166" r:id="rId52"/>
    <p:sldId id="2167" r:id="rId53"/>
    <p:sldId id="2168" r:id="rId54"/>
    <p:sldId id="503" r:id="rId55"/>
    <p:sldId id="488" r:id="rId56"/>
    <p:sldId id="498" r:id="rId57"/>
    <p:sldId id="490" r:id="rId58"/>
    <p:sldId id="369" r:id="rId59"/>
    <p:sldId id="382" r:id="rId60"/>
  </p:sldIdLst>
  <p:sldSz cx="9144000" cy="6858000" type="screen4x3"/>
  <p:notesSz cx="6858000" cy="9144000"/>
  <p:custDataLst>
    <p:tags r:id="rId62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66"/>
    <a:srgbClr val="0000FF"/>
    <a:srgbClr val="FF0000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74" d="100"/>
          <a:sy n="74" d="100"/>
        </p:scale>
        <p:origin x="1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6A0D927-D5DC-45F5-AAE3-721336BD1A47}" type="slidenum">
              <a:rPr lang="he-IL" altLang="en-US"/>
              <a:pPr algn="l"/>
              <a:t>21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Another explanation (Omer): there is BIG failure (rehash) amd SMALL (more than constant # of moves).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both use Queue.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22740D6-4E44-49BB-AD47-E66DB2018926}" type="slidenum">
              <a:rPr lang="he-IL" altLang="en-US"/>
              <a:pPr algn="l"/>
              <a:t>29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186488A-E872-46D3-9354-D747878C0A92}" type="slidenum">
              <a:rPr lang="he-IL" altLang="en-US"/>
              <a:pPr algn="l"/>
              <a:t>30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A479051-A87F-4FA8-B23F-4B3617A7FD57}" type="slidenum">
              <a:rPr lang="he-IL" altLang="en-US"/>
              <a:pPr algn="l"/>
              <a:t>31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9C35C60-DB44-4041-8050-0551B147EB41}" type="slidenum">
              <a:rPr lang="he-IL" altLang="en-US"/>
              <a:pPr algn="l"/>
              <a:t>32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4A7A2CD-9723-467C-B617-1844C2751DB9}" type="slidenum">
              <a:rPr lang="he-IL" altLang="en-US"/>
              <a:pPr algn="l"/>
              <a:t>33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FB89F-B39F-4D5B-8316-6DC598840801}" type="slidenum">
              <a:rPr lang="he-IL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39750"/>
            <a:ext cx="3594100" cy="2695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3438"/>
            <a:ext cx="5549900" cy="4162425"/>
          </a:xfrm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B6609C-B31E-49D5-BF7F-FE12E9EE7E3A}" type="slidenum">
              <a:rPr kumimoji="0" lang="he-IL" altLang="he-I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he-I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50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3438"/>
            <a:ext cx="5549900" cy="416242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2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3438"/>
            <a:ext cx="5549900" cy="41624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2DF31AC-B188-414B-BF6A-8C3637162B00}" type="slidenum">
              <a:rPr lang="he-IL" altLang="en-US"/>
              <a:pPr algn="l"/>
              <a:t>6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5650" y="833438"/>
            <a:ext cx="5549900" cy="41624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C467B92-A4B3-4923-8D26-23438FEFDDB1}" type="slidenum">
              <a:rPr lang="he-IL" altLang="en-US"/>
              <a:pPr algn="l"/>
              <a:t>12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78A798B-C0AA-437F-87E0-AFAACD95D044}" type="slidenum">
              <a:rPr lang="he-IL" altLang="en-US"/>
              <a:pPr algn="l"/>
              <a:t>13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09FE954-F03C-42CD-BE86-6570FE451143}" type="slidenum">
              <a:rPr lang="he-IL" altLang="en-US"/>
              <a:pPr algn="l"/>
              <a:t>15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B3711A7-F527-40FD-B011-C02AB8A99364}" type="slidenum">
              <a:rPr lang="he-IL" altLang="en-US"/>
              <a:pPr algn="l"/>
              <a:t>16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052B603D-29FC-4720-B471-89CC101C5DF6}" type="slidenum">
              <a:rPr lang="he-IL" altLang="en-US"/>
              <a:pPr algn="l"/>
              <a:t>18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 sz="110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D16F3D89-E537-4301-9F47-9D8A906DED26}" type="slidenum">
              <a:rPr lang="he-IL" altLang="en-US"/>
              <a:pPr algn="l"/>
              <a:t>19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 = 10, epsilon = 0.2, so r = 12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log_2 10 = 3.3, so |Q| = 4, 0.7 for stash</a:t>
            </a:r>
          </a:p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 = 3 for simplicity (can explain 2.5 orally)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12C7DC3A-C272-4676-BDB8-3ED465ED0FBF}" type="slidenum">
              <a:rPr lang="he-IL" altLang="en-US"/>
              <a:pPr algn="l"/>
              <a:t>20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68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38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1981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199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49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55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8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06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5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19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76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73099-EDBA-487E-853C-8EB6C679F295}" type="datetimeFigureOut">
              <a:rPr lang="he-IL" smtClean="0"/>
              <a:t>כ"ז/כסלו/תשפ"ה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C19E-C3ED-4D3B-94B7-34978A3E40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6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he-IL" b="1" dirty="0">
                <a:solidFill>
                  <a:srgbClr val="FF3300"/>
                </a:solidFill>
              </a:rPr>
              <a:t>Lecturer:</a:t>
            </a:r>
            <a:r>
              <a:rPr lang="en-US" altLang="he-IL" sz="4000" b="1" dirty="0">
                <a:solidFill>
                  <a:srgbClr val="D60093"/>
                </a:solidFill>
              </a:rPr>
              <a:t> </a:t>
            </a:r>
            <a:r>
              <a:rPr lang="en-US" altLang="he-IL" b="1" dirty="0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9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srgbClr val="0000FF"/>
                </a:solidFill>
              </a:rPr>
              <a:t>Linear Probing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e-IL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To </a:t>
            </a:r>
            <a:r>
              <a:rPr lang="en-US" altLang="en-US" b="1" dirty="0">
                <a:latin typeface="Times New Roman" panose="02020603050405020304" pitchFamily="18" charset="0"/>
              </a:rPr>
              <a:t>insert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 try location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in table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he-I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If occupied, try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h(x)+1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and if occupied, try 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h(x)+2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Until we find a </a:t>
            </a:r>
            <a:r>
              <a:rPr lang="en-US" altLang="en-US" b="1" dirty="0">
                <a:latin typeface="Times New Roman" panose="02020603050405020304" pitchFamily="18" charset="0"/>
              </a:rPr>
              <a:t>vacant place</a:t>
            </a:r>
          </a:p>
          <a:p>
            <a:pPr marL="0" indent="0">
              <a:buNone/>
            </a:pPr>
            <a:r>
              <a:rPr lang="en-US" altLang="en-US" b="1" dirty="0"/>
              <a:t>Looking</a:t>
            </a:r>
            <a:r>
              <a:rPr lang="en-US" altLang="en-US" dirty="0"/>
              <a:t> for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/>
              <a:t> </a:t>
            </a:r>
          </a:p>
          <a:p>
            <a:r>
              <a:rPr lang="en-US" altLang="en-US" dirty="0"/>
              <a:t>Similar to insert: search until finding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altLang="en-US" dirty="0"/>
              <a:t>or a vacant place.</a:t>
            </a:r>
            <a:endParaRPr lang="he-IL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314450" y="5422900"/>
            <a:ext cx="6858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FF"/>
                </a:solidFill>
              </a:rPr>
              <a:t>Linear Probing: situation after a while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35845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16088"/>
            <a:ext cx="46196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kern="1200" dirty="0">
                <a:solidFill>
                  <a:srgbClr val="0000FF"/>
                </a:solidFill>
              </a:rPr>
              <a:t>Cuckoo Hashing: Basics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Introduced by </a:t>
            </a:r>
            <a:r>
              <a:rPr lang="en-US" altLang="en-US" sz="3000" dirty="0" err="1"/>
              <a:t>Pagh</a:t>
            </a:r>
            <a:r>
              <a:rPr lang="en-US" altLang="en-US" sz="3000" dirty="0"/>
              <a:t> and </a:t>
            </a:r>
            <a:r>
              <a:rPr lang="en-US" altLang="en-US" sz="3000" dirty="0" err="1"/>
              <a:t>Rodler</a:t>
            </a:r>
            <a:r>
              <a:rPr lang="en-US" altLang="en-US" sz="3000" dirty="0"/>
              <a:t> (2001)</a:t>
            </a:r>
            <a:endParaRPr lang="en-US" altLang="en-US" sz="3000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n-US" sz="3000" dirty="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tables: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  <a:r>
              <a:rPr lang="en-US" altLang="en-US" sz="2400" dirty="0"/>
              <a:t> </a:t>
            </a:r>
          </a:p>
          <a:p>
            <a:pPr lvl="2" eaLnBrk="1" hangingPunct="1"/>
            <a:r>
              <a:rPr lang="en-US" altLang="en-US" sz="2800" dirty="0"/>
              <a:t>Each of size </a:t>
            </a:r>
            <a:r>
              <a:rPr lang="en-US" altLang="en-US" sz="2800" i="1" dirty="0">
                <a:solidFill>
                  <a:srgbClr val="008000"/>
                </a:solidFill>
              </a:rPr>
              <a:t>r = (1+</a:t>
            </a:r>
            <a:r>
              <a:rPr lang="el-GR" altLang="en-US" sz="2800" i="1" dirty="0">
                <a:solidFill>
                  <a:srgbClr val="008000"/>
                </a:solidFill>
              </a:rPr>
              <a:t>ε</a:t>
            </a:r>
            <a:r>
              <a:rPr lang="en-US" altLang="en-US" sz="2800" i="1" dirty="0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hash functions: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/>
              <a:t>Check in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3689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689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90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9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9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3688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688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8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8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546100"/>
          </a:xfrm>
        </p:spPr>
        <p:txBody>
          <a:bodyPr/>
          <a:lstStyle/>
          <a:p>
            <a:pPr rtl="0" eaLnBrk="1" hangingPunct="1"/>
            <a:r>
              <a:rPr lang="en-US" altLang="en-US" sz="3900" dirty="0"/>
              <a:t>Cuckoo Hashing: Insertion Algorithm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23900"/>
            <a:ext cx="8153400" cy="41275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/>
              <a:t>To </a:t>
            </a:r>
            <a:r>
              <a:rPr lang="en-US" altLang="en-US" sz="2800" b="1"/>
              <a:t>insert</a:t>
            </a:r>
            <a:r>
              <a:rPr lang="en-US" altLang="en-US" sz="2800"/>
              <a:t> element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, call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1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1200" b="1"/>
          </a:p>
          <a:p>
            <a:pPr marL="609600" indent="-609600"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Insert</a:t>
            </a:r>
            <a:r>
              <a:rPr lang="en-US" altLang="en-US" sz="2800" b="1" u="sng"/>
              <a:t>(</a:t>
            </a:r>
            <a:r>
              <a:rPr lang="en-US" altLang="en-US" sz="2800" b="1" i="1" u="sng">
                <a:solidFill>
                  <a:srgbClr val="008000"/>
                </a:solidFill>
              </a:rPr>
              <a:t>x</a:t>
            </a:r>
            <a:r>
              <a:rPr lang="en-US" altLang="en-US" sz="2800" b="1" u="sng"/>
              <a:t>, </a:t>
            </a:r>
            <a:r>
              <a:rPr lang="en-US" altLang="en-US" sz="2800" b="1" i="1" u="sng">
                <a:solidFill>
                  <a:srgbClr val="008000"/>
                </a:solidFill>
              </a:rPr>
              <a:t>i</a:t>
            </a:r>
            <a:r>
              <a:rPr lang="en-US" altLang="en-US" sz="2800" b="1" u="sng"/>
              <a:t>):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1. Put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 into location </a:t>
            </a:r>
            <a:r>
              <a:rPr lang="en-US" altLang="en-US" sz="2800" b="1" i="1">
                <a:solidFill>
                  <a:srgbClr val="008000"/>
                </a:solidFill>
              </a:rPr>
              <a:t>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</a:t>
            </a:r>
            <a:r>
              <a:rPr lang="en-US" altLang="en-US" sz="2800" i="1"/>
              <a:t> </a:t>
            </a:r>
            <a:r>
              <a:rPr lang="en-US" altLang="en-US" sz="2800"/>
              <a:t>in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was empty: return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3.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contained element 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/>
              <a:t>: do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3–i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2600" b="1"/>
          </a:p>
          <a:p>
            <a:pPr marL="609600" indent="-609600" eaLnBrk="1" hangingPunct="1">
              <a:buFontTx/>
              <a:buNone/>
            </a:pPr>
            <a:r>
              <a:rPr lang="en-US" altLang="en-US" sz="2600" i="1"/>
              <a:t>Example:</a:t>
            </a:r>
            <a:endParaRPr lang="en-US" altLang="en-US" sz="2600">
              <a:latin typeface="Lucida Console" panose="020B0609040504020204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103688" y="3611563"/>
            <a:ext cx="449262" cy="3048000"/>
            <a:chOff x="2176" y="2098"/>
            <a:chExt cx="283" cy="1920"/>
          </a:xfrm>
        </p:grpSpPr>
        <p:grpSp>
          <p:nvGrpSpPr>
            <p:cNvPr id="38949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8951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9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52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50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500688" y="3611563"/>
            <a:ext cx="449262" cy="3041650"/>
            <a:chOff x="3056" y="2098"/>
            <a:chExt cx="283" cy="1916"/>
          </a:xfrm>
        </p:grpSpPr>
        <p:grpSp>
          <p:nvGrpSpPr>
            <p:cNvPr id="38938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8940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4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4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5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6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41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39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139950" y="4589463"/>
            <a:ext cx="1955800" cy="457200"/>
            <a:chOff x="1348" y="2891"/>
            <a:chExt cx="1232" cy="288"/>
          </a:xfrm>
        </p:grpSpPr>
        <p:sp>
          <p:nvSpPr>
            <p:cNvPr id="38936" name="Text Box 96"/>
            <p:cNvSpPr txBox="1">
              <a:spLocks noChangeArrowheads="1"/>
            </p:cNvSpPr>
            <p:nvPr/>
          </p:nvSpPr>
          <p:spPr bwMode="auto">
            <a:xfrm>
              <a:off x="1348" y="2891"/>
              <a:ext cx="1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(e)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7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945188" y="4071938"/>
            <a:ext cx="1995487" cy="457200"/>
            <a:chOff x="3745" y="2565"/>
            <a:chExt cx="1257" cy="288"/>
          </a:xfrm>
        </p:grpSpPr>
        <p:sp>
          <p:nvSpPr>
            <p:cNvPr id="38934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5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4846638" y="50657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4124325" y="45942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4138613" y="40433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4133850" y="3505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5534025" y="43259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5534025" y="37750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5534025" y="40179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5537200" y="59055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4138613" y="43227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3001963" y="5945188"/>
            <a:ext cx="1114425" cy="457200"/>
            <a:chOff x="1891" y="3745"/>
            <a:chExt cx="702" cy="288"/>
          </a:xfrm>
        </p:grpSpPr>
        <p:sp>
          <p:nvSpPr>
            <p:cNvPr id="38932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</a:t>
              </a:r>
            </a:p>
          </p:txBody>
        </p:sp>
        <p:sp>
          <p:nvSpPr>
            <p:cNvPr id="38933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57200" y="798513"/>
            <a:ext cx="8229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To insert </a:t>
            </a:r>
            <a:r>
              <a:rPr lang="en-US" sz="3200" b="1" i="1" dirty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en-US" sz="3200" kern="0" dirty="0">
                <a:latin typeface="+mn-lt"/>
                <a:cs typeface="+mn-cs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in first location and displace residing element if needed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displaced element in its other location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Until  finding a free spot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06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12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715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Cuckoo Hashing: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What happens if we are not successful?</a:t>
            </a:r>
          </a:p>
          <a:p>
            <a:pPr>
              <a:defRPr/>
            </a:pPr>
            <a:r>
              <a:rPr lang="en-US" dirty="0"/>
              <a:t>Unsuccessful stems from two reasons</a:t>
            </a:r>
          </a:p>
          <a:p>
            <a:pPr lvl="1">
              <a:defRPr/>
            </a:pPr>
            <a:r>
              <a:rPr lang="en-US" sz="2400" dirty="0"/>
              <a:t>Not enough space</a:t>
            </a:r>
          </a:p>
          <a:p>
            <a:pPr lvl="2">
              <a:defRPr/>
            </a:pPr>
            <a:r>
              <a:rPr lang="en-US" sz="2400" dirty="0"/>
              <a:t>The path goes into loops</a:t>
            </a:r>
            <a:endParaRPr lang="en-US" dirty="0"/>
          </a:p>
          <a:p>
            <a:pPr lvl="1">
              <a:defRPr/>
            </a:pPr>
            <a:r>
              <a:rPr lang="en-US" sz="2400" dirty="0"/>
              <a:t>Too long chains</a:t>
            </a:r>
          </a:p>
          <a:p>
            <a:pPr>
              <a:defRPr/>
            </a:pPr>
            <a:r>
              <a:rPr lang="en-US" dirty="0"/>
              <a:t>Can detect both by a </a:t>
            </a:r>
            <a:r>
              <a:rPr lang="en-US" b="1" dirty="0"/>
              <a:t>time limit</a:t>
            </a:r>
            <a:r>
              <a:rPr lang="en-US" dirty="0"/>
              <a:t>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707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 sz="4000" dirty="0"/>
              <a:t>Cuckoo Hashing: Deletion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tables: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 sz="2800"/>
              <a:t>Each of size </a:t>
            </a:r>
            <a:r>
              <a:rPr lang="en-US" altLang="en-US" sz="2800" i="1">
                <a:solidFill>
                  <a:srgbClr val="008000"/>
                </a:solidFill>
              </a:rPr>
              <a:t>r = (1+</a:t>
            </a:r>
            <a:r>
              <a:rPr lang="el-GR" altLang="en-US" sz="2800" i="1">
                <a:solidFill>
                  <a:srgbClr val="008000"/>
                </a:solidFill>
              </a:rPr>
              <a:t>ε</a:t>
            </a:r>
            <a:r>
              <a:rPr lang="en-US" altLang="en-US" sz="2800" i="1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hash functions: </a:t>
            </a:r>
            <a:br>
              <a:rPr lang="en-US" altLang="en-US"/>
            </a:b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As in 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Check in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</a:t>
            </a:r>
            <a:r>
              <a:rPr lang="en-US" altLang="en-US" b="1"/>
              <a:t>and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 </a:t>
            </a:r>
            <a:r>
              <a:rPr lang="en-US" altLang="en-US" b="1"/>
              <a:t>Remove</a:t>
            </a:r>
            <a:r>
              <a:rPr lang="en-US" altLang="en-US"/>
              <a:t> wherever found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4201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4201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2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1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1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4200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4200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0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0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800"/>
              <a:t>The Cuckoo Graph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38" y="920750"/>
            <a:ext cx="5207000" cy="111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/>
              <a:t>Set </a:t>
            </a:r>
            <a:r>
              <a:rPr lang="en-US" altLang="en-US" sz="2600" i="1">
                <a:solidFill>
                  <a:srgbClr val="008000"/>
                </a:solidFill>
              </a:rPr>
              <a:t>S</a:t>
            </a:r>
            <a:r>
              <a:rPr lang="en-US" altLang="en-US" sz="1000" i="1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⊂</a:t>
            </a:r>
            <a:r>
              <a:rPr lang="en-US" altLang="en-US" sz="1000" i="1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/>
              <a:t>  containing </a:t>
            </a: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elements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600" i="1">
                <a:solidFill>
                  <a:srgbClr val="008000"/>
                </a:solidFill>
              </a:rPr>
              <a:t>h</a:t>
            </a:r>
            <a:r>
              <a:rPr lang="en-US" altLang="en-US" sz="2600" i="1" baseline="-15000">
                <a:solidFill>
                  <a:srgbClr val="008000"/>
                </a:solidFill>
              </a:rPr>
              <a:t>1</a:t>
            </a:r>
            <a:r>
              <a:rPr lang="en-US" altLang="en-US" sz="2600" i="1">
                <a:solidFill>
                  <a:srgbClr val="008000"/>
                </a:solidFill>
              </a:rPr>
              <a:t>,h</a:t>
            </a:r>
            <a:r>
              <a:rPr lang="en-US" altLang="en-US" sz="2600" i="1" baseline="-15000">
                <a:solidFill>
                  <a:srgbClr val="008000"/>
                </a:solidFill>
              </a:rPr>
              <a:t>2</a:t>
            </a:r>
            <a:r>
              <a:rPr lang="en-US" altLang="en-US" sz="2600" i="1">
                <a:solidFill>
                  <a:srgbClr val="008000"/>
                </a:solidFill>
              </a:rPr>
              <a:t> :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 i="1">
                <a:solidFill>
                  <a:srgbClr val="008000"/>
                </a:solidFill>
                <a:sym typeface="Wingdings 3" panose="05040102010807070707" pitchFamily="18" charset="2"/>
              </a:rPr>
              <a:t></a:t>
            </a:r>
            <a:r>
              <a:rPr lang="en-US" altLang="en-US" sz="2600" i="1">
                <a:solidFill>
                  <a:srgbClr val="008000"/>
                </a:solidFill>
              </a:rPr>
              <a:t> {0,...,r-1}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338388" y="3498850"/>
            <a:ext cx="6024562" cy="2012950"/>
            <a:chOff x="1563" y="2636"/>
            <a:chExt cx="3795" cy="1268"/>
          </a:xfrm>
        </p:grpSpPr>
        <p:sp>
          <p:nvSpPr>
            <p:cNvPr id="44100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101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S</a:t>
              </a:r>
              <a:r>
                <a:rPr lang="en-US" altLang="en-US" sz="2800"/>
                <a:t> is successfully stored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4102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Every connected component in the cuckoo graph has </a:t>
              </a:r>
              <a:r>
                <a:rPr lang="en-US" altLang="en-US" sz="2800" b="1"/>
                <a:t>at most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one</a:t>
              </a:r>
              <a:r>
                <a:rPr lang="en-US" altLang="en-US" sz="2800"/>
                <a:t> cycle</a:t>
              </a:r>
            </a:p>
          </p:txBody>
        </p:sp>
        <p:sp>
          <p:nvSpPr>
            <p:cNvPr id="44103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395538" y="1920875"/>
            <a:ext cx="4495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Bipartite graph with </a:t>
            </a:r>
            <a:r>
              <a:rPr lang="en-US" altLang="en-US" sz="2400" i="1">
                <a:solidFill>
                  <a:srgbClr val="008000"/>
                </a:solidFill>
              </a:rPr>
              <a:t>|L|=|R|=r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Edge </a:t>
            </a:r>
            <a:r>
              <a:rPr lang="en-US" altLang="en-US" sz="2400" b="1">
                <a:solidFill>
                  <a:srgbClr val="008000"/>
                </a:solidFill>
              </a:rPr>
              <a:t>(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1</a:t>
            </a:r>
            <a:r>
              <a:rPr lang="en-US" altLang="en-US" sz="2400" b="1" i="1">
                <a:solidFill>
                  <a:srgbClr val="008000"/>
                </a:solidFill>
              </a:rPr>
              <a:t>(x), 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2</a:t>
            </a:r>
            <a:r>
              <a:rPr lang="en-US" altLang="en-US" sz="2400" b="1" i="1">
                <a:solidFill>
                  <a:srgbClr val="008000"/>
                </a:solidFill>
              </a:rPr>
              <a:t>(x))</a:t>
            </a:r>
            <a:r>
              <a:rPr lang="en-US" altLang="en-US" sz="2400" b="1" i="1"/>
              <a:t> </a:t>
            </a:r>
            <a:r>
              <a:rPr lang="en-US" altLang="en-US" sz="2400"/>
              <a:t>for every </a:t>
            </a:r>
            <a:r>
              <a:rPr lang="en-US" altLang="en-US" sz="2800" i="1">
                <a:solidFill>
                  <a:srgbClr val="008000"/>
                </a:solidFill>
              </a:rPr>
              <a:t>x</a:t>
            </a:r>
            <a:r>
              <a:rPr lang="en-US" altLang="en-US" sz="240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800" i="1">
                <a:solidFill>
                  <a:srgbClr val="008000"/>
                </a:solidFill>
              </a:rPr>
              <a:t>S</a:t>
            </a:r>
            <a:r>
              <a:rPr lang="en-US" altLang="en-US" sz="2600"/>
              <a:t> 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44085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6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7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8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9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0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1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2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3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4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5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6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7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8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9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44070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1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2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3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4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5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6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7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8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9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0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1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2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3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4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520950" y="5670550"/>
            <a:ext cx="4999038" cy="692150"/>
            <a:chOff x="848" y="1668"/>
            <a:chExt cx="3149" cy="436"/>
          </a:xfrm>
        </p:grpSpPr>
        <p:sp>
          <p:nvSpPr>
            <p:cNvPr id="44068" name="Rectangle 132"/>
            <p:cNvSpPr>
              <a:spLocks noChangeArrowheads="1"/>
            </p:cNvSpPr>
            <p:nvPr/>
          </p:nvSpPr>
          <p:spPr bwMode="auto">
            <a:xfrm>
              <a:off x="848" y="1668"/>
              <a:ext cx="3149" cy="436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69" name="Text Box 43"/>
            <p:cNvSpPr txBox="1">
              <a:spLocks noChangeArrowheads="1"/>
            </p:cNvSpPr>
            <p:nvPr/>
          </p:nvSpPr>
          <p:spPr bwMode="auto">
            <a:xfrm>
              <a:off x="957" y="1723"/>
              <a:ext cx="29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Expected</a:t>
              </a:r>
              <a:r>
                <a:rPr lang="en-US" altLang="en-US" sz="2800"/>
                <a:t> insertion time: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O(1)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</p:grp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2403475" y="3013075"/>
            <a:ext cx="1303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Claims:</a:t>
            </a: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6821488" y="1103313"/>
            <a:ext cx="2101850" cy="1847850"/>
          </a:xfrm>
          <a:prstGeom prst="cloudCallout">
            <a:avLst>
              <a:gd name="adj1" fmla="val -34500"/>
              <a:gd name="adj2" fmla="val 121468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Insertion algorithm achieves this</a:t>
            </a:r>
          </a:p>
        </p:txBody>
      </p:sp>
      <p:sp>
        <p:nvSpPr>
          <p:cNvPr id="44064" name="Oval 5"/>
          <p:cNvSpPr>
            <a:spLocks noChangeArrowheads="1"/>
          </p:cNvSpPr>
          <p:nvPr/>
        </p:nvSpPr>
        <p:spPr bwMode="auto">
          <a:xfrm>
            <a:off x="458788" y="6038850"/>
            <a:ext cx="98425" cy="123825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63" y="5908675"/>
            <a:ext cx="1273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occupied</a:t>
            </a:r>
          </a:p>
        </p:txBody>
      </p:sp>
      <p:sp>
        <p:nvSpPr>
          <p:cNvPr id="44066" name="Oval 69"/>
          <p:cNvSpPr>
            <a:spLocks noChangeArrowheads="1"/>
          </p:cNvSpPr>
          <p:nvPr/>
        </p:nvSpPr>
        <p:spPr bwMode="auto">
          <a:xfrm>
            <a:off x="458788" y="6448425"/>
            <a:ext cx="98425" cy="123825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3900" y="6318250"/>
            <a:ext cx="1273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vacant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101" grpId="0" animBg="1"/>
      <p:bldP spid="1271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5069-8039-464B-9FF8-DA6A8AD3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Why?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2F14-3810-41F2-A93C-2AEB1B85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dense component: </a:t>
            </a:r>
            <a:r>
              <a:rPr lang="en-US" sz="2800" b="1" dirty="0"/>
              <a:t>simply not enough places to put the elements</a:t>
            </a:r>
          </a:p>
          <a:p>
            <a:r>
              <a:rPr lang="en-US" sz="2800" dirty="0"/>
              <a:t>No dense component:</a:t>
            </a:r>
          </a:p>
          <a:p>
            <a:pPr lvl="1"/>
            <a:r>
              <a:rPr lang="en-US" sz="2800" dirty="0"/>
              <a:t>Tree: put elements towards the leaves</a:t>
            </a:r>
          </a:p>
          <a:p>
            <a:pPr lvl="2"/>
            <a:r>
              <a:rPr lang="en-US" sz="2400" dirty="0"/>
              <a:t>Can pick any node as the root</a:t>
            </a:r>
          </a:p>
          <a:p>
            <a:pPr lvl="2"/>
            <a:r>
              <a:rPr lang="en-US" sz="2400" dirty="0"/>
              <a:t>The root remains vacant </a:t>
            </a:r>
          </a:p>
          <a:p>
            <a:pPr lvl="1"/>
            <a:r>
              <a:rPr lang="en-US" sz="2800" dirty="0"/>
              <a:t>Cycle: two possibilities </a:t>
            </a:r>
          </a:p>
          <a:p>
            <a:pPr lvl="1"/>
            <a:r>
              <a:rPr lang="en-US" sz="2800" dirty="0"/>
              <a:t>Cycle plus trees: make the nodes on cycles the roots of the trees 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51259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2400"/>
            <a:ext cx="8229600" cy="571500"/>
          </a:xfrm>
        </p:spPr>
        <p:txBody>
          <a:bodyPr/>
          <a:lstStyle/>
          <a:p>
            <a:pPr rtl="0" eaLnBrk="1" hangingPunct="1"/>
            <a:r>
              <a:rPr lang="en-US" altLang="en-US"/>
              <a:t>Cuckoo Hashing: Properties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33463"/>
            <a:ext cx="8432800" cy="4889500"/>
          </a:xfrm>
        </p:spPr>
        <p:txBody>
          <a:bodyPr/>
          <a:lstStyle/>
          <a:p>
            <a:pPr eaLnBrk="1" hangingPunct="1"/>
            <a:r>
              <a:rPr lang="en-US" altLang="en-US" sz="3000"/>
              <a:t>Many attractive properties: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Lookup and deletion</a:t>
            </a:r>
            <a:r>
              <a:rPr lang="en-US" altLang="en-US" sz="2600"/>
              <a:t> in </a:t>
            </a:r>
            <a:r>
              <a:rPr lang="en-US" altLang="en-US" sz="2600" b="1">
                <a:solidFill>
                  <a:srgbClr val="FF0000"/>
                </a:solidFill>
              </a:rPr>
              <a:t>2</a:t>
            </a:r>
            <a:r>
              <a:rPr lang="en-US" altLang="en-US" sz="2600">
                <a:solidFill>
                  <a:srgbClr val="FF0000"/>
                </a:solidFill>
              </a:rPr>
              <a:t> accesses</a:t>
            </a:r>
            <a:r>
              <a:rPr lang="en-US" altLang="en-US" sz="2600"/>
              <a:t> </a:t>
            </a:r>
            <a:r>
              <a:rPr lang="en-US" altLang="en-US" sz="2600" b="1" i="1"/>
              <a:t>in the worst case</a:t>
            </a:r>
          </a:p>
          <a:p>
            <a:pPr lvl="2" eaLnBrk="1" hangingPunct="1"/>
            <a:r>
              <a:rPr lang="en-US" altLang="en-US"/>
              <a:t>May be done in parallel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>
                <a:solidFill>
                  <a:srgbClr val="008000"/>
                </a:solidFill>
              </a:rPr>
              <a:t>Insertion</a:t>
            </a:r>
            <a:r>
              <a:rPr lang="en-US" altLang="en-US" sz="2600"/>
              <a:t> takes </a:t>
            </a:r>
            <a:r>
              <a:rPr lang="en-US" altLang="en-US" sz="2600" b="1" i="1"/>
              <a:t>amortized</a:t>
            </a:r>
            <a:r>
              <a:rPr lang="en-US" altLang="en-US" sz="2600"/>
              <a:t> constant time</a:t>
            </a:r>
          </a:p>
          <a:p>
            <a:pPr lvl="1" eaLnBrk="1" hangingPunct="1"/>
            <a:r>
              <a:rPr lang="en-US" altLang="en-US" sz="2600" i="1"/>
              <a:t>Reasonable</a:t>
            </a:r>
            <a:r>
              <a:rPr lang="en-US" altLang="en-US" sz="2600"/>
              <a:t> memory utilization</a:t>
            </a:r>
          </a:p>
          <a:p>
            <a:pPr lvl="1" eaLnBrk="1" hangingPunct="1"/>
            <a:r>
              <a:rPr lang="en-US" altLang="en-US" sz="2600"/>
              <a:t>No dynamic memory allocation</a:t>
            </a:r>
          </a:p>
          <a:p>
            <a:pPr eaLnBrk="1" hangingPunct="1"/>
            <a:r>
              <a:rPr lang="en-US" altLang="en-US" sz="3000"/>
              <a:t>Lots of </a:t>
            </a:r>
            <a:r>
              <a:rPr lang="en-US" altLang="en-US" sz="3000" b="1"/>
              <a:t>Generalizations</a:t>
            </a:r>
          </a:p>
          <a:p>
            <a:pPr eaLnBrk="1" hangingPunct="1"/>
            <a:r>
              <a:rPr lang="en-US" altLang="en-US" sz="3000"/>
              <a:t>Lots of applications to related problems</a:t>
            </a:r>
          </a:p>
          <a:p>
            <a:pPr eaLnBrk="1" hangingPunct="1"/>
            <a:r>
              <a:rPr lang="en-US" altLang="en-US" sz="3000"/>
              <a:t>Growing evidence of practicality on current architectures</a:t>
            </a:r>
            <a:endParaRPr lang="en-US" altLang="en-US" sz="3000">
              <a:solidFill>
                <a:srgbClr val="00808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86600" y="2909888"/>
            <a:ext cx="1587500" cy="1479550"/>
            <a:chOff x="1628" y="3108"/>
            <a:chExt cx="1000" cy="932"/>
          </a:xfrm>
        </p:grpSpPr>
        <p:sp>
          <p:nvSpPr>
            <p:cNvPr id="46089" name="AutoShape 9"/>
            <p:cNvSpPr>
              <a:spLocks noChangeArrowheads="1"/>
            </p:cNvSpPr>
            <p:nvPr/>
          </p:nvSpPr>
          <p:spPr bwMode="auto">
            <a:xfrm>
              <a:off x="1628" y="3108"/>
              <a:ext cx="1000" cy="932"/>
            </a:xfrm>
            <a:prstGeom prst="wedgeRectCallout">
              <a:avLst>
                <a:gd name="adj1" fmla="val -53000"/>
                <a:gd name="adj2" fmla="val 6266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46090" name="Picture 7" descr="Copy of AMD opteron SE new procesors 001_xtrevi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" y="3112"/>
              <a:ext cx="99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5550" y="5002213"/>
            <a:ext cx="2206625" cy="1643062"/>
            <a:chOff x="3972" y="2908"/>
            <a:chExt cx="1390" cy="1035"/>
          </a:xfrm>
        </p:grpSpPr>
        <p:pic>
          <p:nvPicPr>
            <p:cNvPr id="46087" name="Picture 6" descr="Copy (2) of 2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868">
              <a:off x="3972" y="2908"/>
              <a:ext cx="139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AutoShape 11"/>
            <p:cNvSpPr>
              <a:spLocks noChangeArrowheads="1"/>
            </p:cNvSpPr>
            <p:nvPr/>
          </p:nvSpPr>
          <p:spPr bwMode="auto">
            <a:xfrm rot="270755">
              <a:off x="4142" y="2968"/>
              <a:ext cx="1040" cy="823"/>
            </a:xfrm>
            <a:prstGeom prst="wedgeRectCallout">
              <a:avLst>
                <a:gd name="adj1" fmla="val 690"/>
                <a:gd name="adj2" fmla="val -66153"/>
              </a:avLst>
            </a:prstGeom>
            <a:solidFill>
              <a:srgbClr val="0080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505575" y="1714500"/>
            <a:ext cx="1724025" cy="549275"/>
            <a:chOff x="2998" y="2798"/>
            <a:chExt cx="1086" cy="346"/>
          </a:xfrm>
        </p:grpSpPr>
        <p:sp>
          <p:nvSpPr>
            <p:cNvPr id="48240" name="Oval 91"/>
            <p:cNvSpPr>
              <a:spLocks noChangeAspect="1" noChangeArrowheads="1"/>
            </p:cNvSpPr>
            <p:nvPr/>
          </p:nvSpPr>
          <p:spPr bwMode="auto">
            <a:xfrm flipH="1">
              <a:off x="3383" y="288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41" name="Text Box 92"/>
            <p:cNvSpPr txBox="1">
              <a:spLocks noChangeArrowheads="1"/>
            </p:cNvSpPr>
            <p:nvPr/>
          </p:nvSpPr>
          <p:spPr bwMode="auto">
            <a:xfrm>
              <a:off x="2998" y="2798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2</a:t>
              </a:r>
              <a:endParaRPr lang="en-US" altLang="en-US" sz="3000" i="1" baseline="-15000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6521450" y="1727200"/>
            <a:ext cx="1724025" cy="549275"/>
            <a:chOff x="3466" y="2096"/>
            <a:chExt cx="1086" cy="346"/>
          </a:xfrm>
        </p:grpSpPr>
        <p:sp>
          <p:nvSpPr>
            <p:cNvPr id="48238" name="Oval 94"/>
            <p:cNvSpPr>
              <a:spLocks noChangeAspect="1" noChangeArrowheads="1"/>
            </p:cNvSpPr>
            <p:nvPr/>
          </p:nvSpPr>
          <p:spPr bwMode="auto">
            <a:xfrm flipH="1">
              <a:off x="3845" y="218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39" name="Text Box 95"/>
            <p:cNvSpPr txBox="1">
              <a:spLocks noChangeArrowheads="1"/>
            </p:cNvSpPr>
            <p:nvPr/>
          </p:nvSpPr>
          <p:spPr bwMode="auto">
            <a:xfrm>
              <a:off x="3466" y="2096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6</a:t>
              </a:r>
              <a:endParaRPr lang="en-US" altLang="en-US" sz="3000" i="1" baseline="-15000"/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6521450" y="1724025"/>
            <a:ext cx="1790700" cy="1063625"/>
            <a:chOff x="4060" y="2806"/>
            <a:chExt cx="1128" cy="670"/>
          </a:xfrm>
        </p:grpSpPr>
        <p:grpSp>
          <p:nvGrpSpPr>
            <p:cNvPr id="48232" name="Group 141"/>
            <p:cNvGrpSpPr>
              <a:grpSpLocks/>
            </p:cNvGrpSpPr>
            <p:nvPr/>
          </p:nvGrpSpPr>
          <p:grpSpPr bwMode="auto">
            <a:xfrm>
              <a:off x="4102" y="2806"/>
              <a:ext cx="1086" cy="346"/>
              <a:chOff x="3832" y="2258"/>
              <a:chExt cx="1086" cy="346"/>
            </a:xfrm>
          </p:grpSpPr>
          <p:sp>
            <p:nvSpPr>
              <p:cNvPr id="48236" name="Oval 142"/>
              <p:cNvSpPr>
                <a:spLocks noChangeAspect="1" noChangeArrowheads="1"/>
              </p:cNvSpPr>
              <p:nvPr/>
            </p:nvSpPr>
            <p:spPr bwMode="auto">
              <a:xfrm flipH="1">
                <a:off x="4163" y="235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37" name="Text Box 143"/>
              <p:cNvSpPr txBox="1">
                <a:spLocks noChangeArrowheads="1"/>
              </p:cNvSpPr>
              <p:nvPr/>
            </p:nvSpPr>
            <p:spPr bwMode="auto">
              <a:xfrm>
                <a:off x="3832" y="225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10</a:t>
                </a:r>
                <a:endParaRPr lang="en-US" altLang="en-US" sz="3000" i="1" baseline="-15000"/>
              </a:p>
            </p:txBody>
          </p:sp>
        </p:grpSp>
        <p:grpSp>
          <p:nvGrpSpPr>
            <p:cNvPr id="48233" name="Group 144"/>
            <p:cNvGrpSpPr>
              <a:grpSpLocks/>
            </p:cNvGrpSpPr>
            <p:nvPr/>
          </p:nvGrpSpPr>
          <p:grpSpPr bwMode="auto">
            <a:xfrm>
              <a:off x="4060" y="3130"/>
              <a:ext cx="1086" cy="346"/>
              <a:chOff x="2866" y="2636"/>
              <a:chExt cx="1086" cy="346"/>
            </a:xfrm>
          </p:grpSpPr>
          <p:sp>
            <p:nvSpPr>
              <p:cNvPr id="48234" name="Text Box 145"/>
              <p:cNvSpPr txBox="1">
                <a:spLocks noChangeArrowheads="1"/>
              </p:cNvSpPr>
              <p:nvPr/>
            </p:nvSpPr>
            <p:spPr bwMode="auto">
              <a:xfrm>
                <a:off x="2866" y="2636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6</a:t>
                </a:r>
                <a:endParaRPr lang="en-US" altLang="en-US" sz="3000" i="1" baseline="-15000"/>
              </a:p>
            </p:txBody>
          </p:sp>
          <p:sp>
            <p:nvSpPr>
              <p:cNvPr id="48235" name="Oval 146"/>
              <p:cNvSpPr>
                <a:spLocks noChangeAspect="1" noChangeArrowheads="1"/>
              </p:cNvSpPr>
              <p:nvPr/>
            </p:nvSpPr>
            <p:spPr bwMode="auto">
              <a:xfrm flipH="1">
                <a:off x="3225" y="27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6534150" y="2251075"/>
            <a:ext cx="1724025" cy="549275"/>
            <a:chOff x="2614" y="2024"/>
            <a:chExt cx="1086" cy="346"/>
          </a:xfrm>
        </p:grpSpPr>
        <p:sp>
          <p:nvSpPr>
            <p:cNvPr id="48230" name="Text Box 109"/>
            <p:cNvSpPr txBox="1">
              <a:spLocks noChangeArrowheads="1"/>
            </p:cNvSpPr>
            <p:nvPr/>
          </p:nvSpPr>
          <p:spPr bwMode="auto">
            <a:xfrm>
              <a:off x="2614" y="202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2</a:t>
              </a:r>
              <a:r>
                <a:rPr lang="en-US" altLang="en-US" sz="3000" i="1"/>
                <a:t>(   ) = 8</a:t>
              </a:r>
              <a:endParaRPr lang="en-US" altLang="en-US" sz="3000" i="1" baseline="-15000"/>
            </a:p>
          </p:txBody>
        </p:sp>
        <p:sp>
          <p:nvSpPr>
            <p:cNvPr id="48231" name="Oval 110"/>
            <p:cNvSpPr>
              <a:spLocks noChangeAspect="1" noChangeArrowheads="1"/>
            </p:cNvSpPr>
            <p:nvPr/>
          </p:nvSpPr>
          <p:spPr bwMode="auto">
            <a:xfrm flipH="1">
              <a:off x="2979" y="2109"/>
              <a:ext cx="181" cy="1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6496050" y="1736725"/>
            <a:ext cx="1749425" cy="2152650"/>
            <a:chOff x="4172" y="2406"/>
            <a:chExt cx="1102" cy="1356"/>
          </a:xfrm>
        </p:grpSpPr>
        <p:grpSp>
          <p:nvGrpSpPr>
            <p:cNvPr id="48218" name="Group 114"/>
            <p:cNvGrpSpPr>
              <a:grpSpLocks/>
            </p:cNvGrpSpPr>
            <p:nvPr/>
          </p:nvGrpSpPr>
          <p:grpSpPr bwMode="auto">
            <a:xfrm>
              <a:off x="4172" y="3416"/>
              <a:ext cx="1086" cy="346"/>
              <a:chOff x="4342" y="2342"/>
              <a:chExt cx="1086" cy="346"/>
            </a:xfrm>
          </p:grpSpPr>
          <p:sp>
            <p:nvSpPr>
              <p:cNvPr id="48228" name="Text Box 115"/>
              <p:cNvSpPr txBox="1">
                <a:spLocks noChangeArrowheads="1"/>
              </p:cNvSpPr>
              <p:nvPr/>
            </p:nvSpPr>
            <p:spPr bwMode="auto">
              <a:xfrm>
                <a:off x="4342" y="2342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8</a:t>
                </a:r>
                <a:endParaRPr lang="en-US" altLang="en-US" sz="3000" i="1" baseline="-15000"/>
              </a:p>
            </p:txBody>
          </p:sp>
          <p:sp>
            <p:nvSpPr>
              <p:cNvPr id="48229" name="Oval 116"/>
              <p:cNvSpPr>
                <a:spLocks noChangeAspect="1" noChangeArrowheads="1"/>
              </p:cNvSpPr>
              <p:nvPr/>
            </p:nvSpPr>
            <p:spPr bwMode="auto">
              <a:xfrm flipH="1">
                <a:off x="4703" y="244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005E7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19" name="Group 117"/>
            <p:cNvGrpSpPr>
              <a:grpSpLocks/>
            </p:cNvGrpSpPr>
            <p:nvPr/>
          </p:nvGrpSpPr>
          <p:grpSpPr bwMode="auto">
            <a:xfrm>
              <a:off x="4188" y="3080"/>
              <a:ext cx="1086" cy="346"/>
              <a:chOff x="1642" y="2504"/>
              <a:chExt cx="1086" cy="346"/>
            </a:xfrm>
          </p:grpSpPr>
          <p:sp>
            <p:nvSpPr>
              <p:cNvPr id="48226" name="Oval 118"/>
              <p:cNvSpPr>
                <a:spLocks noChangeAspect="1" noChangeArrowheads="1"/>
              </p:cNvSpPr>
              <p:nvPr/>
            </p:nvSpPr>
            <p:spPr bwMode="auto">
              <a:xfrm flipH="1">
                <a:off x="2025" y="2603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27" name="Text Box 119"/>
              <p:cNvSpPr txBox="1">
                <a:spLocks noChangeArrowheads="1"/>
              </p:cNvSpPr>
              <p:nvPr/>
            </p:nvSpPr>
            <p:spPr bwMode="auto">
              <a:xfrm>
                <a:off x="1642" y="2504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6</a:t>
                </a:r>
                <a:endParaRPr lang="en-US" altLang="en-US" sz="3000" i="1" baseline="-15000"/>
              </a:p>
            </p:txBody>
          </p:sp>
        </p:grpSp>
        <p:grpSp>
          <p:nvGrpSpPr>
            <p:cNvPr id="48220" name="Group 120"/>
            <p:cNvGrpSpPr>
              <a:grpSpLocks/>
            </p:cNvGrpSpPr>
            <p:nvPr/>
          </p:nvGrpSpPr>
          <p:grpSpPr bwMode="auto">
            <a:xfrm>
              <a:off x="4172" y="2406"/>
              <a:ext cx="1086" cy="346"/>
              <a:chOff x="3796" y="2240"/>
              <a:chExt cx="1086" cy="346"/>
            </a:xfrm>
          </p:grpSpPr>
          <p:sp>
            <p:nvSpPr>
              <p:cNvPr id="48224" name="Text Box 121"/>
              <p:cNvSpPr txBox="1">
                <a:spLocks noChangeArrowheads="1"/>
              </p:cNvSpPr>
              <p:nvPr/>
            </p:nvSpPr>
            <p:spPr bwMode="auto">
              <a:xfrm>
                <a:off x="3796" y="224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2</a:t>
                </a:r>
                <a:endParaRPr lang="en-US" altLang="en-US" sz="3000" i="1" baseline="-15000"/>
              </a:p>
            </p:txBody>
          </p:sp>
          <p:sp>
            <p:nvSpPr>
              <p:cNvPr id="48225" name="Oval 122"/>
              <p:cNvSpPr>
                <a:spLocks noChangeAspect="1" noChangeArrowheads="1"/>
              </p:cNvSpPr>
              <p:nvPr/>
            </p:nvSpPr>
            <p:spPr bwMode="auto">
              <a:xfrm flipH="1">
                <a:off x="4185" y="23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000080"/>
                  </a:gs>
                  <a:gs pos="100000">
                    <a:srgbClr val="00003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21" name="Group 123"/>
            <p:cNvGrpSpPr>
              <a:grpSpLocks/>
            </p:cNvGrpSpPr>
            <p:nvPr/>
          </p:nvGrpSpPr>
          <p:grpSpPr bwMode="auto">
            <a:xfrm>
              <a:off x="4172" y="2748"/>
              <a:ext cx="1086" cy="346"/>
              <a:chOff x="4216" y="2288"/>
              <a:chExt cx="1086" cy="346"/>
            </a:xfrm>
          </p:grpSpPr>
          <p:sp>
            <p:nvSpPr>
              <p:cNvPr id="48222" name="Oval 124"/>
              <p:cNvSpPr>
                <a:spLocks noChangeAspect="1" noChangeArrowheads="1"/>
              </p:cNvSpPr>
              <p:nvPr/>
            </p:nvSpPr>
            <p:spPr bwMode="auto">
              <a:xfrm flipH="1">
                <a:off x="4583" y="2379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2F76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23" name="Text Box 125"/>
              <p:cNvSpPr txBox="1">
                <a:spLocks noChangeArrowheads="1"/>
              </p:cNvSpPr>
              <p:nvPr/>
            </p:nvSpPr>
            <p:spPr bwMode="auto">
              <a:xfrm>
                <a:off x="4216" y="228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4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3" name="Group 133"/>
          <p:cNvGrpSpPr>
            <a:grpSpLocks/>
          </p:cNvGrpSpPr>
          <p:nvPr/>
        </p:nvGrpSpPr>
        <p:grpSpPr bwMode="auto">
          <a:xfrm>
            <a:off x="6470650" y="1724025"/>
            <a:ext cx="1774825" cy="1066800"/>
            <a:chOff x="4044" y="2774"/>
            <a:chExt cx="1118" cy="672"/>
          </a:xfrm>
        </p:grpSpPr>
        <p:grpSp>
          <p:nvGrpSpPr>
            <p:cNvPr id="48212" name="Group 127"/>
            <p:cNvGrpSpPr>
              <a:grpSpLocks/>
            </p:cNvGrpSpPr>
            <p:nvPr/>
          </p:nvGrpSpPr>
          <p:grpSpPr bwMode="auto">
            <a:xfrm>
              <a:off x="4076" y="2774"/>
              <a:ext cx="1086" cy="346"/>
              <a:chOff x="3760" y="2120"/>
              <a:chExt cx="1086" cy="346"/>
            </a:xfrm>
          </p:grpSpPr>
          <p:sp>
            <p:nvSpPr>
              <p:cNvPr id="48216" name="Oval 128"/>
              <p:cNvSpPr>
                <a:spLocks noChangeAspect="1" noChangeArrowheads="1"/>
              </p:cNvSpPr>
              <p:nvPr/>
            </p:nvSpPr>
            <p:spPr bwMode="auto">
              <a:xfrm flipH="1">
                <a:off x="4143" y="2211"/>
                <a:ext cx="181" cy="1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17" name="Text Box 129"/>
              <p:cNvSpPr txBox="1">
                <a:spLocks noChangeArrowheads="1"/>
              </p:cNvSpPr>
              <p:nvPr/>
            </p:nvSpPr>
            <p:spPr bwMode="auto">
              <a:xfrm>
                <a:off x="3760" y="212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4</a:t>
                </a:r>
                <a:endParaRPr lang="en-US" altLang="en-US" sz="3000" i="1" baseline="-15000"/>
              </a:p>
            </p:txBody>
          </p:sp>
        </p:grpSp>
        <p:grpSp>
          <p:nvGrpSpPr>
            <p:cNvPr id="48213" name="Group 130"/>
            <p:cNvGrpSpPr>
              <a:grpSpLocks/>
            </p:cNvGrpSpPr>
            <p:nvPr/>
          </p:nvGrpSpPr>
          <p:grpSpPr bwMode="auto">
            <a:xfrm>
              <a:off x="4044" y="3100"/>
              <a:ext cx="1086" cy="346"/>
              <a:chOff x="4294" y="2240"/>
              <a:chExt cx="1086" cy="346"/>
            </a:xfrm>
          </p:grpSpPr>
          <p:sp>
            <p:nvSpPr>
              <p:cNvPr id="48214" name="Oval 131"/>
              <p:cNvSpPr>
                <a:spLocks noChangeAspect="1" noChangeArrowheads="1"/>
              </p:cNvSpPr>
              <p:nvPr/>
            </p:nvSpPr>
            <p:spPr bwMode="auto">
              <a:xfrm flipH="1">
                <a:off x="4683" y="2327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15" name="Text Box 132"/>
              <p:cNvSpPr txBox="1">
                <a:spLocks noChangeArrowheads="1"/>
              </p:cNvSpPr>
              <p:nvPr/>
            </p:nvSpPr>
            <p:spPr bwMode="auto">
              <a:xfrm>
                <a:off x="4294" y="2240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1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6521450" y="1708150"/>
            <a:ext cx="1765300" cy="1101725"/>
            <a:chOff x="4180" y="2748"/>
            <a:chExt cx="1112" cy="694"/>
          </a:xfrm>
        </p:grpSpPr>
        <p:grpSp>
          <p:nvGrpSpPr>
            <p:cNvPr id="48206" name="Group 134"/>
            <p:cNvGrpSpPr>
              <a:grpSpLocks/>
            </p:cNvGrpSpPr>
            <p:nvPr/>
          </p:nvGrpSpPr>
          <p:grpSpPr bwMode="auto">
            <a:xfrm>
              <a:off x="4180" y="2748"/>
              <a:ext cx="1086" cy="346"/>
              <a:chOff x="4060" y="2138"/>
              <a:chExt cx="1086" cy="346"/>
            </a:xfrm>
          </p:grpSpPr>
          <p:sp>
            <p:nvSpPr>
              <p:cNvPr id="48210" name="Text Box 135"/>
              <p:cNvSpPr txBox="1">
                <a:spLocks noChangeArrowheads="1"/>
              </p:cNvSpPr>
              <p:nvPr/>
            </p:nvSpPr>
            <p:spPr bwMode="auto">
              <a:xfrm>
                <a:off x="4060" y="2138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1</a:t>
                </a:r>
                <a:r>
                  <a:rPr lang="en-US" altLang="en-US" sz="3000" i="1"/>
                  <a:t>(   ) = 8</a:t>
                </a:r>
                <a:endParaRPr lang="en-US" altLang="en-US" sz="3000" i="1" baseline="-15000"/>
              </a:p>
            </p:txBody>
          </p:sp>
          <p:sp>
            <p:nvSpPr>
              <p:cNvPr id="48211" name="Oval 136"/>
              <p:cNvSpPr>
                <a:spLocks noChangeAspect="1" noChangeArrowheads="1"/>
              </p:cNvSpPr>
              <p:nvPr/>
            </p:nvSpPr>
            <p:spPr bwMode="auto">
              <a:xfrm flipH="1">
                <a:off x="4435" y="2225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207" name="Group 137"/>
            <p:cNvGrpSpPr>
              <a:grpSpLocks/>
            </p:cNvGrpSpPr>
            <p:nvPr/>
          </p:nvGrpSpPr>
          <p:grpSpPr bwMode="auto">
            <a:xfrm>
              <a:off x="4206" y="3096"/>
              <a:ext cx="1086" cy="346"/>
              <a:chOff x="4396" y="2234"/>
              <a:chExt cx="1086" cy="346"/>
            </a:xfrm>
          </p:grpSpPr>
          <p:sp>
            <p:nvSpPr>
              <p:cNvPr id="48208" name="Oval 138"/>
              <p:cNvSpPr>
                <a:spLocks noChangeAspect="1" noChangeArrowheads="1"/>
              </p:cNvSpPr>
              <p:nvPr/>
            </p:nvSpPr>
            <p:spPr bwMode="auto">
              <a:xfrm flipH="1">
                <a:off x="4719" y="2331"/>
                <a:ext cx="181" cy="186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8209" name="Text Box 139"/>
              <p:cNvSpPr txBox="1">
                <a:spLocks noChangeArrowheads="1"/>
              </p:cNvSpPr>
              <p:nvPr/>
            </p:nvSpPr>
            <p:spPr bwMode="auto">
              <a:xfrm>
                <a:off x="4396" y="2234"/>
                <a:ext cx="108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3000" i="1"/>
                  <a:t>h</a:t>
                </a:r>
                <a:r>
                  <a:rPr lang="en-US" altLang="en-US" sz="3000" i="1" baseline="-15000"/>
                  <a:t>2</a:t>
                </a:r>
                <a:r>
                  <a:rPr lang="en-US" altLang="en-US" sz="3000" i="1"/>
                  <a:t>(   ) = 10</a:t>
                </a:r>
                <a:endParaRPr lang="en-US" altLang="en-US" sz="3000" i="1" baseline="-15000"/>
              </a:p>
            </p:txBody>
          </p:sp>
        </p:grpSp>
      </p:grpSp>
      <p:grpSp>
        <p:nvGrpSpPr>
          <p:cNvPr id="19" name="Group 99"/>
          <p:cNvGrpSpPr>
            <a:grpSpLocks/>
          </p:cNvGrpSpPr>
          <p:nvPr/>
        </p:nvGrpSpPr>
        <p:grpSpPr bwMode="auto">
          <a:xfrm>
            <a:off x="6597650" y="1714500"/>
            <a:ext cx="1724025" cy="549275"/>
            <a:chOff x="3772" y="2150"/>
            <a:chExt cx="1086" cy="346"/>
          </a:xfrm>
        </p:grpSpPr>
        <p:sp>
          <p:nvSpPr>
            <p:cNvPr id="48204" name="Oval 100"/>
            <p:cNvSpPr>
              <a:spLocks noChangeAspect="1" noChangeArrowheads="1"/>
            </p:cNvSpPr>
            <p:nvPr/>
          </p:nvSpPr>
          <p:spPr bwMode="auto">
            <a:xfrm flipH="1">
              <a:off x="4107" y="223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5" name="Text Box 101"/>
            <p:cNvSpPr txBox="1">
              <a:spLocks noChangeArrowheads="1"/>
            </p:cNvSpPr>
            <p:nvPr/>
          </p:nvSpPr>
          <p:spPr bwMode="auto">
            <a:xfrm>
              <a:off x="3772" y="2150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10</a:t>
              </a:r>
              <a:endParaRPr lang="en-US" altLang="en-US" sz="3000" i="1" baseline="-15000"/>
            </a:p>
          </p:txBody>
        </p:sp>
      </p:grp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6508750" y="1724025"/>
            <a:ext cx="1724025" cy="549275"/>
            <a:chOff x="3760" y="2120"/>
            <a:chExt cx="1086" cy="346"/>
          </a:xfrm>
        </p:grpSpPr>
        <p:sp>
          <p:nvSpPr>
            <p:cNvPr id="48202" name="Oval 103"/>
            <p:cNvSpPr>
              <a:spLocks noChangeAspect="1" noChangeArrowheads="1"/>
            </p:cNvSpPr>
            <p:nvPr/>
          </p:nvSpPr>
          <p:spPr bwMode="auto">
            <a:xfrm flipH="1">
              <a:off x="4143" y="2211"/>
              <a:ext cx="181" cy="1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3" name="Text Box 104"/>
            <p:cNvSpPr txBox="1">
              <a:spLocks noChangeArrowheads="1"/>
            </p:cNvSpPr>
            <p:nvPr/>
          </p:nvSpPr>
          <p:spPr bwMode="auto">
            <a:xfrm>
              <a:off x="3760" y="2120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6518275" y="1717675"/>
            <a:ext cx="1724025" cy="549275"/>
            <a:chOff x="3772" y="2126"/>
            <a:chExt cx="1086" cy="346"/>
          </a:xfrm>
        </p:grpSpPr>
        <p:sp>
          <p:nvSpPr>
            <p:cNvPr id="48200" name="Oval 106"/>
            <p:cNvSpPr>
              <a:spLocks noChangeAspect="1" noChangeArrowheads="1"/>
            </p:cNvSpPr>
            <p:nvPr/>
          </p:nvSpPr>
          <p:spPr bwMode="auto">
            <a:xfrm flipH="1">
              <a:off x="4155" y="22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76475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201" name="Text Box 107"/>
            <p:cNvSpPr txBox="1">
              <a:spLocks noChangeArrowheads="1"/>
            </p:cNvSpPr>
            <p:nvPr/>
          </p:nvSpPr>
          <p:spPr bwMode="auto">
            <a:xfrm>
              <a:off x="3772" y="2126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6543675" y="1717675"/>
            <a:ext cx="1724025" cy="549275"/>
            <a:chOff x="4072" y="1928"/>
            <a:chExt cx="1086" cy="346"/>
          </a:xfrm>
        </p:grpSpPr>
        <p:sp>
          <p:nvSpPr>
            <p:cNvPr id="48198" name="Text Box 112"/>
            <p:cNvSpPr txBox="1">
              <a:spLocks noChangeArrowheads="1"/>
            </p:cNvSpPr>
            <p:nvPr/>
          </p:nvSpPr>
          <p:spPr bwMode="auto">
            <a:xfrm>
              <a:off x="4072" y="1928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8</a:t>
              </a:r>
              <a:endParaRPr lang="en-US" altLang="en-US" sz="3000" i="1" baseline="-15000"/>
            </a:p>
          </p:txBody>
        </p:sp>
        <p:sp>
          <p:nvSpPr>
            <p:cNvPr id="48199" name="Oval 113"/>
            <p:cNvSpPr>
              <a:spLocks noChangeAspect="1" noChangeArrowheads="1"/>
            </p:cNvSpPr>
            <p:nvPr/>
          </p:nvSpPr>
          <p:spPr bwMode="auto">
            <a:xfrm flipH="1">
              <a:off x="4443" y="2019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87"/>
          <p:cNvGrpSpPr>
            <a:grpSpLocks/>
          </p:cNvGrpSpPr>
          <p:nvPr/>
        </p:nvGrpSpPr>
        <p:grpSpPr bwMode="auto">
          <a:xfrm>
            <a:off x="6521450" y="1708150"/>
            <a:ext cx="1724025" cy="549275"/>
            <a:chOff x="1642" y="2504"/>
            <a:chExt cx="1086" cy="346"/>
          </a:xfrm>
        </p:grpSpPr>
        <p:sp>
          <p:nvSpPr>
            <p:cNvPr id="48196" name="Oval 88"/>
            <p:cNvSpPr>
              <a:spLocks noChangeAspect="1" noChangeArrowheads="1"/>
            </p:cNvSpPr>
            <p:nvPr/>
          </p:nvSpPr>
          <p:spPr bwMode="auto">
            <a:xfrm flipH="1">
              <a:off x="2025" y="2603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7" name="Text Box 89"/>
            <p:cNvSpPr txBox="1">
              <a:spLocks noChangeArrowheads="1"/>
            </p:cNvSpPr>
            <p:nvPr/>
          </p:nvSpPr>
          <p:spPr bwMode="auto">
            <a:xfrm>
              <a:off x="1642" y="250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1</a:t>
              </a:r>
              <a:r>
                <a:rPr lang="en-US" altLang="en-US" sz="3000" i="1"/>
                <a:t>(   ) = 6</a:t>
              </a:r>
              <a:endParaRPr lang="en-US" altLang="en-US" sz="3000" i="1" baseline="-15000"/>
            </a:p>
          </p:txBody>
        </p:sp>
      </p:grp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6508750" y="2289175"/>
            <a:ext cx="1724025" cy="549275"/>
            <a:chOff x="3778" y="1904"/>
            <a:chExt cx="1086" cy="346"/>
          </a:xfrm>
        </p:grpSpPr>
        <p:sp>
          <p:nvSpPr>
            <p:cNvPr id="48194" name="Oval 97"/>
            <p:cNvSpPr>
              <a:spLocks noChangeAspect="1" noChangeArrowheads="1"/>
            </p:cNvSpPr>
            <p:nvPr/>
          </p:nvSpPr>
          <p:spPr bwMode="auto">
            <a:xfrm flipH="1">
              <a:off x="4149" y="1991"/>
              <a:ext cx="181" cy="1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5" name="Text Box 98"/>
            <p:cNvSpPr txBox="1">
              <a:spLocks noChangeArrowheads="1"/>
            </p:cNvSpPr>
            <p:nvPr/>
          </p:nvSpPr>
          <p:spPr bwMode="auto">
            <a:xfrm>
              <a:off x="3778" y="1904"/>
              <a:ext cx="108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000" i="1"/>
                <a:t>h</a:t>
              </a:r>
              <a:r>
                <a:rPr lang="en-US" altLang="en-US" sz="3000" i="1" baseline="-15000"/>
                <a:t>2</a:t>
              </a:r>
              <a:r>
                <a:rPr lang="en-US" altLang="en-US" sz="3000" i="1"/>
                <a:t>(   ) = 4</a:t>
              </a:r>
              <a:endParaRPr lang="en-US" altLang="en-US" sz="3000" i="1" baseline="-15000"/>
            </a:p>
          </p:txBody>
        </p:sp>
      </p:grpSp>
      <p:sp>
        <p:nvSpPr>
          <p:cNvPr id="481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Animation of Insertions</a:t>
            </a:r>
          </a:p>
        </p:txBody>
      </p: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3413125" y="1714500"/>
            <a:ext cx="461963" cy="4278313"/>
            <a:chOff x="1718" y="744"/>
            <a:chExt cx="291" cy="2695"/>
          </a:xfrm>
        </p:grpSpPr>
        <p:sp>
          <p:nvSpPr>
            <p:cNvPr id="48182" name="AutoShape 23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3" name="AutoShape 24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4" name="AutoShape 25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5" name="AutoShape 26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6" name="AutoShape 27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7" name="AutoShape 28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8" name="AutoShape 19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9" name="AutoShape 1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0" name="AutoShape 17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1" name="AutoShape 16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2" name="AutoShape 12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93" name="AutoShape 15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5000625" y="1714500"/>
            <a:ext cx="461963" cy="4278313"/>
            <a:chOff x="1718" y="744"/>
            <a:chExt cx="291" cy="2695"/>
          </a:xfrm>
        </p:grpSpPr>
        <p:sp>
          <p:nvSpPr>
            <p:cNvPr id="48170" name="AutoShape 31"/>
            <p:cNvSpPr>
              <a:spLocks noChangeAspect="1" noChangeArrowheads="1"/>
            </p:cNvSpPr>
            <p:nvPr/>
          </p:nvSpPr>
          <p:spPr bwMode="auto">
            <a:xfrm>
              <a:off x="1718" y="314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1" name="AutoShape 32"/>
            <p:cNvSpPr>
              <a:spLocks noChangeAspect="1" noChangeArrowheads="1"/>
            </p:cNvSpPr>
            <p:nvPr/>
          </p:nvSpPr>
          <p:spPr bwMode="auto">
            <a:xfrm>
              <a:off x="1718" y="292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2" name="AutoShape 33"/>
            <p:cNvSpPr>
              <a:spLocks noChangeAspect="1" noChangeArrowheads="1"/>
            </p:cNvSpPr>
            <p:nvPr/>
          </p:nvSpPr>
          <p:spPr bwMode="auto">
            <a:xfrm>
              <a:off x="1718" y="270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3" name="AutoShape 34"/>
            <p:cNvSpPr>
              <a:spLocks noChangeAspect="1" noChangeArrowheads="1"/>
            </p:cNvSpPr>
            <p:nvPr/>
          </p:nvSpPr>
          <p:spPr bwMode="auto">
            <a:xfrm>
              <a:off x="1718" y="2492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4" name="AutoShape 35"/>
            <p:cNvSpPr>
              <a:spLocks noChangeAspect="1" noChangeArrowheads="1"/>
            </p:cNvSpPr>
            <p:nvPr/>
          </p:nvSpPr>
          <p:spPr bwMode="auto">
            <a:xfrm>
              <a:off x="1718" y="2275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5" name="AutoShape 36"/>
            <p:cNvSpPr>
              <a:spLocks noChangeAspect="1" noChangeArrowheads="1"/>
            </p:cNvSpPr>
            <p:nvPr/>
          </p:nvSpPr>
          <p:spPr bwMode="auto">
            <a:xfrm>
              <a:off x="1718" y="2056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6" name="AutoShape 37"/>
            <p:cNvSpPr>
              <a:spLocks noChangeAspect="1" noChangeArrowheads="1"/>
            </p:cNvSpPr>
            <p:nvPr/>
          </p:nvSpPr>
          <p:spPr bwMode="auto">
            <a:xfrm>
              <a:off x="1718" y="183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7" name="AutoShape 38"/>
            <p:cNvSpPr>
              <a:spLocks noChangeAspect="1" noChangeArrowheads="1"/>
            </p:cNvSpPr>
            <p:nvPr/>
          </p:nvSpPr>
          <p:spPr bwMode="auto">
            <a:xfrm>
              <a:off x="1718" y="161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8" name="AutoShape 39"/>
            <p:cNvSpPr>
              <a:spLocks noChangeAspect="1" noChangeArrowheads="1"/>
            </p:cNvSpPr>
            <p:nvPr/>
          </p:nvSpPr>
          <p:spPr bwMode="auto">
            <a:xfrm>
              <a:off x="1718" y="139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79" name="AutoShape 40"/>
            <p:cNvSpPr>
              <a:spLocks noChangeAspect="1" noChangeArrowheads="1"/>
            </p:cNvSpPr>
            <p:nvPr/>
          </p:nvSpPr>
          <p:spPr bwMode="auto">
            <a:xfrm>
              <a:off x="1718" y="1180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0" name="AutoShape 41"/>
            <p:cNvSpPr>
              <a:spLocks noChangeAspect="1" noChangeArrowheads="1"/>
            </p:cNvSpPr>
            <p:nvPr/>
          </p:nvSpPr>
          <p:spPr bwMode="auto">
            <a:xfrm>
              <a:off x="1718" y="963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81" name="AutoShape 42"/>
            <p:cNvSpPr>
              <a:spLocks noChangeAspect="1" noChangeArrowheads="1"/>
            </p:cNvSpPr>
            <p:nvPr/>
          </p:nvSpPr>
          <p:spPr bwMode="auto">
            <a:xfrm>
              <a:off x="1718" y="744"/>
              <a:ext cx="291" cy="293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827088" y="3490913"/>
            <a:ext cx="1503362" cy="465137"/>
            <a:chOff x="438" y="860"/>
            <a:chExt cx="947" cy="293"/>
          </a:xfrm>
        </p:grpSpPr>
        <p:sp>
          <p:nvSpPr>
            <p:cNvPr id="48166" name="AutoShape 22"/>
            <p:cNvSpPr>
              <a:spLocks noChangeAspect="1" noChangeArrowheads="1"/>
            </p:cNvSpPr>
            <p:nvPr/>
          </p:nvSpPr>
          <p:spPr bwMode="auto">
            <a:xfrm>
              <a:off x="438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7" name="AutoShape 43"/>
            <p:cNvSpPr>
              <a:spLocks noChangeAspect="1" noChangeArrowheads="1"/>
            </p:cNvSpPr>
            <p:nvPr/>
          </p:nvSpPr>
          <p:spPr bwMode="auto">
            <a:xfrm>
              <a:off x="65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8" name="AutoShape 44"/>
            <p:cNvSpPr>
              <a:spLocks noChangeAspect="1" noChangeArrowheads="1"/>
            </p:cNvSpPr>
            <p:nvPr/>
          </p:nvSpPr>
          <p:spPr bwMode="auto">
            <a:xfrm>
              <a:off x="87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169" name="AutoShape 47"/>
            <p:cNvSpPr>
              <a:spLocks noChangeAspect="1" noChangeArrowheads="1"/>
            </p:cNvSpPr>
            <p:nvPr/>
          </p:nvSpPr>
          <p:spPr bwMode="auto">
            <a:xfrm>
              <a:off x="1094" y="860"/>
              <a:ext cx="291" cy="293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5825" name="AutoShape 49"/>
          <p:cNvSpPr>
            <a:spLocks noChangeArrowheads="1"/>
          </p:cNvSpPr>
          <p:nvPr/>
        </p:nvSpPr>
        <p:spPr bwMode="auto">
          <a:xfrm>
            <a:off x="866775" y="2066925"/>
            <a:ext cx="1544638" cy="996950"/>
          </a:xfrm>
          <a:prstGeom prst="downArrow">
            <a:avLst>
              <a:gd name="adj1" fmla="val 50000"/>
              <a:gd name="adj2" fmla="val 25000"/>
            </a:avLst>
          </a:prstGeom>
          <a:noFill/>
          <a:ln w="317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3" name="Oval 57"/>
          <p:cNvSpPr>
            <a:spLocks noChangeAspect="1" noChangeArrowheads="1"/>
          </p:cNvSpPr>
          <p:nvPr/>
        </p:nvSpPr>
        <p:spPr bwMode="auto">
          <a:xfrm flipH="1">
            <a:off x="151288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1" name="Oval 55"/>
          <p:cNvSpPr>
            <a:spLocks noChangeAspect="1" noChangeArrowheads="1"/>
          </p:cNvSpPr>
          <p:nvPr/>
        </p:nvSpPr>
        <p:spPr bwMode="auto">
          <a:xfrm flipH="1">
            <a:off x="1519238" y="2316163"/>
            <a:ext cx="287337" cy="2952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8" name="Oval 52"/>
          <p:cNvSpPr>
            <a:spLocks noChangeAspect="1" noChangeArrowheads="1"/>
          </p:cNvSpPr>
          <p:nvPr/>
        </p:nvSpPr>
        <p:spPr bwMode="auto">
          <a:xfrm flipH="1">
            <a:off x="1516063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993366"/>
              </a:gs>
              <a:gs pos="100000">
                <a:srgbClr val="4718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0" name="Oval 54"/>
          <p:cNvSpPr>
            <a:spLocks noChangeAspect="1" noChangeArrowheads="1"/>
          </p:cNvSpPr>
          <p:nvPr/>
        </p:nvSpPr>
        <p:spPr bwMode="auto">
          <a:xfrm flipH="1">
            <a:off x="1509713" y="2332038"/>
            <a:ext cx="287337" cy="2952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790" name="Oval 14"/>
          <p:cNvSpPr>
            <a:spLocks noChangeAspect="1" noChangeArrowheads="1"/>
          </p:cNvSpPr>
          <p:nvPr/>
        </p:nvSpPr>
        <p:spPr bwMode="auto">
          <a:xfrm flipH="1">
            <a:off x="1531938" y="23510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7" name="Oval 51"/>
          <p:cNvSpPr>
            <a:spLocks noChangeAspect="1" noChangeArrowheads="1"/>
          </p:cNvSpPr>
          <p:nvPr/>
        </p:nvSpPr>
        <p:spPr bwMode="auto">
          <a:xfrm flipH="1">
            <a:off x="1519238" y="2322513"/>
            <a:ext cx="287337" cy="295275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2" name="Oval 56"/>
          <p:cNvSpPr>
            <a:spLocks noChangeAspect="1" noChangeArrowheads="1"/>
          </p:cNvSpPr>
          <p:nvPr/>
        </p:nvSpPr>
        <p:spPr bwMode="auto">
          <a:xfrm flipH="1">
            <a:off x="1519238" y="2338388"/>
            <a:ext cx="287337" cy="295275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5" name="Oval 59"/>
          <p:cNvSpPr>
            <a:spLocks noChangeAspect="1" noChangeArrowheads="1"/>
          </p:cNvSpPr>
          <p:nvPr/>
        </p:nvSpPr>
        <p:spPr bwMode="auto">
          <a:xfrm flipH="1">
            <a:off x="1512888" y="2335213"/>
            <a:ext cx="287337" cy="2952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4" name="Oval 58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000080"/>
              </a:gs>
              <a:gs pos="100000">
                <a:srgbClr val="00003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29" name="Oval 53"/>
          <p:cNvSpPr>
            <a:spLocks noChangeAspect="1" noChangeArrowheads="1"/>
          </p:cNvSpPr>
          <p:nvPr/>
        </p:nvSpPr>
        <p:spPr bwMode="auto">
          <a:xfrm flipH="1">
            <a:off x="1512888" y="2325688"/>
            <a:ext cx="287337" cy="2952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3302000" y="10922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i="1"/>
              <a:t>T</a:t>
            </a:r>
            <a:r>
              <a:rPr lang="en-US" altLang="en-US" sz="3000" i="1" baseline="-15000"/>
              <a:t>1</a:t>
            </a: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4902200" y="1092200"/>
            <a:ext cx="723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000" i="1"/>
              <a:t>T</a:t>
            </a:r>
            <a:r>
              <a:rPr lang="en-US" altLang="en-US" sz="3000" i="1" baseline="-15000"/>
              <a:t>2</a:t>
            </a: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3035300" y="1816100"/>
            <a:ext cx="482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2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3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4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5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US" altLang="en-US" sz="500" i="1">
              <a:solidFill>
                <a:schemeClr val="bg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6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7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8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9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4597400" y="1828800"/>
            <a:ext cx="482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2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3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4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5</a:t>
            </a:r>
          </a:p>
          <a:p>
            <a:pPr algn="ctr">
              <a:spcBef>
                <a:spcPct val="10000"/>
              </a:spcBef>
              <a:buFontTx/>
              <a:buNone/>
            </a:pPr>
            <a:endParaRPr lang="en-US" altLang="en-US" sz="500" i="1">
              <a:solidFill>
                <a:schemeClr val="bg2"/>
              </a:solidFill>
            </a:endParaRP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6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7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8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9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10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i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660400" y="3873500"/>
            <a:ext cx="1155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i="1"/>
              <a:t>Queue</a:t>
            </a:r>
            <a:endParaRPr lang="en-US" altLang="en-US" sz="2500" i="1" baseline="-15000"/>
          </a:p>
        </p:txBody>
      </p:sp>
      <p:sp>
        <p:nvSpPr>
          <p:cNvPr id="75841" name="Text Box 65"/>
          <p:cNvSpPr txBox="1">
            <a:spLocks noChangeArrowheads="1"/>
          </p:cNvSpPr>
          <p:nvPr/>
        </p:nvSpPr>
        <p:spPr bwMode="auto">
          <a:xfrm>
            <a:off x="266700" y="2184400"/>
            <a:ext cx="1155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i="1"/>
              <a:t>Input</a:t>
            </a:r>
            <a:endParaRPr lang="en-US" altLang="en-US" sz="2500" i="1" baseline="-15000"/>
          </a:p>
        </p:txBody>
      </p:sp>
      <p:sp>
        <p:nvSpPr>
          <p:cNvPr id="48165" name="TextBox 4"/>
          <p:cNvSpPr txBox="1">
            <a:spLocks noChangeArrowheads="1"/>
          </p:cNvSpPr>
          <p:nvPr/>
        </p:nvSpPr>
        <p:spPr bwMode="auto">
          <a:xfrm>
            <a:off x="266700" y="5411788"/>
            <a:ext cx="255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With queue for de-amortization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7 L 0.04583 0.19074 " pathEditMode="relative" ptsTypes="AA">
                                      <p:cBhvr>
                                        <p:cTn id="3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458 0.23518 " pathEditMode="relative" ptsTypes="AA">
                                      <p:cBhvr>
                                        <p:cTn id="39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04583 0.18889 " pathEditMode="relative" ptsTypes="AA">
                                      <p:cBhvr>
                                        <p:cTn id="51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028 L 0.21389 0.02917 " pathEditMode="relative" ptsTypes="AA">
                                      <p:cBhvr>
                                        <p:cTn id="54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11111E-6 L 0.04374 0.18611 " pathEditMode="relative" ptsTypes="AA">
                                      <p:cBhvr>
                                        <p:cTn id="66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28 L 0.2125 0.23611 " pathEditMode="relative" ptsTypes="AA">
                                      <p:cBhvr>
                                        <p:cTn id="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518 L 0.38645 0.13102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24 L 0.04584 0.1921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074 L 0.2125 0.4365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229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092 L 0.04618 0.19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285 0.1328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91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0.04374 0.18472 " pathEditMode="relative" ptsTypes="AA">
                                      <p:cBhvr>
                                        <p:cTn id="11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8843 L 0.21145 0.128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298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13287 L 0.3868 0.3342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24 L 0.04514 0.1935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352 L 0.21285 0.33935 " pathEditMode="relative" ptsTypes="AA">
                                      <p:cBhvr>
                                        <p:cTn id="14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L 0.0427 0.1875 " pathEditMode="relative" ptsTypes="AA">
                                      <p:cBhvr>
                                        <p:cTn id="155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19213 L 0.21041 0.0337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791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89 0.02916 L 0.38577 0.12778 " pathEditMode="relative" ptsTypes="AA">
                                      <p:cBhvr>
                                        <p:cTn id="163" dur="10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6 0.13102 L 0.21354 0.23935 " pathEditMode="relative" ptsTypes="AA">
                                      <p:cBhvr>
                                        <p:cTn id="166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0.23472 L 0.38645 0.333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8 0.33426 L 0.0441 0.1884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0139 0.1919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19121 L 0.21181 0.13566 " pathEditMode="relative" ptsTypes="AA">
                                      <p:cBhvr>
                                        <p:cTn id="186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0.1919 L 0.04548 0.18819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18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42 0.13009 L 0.38646 -0.02129 " pathEditMode="relative" ptsTypes="AA">
                                      <p:cBhvr>
                                        <p:cTn id="193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19259 L 0.21181 0.33981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736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33935 L 0.38785 0.43935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74 L 0.04549 0.19073 " pathEditMode="relative" ptsTypes="AA">
                                      <p:cBhvr>
                                        <p:cTn id="213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19074 L 0.21216 0.43657 " pathEditMode="relative" ptsTypes="AA">
                                      <p:cBhvr>
                                        <p:cTn id="216" dur="1000" fill="hold"/>
                                        <p:tgtEl>
                                          <p:spTgt spid="7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43657 L 0.3875 0.23241 " pathEditMode="relative" ptsTypes="AA">
                                      <p:cBhvr>
                                        <p:cTn id="221" dur="10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5" grpId="0" animBg="1"/>
      <p:bldP spid="75833" grpId="0" animBg="1"/>
      <p:bldP spid="75833" grpId="1" animBg="1"/>
      <p:bldP spid="75833" grpId="2" animBg="1"/>
      <p:bldP spid="75833" grpId="3" animBg="1"/>
      <p:bldP spid="75831" grpId="0" animBg="1"/>
      <p:bldP spid="75831" grpId="1" animBg="1"/>
      <p:bldP spid="75831" grpId="2" animBg="1"/>
      <p:bldP spid="75831" grpId="3" animBg="1"/>
      <p:bldP spid="75828" grpId="0" animBg="1"/>
      <p:bldP spid="75828" grpId="1" animBg="1"/>
      <p:bldP spid="75828" grpId="2" animBg="1"/>
      <p:bldP spid="75830" grpId="0" animBg="1"/>
      <p:bldP spid="75830" grpId="1" animBg="1"/>
      <p:bldP spid="75830" grpId="2" animBg="1"/>
      <p:bldP spid="75830" grpId="3" animBg="1"/>
      <p:bldP spid="75830" grpId="4" animBg="1"/>
      <p:bldP spid="75830" grpId="5" animBg="1"/>
      <p:bldP spid="75790" grpId="0" animBg="1"/>
      <p:bldP spid="75790" grpId="1" animBg="1"/>
      <p:bldP spid="75790" grpId="2" animBg="1"/>
      <p:bldP spid="75790" grpId="3" animBg="1"/>
      <p:bldP spid="75827" grpId="0" animBg="1"/>
      <p:bldP spid="75827" grpId="1" animBg="1"/>
      <p:bldP spid="75827" grpId="2" animBg="1"/>
      <p:bldP spid="75827" grpId="3" animBg="1"/>
      <p:bldP spid="75832" grpId="0" animBg="1"/>
      <p:bldP spid="75832" grpId="1" animBg="1"/>
      <p:bldP spid="75832" grpId="2" animBg="1"/>
      <p:bldP spid="75832" grpId="3" animBg="1"/>
      <p:bldP spid="75835" grpId="0" animBg="1"/>
      <p:bldP spid="75835" grpId="1" animBg="1"/>
      <p:bldP spid="75835" grpId="2" animBg="1"/>
      <p:bldP spid="75835" grpId="3" animBg="1"/>
      <p:bldP spid="75835" grpId="4" animBg="1"/>
      <p:bldP spid="75834" grpId="0" animBg="1"/>
      <p:bldP spid="75834" grpId="1" animBg="1"/>
      <p:bldP spid="75834" grpId="2" animBg="1"/>
      <p:bldP spid="75829" grpId="0" animBg="1"/>
      <p:bldP spid="75829" grpId="1" animBg="1"/>
      <p:bldP spid="75829" grpId="2" animBg="1"/>
      <p:bldP spid="75829" grpId="3" animBg="1"/>
      <p:bldP spid="75836" grpId="0"/>
      <p:bldP spid="75837" grpId="0"/>
      <p:bldP spid="75838" grpId="0"/>
      <p:bldP spid="75839" grpId="0"/>
      <p:bldP spid="75840" grpId="0"/>
      <p:bldP spid="758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Cuckoo Hashing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Proofs by compression</a:t>
            </a:r>
          </a:p>
          <a:p>
            <a:r>
              <a:rPr lang="en-US" altLang="en-US" dirty="0"/>
              <a:t>Bloom Filters</a:t>
            </a:r>
          </a:p>
          <a:p>
            <a:r>
              <a:rPr lang="en-US" altLang="en-US" dirty="0"/>
              <a:t>Random Graphs</a:t>
            </a:r>
          </a:p>
          <a:p>
            <a:r>
              <a:rPr lang="en-US" altLang="en-US" dirty="0"/>
              <a:t>Limited Randomness and the Braverman’s Result concerning AC0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700"/>
              <a:t>More than One Cycle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73163"/>
            <a:ext cx="8753475" cy="476567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With probability </a:t>
            </a:r>
            <a:r>
              <a:rPr lang="el-GR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3000" b="1" i="1" dirty="0">
                <a:solidFill>
                  <a:srgbClr val="FF0000"/>
                </a:solidFill>
              </a:rPr>
              <a:t>(1/n)</a:t>
            </a:r>
            <a:r>
              <a:rPr lang="en-US" altLang="en-US" sz="3000" dirty="0"/>
              <a:t> Cuckoo Hashing </a:t>
            </a:r>
            <a:r>
              <a:rPr lang="en-US" altLang="en-US" sz="3000" b="1" i="1" dirty="0">
                <a:solidFill>
                  <a:srgbClr val="FF0000"/>
                </a:solidFill>
              </a:rPr>
              <a:t>fails</a:t>
            </a:r>
          </a:p>
          <a:p>
            <a:pPr lvl="1" eaLnBrk="1" hangingPunct="1"/>
            <a:r>
              <a:rPr lang="en-US" altLang="en-US" sz="2600" dirty="0"/>
              <a:t>Recall: connected component with </a:t>
            </a:r>
            <a:r>
              <a:rPr lang="en-US" altLang="en-US" sz="2600" b="1" dirty="0"/>
              <a:t>more</a:t>
            </a:r>
            <a:r>
              <a:rPr lang="en-US" altLang="en-US" sz="2600" dirty="0"/>
              <a:t> than one cycle</a:t>
            </a:r>
          </a:p>
          <a:p>
            <a:pPr lvl="1" eaLnBrk="1" hangingPunct="1"/>
            <a:r>
              <a:rPr lang="en-US" altLang="en-US" sz="2600" dirty="0"/>
              <a:t>Standard solution: </a:t>
            </a:r>
            <a:r>
              <a:rPr lang="en-US" altLang="en-US" sz="2600" b="1" i="1" dirty="0">
                <a:solidFill>
                  <a:srgbClr val="FF0000"/>
                </a:solidFill>
              </a:rPr>
              <a:t>rehashing</a:t>
            </a:r>
          </a:p>
          <a:p>
            <a:pPr lvl="2" eaLnBrk="1" hangingPunct="1"/>
            <a:r>
              <a:rPr lang="en-US" altLang="en-US" sz="2800" dirty="0"/>
              <a:t>Meaning: insertion worst case may be </a:t>
            </a:r>
            <a:r>
              <a:rPr lang="en-US" altLang="en-US" sz="2800" b="1" i="1" dirty="0">
                <a:solidFill>
                  <a:srgbClr val="FF0000"/>
                </a:solidFill>
              </a:rPr>
              <a:t>O(n)</a:t>
            </a:r>
            <a:endParaRPr lang="en-US" altLang="en-US" b="1" i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>
                <a:solidFill>
                  <a:schemeClr val="hlink"/>
                </a:solidFill>
              </a:rPr>
              <a:t>[KMW08]</a:t>
            </a:r>
            <a:r>
              <a:rPr lang="en-US" altLang="en-US" sz="3000" dirty="0"/>
              <a:t> suggested </a:t>
            </a:r>
            <a:r>
              <a:rPr lang="en-US" altLang="en-US" sz="3000" b="1" i="1" dirty="0">
                <a:solidFill>
                  <a:srgbClr val="008000"/>
                </a:solidFill>
              </a:rPr>
              <a:t>stash</a:t>
            </a:r>
          </a:p>
          <a:p>
            <a:pPr lvl="1" eaLnBrk="1" hangingPunct="1"/>
            <a:r>
              <a:rPr lang="en-US" altLang="en-US" sz="2600" dirty="0"/>
              <a:t>Saves rehashing</a:t>
            </a:r>
          </a:p>
          <a:p>
            <a:pPr lvl="2" eaLnBrk="1" hangingPunct="1"/>
            <a:r>
              <a:rPr lang="en-US" altLang="en-US" sz="2800" dirty="0"/>
              <a:t>Actually reduces insertion worst case to </a:t>
            </a:r>
            <a:r>
              <a:rPr lang="en-US" altLang="en-US" sz="2800" b="1" i="1" dirty="0">
                <a:solidFill>
                  <a:srgbClr val="008000"/>
                </a:solidFill>
              </a:rPr>
              <a:t>O(</a:t>
            </a:r>
            <a:r>
              <a:rPr lang="en-US" altLang="en-US" sz="2800" b="1" dirty="0">
                <a:solidFill>
                  <a:srgbClr val="008000"/>
                </a:solidFill>
              </a:rPr>
              <a:t>log</a:t>
            </a:r>
            <a:r>
              <a:rPr lang="en-US" altLang="en-US" sz="2800" b="1" i="1" dirty="0">
                <a:solidFill>
                  <a:srgbClr val="008000"/>
                </a:solidFill>
              </a:rPr>
              <a:t> n)</a:t>
            </a:r>
          </a:p>
          <a:p>
            <a:pPr lvl="1" eaLnBrk="1" hangingPunct="1"/>
            <a:r>
              <a:rPr lang="en-US" altLang="en-US" sz="2400" dirty="0"/>
              <a:t>Constant-sized </a:t>
            </a:r>
            <a:r>
              <a:rPr lang="en-US" altLang="en-US" sz="2400" b="1" dirty="0"/>
              <a:t>stash</a:t>
            </a:r>
            <a:r>
              <a:rPr lang="en-US" altLang="en-US" sz="2400" dirty="0"/>
              <a:t> is sufficient </a:t>
            </a:r>
            <a:r>
              <a:rPr lang="en-US" altLang="en-US" sz="2400" dirty="0" err="1"/>
              <a:t>whp</a:t>
            </a:r>
            <a:endParaRPr lang="en-US" altLang="en-US" sz="2400" dirty="0"/>
          </a:p>
        </p:txBody>
      </p:sp>
      <p:sp>
        <p:nvSpPr>
          <p:cNvPr id="160818" name="AutoShape 50"/>
          <p:cNvSpPr>
            <a:spLocks noChangeArrowheads="1"/>
          </p:cNvSpPr>
          <p:nvPr/>
        </p:nvSpPr>
        <p:spPr bwMode="auto">
          <a:xfrm>
            <a:off x="184150" y="3609975"/>
            <a:ext cx="2705100" cy="7524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02288" y="5443538"/>
            <a:ext cx="3208337" cy="914400"/>
          </a:xfrm>
          <a:prstGeom prst="wedgeRoundRectCallout">
            <a:avLst>
              <a:gd name="adj1" fmla="val -39982"/>
              <a:gd name="adj2" fmla="val -7242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latin typeface="+mn-lt"/>
                <a:cs typeface="Arial" charset="0"/>
              </a:rPr>
              <a:t>Prob</a:t>
            </a:r>
            <a:r>
              <a:rPr lang="en-US" sz="2800" dirty="0">
                <a:latin typeface="+mn-lt"/>
                <a:cs typeface="Arial" charset="0"/>
              </a:rPr>
              <a:t> of more </a:t>
            </a:r>
          </a:p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than </a:t>
            </a:r>
            <a:r>
              <a:rPr lang="en-US" sz="2800" b="1" dirty="0">
                <a:solidFill>
                  <a:srgbClr val="008000"/>
                </a:solidFill>
                <a:latin typeface="+mn-lt"/>
                <a:cs typeface="+mn-cs"/>
              </a:rPr>
              <a:t>k</a:t>
            </a:r>
            <a:r>
              <a:rPr lang="en-US" sz="2800" dirty="0">
                <a:latin typeface="+mn-lt"/>
                <a:cs typeface="Arial" charset="0"/>
              </a:rPr>
              <a:t>: 1/n</a:t>
            </a:r>
            <a:r>
              <a:rPr lang="en-US" sz="2800" baseline="30000" dirty="0">
                <a:latin typeface="Candara"/>
                <a:cs typeface="Arial" charset="0"/>
              </a:rPr>
              <a:t>k+1</a:t>
            </a:r>
            <a:endParaRPr lang="en-US" baseline="30000" dirty="0">
              <a:latin typeface="Candar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8" grpId="0" animBg="1"/>
      <p:bldP spid="160818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The Stash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13475" y="2760663"/>
            <a:ext cx="1155700" cy="2101850"/>
            <a:chOff x="3940" y="761"/>
            <a:chExt cx="728" cy="1324"/>
          </a:xfrm>
        </p:grpSpPr>
        <p:sp>
          <p:nvSpPr>
            <p:cNvPr id="52266" name="Rectangle 7"/>
            <p:cNvSpPr>
              <a:spLocks noChangeArrowheads="1"/>
            </p:cNvSpPr>
            <p:nvPr/>
          </p:nvSpPr>
          <p:spPr bwMode="auto">
            <a:xfrm rot="-5400000">
              <a:off x="4060" y="1673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7" name="Rectangle 8"/>
            <p:cNvSpPr>
              <a:spLocks noChangeArrowheads="1"/>
            </p:cNvSpPr>
            <p:nvPr/>
          </p:nvSpPr>
          <p:spPr bwMode="auto">
            <a:xfrm rot="-5400000">
              <a:off x="4060" y="1451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8" name="Rectangle 9"/>
            <p:cNvSpPr>
              <a:spLocks noChangeArrowheads="1"/>
            </p:cNvSpPr>
            <p:nvPr/>
          </p:nvSpPr>
          <p:spPr bwMode="auto">
            <a:xfrm rot="-5400000">
              <a:off x="4059" y="1231"/>
              <a:ext cx="222" cy="170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69" name="Rectangle 10"/>
            <p:cNvSpPr>
              <a:spLocks noChangeArrowheads="1"/>
            </p:cNvSpPr>
            <p:nvPr/>
          </p:nvSpPr>
          <p:spPr bwMode="auto">
            <a:xfrm rot="-5400000">
              <a:off x="4060" y="1007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0" name="Rectangle 11"/>
            <p:cNvSpPr>
              <a:spLocks noChangeArrowheads="1"/>
            </p:cNvSpPr>
            <p:nvPr/>
          </p:nvSpPr>
          <p:spPr bwMode="auto">
            <a:xfrm rot="-5400000">
              <a:off x="4060" y="785"/>
              <a:ext cx="222" cy="174"/>
            </a:xfrm>
            <a:prstGeom prst="rect">
              <a:avLst/>
            </a:prstGeom>
            <a:solidFill>
              <a:srgbClr val="99CC00">
                <a:alpha val="70195"/>
              </a:srgb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271" name="Text Box 12"/>
            <p:cNvSpPr txBox="1">
              <a:spLocks noChangeArrowheads="1"/>
            </p:cNvSpPr>
            <p:nvPr/>
          </p:nvSpPr>
          <p:spPr bwMode="auto">
            <a:xfrm>
              <a:off x="3940" y="1816"/>
              <a:ext cx="7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200" i="1"/>
                <a:t>Queue</a:t>
              </a:r>
              <a:endParaRPr lang="en-US" altLang="en-US" sz="2200" i="1" baseline="-15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170738" y="2581275"/>
            <a:ext cx="1303337" cy="3529013"/>
            <a:chOff x="1895" y="1540"/>
            <a:chExt cx="821" cy="2223"/>
          </a:xfrm>
        </p:grpSpPr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235" name="Text Box 15"/>
            <p:cNvSpPr txBox="1">
              <a:spLocks noChangeArrowheads="1"/>
            </p:cNvSpPr>
            <p:nvPr/>
          </p:nvSpPr>
          <p:spPr bwMode="auto">
            <a:xfrm>
              <a:off x="1932" y="3283"/>
              <a:ext cx="7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Cuckoo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graph</a:t>
              </a:r>
              <a:endParaRPr lang="en-US" altLang="en-US" sz="2200" i="1" baseline="-15000"/>
            </a:p>
          </p:txBody>
        </p:sp>
        <p:grpSp>
          <p:nvGrpSpPr>
            <p:cNvPr id="52236" name="Group 16"/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52257" name="Oval 17"/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8" name="Oval 18"/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9" name="Oval 19"/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0" name="Oval 20"/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1" name="Oval 21"/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62" name="Line 22"/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23"/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24"/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25"/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7" name="Group 26"/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52252" name="Oval 27"/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3" name="Oval 28"/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4" name="Oval 29"/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5" name="Line 30"/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Line 31"/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8" name="Group 32"/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52249" name="Oval 33"/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0" name="Oval 34"/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51" name="Line 35"/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239" name="Group 36"/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52241" name="Oval 37"/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2" name="Oval 38"/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3" name="Oval 39"/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4" name="Oval 40"/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245" name="Line 41"/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6" name="Line 42"/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7" name="Line 43"/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8" name="Line 44"/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0" name="Text Box 45"/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46" name="Freeform 46"/>
          <p:cNvSpPr>
            <a:spLocks/>
          </p:cNvSpPr>
          <p:nvPr/>
        </p:nvSpPr>
        <p:spPr bwMode="auto">
          <a:xfrm>
            <a:off x="6759575" y="3525838"/>
            <a:ext cx="819150" cy="166687"/>
          </a:xfrm>
          <a:custGeom>
            <a:avLst/>
            <a:gdLst>
              <a:gd name="T0" fmla="*/ 0 w 516"/>
              <a:gd name="T1" fmla="*/ 2147483646 h 105"/>
              <a:gd name="T2" fmla="*/ 2147483646 w 516"/>
              <a:gd name="T3" fmla="*/ 2147483646 h 105"/>
              <a:gd name="T4" fmla="*/ 2147483646 w 516"/>
              <a:gd name="T5" fmla="*/ 2147483646 h 105"/>
              <a:gd name="T6" fmla="*/ 0 60000 65536"/>
              <a:gd name="T7" fmla="*/ 0 60000 65536"/>
              <a:gd name="T8" fmla="*/ 0 60000 65536"/>
              <a:gd name="T9" fmla="*/ 0 w 516"/>
              <a:gd name="T10" fmla="*/ 0 h 105"/>
              <a:gd name="T11" fmla="*/ 516 w 51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6" h="105">
                <a:moveTo>
                  <a:pt x="0" y="49"/>
                </a:moveTo>
                <a:cubicBezTo>
                  <a:pt x="131" y="24"/>
                  <a:pt x="262" y="0"/>
                  <a:pt x="348" y="9"/>
                </a:cubicBezTo>
                <a:cubicBezTo>
                  <a:pt x="434" y="18"/>
                  <a:pt x="475" y="61"/>
                  <a:pt x="516" y="105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7" name="Line 47"/>
          <p:cNvSpPr>
            <a:spLocks noChangeShapeType="1"/>
          </p:cNvSpPr>
          <p:nvPr/>
        </p:nvSpPr>
        <p:spPr bwMode="auto">
          <a:xfrm flipV="1">
            <a:off x="7464425" y="3724275"/>
            <a:ext cx="311150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Oval 48"/>
          <p:cNvSpPr>
            <a:spLocks noChangeAspect="1" noChangeArrowheads="1"/>
          </p:cNvSpPr>
          <p:nvPr/>
        </p:nvSpPr>
        <p:spPr bwMode="auto">
          <a:xfrm>
            <a:off x="6605588" y="3592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9" name="Rectangle 49"/>
          <p:cNvSpPr>
            <a:spLocks noChangeArrowheads="1"/>
          </p:cNvSpPr>
          <p:nvPr/>
        </p:nvSpPr>
        <p:spPr bwMode="auto">
          <a:xfrm>
            <a:off x="233363" y="1160463"/>
            <a:ext cx="891063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Because of </a:t>
            </a:r>
            <a:r>
              <a:rPr lang="en-US" altLang="en-US" sz="2800" b="1" i="1">
                <a:solidFill>
                  <a:srgbClr val="990000"/>
                </a:solidFill>
              </a:rPr>
              <a:t>stash</a:t>
            </a:r>
            <a:r>
              <a:rPr lang="en-US" altLang="en-US" sz="2800"/>
              <a:t>, need also </a:t>
            </a:r>
            <a:br>
              <a:rPr lang="en-US" altLang="en-US" sz="2800"/>
            </a:br>
            <a:r>
              <a:rPr lang="en-US" altLang="en-US" sz="2800" b="1" i="1">
                <a:solidFill>
                  <a:srgbClr val="990000"/>
                </a:solidFill>
              </a:rPr>
              <a:t>Cycle Detection Mechanism</a:t>
            </a:r>
            <a:r>
              <a:rPr lang="en-US" altLang="en-US" sz="2800" b="1" i="1"/>
              <a:t>: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 sz="2500"/>
              <a:t>Can accommodate </a:t>
            </a:r>
            <a:r>
              <a:rPr lang="en-US" altLang="en-US" sz="2500" b="1">
                <a:solidFill>
                  <a:srgbClr val="008000"/>
                </a:solidFill>
              </a:rPr>
              <a:t>log</a:t>
            </a:r>
            <a:r>
              <a:rPr lang="en-US" altLang="en-US" sz="2500" b="1" i="1">
                <a:solidFill>
                  <a:srgbClr val="008000"/>
                </a:solidFill>
              </a:rPr>
              <a:t> n</a:t>
            </a:r>
            <a:r>
              <a:rPr lang="en-US" altLang="en-US" sz="2500"/>
              <a:t> elements </a:t>
            </a:r>
          </a:p>
          <a:p>
            <a:pPr lvl="1" eaLnBrk="1" hangingPunct="1"/>
            <a:r>
              <a:rPr lang="en-US" altLang="en-US" sz="2500"/>
              <a:t>Supporting </a:t>
            </a:r>
            <a:r>
              <a:rPr lang="en-US" altLang="en-US" sz="2500" b="1" i="1">
                <a:solidFill>
                  <a:srgbClr val="008000"/>
                </a:solidFill>
              </a:rPr>
              <a:t>O(1)</a:t>
            </a:r>
            <a:r>
              <a:rPr lang="en-US" altLang="en-US" sz="2500"/>
              <a:t> lookups and resets</a:t>
            </a:r>
          </a:p>
          <a:p>
            <a:pPr lvl="1" eaLnBrk="1" hangingPunct="1"/>
            <a:r>
              <a:rPr lang="en-US" altLang="en-US" sz="2500"/>
              <a:t>Detecting second cycle </a:t>
            </a:r>
            <a:br>
              <a:rPr lang="en-US" altLang="en-US" sz="2500"/>
            </a:br>
            <a:r>
              <a:rPr lang="en-US" altLang="en-US" sz="2500" b="1" i="1"/>
              <a:t>as it happens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9C14-0386-41FD-AB46-8C660A0D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Analysis: why Does it work?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925" y="141763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What is the probability of failure? </a:t>
                </a:r>
              </a:p>
              <a:p>
                <a:r>
                  <a:rPr lang="en-US" dirty="0"/>
                  <a:t>How sparse does the table need to be?</a:t>
                </a:r>
              </a:p>
              <a:p>
                <a:r>
                  <a:rPr lang="en-US" dirty="0"/>
                  <a:t>Where do the </a:t>
                </a:r>
                <a:r>
                  <a:rPr lang="en-US" b="1" dirty="0"/>
                  <a:t>two</a:t>
                </a:r>
                <a:r>
                  <a:rPr lang="en-US" dirty="0"/>
                  <a:t> cycles come into play?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of one cycle </a:t>
                </a:r>
                <a:r>
                  <a:rPr lang="en-US" b="1" dirty="0"/>
                  <a:t>somewhere</a:t>
                </a:r>
                <a:r>
                  <a:rPr lang="en-US" dirty="0"/>
                  <a:t> is constant:</a:t>
                </a:r>
              </a:p>
              <a:p>
                <a:pPr marL="300038" lvl="1" indent="0">
                  <a:buNone/>
                </a:pPr>
                <a:r>
                  <a:rPr lang="en-US" dirty="0"/>
                  <a:t>The Probability that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r>
                  <a:rPr lang="en-US" dirty="0"/>
                  <a:t>is constant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OTOH: Two cycles</a:t>
                </a:r>
                <a:r>
                  <a:rPr lang="en-US" dirty="0"/>
                  <a:t>, small component: probability is small. Why? Encoding!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Probability of saving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bits for a random string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3A37B-82FC-43D9-9A0B-98BF22DC2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925" y="1417638"/>
                <a:ext cx="8229600" cy="4525963"/>
              </a:xfrm>
              <a:blipFill>
                <a:blip r:embed="rId2"/>
                <a:stretch>
                  <a:fillRect l="-1185" t="-1348" b="-15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7A38-76C8-B25A-6220-6649F0A7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in the Cuckoo Graph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DECF-9446-B03E-0EE8-9D038FB9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6248028" cy="4525963"/>
          </a:xfrm>
        </p:spPr>
        <p:txBody>
          <a:bodyPr/>
          <a:lstStyle/>
          <a:p>
            <a:r>
              <a:rPr lang="en-US" dirty="0"/>
              <a:t>Order the components by the least numbered vertex</a:t>
            </a:r>
          </a:p>
          <a:p>
            <a:r>
              <a:rPr lang="en-US" dirty="0"/>
              <a:t>Assign numbers in 1-n based on this ranking</a:t>
            </a:r>
          </a:p>
          <a:p>
            <a:r>
              <a:rPr lang="en-US" dirty="0"/>
              <a:t>Ranking remains the same even if we remove some edges, </a:t>
            </a:r>
          </a:p>
          <a:p>
            <a:pPr marL="642938" lvl="1" indent="-342900"/>
            <a:r>
              <a:rPr lang="en-US" dirty="0"/>
              <a:t>as long as we do not disconnect  a component</a:t>
            </a:r>
            <a:endParaRPr lang="en-IL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5DEE7662-2BC3-2740-FC91-C1332C5F44FE}"/>
              </a:ext>
            </a:extLst>
          </p:cNvPr>
          <p:cNvGrpSpPr>
            <a:grpSpLocks/>
          </p:cNvGrpSpPr>
          <p:nvPr/>
        </p:nvGrpSpPr>
        <p:grpSpPr bwMode="auto">
          <a:xfrm>
            <a:off x="6955077" y="2098676"/>
            <a:ext cx="1303337" cy="3529013"/>
            <a:chOff x="1895" y="1540"/>
            <a:chExt cx="821" cy="2223"/>
          </a:xfrm>
        </p:grpSpPr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1043C4DE-0A4E-372D-6000-FAADDAFC4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Text Box 15">
              <a:extLst>
                <a:ext uri="{FF2B5EF4-FFF2-40B4-BE49-F238E27FC236}">
                  <a16:creationId xmlns:a16="http://schemas.microsoft.com/office/drawing/2014/main" id="{4F5071DE-6BFB-1DD7-06F1-8C489FC2B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2" y="3283"/>
              <a:ext cx="7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Cuckoo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graph</a:t>
              </a:r>
              <a:endParaRPr lang="en-US" altLang="en-US" sz="2200" i="1" baseline="-15000"/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775E9BA7-4E3E-9030-48AA-BDE1F7193542}"/>
                </a:ext>
              </a:extLst>
            </p:cNvPr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26487B0E-332E-B30C-B9E6-F91F8B49E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18">
                <a:extLst>
                  <a:ext uri="{FF2B5EF4-FFF2-40B4-BE49-F238E27FC236}">
                    <a16:creationId xmlns:a16="http://schemas.microsoft.com/office/drawing/2014/main" id="{3B296A11-3850-2530-A0BA-5239A1D5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4A847F04-EC1D-0021-92F6-10F247C61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Oval 20">
                <a:extLst>
                  <a:ext uri="{FF2B5EF4-FFF2-40B4-BE49-F238E27FC236}">
                    <a16:creationId xmlns:a16="http://schemas.microsoft.com/office/drawing/2014/main" id="{D00925DF-B752-B305-7307-EF79736E0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B1C0A914-09EB-1A21-1DB0-63DC946F7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64F34801-FF6E-C1CB-81E2-8CCD3D5ED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4F455FFF-7872-077C-203B-4DCA7EF8A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C8C24DD5-2739-550D-EF04-82128BDB5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46052AC9-AC4C-01D2-D07C-3CBE3BBCC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141D358B-C47A-8C5E-AA3E-8D24263508D3}"/>
                </a:ext>
              </a:extLst>
            </p:cNvPr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23" name="Oval 27">
                <a:extLst>
                  <a:ext uri="{FF2B5EF4-FFF2-40B4-BE49-F238E27FC236}">
                    <a16:creationId xmlns:a16="http://schemas.microsoft.com/office/drawing/2014/main" id="{F3ACDE14-B5AB-00AA-B86B-21DEB8620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7D3AFE3B-6A04-1BA1-1608-58EDF229B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D5C52BB0-B11E-9730-83B4-EC4645F9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C62DDDDB-360A-8463-2EE6-AFDE3BFD8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1">
                <a:extLst>
                  <a:ext uri="{FF2B5EF4-FFF2-40B4-BE49-F238E27FC236}">
                    <a16:creationId xmlns:a16="http://schemas.microsoft.com/office/drawing/2014/main" id="{6EB9BBE7-44F6-A1FD-672E-9CAB1223C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8B9B41F3-0D63-CF77-5DBD-A3859216D83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A40929B9-0528-4F3E-B434-6B8F2B487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34">
                <a:extLst>
                  <a:ext uri="{FF2B5EF4-FFF2-40B4-BE49-F238E27FC236}">
                    <a16:creationId xmlns:a16="http://schemas.microsoft.com/office/drawing/2014/main" id="{9088C06B-8931-5E4F-022D-48C4414A3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Line 35">
                <a:extLst>
                  <a:ext uri="{FF2B5EF4-FFF2-40B4-BE49-F238E27FC236}">
                    <a16:creationId xmlns:a16="http://schemas.microsoft.com/office/drawing/2014/main" id="{A847EDE7-DA3A-9821-1144-1C0E2071B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>
              <a:extLst>
                <a:ext uri="{FF2B5EF4-FFF2-40B4-BE49-F238E27FC236}">
                  <a16:creationId xmlns:a16="http://schemas.microsoft.com/office/drawing/2014/main" id="{98CA23CF-2612-D81F-169E-68DB2F938CDD}"/>
                </a:ext>
              </a:extLst>
            </p:cNvPr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12" name="Oval 37">
                <a:extLst>
                  <a:ext uri="{FF2B5EF4-FFF2-40B4-BE49-F238E27FC236}">
                    <a16:creationId xmlns:a16="http://schemas.microsoft.com/office/drawing/2014/main" id="{A886DD07-FE9F-29D2-7906-406B994E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Oval 38">
                <a:extLst>
                  <a:ext uri="{FF2B5EF4-FFF2-40B4-BE49-F238E27FC236}">
                    <a16:creationId xmlns:a16="http://schemas.microsoft.com/office/drawing/2014/main" id="{0229E094-93F9-5FFE-022D-0FDBB6F06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39">
                <a:extLst>
                  <a:ext uri="{FF2B5EF4-FFF2-40B4-BE49-F238E27FC236}">
                    <a16:creationId xmlns:a16="http://schemas.microsoft.com/office/drawing/2014/main" id="{A920972D-75B0-0F8A-BA79-160E41DE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Oval 40">
                <a:extLst>
                  <a:ext uri="{FF2B5EF4-FFF2-40B4-BE49-F238E27FC236}">
                    <a16:creationId xmlns:a16="http://schemas.microsoft.com/office/drawing/2014/main" id="{39EA85F4-E891-1FD1-7D73-B116801C0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Line 41">
                <a:extLst>
                  <a:ext uri="{FF2B5EF4-FFF2-40B4-BE49-F238E27FC236}">
                    <a16:creationId xmlns:a16="http://schemas.microsoft.com/office/drawing/2014/main" id="{449B54F0-6B5E-FDD3-C902-EE48B3624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42">
                <a:extLst>
                  <a:ext uri="{FF2B5EF4-FFF2-40B4-BE49-F238E27FC236}">
                    <a16:creationId xmlns:a16="http://schemas.microsoft.com/office/drawing/2014/main" id="{432931CE-3779-14D4-C0A4-53D9F5024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43">
                <a:extLst>
                  <a:ext uri="{FF2B5EF4-FFF2-40B4-BE49-F238E27FC236}">
                    <a16:creationId xmlns:a16="http://schemas.microsoft.com/office/drawing/2014/main" id="{204A5792-D262-A6E2-3AD3-BD1CC959E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44">
                <a:extLst>
                  <a:ext uri="{FF2B5EF4-FFF2-40B4-BE49-F238E27FC236}">
                    <a16:creationId xmlns:a16="http://schemas.microsoft.com/office/drawing/2014/main" id="{847C8D42-0807-CA27-D28D-AB6EA2C9B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 Box 45">
              <a:extLst>
                <a:ext uri="{FF2B5EF4-FFF2-40B4-BE49-F238E27FC236}">
                  <a16:creationId xmlns:a16="http://schemas.microsoft.com/office/drawing/2014/main" id="{0623EC2A-3A1B-3C6D-A20E-66E173DF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6C1-BB56-4F03-9891-A23E21F5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65"/>
            <a:ext cx="8229600" cy="1143000"/>
          </a:xfrm>
        </p:spPr>
        <p:txBody>
          <a:bodyPr/>
          <a:lstStyle/>
          <a:p>
            <a:r>
              <a:rPr lang="en-US" sz="4000" b="1" dirty="0"/>
              <a:t>Two cycles</a:t>
            </a:r>
            <a:r>
              <a:rPr lang="en-US" sz="4000" dirty="0"/>
              <a:t>, small component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The event that there is </a:t>
                </a:r>
                <a:r>
                  <a:rPr lang="en-US" b="1" dirty="0"/>
                  <a:t>a small component with two cycles </a:t>
                </a:r>
                <a:r>
                  <a:rPr lang="en-US" dirty="0"/>
                  <a:t>can be used to </a:t>
                </a:r>
                <a:r>
                  <a:rPr lang="en-US" b="1" dirty="0"/>
                  <a:t>compress the encoding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Say the component is of size k. Find two edges, corresponding to elements a and b in S</a:t>
                </a:r>
              </a:p>
              <a:p>
                <a:pPr lvl="1"/>
                <a:r>
                  <a:rPr lang="en-US" dirty="0"/>
                  <a:t>that do not </a:t>
                </a:r>
                <a:r>
                  <a:rPr lang="en-US" b="1" dirty="0"/>
                  <a:t>disconnect</a:t>
                </a:r>
                <a:r>
                  <a:rPr lang="en-US" dirty="0"/>
                  <a:t> the component.</a:t>
                </a:r>
              </a:p>
              <a:p>
                <a:pPr marL="342900" lvl="1" indent="0">
                  <a:buNone/>
                </a:pPr>
                <a:r>
                  <a:rPr lang="en-US" dirty="0"/>
                  <a:t>Write: </a:t>
                </a:r>
              </a:p>
              <a:p>
                <a:pPr marL="685800" lvl="1" indent="-342900"/>
                <a:r>
                  <a:rPr lang="en-US" sz="2700" dirty="0"/>
                  <a:t>a, b </a:t>
                </a:r>
              </a:p>
              <a:p>
                <a:pPr marL="685800" lvl="1" indent="-342900"/>
                <a:r>
                  <a:rPr lang="en-US" sz="2700" dirty="0"/>
                  <a:t>component index</a:t>
                </a:r>
              </a:p>
              <a:p>
                <a:pPr marL="685800" lvl="1" indent="-342900"/>
                <a:r>
                  <a:rPr lang="en-US" sz="2700" dirty="0"/>
                  <a:t>endpoints in component</a:t>
                </a:r>
              </a:p>
              <a:p>
                <a:pPr lvl="1"/>
                <a:r>
                  <a:rPr lang="en-US" sz="2700" dirty="0"/>
                  <a:t>rest of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7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7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on S\{</a:t>
                </a:r>
                <a:r>
                  <a:rPr lang="en-US" sz="2300" dirty="0" err="1"/>
                  <a:t>a,b</a:t>
                </a:r>
                <a:r>
                  <a:rPr lang="en-US" sz="2300" dirty="0"/>
                  <a:t>}</a:t>
                </a:r>
              </a:p>
              <a:p>
                <a:pPr marL="642937" lvl="2" indent="0">
                  <a:buNone/>
                </a:pPr>
                <a:r>
                  <a:rPr lang="en-US" sz="2000" b="1" dirty="0"/>
                  <a:t>Altogether</a:t>
                </a:r>
                <a:r>
                  <a:rPr lang="en-US" sz="2000" dirty="0"/>
                  <a:t>: (2n-1) log r +4log k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C0519-36EB-4ED5-9AF1-4DDD825A7C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b="-167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5BAFDAA-18AF-474D-B308-AF59DF551749}"/>
              </a:ext>
            </a:extLst>
          </p:cNvPr>
          <p:cNvSpPr/>
          <p:nvPr/>
        </p:nvSpPr>
        <p:spPr bwMode="auto">
          <a:xfrm>
            <a:off x="1807699" y="1136284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96AA081-F5A2-4B06-9BCD-C7989D7EE882}"/>
              </a:ext>
            </a:extLst>
          </p:cNvPr>
          <p:cNvSpPr/>
          <p:nvPr/>
        </p:nvSpPr>
        <p:spPr bwMode="auto">
          <a:xfrm>
            <a:off x="2243797" y="4282009"/>
            <a:ext cx="1519311" cy="361930"/>
          </a:xfrm>
          <a:prstGeom prst="wedgeRoundRectCallout">
            <a:avLst>
              <a:gd name="adj1" fmla="val -83915"/>
              <a:gd name="adj2" fmla="val 3321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94DB9A-83F7-4BEF-A5B2-82A8FD4F9180}"/>
              </a:ext>
            </a:extLst>
          </p:cNvPr>
          <p:cNvSpPr/>
          <p:nvPr/>
        </p:nvSpPr>
        <p:spPr bwMode="auto">
          <a:xfrm>
            <a:off x="4930726" y="4826069"/>
            <a:ext cx="1519311" cy="361930"/>
          </a:xfrm>
          <a:prstGeom prst="wedgeRoundRectCallout">
            <a:avLst>
              <a:gd name="adj1" fmla="val -111797"/>
              <a:gd name="adj2" fmla="val 50409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 n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46C3842-10CA-4DE1-9757-927F5B0A5360}"/>
              </a:ext>
            </a:extLst>
          </p:cNvPr>
          <p:cNvSpPr/>
          <p:nvPr/>
        </p:nvSpPr>
        <p:spPr bwMode="auto">
          <a:xfrm>
            <a:off x="6343461" y="5460834"/>
            <a:ext cx="1519311" cy="361930"/>
          </a:xfrm>
          <a:prstGeom prst="wedgeRoundRectCallout">
            <a:avLst>
              <a:gd name="adj1" fmla="val -141322"/>
              <a:gd name="adj2" fmla="val 9891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4log </a:t>
            </a:r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262DE7B-3071-4645-AE35-B12B60E50396}"/>
              </a:ext>
            </a:extLst>
          </p:cNvPr>
          <p:cNvSpPr/>
          <p:nvPr/>
        </p:nvSpPr>
        <p:spPr bwMode="auto">
          <a:xfrm>
            <a:off x="7305436" y="6308729"/>
            <a:ext cx="1718608" cy="361930"/>
          </a:xfrm>
          <a:prstGeom prst="wedgeRoundRectCallout">
            <a:avLst>
              <a:gd name="adj1" fmla="val -151862"/>
              <a:gd name="adj2" fmla="val -37779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2(n-2)log </a:t>
            </a:r>
            <a:r>
              <a:rPr lang="en-US" dirty="0">
                <a:latin typeface="Arial" charset="0"/>
                <a:cs typeface="Arial" charset="0"/>
              </a:rPr>
              <a:t>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bits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FD680-76C0-4B54-AEBE-4865A99A9CA1}"/>
              </a:ext>
            </a:extLst>
          </p:cNvPr>
          <p:cNvSpPr txBox="1"/>
          <p:nvPr/>
        </p:nvSpPr>
        <p:spPr>
          <a:xfrm>
            <a:off x="5613010" y="3978114"/>
            <a:ext cx="3330526" cy="6771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Saving is almost log r.</a:t>
            </a:r>
          </a:p>
          <a:p>
            <a:r>
              <a:rPr lang="en-US" dirty="0"/>
              <a:t>Happens with probability ≈ 1/n</a:t>
            </a:r>
            <a:endParaRPr lang="en-IL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6B439D2-75AB-4981-98D5-7AD2B4993D44}"/>
              </a:ext>
            </a:extLst>
          </p:cNvPr>
          <p:cNvSpPr/>
          <p:nvPr/>
        </p:nvSpPr>
        <p:spPr bwMode="auto">
          <a:xfrm>
            <a:off x="6865755" y="4815886"/>
            <a:ext cx="2174624" cy="562708"/>
          </a:xfrm>
          <a:prstGeom prst="wedgeRoundRectCallout">
            <a:avLst>
              <a:gd name="adj1" fmla="val -65558"/>
              <a:gd name="adj2" fmla="val 56132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Where we use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small component</a:t>
            </a:r>
            <a:endParaRPr kumimoji="0" lang="en-I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C298618-7917-426C-A5A5-08261459E06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02425" y="136793"/>
            <a:ext cx="1054100" cy="2914650"/>
            <a:chOff x="1895" y="1540"/>
            <a:chExt cx="664" cy="1836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0239F244-0BEB-4AD9-B8A7-0EEBFB3BC9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09" y="2126"/>
              <a:ext cx="1836" cy="66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D7E9D31-6194-48F4-B143-76B731F444FC}"/>
                </a:ext>
              </a:extLst>
            </p:cNvPr>
            <p:cNvGrpSpPr>
              <a:grpSpLocks/>
            </p:cNvGrpSpPr>
            <p:nvPr/>
          </p:nvGrpSpPr>
          <p:grpSpPr bwMode="auto">
            <a:xfrm rot="-2713422">
              <a:off x="2060" y="2516"/>
              <a:ext cx="268" cy="540"/>
              <a:chOff x="1928" y="2721"/>
              <a:chExt cx="268" cy="540"/>
            </a:xfrm>
          </p:grpSpPr>
          <p:sp>
            <p:nvSpPr>
              <p:cNvPr id="37" name="Oval 17">
                <a:extLst>
                  <a:ext uri="{FF2B5EF4-FFF2-40B4-BE49-F238E27FC236}">
                    <a16:creationId xmlns:a16="http://schemas.microsoft.com/office/drawing/2014/main" id="{9D5F9B93-29D1-474D-9383-E0A5867B4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290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2C293B62-1B49-469C-A9EC-72055CC31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272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19">
                <a:extLst>
                  <a:ext uri="{FF2B5EF4-FFF2-40B4-BE49-F238E27FC236}">
                    <a16:creationId xmlns:a16="http://schemas.microsoft.com/office/drawing/2014/main" id="{91E54A36-1926-4FB3-ACC2-1CBB08366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" y="272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20">
                <a:extLst>
                  <a:ext uri="{FF2B5EF4-FFF2-40B4-BE49-F238E27FC236}">
                    <a16:creationId xmlns:a16="http://schemas.microsoft.com/office/drawing/2014/main" id="{E2822B3A-E60F-4632-829B-09BB988AD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307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BFD31110-80FD-4EE9-A235-9FBC8B68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" y="320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47228035-4FBB-4EBE-BF48-A784EC7B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76" y="2748"/>
                <a:ext cx="10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6B97F22-F978-44E7-B635-D99BC3106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0" y="2748"/>
                <a:ext cx="8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6835DB19-AF62-4BC0-83FA-D2319DF15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2" y="2932"/>
                <a:ext cx="128" cy="1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CCBA60AF-6AFF-46EB-AE1C-B29F900A3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6" y="3108"/>
                <a:ext cx="148" cy="1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A3141D68-D481-4361-9FC4-5A5CD45360F4}"/>
                </a:ext>
              </a:extLst>
            </p:cNvPr>
            <p:cNvGrpSpPr>
              <a:grpSpLocks/>
            </p:cNvGrpSpPr>
            <p:nvPr/>
          </p:nvGrpSpPr>
          <p:grpSpPr bwMode="auto">
            <a:xfrm rot="-9985036">
              <a:off x="2033" y="1686"/>
              <a:ext cx="228" cy="387"/>
              <a:chOff x="1606" y="3362"/>
              <a:chExt cx="228" cy="387"/>
            </a:xfrm>
          </p:grpSpPr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38FCB5BD-28DB-4E8A-AA89-6AF2416BA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" y="336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95E42B93-6423-4BFD-A0FB-401FF224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3537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E5C6134B-9FE0-43B4-B716-43726A649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69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FA8BE5DA-CBB2-465A-A65A-8E3C1DF7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4" y="3388"/>
                <a:ext cx="80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1C77AB6D-C972-4297-B878-5C59DB0F9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8" y="3572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44F70272-E218-478B-A98D-9E31D809DC1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33" y="2982"/>
              <a:ext cx="180" cy="195"/>
              <a:chOff x="1214" y="3234"/>
              <a:chExt cx="180" cy="195"/>
            </a:xfrm>
          </p:grpSpPr>
          <p:sp>
            <p:nvSpPr>
              <p:cNvPr id="29" name="Oval 33">
                <a:extLst>
                  <a:ext uri="{FF2B5EF4-FFF2-40B4-BE49-F238E27FC236}">
                    <a16:creationId xmlns:a16="http://schemas.microsoft.com/office/drawing/2014/main" id="{E3FFB7F2-55C8-44E7-A2FB-A70ACBB2F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3234"/>
                <a:ext cx="56" cy="55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Oval 34">
                <a:extLst>
                  <a:ext uri="{FF2B5EF4-FFF2-40B4-BE49-F238E27FC236}">
                    <a16:creationId xmlns:a16="http://schemas.microsoft.com/office/drawing/2014/main" id="{F01161B5-BFF9-4AE1-8043-1DF2C68F4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37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35">
                <a:extLst>
                  <a:ext uri="{FF2B5EF4-FFF2-40B4-BE49-F238E27FC236}">
                    <a16:creationId xmlns:a16="http://schemas.microsoft.com/office/drawing/2014/main" id="{8F43C46A-AD83-4F80-9C3C-85EACBCDB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0" y="3268"/>
                <a:ext cx="11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7656ED9E-B638-44C9-A499-D5A618F84EC7}"/>
                </a:ext>
              </a:extLst>
            </p:cNvPr>
            <p:cNvGrpSpPr>
              <a:grpSpLocks/>
            </p:cNvGrpSpPr>
            <p:nvPr/>
          </p:nvGrpSpPr>
          <p:grpSpPr bwMode="auto">
            <a:xfrm rot="-6247529">
              <a:off x="1960" y="2135"/>
              <a:ext cx="440" cy="309"/>
              <a:chOff x="1606" y="3226"/>
              <a:chExt cx="440" cy="309"/>
            </a:xfrm>
          </p:grpSpPr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A283DD44-117B-41DB-BC79-427C7A0C6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" y="335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794781AF-5014-49FA-9E0F-F1CCFDAA2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3479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028927BF-63D4-4634-80D9-601983357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334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4DD84120-A78E-4C3A-8313-9EAB11547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322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Line 41">
                <a:extLst>
                  <a:ext uri="{FF2B5EF4-FFF2-40B4-BE49-F238E27FC236}">
                    <a16:creationId xmlns:a16="http://schemas.microsoft.com/office/drawing/2014/main" id="{D4AEF807-2C69-4C39-A0B7-D5FAB48BC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3256"/>
                <a:ext cx="176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42">
                <a:extLst>
                  <a:ext uri="{FF2B5EF4-FFF2-40B4-BE49-F238E27FC236}">
                    <a16:creationId xmlns:a16="http://schemas.microsoft.com/office/drawing/2014/main" id="{09E23C65-3728-432C-832D-EFAC25CE6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3244"/>
                <a:ext cx="192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43">
                <a:extLst>
                  <a:ext uri="{FF2B5EF4-FFF2-40B4-BE49-F238E27FC236}">
                    <a16:creationId xmlns:a16="http://schemas.microsoft.com/office/drawing/2014/main" id="{01D7C789-D2D2-4473-BA13-3A22358DF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376"/>
                <a:ext cx="192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4">
                <a:extLst>
                  <a:ext uri="{FF2B5EF4-FFF2-40B4-BE49-F238E27FC236}">
                    <a16:creationId xmlns:a16="http://schemas.microsoft.com/office/drawing/2014/main" id="{86EBE01F-12FF-42CD-B3EA-650399316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6" y="3368"/>
                <a:ext cx="180" cy="1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46A11B2D-7676-461F-B7A2-B00643D52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339"/>
              <a:ext cx="3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5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  <a:endParaRPr lang="en-US" altLang="en-US" sz="2500" i="1" baseline="-1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Line 47">
            <a:extLst>
              <a:ext uri="{FF2B5EF4-FFF2-40B4-BE49-F238E27FC236}">
                <a16:creationId xmlns:a16="http://schemas.microsoft.com/office/drawing/2014/main" id="{EDA9DC43-8FB8-4BA8-BB82-03A5C7BB38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9796" y="1481819"/>
            <a:ext cx="138185" cy="1937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47">
            <a:extLst>
              <a:ext uri="{FF2B5EF4-FFF2-40B4-BE49-F238E27FC236}">
                <a16:creationId xmlns:a16="http://schemas.microsoft.com/office/drawing/2014/main" id="{ABB8FDD2-CA20-4C55-8FF2-7D1EDCD08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64" y="1323734"/>
            <a:ext cx="131113" cy="3624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7">
            <a:extLst>
              <a:ext uri="{FF2B5EF4-FFF2-40B4-BE49-F238E27FC236}">
                <a16:creationId xmlns:a16="http://schemas.microsoft.com/office/drawing/2014/main" id="{BE48531C-1789-4DE9-A0ED-A18E8F3B44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18388" y="1396665"/>
            <a:ext cx="112815" cy="2908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F66A83F-0855-5BE7-881B-E39E0AD1C080}"/>
              </a:ext>
            </a:extLst>
          </p:cNvPr>
          <p:cNvSpPr/>
          <p:nvPr/>
        </p:nvSpPr>
        <p:spPr bwMode="auto">
          <a:xfrm>
            <a:off x="3967089" y="3978114"/>
            <a:ext cx="1519311" cy="688083"/>
          </a:xfrm>
          <a:prstGeom prst="wedgeRoundRectCallout">
            <a:avLst>
              <a:gd name="adj1" fmla="val -88766"/>
              <a:gd name="adj2" fmla="val 100538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them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1-n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long walk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B6EB-AE2D-4D8A-8ACF-CCC59A8A6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21040" cy="4525963"/>
          </a:xfrm>
        </p:spPr>
        <p:txBody>
          <a:bodyPr/>
          <a:lstStyle/>
          <a:p>
            <a:r>
              <a:rPr lang="en-US" dirty="0"/>
              <a:t>What is the probability </a:t>
            </a:r>
            <a:r>
              <a:rPr lang="en-US" b="1" dirty="0"/>
              <a:t>when inserting x </a:t>
            </a:r>
            <a:r>
              <a:rPr lang="en-US" dirty="0"/>
              <a:t>that we need a chain of length k?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Line 118">
            <a:extLst>
              <a:ext uri="{FF2B5EF4-FFF2-40B4-BE49-F238E27FC236}">
                <a16:creationId xmlns:a16="http://schemas.microsoft.com/office/drawing/2014/main" id="{CE7DB9F7-23BD-4DC6-9D07-F63BB9866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702" y="3248963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118">
            <a:extLst>
              <a:ext uri="{FF2B5EF4-FFF2-40B4-BE49-F238E27FC236}">
                <a16:creationId xmlns:a16="http://schemas.microsoft.com/office/drawing/2014/main" id="{39ABE8E6-F507-6BA2-63DF-81A174471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066" y="3248963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8">
            <a:extLst>
              <a:ext uri="{FF2B5EF4-FFF2-40B4-BE49-F238E27FC236}">
                <a16:creationId xmlns:a16="http://schemas.microsoft.com/office/drawing/2014/main" id="{6F0B0C7C-D169-64AB-C6CB-94B070DE9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9303" y="3248963"/>
            <a:ext cx="170485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5E30D-A64E-9214-E8F9-16332A14EAF9}"/>
              </a:ext>
            </a:extLst>
          </p:cNvPr>
          <p:cNvSpPr/>
          <p:nvPr/>
        </p:nvSpPr>
        <p:spPr bwMode="auto">
          <a:xfrm>
            <a:off x="1237957" y="3144726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C6849-4AE6-87E0-268D-6C7B1788D0E7}"/>
              </a:ext>
            </a:extLst>
          </p:cNvPr>
          <p:cNvSpPr/>
          <p:nvPr/>
        </p:nvSpPr>
        <p:spPr bwMode="auto">
          <a:xfrm>
            <a:off x="3001153" y="3188121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35F5D1-85A0-F04A-DAFD-A1E135D6EE24}"/>
              </a:ext>
            </a:extLst>
          </p:cNvPr>
          <p:cNvSpPr/>
          <p:nvPr/>
        </p:nvSpPr>
        <p:spPr bwMode="auto">
          <a:xfrm>
            <a:off x="4770403" y="3170958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524E94-7FC9-ABAE-0800-B8A6F8D24D6F}"/>
              </a:ext>
            </a:extLst>
          </p:cNvPr>
          <p:cNvSpPr/>
          <p:nvPr/>
        </p:nvSpPr>
        <p:spPr bwMode="auto">
          <a:xfrm>
            <a:off x="6539655" y="3153796"/>
            <a:ext cx="81745" cy="182559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9741D42-A47A-8BFC-52B3-DC6A83838B8F}"/>
              </a:ext>
            </a:extLst>
          </p:cNvPr>
          <p:cNvSpPr/>
          <p:nvPr/>
        </p:nvSpPr>
        <p:spPr bwMode="auto">
          <a:xfrm>
            <a:off x="2061712" y="4129929"/>
            <a:ext cx="1656273" cy="369619"/>
          </a:xfrm>
          <a:prstGeom prst="wedgeRoundRectCallout">
            <a:avLst>
              <a:gd name="adj1" fmla="val -42825"/>
              <a:gd name="adj2" fmla="val 183861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elements of 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87736-B9F9-4B62-BB2A-1B374F4A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Analysis: long walk when inserting x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2" y="1898012"/>
                <a:ext cx="908626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Probability when inserting x that we need a chain of length k?</a:t>
                </a:r>
                <a:endParaRPr lang="he-IL" dirty="0"/>
              </a:p>
              <a:p>
                <a:endParaRPr lang="he-IL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b="1" dirty="0"/>
                  <a:t>random functions</a:t>
                </a:r>
                <a:r>
                  <a:rPr lang="en-US" dirty="0"/>
                  <a:t>. Let S be a set and x is inserted. </a:t>
                </a:r>
                <a:endParaRPr lang="he-I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Event B: ={insert(</a:t>
                </a:r>
                <a:r>
                  <a:rPr lang="en-US" i="1" dirty="0"/>
                  <a:t>x</a:t>
                </a:r>
                <a:r>
                  <a:rPr lang="en-US" dirty="0"/>
                  <a:t>) traverses a simple path of length </a:t>
                </a:r>
                <a:r>
                  <a:rPr lang="en-US" i="1" dirty="0"/>
                  <a:t>k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If B</a:t>
                </a:r>
                <a:r>
                  <a:rPr lang="he-IL" dirty="0"/>
                  <a:t> </a:t>
                </a:r>
                <a:r>
                  <a:rPr lang="en-US" dirty="0"/>
                  <a:t>occurs:  will save of Ω(k) bits in  description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value </a:t>
                </a:r>
                <a:r>
                  <a:rPr lang="en-US" i="1" dirty="0"/>
                  <a:t>k: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bits – prefix free</a:t>
                </a:r>
              </a:p>
              <a:p>
                <a:pPr lvl="1"/>
                <a:r>
                  <a:rPr lang="en-US" dirty="0"/>
                  <a:t>The edges of the path, in order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: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bits.</a:t>
                </a:r>
              </a:p>
              <a:p>
                <a:pPr lvl="1"/>
                <a:r>
                  <a:rPr lang="en-US" dirty="0"/>
                  <a:t>The vertices of the path, in order: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bits.</a:t>
                </a:r>
              </a:p>
              <a:p>
                <a:pPr lvl="1"/>
                <a:r>
                  <a:rPr lang="en-US" dirty="0"/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keys not on the path, in order: </a:t>
                </a: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)·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7B6EB-AE2D-4D8A-8ACF-CCC59A8A63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2" y="1898012"/>
                <a:ext cx="9086265" cy="4525963"/>
              </a:xfrm>
              <a:blipFill>
                <a:blip r:embed="rId2"/>
                <a:stretch>
                  <a:fillRect l="-1074" t="-1077" b="-2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58D693-1751-4143-99F5-DB580810B4C7}"/>
              </a:ext>
            </a:extLst>
          </p:cNvPr>
          <p:cNvSpPr/>
          <p:nvPr/>
        </p:nvSpPr>
        <p:spPr bwMode="auto">
          <a:xfrm>
            <a:off x="2805481" y="2376602"/>
            <a:ext cx="2264898" cy="281354"/>
          </a:xfrm>
          <a:prstGeom prst="wedgeRoundRectCallout">
            <a:avLst>
              <a:gd name="adj1" fmla="val -39467"/>
              <a:gd name="adj2" fmla="val 135000"/>
              <a:gd name="adj3" fmla="val 16667"/>
            </a:avLst>
          </a:prstGeom>
          <a:noFill/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2n log r bits on 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/>
              <p:nvPr/>
            </p:nvSpPr>
            <p:spPr>
              <a:xfrm>
                <a:off x="5904237" y="4160994"/>
                <a:ext cx="3081501" cy="6771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 of k bits h</a:t>
                </a:r>
                <a:r>
                  <a:rPr lang="en-US" dirty="0"/>
                  <a:t>appens with probability 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C08427-5135-4F09-A9EE-4F8F3CAB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37" y="4160994"/>
                <a:ext cx="3081501" cy="677108"/>
              </a:xfrm>
              <a:prstGeom prst="rect">
                <a:avLst/>
              </a:prstGeom>
              <a:blipFill>
                <a:blip r:embed="rId3"/>
                <a:stretch>
                  <a:fillRect l="-2178" t="-4505" b="-144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7DE884D-65E8-E568-79F8-E6B599190184}"/>
              </a:ext>
            </a:extLst>
          </p:cNvPr>
          <p:cNvSpPr/>
          <p:nvPr/>
        </p:nvSpPr>
        <p:spPr bwMode="auto">
          <a:xfrm>
            <a:off x="6328802" y="4838102"/>
            <a:ext cx="2656936" cy="381003"/>
          </a:xfrm>
          <a:prstGeom prst="rect">
            <a:avLst/>
          </a:prstGeom>
          <a:solidFill>
            <a:schemeClr val="bg2">
              <a:lumMod val="40000"/>
              <a:lumOff val="60000"/>
              <a:alpha val="73000"/>
            </a:schemeClr>
          </a:solidFill>
          <a:ln w="10160" cap="flat" cmpd="sng" algn="ctr">
            <a:solidFill>
              <a:schemeClr val="accent3">
                <a:lumMod val="85000"/>
                <a:alpha val="81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Replaced log r with log 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D485-219D-46CD-8603-1BF213D2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1143000"/>
          </a:xfrm>
        </p:spPr>
        <p:txBody>
          <a:bodyPr/>
          <a:lstStyle/>
          <a:p>
            <a:r>
              <a:rPr lang="en-US" dirty="0" err="1"/>
              <a:t>WebDiarios</a:t>
            </a:r>
            <a:r>
              <a:rPr lang="en-US" dirty="0"/>
              <a:t> de </a:t>
            </a:r>
            <a:r>
              <a:rPr lang="en-US" dirty="0" err="1"/>
              <a:t>Motocicleta</a:t>
            </a:r>
            <a:r>
              <a:rPr lang="en-US" dirty="0"/>
              <a:t> </a:t>
            </a:r>
            <a:br>
              <a:rPr lang="en-US" dirty="0"/>
            </a:br>
            <a:r>
              <a:rPr lang="en" b="1" dirty="0"/>
              <a:t>Mihai Pătrașcu (1982-2012)</a:t>
            </a:r>
            <a:br>
              <a:rPr lang="en" b="1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96A9-EBB2-4B8E-8744-3A335B784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nice idea that looks like another application of "Moser's Method," but there's something I don't quite get.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your encoding proof, H is entropy of the </a:t>
            </a:r>
            <a:r>
              <a:rPr lang="en-US" dirty="0" err="1"/>
              <a:t>bitstring</a:t>
            </a:r>
            <a:r>
              <a:rPr lang="en-US" dirty="0"/>
              <a:t> h(x_1),g(x_1),...,h(</a:t>
            </a:r>
            <a:r>
              <a:rPr lang="en-US" dirty="0" err="1"/>
              <a:t>x_n</a:t>
            </a:r>
            <a:r>
              <a:rPr lang="en-US" dirty="0"/>
              <a:t>),g(</a:t>
            </a:r>
            <a:r>
              <a:rPr lang="en-US" dirty="0" err="1"/>
              <a:t>x_n</a:t>
            </a:r>
            <a:r>
              <a:rPr lang="en-US" dirty="0"/>
              <a:t>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Can you recover this </a:t>
            </a:r>
            <a:r>
              <a:rPr lang="en-US" dirty="0" err="1"/>
              <a:t>bitstring</a:t>
            </a:r>
            <a:r>
              <a:rPr lang="en-US" dirty="0"/>
              <a:t> from the encoding? As far as I can see, you can discover which edges are in the Cuckoo graph, but not which keys generated those edges. Or did I miss something?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6806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BB48-5A82-40FE-88B6-4908814F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108C-C29D-4516-AB95-5917E96A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haven't looked at Moser's paper, but, given the blog-hype it received, I sincerely hope he does something smarter than just expressing probabilities in encoding terminology. This is a trivial idea that I presume many people had.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for the encoding, an edge is identical to a key. In other words, I may assume that the keys are {1,...,n}. You notice how I always say that I am encoding an edge with lg n bits.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put it in your terminology, there are n edges h(</a:t>
            </a:r>
            <a:r>
              <a:rPr lang="en-US" dirty="0" err="1"/>
              <a:t>x_i</a:t>
            </a:r>
            <a:r>
              <a:rPr lang="en-US" dirty="0"/>
              <a:t>)--g(</a:t>
            </a:r>
            <a:r>
              <a:rPr lang="en-US" dirty="0" err="1"/>
              <a:t>x_i</a:t>
            </a:r>
            <a:r>
              <a:rPr lang="en-US" dirty="0"/>
              <a:t>). I can encode which edge is involved in some subgraph using lg n bits. So I do indeed recover the h and g values for all edges.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68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9144000" cy="588963"/>
          </a:xfrm>
        </p:spPr>
        <p:txBody>
          <a:bodyPr/>
          <a:lstStyle/>
          <a:p>
            <a:pPr rtl="0" eaLnBrk="1" hangingPunct="1"/>
            <a:r>
              <a:rPr lang="en-US" altLang="en-US"/>
              <a:t>Towards Limited Independence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85838"/>
            <a:ext cx="8585200" cy="5607050"/>
          </a:xfrm>
        </p:spPr>
        <p:txBody>
          <a:bodyPr/>
          <a:lstStyle/>
          <a:p>
            <a:pPr eaLnBrk="1" hangingPunct="1"/>
            <a:r>
              <a:rPr lang="en-US" altLang="en-US" sz="3000"/>
              <a:t>So far: </a:t>
            </a:r>
            <a:r>
              <a:rPr lang="en-US" altLang="en-US" sz="3000" b="1"/>
              <a:t>truly</a:t>
            </a:r>
            <a:r>
              <a:rPr lang="en-US" altLang="en-US" sz="3000"/>
              <a:t> random functions</a:t>
            </a:r>
          </a:p>
          <a:p>
            <a:pPr eaLnBrk="1" hangingPunct="1"/>
            <a:r>
              <a:rPr lang="en-US" altLang="en-US" sz="3000"/>
              <a:t>Really want: </a:t>
            </a:r>
          </a:p>
          <a:p>
            <a:pPr lvl="1" eaLnBrk="1" hangingPunct="1"/>
            <a:r>
              <a:rPr lang="en-US" altLang="en-US" sz="2600" b="1"/>
              <a:t>Succinct</a:t>
            </a:r>
            <a:r>
              <a:rPr lang="en-US" altLang="en-US" sz="2600"/>
              <a:t> representation: </a:t>
            </a:r>
            <a:r>
              <a:rPr lang="en-US" altLang="en-US" sz="2400" i="1">
                <a:solidFill>
                  <a:srgbClr val="008000"/>
                </a:solidFill>
              </a:rPr>
              <a:t>o</a:t>
            </a:r>
            <a:r>
              <a:rPr lang="en-US" altLang="en-US" sz="2600" i="1">
                <a:solidFill>
                  <a:srgbClr val="008000"/>
                </a:solidFill>
              </a:rPr>
              <a:t>(n)</a:t>
            </a:r>
          </a:p>
          <a:p>
            <a:pPr lvl="1" eaLnBrk="1" hangingPunct="1"/>
            <a:r>
              <a:rPr lang="en-US" altLang="en-US" sz="2600" b="1"/>
              <a:t>Fast</a:t>
            </a:r>
            <a:r>
              <a:rPr lang="en-US" altLang="en-US" sz="2600"/>
              <a:t> evaluation: </a:t>
            </a:r>
            <a:r>
              <a:rPr lang="en-US" altLang="en-US" sz="2600" i="1">
                <a:solidFill>
                  <a:srgbClr val="008000"/>
                </a:solidFill>
              </a:rPr>
              <a:t>O(1)</a:t>
            </a:r>
          </a:p>
          <a:p>
            <a:pPr lvl="1" eaLnBrk="1" hangingPunct="1"/>
            <a:r>
              <a:rPr lang="en-US" altLang="en-US" sz="2600"/>
              <a:t>Close-to-random behavior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Approach: use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for smallest </a:t>
            </a:r>
            <a:r>
              <a:rPr lang="en-US" altLang="en-US" sz="3000" i="1">
                <a:solidFill>
                  <a:srgbClr val="008000"/>
                </a:solidFill>
              </a:rPr>
              <a:t>k</a:t>
            </a:r>
            <a:r>
              <a:rPr lang="en-US" altLang="en-US" sz="3000"/>
              <a:t> possible </a:t>
            </a:r>
          </a:p>
          <a:p>
            <a:pPr lvl="1" eaLnBrk="1" hangingPunct="1"/>
            <a:r>
              <a:rPr lang="en-US" altLang="en-US" sz="2600"/>
              <a:t>Good news: many such efficient constructions </a:t>
            </a:r>
            <a:br>
              <a:rPr lang="en-US" altLang="en-US" sz="2600"/>
            </a:br>
            <a:r>
              <a:rPr lang="en-US" altLang="en-US" sz="2600">
                <a:solidFill>
                  <a:srgbClr val="008080"/>
                </a:solidFill>
              </a:rPr>
              <a:t>[Sie89, ÖP03, DW03,...]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But: does </a:t>
            </a:r>
            <a:r>
              <a:rPr lang="en-US" altLang="en-US" sz="3000" i="1">
                <a:solidFill>
                  <a:srgbClr val="008000"/>
                </a:solidFill>
              </a:rPr>
              <a:t>k-wise</a:t>
            </a:r>
            <a:r>
              <a:rPr lang="en-US" altLang="en-US" sz="3000"/>
              <a:t> independence suffice for </a:t>
            </a:r>
            <a:r>
              <a:rPr lang="en-US" altLang="en-US" sz="3000" i="1">
                <a:solidFill>
                  <a:srgbClr val="008000"/>
                </a:solidFill>
              </a:rPr>
              <a:t>k &lt; n</a:t>
            </a:r>
            <a:r>
              <a:rPr lang="en-US" altLang="en-US" sz="3000"/>
              <a:t>?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/>
              <a:t>I.e., does analysis still hold?</a:t>
            </a: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2963863" y="5373688"/>
            <a:ext cx="1828800" cy="7620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Dietzfelbinger,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Woelfel</a:t>
            </a:r>
          </a:p>
        </p:txBody>
      </p:sp>
      <p:sp>
        <p:nvSpPr>
          <p:cNvPr id="140296" name="AutoShape 8"/>
          <p:cNvSpPr>
            <a:spLocks noChangeArrowheads="1"/>
          </p:cNvSpPr>
          <p:nvPr/>
        </p:nvSpPr>
        <p:spPr bwMode="auto">
          <a:xfrm>
            <a:off x="1039813" y="5373688"/>
            <a:ext cx="977900" cy="469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Siegel</a:t>
            </a:r>
            <a:endParaRPr lang="en-US" altLang="en-US" sz="1800"/>
          </a:p>
        </p:txBody>
      </p:sp>
      <p:sp>
        <p:nvSpPr>
          <p:cNvPr id="140297" name="AutoShape 9"/>
          <p:cNvSpPr>
            <a:spLocks noChangeArrowheads="1"/>
          </p:cNvSpPr>
          <p:nvPr/>
        </p:nvSpPr>
        <p:spPr bwMode="auto">
          <a:xfrm>
            <a:off x="2020888" y="5373688"/>
            <a:ext cx="939800" cy="7747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Östlin,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Pagh</a:t>
            </a:r>
          </a:p>
        </p:txBody>
      </p:sp>
      <p:sp>
        <p:nvSpPr>
          <p:cNvPr id="54280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62288" y="3584575"/>
            <a:ext cx="34258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  <p:bldP spid="140295" grpId="1" animBg="1"/>
      <p:bldP spid="140296" grpId="0" animBg="1"/>
      <p:bldP spid="140296" grpId="1" animBg="1"/>
      <p:bldP spid="140297" grpId="0" animBg="1"/>
      <p:bldP spid="14029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FC75-11D4-273E-1F44-8142753F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1495-0A0A-9BDB-8B9A-90B01D9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Structure of Proofs by Compression or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8DD9C-058A-4934-C5F4-BA6B21BB4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Relevant to both upper and lower bounds</a:t>
                </a:r>
              </a:p>
              <a:p>
                <a:r>
                  <a:rPr lang="en-US" sz="2800" dirty="0"/>
                  <a:t>Consider a random string  used in the system</a:t>
                </a:r>
              </a:p>
              <a:p>
                <a:r>
                  <a:rPr lang="en-US" sz="2800" dirty="0"/>
                  <a:t>Could be</a:t>
                </a:r>
              </a:p>
              <a:p>
                <a:pPr lvl="2"/>
                <a:r>
                  <a:rPr lang="en-US" dirty="0"/>
                  <a:t>The random function that should be inverted </a:t>
                </a:r>
              </a:p>
              <a:p>
                <a:pPr lvl="2"/>
                <a:r>
                  <a:rPr lang="en-US" dirty="0"/>
                  <a:t>The randomness used by an algorithm</a:t>
                </a:r>
              </a:p>
              <a:p>
                <a:pPr lvl="1"/>
                <a:r>
                  <a:rPr lang="en-US" b="1" dirty="0"/>
                  <a:t>Show that the event you want to bound implies a compression of the randomness</a:t>
                </a:r>
              </a:p>
              <a:p>
                <a:pPr lvl="1"/>
                <a:r>
                  <a:rPr lang="en-US" dirty="0"/>
                  <a:t>Probability of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Hence: probability of bad event is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800" dirty="0"/>
                  <a:t>Sometimes need extra randomness to help us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48" r="-1407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57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k-wise Independent Hash Functions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585200" cy="117951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Family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H</a:t>
            </a:r>
            <a:r>
              <a:rPr lang="en-US" altLang="en-US" sz="3000" dirty="0"/>
              <a:t> of hash functions </a:t>
            </a:r>
            <a:r>
              <a:rPr lang="en-US" altLang="en-US" sz="3000" i="1" dirty="0">
                <a:solidFill>
                  <a:srgbClr val="008000"/>
                </a:solidFill>
              </a:rPr>
              <a:t>{h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}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h</a:t>
            </a:r>
            <a:r>
              <a:rPr lang="en-US" altLang="en-US" sz="2700" i="1" baseline="-25000" dirty="0">
                <a:solidFill>
                  <a:srgbClr val="008000"/>
                </a:solidFill>
              </a:rPr>
              <a:t>i</a:t>
            </a:r>
            <a:r>
              <a:rPr lang="en-US" altLang="en-US" sz="2700" i="1" baseline="-10000" dirty="0">
                <a:solidFill>
                  <a:srgbClr val="008000"/>
                </a:solidFill>
              </a:rPr>
              <a:t> </a:t>
            </a:r>
            <a:r>
              <a:rPr lang="en-US" altLang="en-US" sz="2500" baseline="-10000" dirty="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700" baseline="-10000" dirty="0">
                <a:solidFill>
                  <a:srgbClr val="008000"/>
                </a:solidFill>
                <a:latin typeface="cmsy10" pitchFamily="34" charset="0"/>
              </a:rPr>
              <a:t>H</a:t>
            </a:r>
            <a:endParaRPr lang="en-US" altLang="en-US" sz="2700" i="1" baseline="-10000" dirty="0">
              <a:solidFill>
                <a:srgbClr val="008000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008000"/>
                </a:solidFill>
                <a:sym typeface="Math C" pitchFamily="2" charset="2"/>
              </a:rPr>
              <a:t></a:t>
            </a:r>
            <a:r>
              <a:rPr lang="en-US" altLang="en-US" sz="1500" i="1" dirty="0">
                <a:solidFill>
                  <a:srgbClr val="008000"/>
                </a:solidFill>
                <a:sym typeface="Math C" pitchFamily="2" charset="2"/>
              </a:rPr>
              <a:t> </a:t>
            </a:r>
            <a:r>
              <a:rPr lang="en-US" altLang="en-US" sz="3000" i="1" dirty="0" err="1">
                <a:solidFill>
                  <a:srgbClr val="008000"/>
                </a:solidFill>
              </a:rPr>
              <a:t>i</a:t>
            </a:r>
            <a:r>
              <a:rPr lang="en-US" altLang="en-US" sz="3000" i="1" dirty="0">
                <a:solidFill>
                  <a:srgbClr val="008000"/>
                </a:solidFill>
              </a:rPr>
              <a:t>   h</a:t>
            </a:r>
            <a:r>
              <a:rPr lang="en-US" altLang="en-US" sz="3000" i="1" baseline="-15000" dirty="0">
                <a:solidFill>
                  <a:srgbClr val="008000"/>
                </a:solidFill>
              </a:rPr>
              <a:t>i  </a:t>
            </a:r>
            <a:r>
              <a:rPr lang="en-US" altLang="en-US" sz="3000" i="1" dirty="0">
                <a:solidFill>
                  <a:srgbClr val="008000"/>
                </a:solidFill>
              </a:rPr>
              <a:t>: </a:t>
            </a:r>
            <a:r>
              <a:rPr lang="en-US" altLang="en-US" sz="3000" dirty="0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3000" i="1" dirty="0">
                <a:solidFill>
                  <a:srgbClr val="008000"/>
                </a:solidFill>
              </a:rPr>
              <a:t> </a:t>
            </a:r>
            <a:r>
              <a:rPr lang="en-US" altLang="en-US" sz="3000" i="1" dirty="0">
                <a:solidFill>
                  <a:srgbClr val="008000"/>
                </a:solidFill>
                <a:sym typeface="Wingdings 3" panose="05040102010807070707" pitchFamily="18" charset="2"/>
              </a:rPr>
              <a:t></a:t>
            </a:r>
            <a:r>
              <a:rPr lang="en-US" altLang="en-US" sz="3000" i="1" dirty="0">
                <a:solidFill>
                  <a:srgbClr val="008000"/>
                </a:solidFill>
              </a:rPr>
              <a:t> [0,...,m-1]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6725" y="2552700"/>
            <a:ext cx="8158163" cy="2794000"/>
            <a:chOff x="294" y="1608"/>
            <a:chExt cx="5139" cy="1760"/>
          </a:xfrm>
        </p:grpSpPr>
        <p:grpSp>
          <p:nvGrpSpPr>
            <p:cNvPr id="56327" name="Group 10"/>
            <p:cNvGrpSpPr>
              <a:grpSpLocks/>
            </p:cNvGrpSpPr>
            <p:nvPr/>
          </p:nvGrpSpPr>
          <p:grpSpPr bwMode="auto">
            <a:xfrm>
              <a:off x="294" y="1608"/>
              <a:ext cx="5139" cy="1760"/>
              <a:chOff x="294" y="1500"/>
              <a:chExt cx="5441" cy="948"/>
            </a:xfrm>
          </p:grpSpPr>
          <p:sp>
            <p:nvSpPr>
              <p:cNvPr id="56331" name="Rectangle 8"/>
              <p:cNvSpPr>
                <a:spLocks noChangeArrowheads="1"/>
              </p:cNvSpPr>
              <p:nvPr/>
            </p:nvSpPr>
            <p:spPr bwMode="auto">
              <a:xfrm>
                <a:off x="294" y="1500"/>
                <a:ext cx="5371" cy="948"/>
              </a:xfrm>
              <a:prstGeom prst="rect">
                <a:avLst/>
              </a:prstGeom>
              <a:solidFill>
                <a:srgbClr val="99CCFF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332" name="Rectangle 9"/>
              <p:cNvSpPr>
                <a:spLocks noChangeArrowheads="1"/>
              </p:cNvSpPr>
              <p:nvPr/>
            </p:nvSpPr>
            <p:spPr bwMode="auto">
              <a:xfrm>
                <a:off x="300" y="1500"/>
                <a:ext cx="5435" cy="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u="sng" dirty="0">
                    <a:solidFill>
                      <a:srgbClr val="FF0000"/>
                    </a:solidFill>
                  </a:rPr>
                  <a:t>Definition:</a:t>
                </a:r>
                <a:r>
                  <a:rPr lang="en-US" altLang="en-US" sz="3000" dirty="0"/>
                  <a:t> A family 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r>
                  <a:rPr lang="en-US" altLang="en-US" sz="3000" dirty="0"/>
                  <a:t> of hash functions is </a:t>
                </a:r>
                <a:r>
                  <a:rPr lang="en-US" altLang="en-US" sz="3000" b="1" i="1" dirty="0">
                    <a:solidFill>
                      <a:srgbClr val="800000"/>
                    </a:solidFill>
                  </a:rPr>
                  <a:t>k-wise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i="1" dirty="0">
                    <a:solidFill>
                      <a:srgbClr val="800000"/>
                    </a:solidFill>
                  </a:rPr>
                  <a:t>independent</a:t>
                </a:r>
                <a:r>
                  <a:rPr lang="en-US" altLang="en-US" sz="3000" dirty="0"/>
                  <a:t> if for any distinct </a:t>
                </a:r>
                <a:r>
                  <a:rPr lang="en-US" altLang="en-US" sz="3400" i="1" dirty="0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4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4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2800" dirty="0" err="1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dirty="0" err="1">
                    <a:solidFill>
                      <a:srgbClr val="008000"/>
                    </a:solidFill>
                    <a:latin typeface="cmsy10" pitchFamily="34" charset="0"/>
                  </a:rPr>
                  <a:t>U</a:t>
                </a:r>
                <a:r>
                  <a:rPr lang="en-US" altLang="en-US" sz="3000" dirty="0"/>
                  <a:t> and for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/>
                  <a:t>any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dirty="0">
                    <a:solidFill>
                      <a:srgbClr val="008000"/>
                    </a:solidFill>
                  </a:rPr>
                  <a:t>,...,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[0,...,m-1]</a:t>
                </a:r>
                <a:r>
                  <a:rPr lang="en-US" altLang="en-US" sz="3000" dirty="0"/>
                  <a:t>:</a:t>
                </a:r>
              </a:p>
            </p:txBody>
          </p:sp>
        </p:grpSp>
        <p:grpSp>
          <p:nvGrpSpPr>
            <p:cNvPr id="56328" name="Group 15"/>
            <p:cNvGrpSpPr>
              <a:grpSpLocks/>
            </p:cNvGrpSpPr>
            <p:nvPr/>
          </p:nvGrpSpPr>
          <p:grpSpPr bwMode="auto">
            <a:xfrm>
              <a:off x="567" y="2662"/>
              <a:ext cx="4829" cy="685"/>
              <a:chOff x="640" y="3130"/>
              <a:chExt cx="4829" cy="685"/>
            </a:xfrm>
          </p:grpSpPr>
          <p:sp>
            <p:nvSpPr>
              <p:cNvPr id="56329" name="Rectangle 13"/>
              <p:cNvSpPr>
                <a:spLocks noChangeArrowheads="1"/>
              </p:cNvSpPr>
              <p:nvPr/>
            </p:nvSpPr>
            <p:spPr bwMode="auto">
              <a:xfrm>
                <a:off x="773" y="3130"/>
                <a:ext cx="4696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Pr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 [h(x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h(x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)=y</a:t>
                </a:r>
                <a:r>
                  <a:rPr lang="en-US" altLang="en-US" sz="3000" i="1" baseline="-15000" dirty="0">
                    <a:solidFill>
                      <a:srgbClr val="008000"/>
                    </a:solidFill>
                  </a:rPr>
                  <a:t>2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... </a:t>
                </a:r>
                <a:r>
                  <a:rPr lang="en-US" altLang="en-US" sz="4000" i="1" baseline="-25000" dirty="0">
                    <a:solidFill>
                      <a:srgbClr val="008000"/>
                    </a:solidFill>
                  </a:rPr>
                  <a:t>^ 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h(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x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)=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y</a:t>
                </a:r>
                <a:r>
                  <a:rPr lang="en-US" altLang="en-US" sz="3000" i="1" baseline="-15000" dirty="0" err="1">
                    <a:solidFill>
                      <a:srgbClr val="008000"/>
                    </a:solidFill>
                  </a:rPr>
                  <a:t>k</a:t>
                </a:r>
                <a:r>
                  <a:rPr lang="en-US" altLang="en-US" sz="3000" i="1" dirty="0">
                    <a:solidFill>
                      <a:srgbClr val="008000"/>
                    </a:solidFill>
                  </a:rPr>
                  <a:t>] = 1/</a:t>
                </a:r>
                <a:r>
                  <a:rPr lang="en-US" altLang="en-US" sz="3000" i="1" dirty="0" err="1">
                    <a:solidFill>
                      <a:srgbClr val="008000"/>
                    </a:solidFill>
                  </a:rPr>
                  <a:t>m</a:t>
                </a:r>
                <a:r>
                  <a:rPr lang="en-US" altLang="en-US" sz="3000" i="1" baseline="30000" dirty="0" err="1">
                    <a:solidFill>
                      <a:srgbClr val="008000"/>
                    </a:solidFill>
                  </a:rPr>
                  <a:t>k</a:t>
                </a:r>
                <a:endParaRPr lang="en-US" altLang="en-US" sz="3000" i="1" baseline="30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56330" name="Rectangle 14"/>
              <p:cNvSpPr>
                <a:spLocks noChangeArrowheads="1"/>
              </p:cNvSpPr>
              <p:nvPr/>
            </p:nvSpPr>
            <p:spPr bwMode="auto">
              <a:xfrm>
                <a:off x="640" y="3275"/>
                <a:ext cx="581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i="1" baseline="-10000">
                    <a:solidFill>
                      <a:srgbClr val="008000"/>
                    </a:solidFill>
                  </a:rPr>
                  <a:t>h</a:t>
                </a:r>
                <a:r>
                  <a:rPr lang="en-US" altLang="en-US" sz="2900" baseline="-10000">
                    <a:solidFill>
                      <a:srgbClr val="008000"/>
                    </a:solidFill>
                    <a:latin typeface="SimSun" panose="02010600030101010101" pitchFamily="2" charset="-122"/>
                    <a:ea typeface="SimSun" panose="02010600030101010101" pitchFamily="2" charset="-122"/>
                    <a:sym typeface="Wingdings 3" panose="05040102010807070707" pitchFamily="18" charset="2"/>
                  </a:rPr>
                  <a:t>∈</a:t>
                </a:r>
                <a:r>
                  <a:rPr lang="en-US" altLang="en-US" baseline="-10000">
                    <a:solidFill>
                      <a:srgbClr val="008000"/>
                    </a:solidFill>
                    <a:latin typeface="cmsy10" pitchFamily="34" charset="0"/>
                  </a:rPr>
                  <a:t>H</a:t>
                </a:r>
                <a:endParaRPr lang="en-US" altLang="en-US" sz="3400" i="1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56326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93025" y="5732463"/>
            <a:ext cx="84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  <a:sym typeface="Wingdings" panose="05000000000000000000" pitchFamily="2" charset="2"/>
              </a:rPr>
              <a:t>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788"/>
            <a:ext cx="9144000" cy="617537"/>
          </a:xfrm>
        </p:spPr>
        <p:txBody>
          <a:bodyPr/>
          <a:lstStyle/>
          <a:p>
            <a:pPr rtl="0" eaLnBrk="1" hangingPunct="1"/>
            <a:r>
              <a:rPr lang="en-US" altLang="en-US"/>
              <a:t>Boolean Circuits and Randomness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5697538" cy="6096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Boolean circuit:</a:t>
            </a:r>
          </a:p>
        </p:txBody>
      </p:sp>
      <p:pic>
        <p:nvPicPr>
          <p:cNvPr id="156676" name="Picture 4" descr="boolean2o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84275"/>
            <a:ext cx="27066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176213" y="1519238"/>
            <a:ext cx="20859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600"/>
              <a:t>DAG</a:t>
            </a:r>
          </a:p>
          <a:p>
            <a:pPr lvl="1" eaLnBrk="1" hangingPunct="1"/>
            <a:r>
              <a:rPr lang="en-US" altLang="en-US" sz="2600"/>
              <a:t>size</a:t>
            </a:r>
          </a:p>
          <a:p>
            <a:pPr lvl="1" eaLnBrk="1" hangingPunct="1"/>
            <a:r>
              <a:rPr lang="en-US" altLang="en-US" sz="2600"/>
              <a:t>fan-in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792288" y="1519238"/>
            <a:ext cx="36528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tx1"/>
              </a:buClr>
            </a:pP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inputs, </a:t>
            </a:r>
            <a:r>
              <a:rPr lang="en-US" altLang="en-US" sz="2600" i="1">
                <a:solidFill>
                  <a:srgbClr val="008000"/>
                </a:solidFill>
              </a:rPr>
              <a:t>m</a:t>
            </a:r>
            <a:r>
              <a:rPr lang="en-US" altLang="en-US" sz="2600"/>
              <a:t> outputs</a:t>
            </a:r>
          </a:p>
          <a:p>
            <a:pPr lvl="1" eaLnBrk="1" hangingPunct="1"/>
            <a:r>
              <a:rPr lang="en-US" altLang="en-US" sz="2600"/>
              <a:t>depth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147638" y="3190875"/>
            <a:ext cx="88185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 i="1" dirty="0">
                <a:solidFill>
                  <a:srgbClr val="FF0000"/>
                </a:solidFill>
              </a:rPr>
              <a:t>AC</a:t>
            </a:r>
            <a:r>
              <a:rPr lang="en-US" altLang="en-US" sz="3000" i="1" baseline="30000" dirty="0">
                <a:solidFill>
                  <a:srgbClr val="FF0000"/>
                </a:solidFill>
              </a:rPr>
              <a:t>0</a:t>
            </a:r>
            <a:r>
              <a:rPr lang="en-US" altLang="en-US" sz="3000" dirty="0"/>
              <a:t> circuit: </a:t>
            </a:r>
            <a:r>
              <a:rPr lang="en-US" altLang="en-US" sz="3000" i="1" dirty="0">
                <a:solidFill>
                  <a:srgbClr val="008000"/>
                </a:solidFill>
              </a:rPr>
              <a:t>poly</a:t>
            </a:r>
            <a:r>
              <a:rPr lang="en-US" altLang="en-US" sz="3000" dirty="0"/>
              <a:t> size, </a:t>
            </a:r>
            <a:r>
              <a:rPr lang="en-US" altLang="en-US" sz="3000" dirty="0">
                <a:solidFill>
                  <a:srgbClr val="008000"/>
                </a:solidFill>
              </a:rPr>
              <a:t>constant</a:t>
            </a:r>
            <a:r>
              <a:rPr lang="en-US" altLang="en-US" sz="3000" dirty="0"/>
              <a:t> depth, </a:t>
            </a:r>
            <a:r>
              <a:rPr lang="en-US" altLang="en-US" sz="3000" dirty="0">
                <a:solidFill>
                  <a:srgbClr val="008000"/>
                </a:solidFill>
              </a:rPr>
              <a:t>unbounded</a:t>
            </a:r>
            <a:r>
              <a:rPr lang="en-US" altLang="en-US" sz="3000" dirty="0"/>
              <a:t> fan-in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dirty="0">
                <a:solidFill>
                  <a:schemeClr val="hlink"/>
                </a:solidFill>
              </a:rPr>
              <a:t>[LN90]</a:t>
            </a:r>
            <a:r>
              <a:rPr lang="en-US" altLang="en-US" sz="2600" dirty="0"/>
              <a:t> conjecture: any function computable by depth </a:t>
            </a:r>
            <a:r>
              <a:rPr lang="en-US" altLang="en-US" sz="2600" i="1" dirty="0">
                <a:solidFill>
                  <a:srgbClr val="008000"/>
                </a:solidFill>
              </a:rPr>
              <a:t>d</a:t>
            </a:r>
            <a:r>
              <a:rPr lang="en-US" altLang="en-US" sz="2600" dirty="0"/>
              <a:t>, size </a:t>
            </a:r>
            <a:r>
              <a:rPr lang="en-US" altLang="en-US" sz="2600" i="1" dirty="0">
                <a:solidFill>
                  <a:srgbClr val="008000"/>
                </a:solidFill>
              </a:rPr>
              <a:t>s</a:t>
            </a:r>
            <a:r>
              <a:rPr lang="en-US" altLang="en-US" sz="2600" dirty="0"/>
              <a:t> circuit is </a:t>
            </a:r>
            <a:r>
              <a:rPr lang="en-US" altLang="en-US" sz="2600" b="1" dirty="0"/>
              <a:t>fooled</a:t>
            </a:r>
            <a:r>
              <a:rPr lang="en-US" altLang="en-US" sz="2600" dirty="0"/>
              <a:t> by </a:t>
            </a:r>
            <a:r>
              <a:rPr lang="en-US" altLang="en-US" sz="2600" i="1" dirty="0">
                <a:solidFill>
                  <a:srgbClr val="008000"/>
                </a:solidFill>
              </a:rPr>
              <a:t>(log s)</a:t>
            </a:r>
            <a:r>
              <a:rPr lang="en-US" altLang="en-US" i="1" baseline="30000" dirty="0">
                <a:solidFill>
                  <a:srgbClr val="008000"/>
                </a:solidFill>
              </a:rPr>
              <a:t>d–1</a:t>
            </a:r>
            <a:r>
              <a:rPr lang="en-US" altLang="en-US" sz="2600" i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/>
              <a:t>-wise independence</a:t>
            </a: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946150" y="5576888"/>
            <a:ext cx="1438275" cy="342900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Linial, Nisan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5916613"/>
            <a:ext cx="4884738" cy="831850"/>
          </a:xfrm>
          <a:prstGeom prst="rect">
            <a:avLst/>
          </a:prstGeom>
          <a:solidFill>
            <a:srgbClr val="CC3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Fooled: probability of outputting 1 close on both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/>
              <a:t>Braverman’s Result</a:t>
            </a: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85725" y="874713"/>
            <a:ext cx="88185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en-US" sz="3000"/>
              <a:t>Braverman (2009):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6413" y="1525588"/>
            <a:ext cx="8502650" cy="1103312"/>
            <a:chOff x="270" y="1941"/>
            <a:chExt cx="5456" cy="923"/>
          </a:xfrm>
        </p:grpSpPr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8" name="Rectangle 13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Any </a:t>
              </a:r>
              <a:r>
                <a:rPr lang="en-US" altLang="en-US" sz="2800" i="1">
                  <a:solidFill>
                    <a:srgbClr val="008000"/>
                  </a:solidFill>
                </a:rPr>
                <a:t>AC</a:t>
              </a:r>
              <a:r>
                <a:rPr lang="en-US" altLang="en-US" sz="2800" i="1" baseline="30000">
                  <a:solidFill>
                    <a:srgbClr val="008000"/>
                  </a:solidFill>
                </a:rPr>
                <a:t>0</a:t>
              </a:r>
              <a:r>
                <a:rPr lang="en-US" altLang="en-US" sz="2800"/>
                <a:t> circuit is fooled by </a:t>
              </a:r>
              <a:r>
                <a:rPr lang="en-US" altLang="en-US" sz="2800" i="1">
                  <a:solidFill>
                    <a:srgbClr val="008000"/>
                  </a:solidFill>
                </a:rPr>
                <a:t>polylog(n)</a:t>
              </a:r>
              <a:r>
                <a:rPr lang="en-US" altLang="en-US" sz="2800"/>
                <a:t>-wise distribution.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5300" y="1512888"/>
            <a:ext cx="7834313" cy="2338387"/>
            <a:chOff x="270" y="1941"/>
            <a:chExt cx="5456" cy="923"/>
          </a:xfrm>
        </p:grpSpPr>
        <p:sp>
          <p:nvSpPr>
            <p:cNvPr id="60425" name="Rectangle 16"/>
            <p:cNvSpPr>
              <a:spLocks noChangeArrowheads="1"/>
            </p:cNvSpPr>
            <p:nvPr/>
          </p:nvSpPr>
          <p:spPr bwMode="auto">
            <a:xfrm>
              <a:off x="270" y="1946"/>
              <a:ext cx="5427" cy="918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0426" name="Rectangle 17"/>
            <p:cNvSpPr>
              <a:spLocks noChangeArrowheads="1"/>
            </p:cNvSpPr>
            <p:nvPr/>
          </p:nvSpPr>
          <p:spPr bwMode="auto">
            <a:xfrm>
              <a:off x="300" y="1941"/>
              <a:ext cx="542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u="sng" dirty="0">
                  <a:solidFill>
                    <a:srgbClr val="FF0000"/>
                  </a:solidFill>
                </a:rPr>
                <a:t>Theorem: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be circuit of depth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d</a:t>
              </a:r>
              <a:r>
                <a:rPr lang="en-US" altLang="en-US" sz="2800" dirty="0"/>
                <a:t> and size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m</a:t>
              </a:r>
              <a:r>
                <a:rPr lang="en-US" altLang="en-US" sz="2800" dirty="0"/>
                <a:t>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Let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be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/>
                <a:t>-independent distribution for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 dirty="0"/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r</a:t>
              </a:r>
              <a:r>
                <a:rPr lang="en-US" altLang="en-US" sz="2800" dirty="0">
                  <a:solidFill>
                    <a:srgbClr val="008000"/>
                  </a:solidFill>
                </a:rPr>
                <a:t> </a:t>
              </a:r>
              <a:r>
                <a:rPr lang="en-US" altLang="en-US" sz="2400" dirty="0">
                  <a:solidFill>
                    <a:srgbClr val="008000"/>
                  </a:solidFill>
                  <a:latin typeface="Arial" panose="020B0604020202020204" pitchFamily="34" charset="0"/>
                </a:rPr>
                <a:t>≥</a:t>
              </a:r>
              <a:r>
                <a:rPr lang="en-US" altLang="en-US" sz="2800" dirty="0">
                  <a:solidFill>
                    <a:srgbClr val="008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c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d</a:t>
              </a:r>
              <a:r>
                <a:rPr lang="en-US" altLang="en-US" sz="1400" i="1" baseline="30000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·</a:t>
              </a:r>
              <a:r>
                <a:rPr lang="en-US" altLang="en-US" sz="1400" i="1" dirty="0">
                  <a:solidFill>
                    <a:srgbClr val="008000"/>
                  </a:solidFill>
                </a:rPr>
                <a:t> </a:t>
              </a:r>
              <a:r>
                <a:rPr lang="en-US" altLang="en-US" sz="2800" i="1" dirty="0">
                  <a:solidFill>
                    <a:srgbClr val="008000"/>
                  </a:solidFill>
                </a:rPr>
                <a:t>(log m)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O(d</a:t>
              </a:r>
              <a:r>
                <a:rPr lang="en-US" altLang="en-US" sz="2800" i="1" baseline="50000" dirty="0">
                  <a:solidFill>
                    <a:srgbClr val="008000"/>
                  </a:solidFill>
                </a:rPr>
                <a:t>2</a:t>
              </a:r>
              <a:r>
                <a:rPr lang="en-US" altLang="en-US" sz="2800" i="1" baseline="30000" dirty="0">
                  <a:solidFill>
                    <a:srgbClr val="008000"/>
                  </a:solidFill>
                </a:rPr>
                <a:t>)</a:t>
              </a:r>
              <a:endParaRPr lang="en-US" altLang="en-US" sz="2800" i="1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Then </a:t>
              </a:r>
              <a:r>
                <a:rPr lang="en-US" altLang="en-US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en-US" sz="2800" dirty="0"/>
                <a:t> cannot tell </a:t>
              </a:r>
              <a:r>
                <a:rPr lang="el-GR" altLang="en-US" sz="2800" i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n-US" sz="2800" dirty="0"/>
                <a:t> from the uniform distribution.</a:t>
              </a:r>
            </a:p>
          </p:txBody>
        </p:sp>
      </p:grpSp>
      <p:sp>
        <p:nvSpPr>
          <p:cNvPr id="13006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8575" y="4106863"/>
            <a:ext cx="7991475" cy="1552575"/>
          </a:xfrm>
          <a:noFill/>
        </p:spPr>
        <p:txBody>
          <a:bodyPr/>
          <a:lstStyle/>
          <a:p>
            <a:pPr lvl="1" eaLnBrk="1" hangingPunct="1"/>
            <a:r>
              <a:rPr lang="en-US" altLang="en-US" sz="3200" b="1" dirty="0"/>
              <a:t>Note</a:t>
            </a:r>
            <a:r>
              <a:rPr lang="en-US" altLang="en-US" sz="3200" dirty="0"/>
              <a:t>: for </a:t>
            </a:r>
            <a:r>
              <a:rPr lang="en-US" altLang="en-US" sz="3200" i="1" dirty="0">
                <a:solidFill>
                  <a:srgbClr val="008000"/>
                </a:solidFill>
              </a:rPr>
              <a:t>m =</a:t>
            </a:r>
            <a:r>
              <a:rPr lang="en-US" altLang="en-US" sz="3200" dirty="0"/>
              <a:t> </a:t>
            </a:r>
            <a:r>
              <a:rPr lang="en-US" altLang="en-US" sz="3200" i="1" dirty="0" err="1">
                <a:solidFill>
                  <a:srgbClr val="008000"/>
                </a:solidFill>
              </a:rPr>
              <a:t>n</a:t>
            </a:r>
            <a:r>
              <a:rPr lang="en-US" altLang="en-US" sz="32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2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200" i="1" baseline="30000" dirty="0">
                <a:solidFill>
                  <a:srgbClr val="008000"/>
                </a:solidFill>
              </a:rPr>
              <a:t> n)</a:t>
            </a:r>
            <a:r>
              <a:rPr lang="en-US" altLang="en-US" sz="3200" dirty="0"/>
              <a:t>, </a:t>
            </a:r>
            <a:r>
              <a:rPr lang="en-US" altLang="en-US" sz="3200" b="1" i="1" dirty="0">
                <a:solidFill>
                  <a:srgbClr val="008000"/>
                </a:solidFill>
              </a:rPr>
              <a:t>r</a:t>
            </a:r>
            <a:r>
              <a:rPr lang="en-US" altLang="en-US" sz="3200" i="1" dirty="0">
                <a:solidFill>
                  <a:srgbClr val="008000"/>
                </a:solidFill>
              </a:rPr>
              <a:t> </a:t>
            </a:r>
            <a:r>
              <a:rPr lang="en-US" altLang="en-US" sz="3200" dirty="0"/>
              <a:t>is </a:t>
            </a:r>
            <a:r>
              <a:rPr lang="en-US" altLang="en-US" sz="3200" i="1" dirty="0">
                <a:solidFill>
                  <a:srgbClr val="008000"/>
                </a:solidFill>
              </a:rPr>
              <a:t>polylog(m)</a:t>
            </a:r>
            <a:endParaRPr lang="en-US" altLang="en-US" sz="3200" i="1" baseline="30000" dirty="0">
              <a:solidFill>
                <a:srgbClr val="008000"/>
              </a:solidFill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130070" name="AutoShape 22"/>
          <p:cNvSpPr>
            <a:spLocks noChangeArrowheads="1"/>
          </p:cNvSpPr>
          <p:nvPr/>
        </p:nvSpPr>
        <p:spPr bwMode="auto">
          <a:xfrm>
            <a:off x="1006475" y="2925763"/>
            <a:ext cx="7034213" cy="1025525"/>
          </a:xfrm>
          <a:prstGeom prst="cloudCallout">
            <a:avLst>
              <a:gd name="adj1" fmla="val -33824"/>
              <a:gd name="adj2" fmla="val -97370"/>
            </a:avLst>
          </a:prstGeom>
          <a:gradFill rotWithShape="1">
            <a:gsLst>
              <a:gs pos="0">
                <a:srgbClr val="CCFFFF"/>
              </a:gs>
              <a:gs pos="100000">
                <a:srgbClr val="5E7676">
                  <a:alpha val="70000"/>
                </a:srgbClr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Special case of DNF formulas proved by Bazzi and Razborov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0" grpId="0" animBg="1"/>
      <p:bldP spid="13007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500"/>
              <a:t>Back to Our Story: Limited Independence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0125"/>
            <a:ext cx="8832850" cy="5419725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Recall: the randomness assumption in analysis used for two events: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Event1</a:t>
            </a:r>
            <a:r>
              <a:rPr lang="en-US" altLang="en-US" sz="2600" dirty="0"/>
              <a:t>: sum of sizes of </a:t>
            </a:r>
            <a:r>
              <a:rPr lang="en-US" altLang="en-US" sz="2600" b="1" dirty="0"/>
              <a:t>connected components is larger than a threshold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600" b="1" i="1" dirty="0">
                <a:solidFill>
                  <a:srgbClr val="FF0000"/>
                </a:solidFill>
              </a:rPr>
              <a:t>Event2</a:t>
            </a:r>
            <a:r>
              <a:rPr lang="en-US" altLang="en-US" sz="2600" dirty="0"/>
              <a:t>: the number of </a:t>
            </a:r>
            <a:r>
              <a:rPr lang="en-US" altLang="en-US" sz="2600" b="1" dirty="0"/>
              <a:t>stashed elements </a:t>
            </a:r>
            <a:r>
              <a:rPr lang="en-US" altLang="en-US" sz="2600" dirty="0"/>
              <a:t>is larger than a threshold</a:t>
            </a:r>
          </a:p>
          <a:p>
            <a:pPr eaLnBrk="1" hangingPunct="1"/>
            <a:r>
              <a:rPr lang="en-US" altLang="en-US" sz="3000" dirty="0"/>
              <a:t>Each of these events: can be recognized by depth </a:t>
            </a:r>
            <a:r>
              <a:rPr lang="en-US" altLang="en-US" sz="3000" i="1" dirty="0">
                <a:solidFill>
                  <a:srgbClr val="008000"/>
                </a:solidFill>
              </a:rPr>
              <a:t>3</a:t>
            </a:r>
            <a:r>
              <a:rPr lang="en-US" altLang="en-US" sz="3000" dirty="0"/>
              <a:t> circuit of size </a:t>
            </a:r>
            <a:r>
              <a:rPr lang="en-US" altLang="en-US" sz="3000" i="1" dirty="0" err="1">
                <a:solidFill>
                  <a:srgbClr val="008000"/>
                </a:solidFill>
              </a:rPr>
              <a:t>n</a:t>
            </a:r>
            <a:r>
              <a:rPr lang="en-US" altLang="en-US" sz="3000" i="1" baseline="30000" dirty="0" err="1">
                <a:solidFill>
                  <a:srgbClr val="008000"/>
                </a:solidFill>
              </a:rPr>
              <a:t>O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(</a:t>
            </a:r>
            <a:r>
              <a:rPr lang="en-US" altLang="en-US" sz="3000" baseline="30000" dirty="0">
                <a:solidFill>
                  <a:srgbClr val="008000"/>
                </a:solidFill>
              </a:rPr>
              <a:t>log</a:t>
            </a:r>
            <a:r>
              <a:rPr lang="en-US" altLang="en-US" sz="3000" i="1" baseline="30000" dirty="0">
                <a:solidFill>
                  <a:srgbClr val="008000"/>
                </a:solidFill>
              </a:rPr>
              <a:t> n)</a:t>
            </a:r>
          </a:p>
          <a:p>
            <a:pPr eaLnBrk="1" hangingPunct="1"/>
            <a:r>
              <a:rPr lang="en-US" altLang="en-US" sz="3000" dirty="0"/>
              <a:t>The technique is quite general:</a:t>
            </a:r>
          </a:p>
          <a:p>
            <a:pPr lvl="1" eaLnBrk="1" hangingPunct="1"/>
            <a:r>
              <a:rPr lang="en-US" altLang="en-US" sz="2600" dirty="0"/>
              <a:t>May be useful in similar scenarios</a:t>
            </a:r>
          </a:p>
          <a:p>
            <a:pPr lvl="1" eaLnBrk="1" hangingPunct="1"/>
            <a:r>
              <a:rPr lang="en-US" altLang="en-US" sz="2600" dirty="0"/>
              <a:t>For example, implies a similar result for </a:t>
            </a:r>
            <a:r>
              <a:rPr lang="en-US" altLang="en-US" sz="2600" dirty="0">
                <a:solidFill>
                  <a:srgbClr val="008080"/>
                </a:solidFill>
              </a:rPr>
              <a:t>[KMW08]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5892800" y="5091113"/>
            <a:ext cx="2705100" cy="727075"/>
          </a:xfrm>
          <a:prstGeom prst="verticalScroll">
            <a:avLst>
              <a:gd name="adj" fmla="val 12500"/>
            </a:avLst>
          </a:prstGeom>
          <a:solidFill>
            <a:srgbClr val="FFFF00">
              <a:alpha val="39999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Kirsch, Mitzenmacher,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Wieder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628900" y="4813300"/>
            <a:ext cx="4089400" cy="1654175"/>
            <a:chOff x="1768" y="3208"/>
            <a:chExt cx="2576" cy="1042"/>
          </a:xfrm>
        </p:grpSpPr>
        <p:grpSp>
          <p:nvGrpSpPr>
            <p:cNvPr id="62471" name="Group 74"/>
            <p:cNvGrpSpPr>
              <a:grpSpLocks/>
            </p:cNvGrpSpPr>
            <p:nvPr/>
          </p:nvGrpSpPr>
          <p:grpSpPr bwMode="auto">
            <a:xfrm>
              <a:off x="1824" y="3506"/>
              <a:ext cx="2460" cy="744"/>
              <a:chOff x="1860" y="3508"/>
              <a:chExt cx="2460" cy="744"/>
            </a:xfrm>
          </p:grpSpPr>
          <p:sp>
            <p:nvSpPr>
              <p:cNvPr id="62532" name="AutoShape 75"/>
              <p:cNvSpPr>
                <a:spLocks noChangeArrowheads="1"/>
              </p:cNvSpPr>
              <p:nvPr/>
            </p:nvSpPr>
            <p:spPr bwMode="auto">
              <a:xfrm>
                <a:off x="1860" y="3508"/>
                <a:ext cx="2460" cy="432"/>
              </a:xfrm>
              <a:custGeom>
                <a:avLst/>
                <a:gdLst>
                  <a:gd name="T0" fmla="*/ 3 w 21600"/>
                  <a:gd name="T1" fmla="*/ 0 h 21600"/>
                  <a:gd name="T2" fmla="*/ 2 w 21600"/>
                  <a:gd name="T3" fmla="*/ 0 h 21600"/>
                  <a:gd name="T4" fmla="*/ 1 w 21600"/>
                  <a:gd name="T5" fmla="*/ 0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928 w 21600"/>
                  <a:gd name="T13" fmla="*/ 6950 h 21600"/>
                  <a:gd name="T14" fmla="*/ 14672 w 21600"/>
                  <a:gd name="T15" fmla="*/ 14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256" y="21600"/>
                    </a:lnTo>
                    <a:lnTo>
                      <a:pt x="1134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3" name="Line 76"/>
              <p:cNvSpPr>
                <a:spLocks noChangeShapeType="1"/>
              </p:cNvSpPr>
              <p:nvPr/>
            </p:nvSpPr>
            <p:spPr bwMode="auto">
              <a:xfrm>
                <a:off x="3090" y="3940"/>
                <a:ext cx="0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4" name="Text Box 77"/>
              <p:cNvSpPr txBox="1">
                <a:spLocks noChangeArrowheads="1"/>
              </p:cNvSpPr>
              <p:nvPr/>
            </p:nvSpPr>
            <p:spPr bwMode="auto">
              <a:xfrm>
                <a:off x="2858" y="4040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0/1</a:t>
                </a:r>
              </a:p>
            </p:txBody>
          </p:sp>
        </p:grpSp>
        <p:sp>
          <p:nvSpPr>
            <p:cNvPr id="62472" name="Text Box 78"/>
            <p:cNvSpPr txBox="1">
              <a:spLocks noChangeArrowheads="1"/>
            </p:cNvSpPr>
            <p:nvPr/>
          </p:nvSpPr>
          <p:spPr bwMode="auto">
            <a:xfrm>
              <a:off x="176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3" name="Text Box 79"/>
            <p:cNvSpPr txBox="1">
              <a:spLocks noChangeArrowheads="1"/>
            </p:cNvSpPr>
            <p:nvPr/>
          </p:nvSpPr>
          <p:spPr bwMode="auto">
            <a:xfrm>
              <a:off x="2510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4" name="Text Box 80"/>
            <p:cNvSpPr txBox="1">
              <a:spLocks noChangeArrowheads="1"/>
            </p:cNvSpPr>
            <p:nvPr/>
          </p:nvSpPr>
          <p:spPr bwMode="auto">
            <a:xfrm>
              <a:off x="213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5" name="Text Box 81"/>
            <p:cNvSpPr txBox="1">
              <a:spLocks noChangeArrowheads="1"/>
            </p:cNvSpPr>
            <p:nvPr/>
          </p:nvSpPr>
          <p:spPr bwMode="auto">
            <a:xfrm>
              <a:off x="2886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6" name="Text Box 82"/>
            <p:cNvSpPr txBox="1">
              <a:spLocks noChangeArrowheads="1"/>
            </p:cNvSpPr>
            <p:nvPr/>
          </p:nvSpPr>
          <p:spPr bwMode="auto">
            <a:xfrm>
              <a:off x="3534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1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62477" name="Text Box 83"/>
            <p:cNvSpPr txBox="1">
              <a:spLocks noChangeArrowheads="1"/>
            </p:cNvSpPr>
            <p:nvPr/>
          </p:nvSpPr>
          <p:spPr bwMode="auto">
            <a:xfrm>
              <a:off x="3908" y="3208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</a:rPr>
                <a:t>h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2</a:t>
              </a:r>
              <a:r>
                <a:rPr lang="en-US" altLang="en-US" sz="1600">
                  <a:solidFill>
                    <a:srgbClr val="008000"/>
                  </a:solidFill>
                </a:rPr>
                <a:t>(x</a:t>
              </a:r>
              <a:r>
                <a:rPr lang="en-US" altLang="en-US" sz="1600" baseline="-25000">
                  <a:solidFill>
                    <a:srgbClr val="008000"/>
                  </a:solidFill>
                </a:rPr>
                <a:t>k</a:t>
              </a:r>
              <a:r>
                <a:rPr lang="en-US" altLang="en-US" sz="1600">
                  <a:solidFill>
                    <a:srgbClr val="008000"/>
                  </a:solidFill>
                </a:rPr>
                <a:t>)</a:t>
              </a:r>
            </a:p>
          </p:txBody>
        </p:sp>
        <p:grpSp>
          <p:nvGrpSpPr>
            <p:cNvPr id="62478" name="Group 84"/>
            <p:cNvGrpSpPr>
              <a:grpSpLocks/>
            </p:cNvGrpSpPr>
            <p:nvPr/>
          </p:nvGrpSpPr>
          <p:grpSpPr bwMode="auto">
            <a:xfrm>
              <a:off x="3952" y="3354"/>
              <a:ext cx="344" cy="152"/>
              <a:chOff x="1348" y="3588"/>
              <a:chExt cx="344" cy="152"/>
            </a:xfrm>
          </p:grpSpPr>
          <p:sp>
            <p:nvSpPr>
              <p:cNvPr id="62524" name="Line 85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Line 86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6" name="Line 87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7" name="Line 88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8" name="Line 89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9" name="Line 90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Line 91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1" name="Text Box 92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79" name="Group 93"/>
            <p:cNvGrpSpPr>
              <a:grpSpLocks/>
            </p:cNvGrpSpPr>
            <p:nvPr/>
          </p:nvGrpSpPr>
          <p:grpSpPr bwMode="auto">
            <a:xfrm>
              <a:off x="1806" y="3354"/>
              <a:ext cx="344" cy="152"/>
              <a:chOff x="1348" y="3588"/>
              <a:chExt cx="344" cy="152"/>
            </a:xfrm>
          </p:grpSpPr>
          <p:sp>
            <p:nvSpPr>
              <p:cNvPr id="62516" name="Line 94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7" name="Line 95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Line 96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9" name="Line 97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Line 98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1" name="Line 99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2" name="Line 100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3" name="Text Box 101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0" name="Group 102"/>
            <p:cNvGrpSpPr>
              <a:grpSpLocks/>
            </p:cNvGrpSpPr>
            <p:nvPr/>
          </p:nvGrpSpPr>
          <p:grpSpPr bwMode="auto">
            <a:xfrm>
              <a:off x="2180" y="3354"/>
              <a:ext cx="344" cy="152"/>
              <a:chOff x="1348" y="3588"/>
              <a:chExt cx="344" cy="152"/>
            </a:xfrm>
          </p:grpSpPr>
          <p:sp>
            <p:nvSpPr>
              <p:cNvPr id="62508" name="Line 103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Line 104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Line 105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1" name="Line 106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2" name="Line 107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3" name="Line 108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4" name="Line 109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Text Box 110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1" name="Group 111"/>
            <p:cNvGrpSpPr>
              <a:grpSpLocks/>
            </p:cNvGrpSpPr>
            <p:nvPr/>
          </p:nvGrpSpPr>
          <p:grpSpPr bwMode="auto">
            <a:xfrm>
              <a:off x="2555" y="3354"/>
              <a:ext cx="344" cy="152"/>
              <a:chOff x="1348" y="3588"/>
              <a:chExt cx="344" cy="152"/>
            </a:xfrm>
          </p:grpSpPr>
          <p:sp>
            <p:nvSpPr>
              <p:cNvPr id="62500" name="Line 112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113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114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Line 115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Line 116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Line 117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Line 118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7" name="Text Box 119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2" name="Group 120"/>
            <p:cNvGrpSpPr>
              <a:grpSpLocks/>
            </p:cNvGrpSpPr>
            <p:nvPr/>
          </p:nvGrpSpPr>
          <p:grpSpPr bwMode="auto">
            <a:xfrm>
              <a:off x="2930" y="3354"/>
              <a:ext cx="344" cy="152"/>
              <a:chOff x="1348" y="3588"/>
              <a:chExt cx="344" cy="152"/>
            </a:xfrm>
          </p:grpSpPr>
          <p:sp>
            <p:nvSpPr>
              <p:cNvPr id="62492" name="Line 121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Line 122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4" name="Line 123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Line 124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Line 125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Line 126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127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Text Box 128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  <p:grpSp>
          <p:nvGrpSpPr>
            <p:cNvPr id="62483" name="Group 129"/>
            <p:cNvGrpSpPr>
              <a:grpSpLocks/>
            </p:cNvGrpSpPr>
            <p:nvPr/>
          </p:nvGrpSpPr>
          <p:grpSpPr bwMode="auto">
            <a:xfrm>
              <a:off x="3578" y="3354"/>
              <a:ext cx="344" cy="152"/>
              <a:chOff x="1348" y="3588"/>
              <a:chExt cx="344" cy="152"/>
            </a:xfrm>
          </p:grpSpPr>
          <p:sp>
            <p:nvSpPr>
              <p:cNvPr id="62484" name="Line 130"/>
              <p:cNvSpPr>
                <a:spLocks noChangeShapeType="1"/>
              </p:cNvSpPr>
              <p:nvPr/>
            </p:nvSpPr>
            <p:spPr bwMode="auto">
              <a:xfrm flipV="1">
                <a:off x="1394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Line 131"/>
              <p:cNvSpPr>
                <a:spLocks noChangeShapeType="1"/>
              </p:cNvSpPr>
              <p:nvPr/>
            </p:nvSpPr>
            <p:spPr bwMode="auto">
              <a:xfrm>
                <a:off x="1348" y="3644"/>
                <a:ext cx="3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Line 132"/>
              <p:cNvSpPr>
                <a:spLocks noChangeShapeType="1"/>
              </p:cNvSpPr>
              <p:nvPr/>
            </p:nvSpPr>
            <p:spPr bwMode="auto">
              <a:xfrm flipV="1">
                <a:off x="1352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Line 133"/>
              <p:cNvSpPr>
                <a:spLocks noChangeShapeType="1"/>
              </p:cNvSpPr>
              <p:nvPr/>
            </p:nvSpPr>
            <p:spPr bwMode="auto">
              <a:xfrm flipV="1">
                <a:off x="1688" y="3588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Line 134"/>
              <p:cNvSpPr>
                <a:spLocks noChangeShapeType="1"/>
              </p:cNvSpPr>
              <p:nvPr/>
            </p:nvSpPr>
            <p:spPr bwMode="auto">
              <a:xfrm flipV="1">
                <a:off x="1448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Line 135"/>
              <p:cNvSpPr>
                <a:spLocks noChangeShapeType="1"/>
              </p:cNvSpPr>
              <p:nvPr/>
            </p:nvSpPr>
            <p:spPr bwMode="auto">
              <a:xfrm flipV="1">
                <a:off x="150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0" name="Line 136"/>
              <p:cNvSpPr>
                <a:spLocks noChangeShapeType="1"/>
              </p:cNvSpPr>
              <p:nvPr/>
            </p:nvSpPr>
            <p:spPr bwMode="auto">
              <a:xfrm flipV="1">
                <a:off x="1642" y="3648"/>
                <a:ext cx="0" cy="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Text Box 137"/>
              <p:cNvSpPr txBox="1">
                <a:spLocks noChangeArrowheads="1"/>
              </p:cNvSpPr>
              <p:nvPr/>
            </p:nvSpPr>
            <p:spPr bwMode="auto">
              <a:xfrm>
                <a:off x="1522" y="3633"/>
                <a:ext cx="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000"/>
                  <a:t>...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9BF7-E7B9-449D-80DF-44BEF0C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Graphs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F56B-14D9-4324-AC5A-AD3B9C6B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models</a:t>
            </a:r>
          </a:p>
          <a:p>
            <a:pPr marL="0" indent="0">
              <a:buNone/>
            </a:pPr>
            <a:r>
              <a:rPr lang="en" b="1" dirty="0"/>
              <a:t>Erdős–Rényi models</a:t>
            </a:r>
            <a:endParaRPr lang="en-US" dirty="0"/>
          </a:p>
          <a:p>
            <a:r>
              <a:rPr lang="en-US" dirty="0"/>
              <a:t>G(</a:t>
            </a:r>
            <a:r>
              <a:rPr lang="en-US" dirty="0" err="1"/>
              <a:t>n,p</a:t>
            </a:r>
            <a:r>
              <a:rPr lang="en-US" dirty="0"/>
              <a:t>): n nodes, each edge exists with probability p</a:t>
            </a:r>
          </a:p>
          <a:p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): n nodes, the graph is chosen uniformly at random from the collection of all graphs which have </a:t>
            </a:r>
            <a:r>
              <a:rPr lang="en-US" i="1" dirty="0"/>
              <a:t>n</a:t>
            </a:r>
            <a:r>
              <a:rPr lang="en-US" dirty="0"/>
              <a:t> nodes and </a:t>
            </a:r>
            <a:r>
              <a:rPr lang="en-US" i="1" dirty="0"/>
              <a:t>M</a:t>
            </a:r>
            <a:r>
              <a:rPr lang="en-US" dirty="0"/>
              <a:t> edges.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questions relevant to Cuckoo Hashing: </a:t>
            </a:r>
          </a:p>
          <a:p>
            <a:r>
              <a:rPr lang="en-US" dirty="0"/>
              <a:t> What happens with </a:t>
            </a:r>
            <a:r>
              <a:rPr lang="en-US" b="1" dirty="0"/>
              <a:t>very sparse graphs</a:t>
            </a:r>
            <a:r>
              <a:rPr lang="en-US" dirty="0"/>
              <a:t>.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2550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FFD2-45EF-450F-8606-5FDF362F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graphs in G(</a:t>
            </a:r>
            <a:r>
              <a:rPr lang="en-US" dirty="0" err="1"/>
              <a:t>n,p</a:t>
            </a:r>
            <a:r>
              <a:rPr lang="en-US" dirty="0"/>
              <a:t>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D5A3-CF3E-4708-9F2E-8DF3CD81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10" y="1270966"/>
                <a:ext cx="8947053" cy="5184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IL" sz="2400" dirty="0">
                    <a:latin typeface="+mn-lt"/>
                    <a:cs typeface="+mn-cs"/>
                  </a:rPr>
                  <a:t>A graph generated by </a:t>
                </a:r>
                <a:r>
                  <a:rPr lang="en-US" sz="2400" dirty="0">
                    <a:latin typeface="+mn-lt"/>
                    <a:cs typeface="+mn-cs"/>
                  </a:rPr>
                  <a:t>G(</a:t>
                </a:r>
                <a:r>
                  <a:rPr lang="en-US" sz="2400" dirty="0" err="1">
                    <a:latin typeface="+mn-lt"/>
                    <a:cs typeface="+mn-cs"/>
                  </a:rPr>
                  <a:t>n,p</a:t>
                </a:r>
                <a:r>
                  <a:rPr lang="en-US" sz="2400" dirty="0">
                    <a:latin typeface="+mn-lt"/>
                    <a:cs typeface="+mn-cs"/>
                  </a:rPr>
                  <a:t>):</a:t>
                </a:r>
                <a:endParaRPr lang="en-IL" altLang="en-IL" sz="2400" dirty="0">
                  <a:latin typeface="+mn-lt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&lt; 1, then a</a:t>
                </a:r>
                <a:r>
                  <a:rPr lang="en-US" altLang="en-IL" sz="2400" dirty="0">
                    <a:latin typeface="+mn-lt"/>
                    <a:cs typeface="+mn-cs"/>
                  </a:rPr>
                  <a:t>.s.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no connected components </a:t>
                </a:r>
                <a:r>
                  <a:rPr lang="en-IL" altLang="en-IL" sz="2400" dirty="0">
                    <a:latin typeface="+mn-lt"/>
                    <a:cs typeface="+mn-cs"/>
                  </a:rPr>
                  <a:t>of size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larger than O(log(n)).</a:t>
                </a:r>
                <a:endParaRPr lang="en-US" altLang="en-IL" sz="2400" b="1" dirty="0">
                  <a:latin typeface="+mn-lt"/>
                  <a:cs typeface="+mn-cs"/>
                </a:endParaRPr>
              </a:p>
              <a:p>
                <a:pPr lvl="0">
                  <a:buFontTx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If np = 1, </a:t>
                </a:r>
                <a:r>
                  <a:rPr lang="en-US" altLang="en-IL" sz="2400" dirty="0">
                    <a:latin typeface="+mn-lt"/>
                    <a:cs typeface="+mn-cs"/>
                  </a:rPr>
                  <a:t>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graph </a:t>
                </a:r>
                <a:r>
                  <a:rPr lang="en-IL" altLang="en-IL" sz="2400" dirty="0">
                    <a:latin typeface="+mn-lt"/>
                    <a:cs typeface="+mn-cs"/>
                  </a:rPr>
                  <a:t>ha</a:t>
                </a:r>
                <a:r>
                  <a:rPr lang="en-US" altLang="en-IL" sz="2400" dirty="0">
                    <a:latin typeface="+mn-lt"/>
                    <a:cs typeface="+mn-cs"/>
                  </a:rPr>
                  <a:t>s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largest component </a:t>
                </a:r>
                <a:r>
                  <a:rPr lang="en-IL" altLang="en-IL" sz="2400" dirty="0">
                    <a:latin typeface="+mn-lt"/>
                    <a:cs typeface="+mn-cs"/>
                  </a:rPr>
                  <a:t>whose size is of </a:t>
                </a:r>
                <a:r>
                  <a:rPr lang="en-IL" altLang="en-IL" sz="2400" b="1" dirty="0">
                    <a:latin typeface="+mn-lt"/>
                    <a:cs typeface="+mn-cs"/>
                  </a:rPr>
                  <a:t>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IL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lang="en-US" altLang="en-IL" sz="2400" b="1" i="1" dirty="0" smtClean="0"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n-IL" altLang="en-IL" sz="2400" dirty="0">
                    <a:latin typeface="+mn-lt"/>
                    <a:cs typeface="+mn-cs"/>
                  </a:rPr>
                  <a:t>If np → c &gt; 1, where c is a constant, </a:t>
                </a:r>
                <a:r>
                  <a:rPr lang="en-US" altLang="en-IL" sz="2400" dirty="0">
                    <a:latin typeface="+mn-lt"/>
                    <a:cs typeface="+mn-cs"/>
                  </a:rPr>
                  <a:t>there is </a:t>
                </a:r>
                <a:r>
                  <a:rPr lang="en-US" altLang="en-IL" sz="2400" dirty="0" err="1">
                    <a:latin typeface="+mn-lt"/>
                    <a:cs typeface="+mn-cs"/>
                  </a:rPr>
                  <a:t>a.s.</a:t>
                </a:r>
                <a:r>
                  <a:rPr lang="en-US" altLang="en-IL" sz="2400" dirty="0">
                    <a:latin typeface="+mn-lt"/>
                    <a:cs typeface="+mn-cs"/>
                  </a:rPr>
                  <a:t> </a:t>
                </a:r>
                <a:r>
                  <a:rPr lang="en-IL" altLang="en-IL" sz="2400" dirty="0">
                    <a:latin typeface="+mn-lt"/>
                    <a:cs typeface="+mn-cs"/>
                  </a:rPr>
                  <a:t>a </a:t>
                </a:r>
                <a:r>
                  <a:rPr lang="en-IL" altLang="en-IL" sz="2400" b="1" dirty="0">
                    <a:latin typeface="+mn-lt"/>
                    <a:cs typeface="+mn-cs"/>
                  </a:rPr>
                  <a:t>unique</a:t>
                </a:r>
                <a:r>
                  <a:rPr lang="en-US" altLang="en-IL" sz="2400" b="1" dirty="0">
                    <a:latin typeface="+mn-lt"/>
                    <a:cs typeface="+mn-cs"/>
                  </a:rPr>
                  <a:t> giant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</a:t>
                </a:r>
                <a:r>
                  <a:rPr lang="en-IL" altLang="en-IL" sz="2400" dirty="0">
                    <a:latin typeface="+mn-lt"/>
                    <a:cs typeface="+mn-cs"/>
                  </a:rPr>
                  <a:t> a </a:t>
                </a:r>
                <a:r>
                  <a:rPr lang="en-US" altLang="en-IL" sz="2400" b="1" dirty="0">
                    <a:latin typeface="+mn-lt"/>
                    <a:cs typeface="+mn-cs"/>
                  </a:rPr>
                  <a:t>constant</a:t>
                </a:r>
                <a:r>
                  <a:rPr lang="en-IL" altLang="en-IL" sz="2400" b="1" dirty="0">
                    <a:latin typeface="+mn-lt"/>
                    <a:cs typeface="+mn-cs"/>
                  </a:rPr>
                  <a:t> fraction </a:t>
                </a:r>
                <a:r>
                  <a:rPr lang="en-IL" altLang="en-IL" sz="2400" dirty="0">
                    <a:latin typeface="+mn-lt"/>
                    <a:cs typeface="+mn-cs"/>
                  </a:rPr>
                  <a:t>of the vertices. </a:t>
                </a:r>
                <a:endParaRPr lang="en-US" altLang="en-IL" sz="2400" dirty="0">
                  <a:latin typeface="+mn-lt"/>
                  <a:cs typeface="+mn-cs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IL" altLang="en-IL" sz="2400" dirty="0">
                    <a:latin typeface="+mn-lt"/>
                    <a:cs typeface="+mn-cs"/>
                  </a:rPr>
                  <a:t>No other component </a:t>
                </a:r>
                <a:r>
                  <a:rPr lang="en-US" altLang="en-IL" sz="2400" dirty="0">
                    <a:latin typeface="+mn-lt"/>
                    <a:cs typeface="+mn-cs"/>
                  </a:rPr>
                  <a:t>with </a:t>
                </a:r>
                <a:r>
                  <a:rPr lang="en-IL" altLang="en-IL" sz="2400" dirty="0">
                    <a:latin typeface="+mn-lt"/>
                    <a:cs typeface="+mn-cs"/>
                  </a:rPr>
                  <a:t>more than O(log(n)) vertices. </a:t>
                </a:r>
              </a:p>
              <a:p>
                <a:pPr lvl="0">
                  <a:buFontTx/>
                  <a:buChar char="•"/>
                </a:pPr>
                <a:endParaRPr kumimoji="0" lang="en-US" alt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&lt;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</a:t>
                </a:r>
                <a:r>
                  <a:rPr lang="en-IL" altLang="en-IL" sz="2400" b="1" dirty="0">
                    <a:latin typeface="+mn-lt"/>
                    <a:cs typeface="+mn-cs"/>
                  </a:rPr>
                  <a:t>isolated vertices</a:t>
                </a:r>
                <a:r>
                  <a:rPr lang="en-US" altLang="en-IL" sz="2400" b="1" dirty="0">
                    <a:latin typeface="+mn-lt"/>
                    <a:cs typeface="+mn-cs"/>
                  </a:rPr>
                  <a:t> </a:t>
                </a:r>
                <a:r>
                  <a:rPr lang="en-US" altLang="en-IL" sz="2400" dirty="0">
                    <a:latin typeface="+mn-lt"/>
                    <a:cs typeface="+mn-cs"/>
                  </a:rPr>
                  <a:t>and the graph is </a:t>
                </a:r>
                <a:r>
                  <a:rPr lang="en-IL" altLang="en-IL" sz="2400" b="1" dirty="0">
                    <a:latin typeface="+mn-lt"/>
                    <a:cs typeface="+mn-cs"/>
                  </a:rPr>
                  <a:t>disconnected</a:t>
                </a:r>
                <a:r>
                  <a:rPr lang="en-IL" altLang="en-IL" sz="2400" dirty="0">
                    <a:latin typeface="+mn-lt"/>
                    <a:cs typeface="+mn-cs"/>
                  </a:rPr>
                  <a:t>. </a:t>
                </a:r>
              </a:p>
              <a:p>
                <a:pPr lvl="0">
                  <a:buFontTx/>
                  <a:buChar char="•"/>
                </a:pP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𝑛𝑝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&gt; (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ln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US" altLang="en-IL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then </a:t>
                </a:r>
                <a:r>
                  <a:rPr lang="en-IL" altLang="en-IL" sz="2400" dirty="0"/>
                  <a:t>a</a:t>
                </a:r>
                <a:r>
                  <a:rPr lang="en-US" altLang="en-IL" sz="2400" dirty="0"/>
                  <a:t>.s. graph is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IL" altLang="en-IL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connected</a:t>
                </a:r>
                <a:r>
                  <a:rPr kumimoji="0" lang="en-IL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lvl="1">
                  <a:buFontTx/>
                  <a:buChar char="•"/>
                </a:pPr>
                <a:r>
                  <a:rPr kumimoji="0" lang="en-US" altLang="en-IL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Also Hamiltonian</a:t>
                </a:r>
                <a:r>
                  <a:rPr lang="en-US" altLang="en-IL" sz="2400" dirty="0"/>
                  <a:t>!</a:t>
                </a:r>
                <a:endParaRPr kumimoji="0" lang="en-IL" alt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L" alt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BEB4147-2980-4D0B-B21F-377041BBD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710" y="1270966"/>
                <a:ext cx="8947053" cy="5184433"/>
              </a:xfrm>
              <a:prstGeom prst="rect">
                <a:avLst/>
              </a:prstGeom>
              <a:blipFill>
                <a:blip r:embed="rId2"/>
                <a:stretch>
                  <a:fillRect l="-1090" t="-353" r="-1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" descr="{\displaystyle p&lt;{\tfrac {(1-\varepsilon )\ln n}{n}}}">
            <a:extLst>
              <a:ext uri="{FF2B5EF4-FFF2-40B4-BE49-F238E27FC236}">
                <a16:creationId xmlns:a16="http://schemas.microsoft.com/office/drawing/2014/main" id="{08FBDC99-C90A-4854-B186-DEE15F0A5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12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9" name="AutoShape 6" descr="{\displaystyle p&gt;{\tfrac {(1+\varepsilon )\ln n}{n}}}">
            <a:extLst>
              <a:ext uri="{FF2B5EF4-FFF2-40B4-BE49-F238E27FC236}">
                <a16:creationId xmlns:a16="http://schemas.microsoft.com/office/drawing/2014/main" id="{5E50A494-A168-4EF4-A042-98B9D9F98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" y="411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0032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Membership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Recall the </a:t>
                </a:r>
                <a:r>
                  <a:rPr lang="en-US" sz="2700" b="1" dirty="0"/>
                  <a:t>Dictionary</a:t>
                </a:r>
                <a:r>
                  <a:rPr lang="en-US" sz="2700" dirty="0"/>
                  <a:t> data structure</a:t>
                </a:r>
                <a:r>
                  <a:rPr lang="en-US" sz="2700" b="1" dirty="0"/>
                  <a:t>:</a:t>
                </a:r>
              </a:p>
              <a:p>
                <a:r>
                  <a:rPr lang="en-US" sz="2700" dirty="0"/>
                  <a:t>Universe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700" dirty="0"/>
                  <a:t> of size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2700" dirty="0"/>
                  <a:t>, Set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700" dirty="0"/>
              </a:p>
              <a:p>
                <a:r>
                  <a:rPr lang="en-US" sz="2700" dirty="0"/>
                  <a:t>Build a data structure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700" dirty="0"/>
                  <a:t> such that: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700" dirty="0"/>
                  <a:t>Space usage:</a:t>
                </a:r>
                <a:br>
                  <a:rPr lang="en-US" sz="27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700" i="1" dirty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7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dirty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7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700" i="1" dirty="0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700" i="1" dirty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12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/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ndara"/>
                    <a:ea typeface="+mn-e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kumimoji="0" lang="en-US" sz="27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ℬ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E6A55-5501-4288-9059-B6071D52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957" y="5767754"/>
                <a:ext cx="4262511" cy="507831"/>
              </a:xfrm>
              <a:prstGeom prst="rect">
                <a:avLst/>
              </a:prstGeom>
              <a:blipFill>
                <a:blip r:embed="rId3"/>
                <a:stretch>
                  <a:fillRect l="-2146" t="-1205" b="-265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020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Consumption Terminology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Implicit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O(1)</a:t>
                </a:r>
              </a:p>
              <a:p>
                <a:r>
                  <a:rPr lang="en-US" b="1" dirty="0">
                    <a:solidFill>
                      <a:srgbClr val="990000"/>
                    </a:solidFill>
                    <a:latin typeface="Candara"/>
                    <a:cs typeface="Arial"/>
                  </a:rPr>
                  <a:t>Succinct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Compact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:r>
                  <a:rPr lang="en-US" b="1" i="1" dirty="0">
                    <a:solidFill>
                      <a:srgbClr val="008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endParaRPr lang="en-US" sz="2700" i="1" dirty="0">
                  <a:solidFill>
                    <a:srgbClr val="0070C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For static dictionary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: B=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00800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88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Universe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⊂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data structure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=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Yes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/>
                  <a:t>Probability taken over </a:t>
                </a:r>
                <a:r>
                  <a:rPr lang="en-US" sz="2400" b="1" dirty="0"/>
                  <a:t>the randomness of the data structure.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As we will see, memory can be </a:t>
                </a:r>
                <a:r>
                  <a:rPr lang="en-US" dirty="0">
                    <a:solidFill>
                      <a:srgbClr val="FF0000"/>
                    </a:solidFill>
                  </a:rPr>
                  <a:t>reduced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|≈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-Bloom Filter</a:t>
                </a:r>
                <a:endParaRPr lang="he-IL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Reduce the problem to </a:t>
                </a:r>
                <a:r>
                  <a:rPr lang="en-US" b="1" dirty="0"/>
                  <a:t>exact</a:t>
                </a:r>
                <a:r>
                  <a:rPr lang="en-US" dirty="0"/>
                  <a:t> membership: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be chosen from a </a:t>
                </a:r>
                <a:r>
                  <a:rPr lang="en-US" sz="2400" b="1" dirty="0"/>
                  <a:t>universal hash </a:t>
                </a:r>
                <a:r>
                  <a:rPr lang="en-US" sz="2400" dirty="0"/>
                  <a:t>function.</a:t>
                </a:r>
              </a:p>
              <a:p>
                <a:pPr lvl="1"/>
                <a:r>
                  <a:rPr lang="en-US" sz="2400" dirty="0"/>
                  <a:t>Store the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in an (exact) </a:t>
                </a:r>
                <a:r>
                  <a:rPr lang="en-US" sz="2400" b="1" dirty="0"/>
                  <a:t>dictionary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If a </a:t>
                </a:r>
                <a:r>
                  <a:rPr lang="en-US" b="1" dirty="0"/>
                  <a:t>succinct dictionary </a:t>
                </a:r>
                <a:r>
                  <a:rPr lang="en-US" dirty="0"/>
                  <a:t>is used: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dirty="0"/>
                  <a:t>[CFGMW78]: Larry Carter, </a:t>
                </a:r>
                <a:r>
                  <a:rPr lang="en-IL" altLang="en-IL" dirty="0"/>
                  <a:t>Robert Floyd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John Gill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George </a:t>
                </a:r>
                <a:r>
                  <a:rPr lang="en-IL" altLang="en-IL" dirty="0" err="1"/>
                  <a:t>Markowsky</a:t>
                </a:r>
                <a:r>
                  <a:rPr lang="en-US" altLang="en-IL" dirty="0"/>
                  <a:t>, </a:t>
                </a:r>
                <a:r>
                  <a:rPr lang="en-IL" altLang="en-IL" dirty="0"/>
                  <a:t>Mark Wegman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1417638"/>
                <a:ext cx="8229600" cy="4525963"/>
              </a:xfrm>
              <a:blipFill>
                <a:blip r:embed="rId2"/>
                <a:stretch>
                  <a:fillRect l="-1185" t="-1348" r="-1333" b="-227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B519C0AB-3BCB-4CF5-A0BA-46DB7530A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7163"/>
            <a:ext cx="16754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Larry Carter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L" altLang="en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IL" altLang="en-IL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IL" alt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 descr="John  Gill profile image">
            <a:extLst>
              <a:ext uri="{FF2B5EF4-FFF2-40B4-BE49-F238E27FC236}">
                <a16:creationId xmlns:a16="http://schemas.microsoft.com/office/drawing/2014/main" id="{2B575738-797A-4108-9CBE-631E89F89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25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6" name="AutoShape 4" descr="George  Markowsky profile image">
            <a:extLst>
              <a:ext uri="{FF2B5EF4-FFF2-40B4-BE49-F238E27FC236}">
                <a16:creationId xmlns:a16="http://schemas.microsoft.com/office/drawing/2014/main" id="{EDAE1059-295E-47BF-B7F1-320A55AFC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815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7" name="AutoShape 5" descr="M. N. Wegman profile image">
            <a:extLst>
              <a:ext uri="{FF2B5EF4-FFF2-40B4-BE49-F238E27FC236}">
                <a16:creationId xmlns:a16="http://schemas.microsoft.com/office/drawing/2014/main" id="{70F14469-9585-43D8-A2BF-12F4905493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1379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3A502B-23A7-468A-8D53-24E70CC2D528}"/>
              </a:ext>
            </a:extLst>
          </p:cNvPr>
          <p:cNvSpPr/>
          <p:nvPr/>
        </p:nvSpPr>
        <p:spPr bwMode="auto">
          <a:xfrm>
            <a:off x="3833446" y="3270738"/>
            <a:ext cx="1878037" cy="407964"/>
          </a:xfrm>
          <a:prstGeom prst="wedgeRoundRectCallout">
            <a:avLst>
              <a:gd name="adj1" fmla="val -59410"/>
              <a:gd name="adj2" fmla="val 10388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n-lt"/>
                <a:cs typeface="+mn-cs"/>
              </a:rPr>
              <a:t>Union bound</a:t>
            </a:r>
            <a:endParaRPr lang="en-IL" sz="2000" dirty="0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2D50D-DC96-45F5-A990-A9BF5BD9D7A1}"/>
              </a:ext>
            </a:extLst>
          </p:cNvPr>
          <p:cNvSpPr txBox="1"/>
          <p:nvPr/>
        </p:nvSpPr>
        <p:spPr>
          <a:xfrm>
            <a:off x="6886136" y="4709160"/>
            <a:ext cx="203981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non standard construction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622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A9FF-7EAF-BF18-F5F2-4E56A6826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8959-2267-701E-E8CF-64FAC438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F9867-B6AD-01EC-92A4-57C7EF002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phrase exactly?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0F9867-B6AD-01EC-92A4-57C7EF002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 b="-122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50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D293-748B-4CE2-A112-3C99DFFE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Construction using Cuckoo Hashing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1F64-DC62-48EC-94B9-52453C82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</a:t>
            </a:r>
            <a:r>
              <a:rPr lang="en-US" b="1" dirty="0"/>
              <a:t>pair-wise independent </a:t>
            </a:r>
            <a:r>
              <a:rPr lang="en-US" dirty="0"/>
              <a:t>hash function g(x)</a:t>
            </a:r>
          </a:p>
          <a:p>
            <a:pPr lvl="1"/>
            <a:r>
              <a:rPr lang="en-US" sz="2400" dirty="0"/>
              <a:t>In addition to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1 </a:t>
            </a:r>
            <a:r>
              <a:rPr lang="en-US" sz="2400" dirty="0"/>
              <a:t>and 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endParaRPr lang="en-IL" sz="2400" dirty="0"/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534835A1-B0E9-469B-9C16-7631CC68B804}"/>
              </a:ext>
            </a:extLst>
          </p:cNvPr>
          <p:cNvGrpSpPr>
            <a:grpSpLocks/>
          </p:cNvGrpSpPr>
          <p:nvPr/>
        </p:nvGrpSpPr>
        <p:grpSpPr bwMode="auto">
          <a:xfrm>
            <a:off x="2825073" y="2822575"/>
            <a:ext cx="1136415" cy="3048000"/>
            <a:chOff x="2176" y="2098"/>
            <a:chExt cx="283" cy="1920"/>
          </a:xfrm>
        </p:grpSpPr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6BC14837-F691-4F6B-8C5A-8D0906CF2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EEB5736-057E-4314-9D2C-0020D670D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9" name="Rectangle 5">
                  <a:extLst>
                    <a:ext uri="{FF2B5EF4-FFF2-40B4-BE49-F238E27FC236}">
                      <a16:creationId xmlns:a16="http://schemas.microsoft.com/office/drawing/2014/main" id="{62899913-EB67-4F2E-A9EB-023B521682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Rectangle 6">
                  <a:extLst>
                    <a:ext uri="{FF2B5EF4-FFF2-40B4-BE49-F238E27FC236}">
                      <a16:creationId xmlns:a16="http://schemas.microsoft.com/office/drawing/2014/main" id="{79D51C1C-6D1D-452F-9A0F-D9D8BE2CD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B0F78B1E-9E17-4C0A-8DF3-55402666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BC152C6E-4E23-4528-A947-0840F1137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1BE7DCEF-4BD8-424E-A2D5-D19FF3FF9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2F076794-F475-49F6-AD8C-AB8E11E00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Rectangle 11">
                  <a:extLst>
                    <a:ext uri="{FF2B5EF4-FFF2-40B4-BE49-F238E27FC236}">
                      <a16:creationId xmlns:a16="http://schemas.microsoft.com/office/drawing/2014/main" id="{A32F6033-CD0C-459F-9CC5-30F00492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" name="Text Box 21">
                <a:extLst>
                  <a:ext uri="{FF2B5EF4-FFF2-40B4-BE49-F238E27FC236}">
                    <a16:creationId xmlns:a16="http://schemas.microsoft.com/office/drawing/2014/main" id="{155F2135-AE4B-41BB-B5B9-B0E7360A3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6" name="Text Box 35">
              <a:extLst>
                <a:ext uri="{FF2B5EF4-FFF2-40B4-BE49-F238E27FC236}">
                  <a16:creationId xmlns:a16="http://schemas.microsoft.com/office/drawing/2014/main" id="{CF83966C-E8B5-486C-B269-197AEC95E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16" name="Group 46">
            <a:extLst>
              <a:ext uri="{FF2B5EF4-FFF2-40B4-BE49-F238E27FC236}">
                <a16:creationId xmlns:a16="http://schemas.microsoft.com/office/drawing/2014/main" id="{612B73BD-40F5-4D28-8DA4-D751D313F027}"/>
              </a:ext>
            </a:extLst>
          </p:cNvPr>
          <p:cNvGrpSpPr>
            <a:grpSpLocks/>
          </p:cNvGrpSpPr>
          <p:nvPr/>
        </p:nvGrpSpPr>
        <p:grpSpPr bwMode="auto">
          <a:xfrm>
            <a:off x="4320940" y="2822575"/>
            <a:ext cx="1114558" cy="3041650"/>
            <a:chOff x="3056" y="2098"/>
            <a:chExt cx="283" cy="1916"/>
          </a:xfrm>
        </p:grpSpPr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1C6F8B74-7ADC-4093-BEF1-B0086211A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F6B5EDD4-3AEA-4F9B-A34C-C24B80C47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21" name="Rectangle 26">
                  <a:extLst>
                    <a:ext uri="{FF2B5EF4-FFF2-40B4-BE49-F238E27FC236}">
                      <a16:creationId xmlns:a16="http://schemas.microsoft.com/office/drawing/2014/main" id="{FAE95362-B18C-4856-86EA-B0E8AC99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Rectangle 27">
                  <a:extLst>
                    <a:ext uri="{FF2B5EF4-FFF2-40B4-BE49-F238E27FC236}">
                      <a16:creationId xmlns:a16="http://schemas.microsoft.com/office/drawing/2014/main" id="{69F06AC4-CFC9-4D64-8C20-6D7E9B4D0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28">
                  <a:extLst>
                    <a:ext uri="{FF2B5EF4-FFF2-40B4-BE49-F238E27FC236}">
                      <a16:creationId xmlns:a16="http://schemas.microsoft.com/office/drawing/2014/main" id="{5AA2DDCE-1C53-4747-8917-5E453DD6E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29">
                  <a:extLst>
                    <a:ext uri="{FF2B5EF4-FFF2-40B4-BE49-F238E27FC236}">
                      <a16:creationId xmlns:a16="http://schemas.microsoft.com/office/drawing/2014/main" id="{850B56B7-DEBE-4436-B00D-A9EF11343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70C65912-DBF5-4992-AFE8-79D6604E4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Rectangle 31">
                  <a:extLst>
                    <a:ext uri="{FF2B5EF4-FFF2-40B4-BE49-F238E27FC236}">
                      <a16:creationId xmlns:a16="http://schemas.microsoft.com/office/drawing/2014/main" id="{2F17F2E3-9C53-4B7C-A56F-D8B9DC204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Rectangle 32">
                  <a:extLst>
                    <a:ext uri="{FF2B5EF4-FFF2-40B4-BE49-F238E27FC236}">
                      <a16:creationId xmlns:a16="http://schemas.microsoft.com/office/drawing/2014/main" id="{3FB3A23E-2CB7-408A-9398-3C746CB7D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 Box 33">
                <a:extLst>
                  <a:ext uri="{FF2B5EF4-FFF2-40B4-BE49-F238E27FC236}">
                    <a16:creationId xmlns:a16="http://schemas.microsoft.com/office/drawing/2014/main" id="{E59D26AC-B4EB-4870-95AE-D21FB19B65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18" name="Text Box 36">
              <a:extLst>
                <a:ext uri="{FF2B5EF4-FFF2-40B4-BE49-F238E27FC236}">
                  <a16:creationId xmlns:a16="http://schemas.microsoft.com/office/drawing/2014/main" id="{F6E52CC3-7DD6-446C-888B-6A4B57EA6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28" name="Text Box 40">
            <a:extLst>
              <a:ext uri="{FF2B5EF4-FFF2-40B4-BE49-F238E27FC236}">
                <a16:creationId xmlns:a16="http://schemas.microsoft.com/office/drawing/2014/main" id="{D4432533-2DF2-4A84-B2F8-3A74733B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239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29" name="Text Box 41">
            <a:extLst>
              <a:ext uri="{FF2B5EF4-FFF2-40B4-BE49-F238E27FC236}">
                <a16:creationId xmlns:a16="http://schemas.microsoft.com/office/drawing/2014/main" id="{07458587-F778-450F-B5E4-E27BD76A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617" y="2994563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 dirty="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 dirty="0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30" name="Line 44">
            <a:extLst>
              <a:ext uri="{FF2B5EF4-FFF2-40B4-BE49-F238E27FC236}">
                <a16:creationId xmlns:a16="http://schemas.microsoft.com/office/drawing/2014/main" id="{2D05E0EF-F265-4A08-A0CD-C52A3BB53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1689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5">
            <a:extLst>
              <a:ext uri="{FF2B5EF4-FFF2-40B4-BE49-F238E27FC236}">
                <a16:creationId xmlns:a16="http://schemas.microsoft.com/office/drawing/2014/main" id="{8A412678-C6F1-4848-8D54-DBE53E543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4371" y="325437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D97DA98C-6131-4B1F-829C-2DB7ADAE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689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Text Box 51">
            <a:extLst>
              <a:ext uri="{FF2B5EF4-FFF2-40B4-BE49-F238E27FC236}">
                <a16:creationId xmlns:a16="http://schemas.microsoft.com/office/drawing/2014/main" id="{9259DFB2-7B14-4345-8AFA-B7CE73C1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576" y="3805238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g(a)</a:t>
            </a:r>
          </a:p>
        </p:txBody>
      </p:sp>
      <p:sp>
        <p:nvSpPr>
          <p:cNvPr id="34" name="Text Box 52">
            <a:extLst>
              <a:ext uri="{FF2B5EF4-FFF2-40B4-BE49-F238E27FC236}">
                <a16:creationId xmlns:a16="http://schemas.microsoft.com/office/drawing/2014/main" id="{32EEC543-82A3-42CD-8F38-15030A236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863" y="3254375"/>
            <a:ext cx="794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g(c)</a:t>
            </a:r>
          </a:p>
        </p:txBody>
      </p:sp>
      <p:sp>
        <p:nvSpPr>
          <p:cNvPr id="35" name="Text Box 53">
            <a:extLst>
              <a:ext uri="{FF2B5EF4-FFF2-40B4-BE49-F238E27FC236}">
                <a16:creationId xmlns:a16="http://schemas.microsoft.com/office/drawing/2014/main" id="{48D01F54-E3AF-4A06-8F81-8CCEE809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101" y="2716212"/>
            <a:ext cx="703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g(d)</a:t>
            </a:r>
          </a:p>
        </p:txBody>
      </p:sp>
      <p:sp>
        <p:nvSpPr>
          <p:cNvPr id="36" name="Text Box 54">
            <a:extLst>
              <a:ext uri="{FF2B5EF4-FFF2-40B4-BE49-F238E27FC236}">
                <a16:creationId xmlns:a16="http://schemas.microsoft.com/office/drawing/2014/main" id="{4A42671A-2AC7-44CC-9FC4-1F1DD32F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3536950"/>
            <a:ext cx="931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g(b)</a:t>
            </a:r>
          </a:p>
        </p:txBody>
      </p:sp>
      <p:sp>
        <p:nvSpPr>
          <p:cNvPr id="37" name="Text Box 55">
            <a:extLst>
              <a:ext uri="{FF2B5EF4-FFF2-40B4-BE49-F238E27FC236}">
                <a16:creationId xmlns:a16="http://schemas.microsoft.com/office/drawing/2014/main" id="{DC6DAA00-2C30-4478-BD6E-2BED59E1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6" y="2682092"/>
            <a:ext cx="106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g(t)</a:t>
            </a:r>
          </a:p>
        </p:txBody>
      </p:sp>
      <p:sp>
        <p:nvSpPr>
          <p:cNvPr id="38" name="Text Box 56">
            <a:extLst>
              <a:ext uri="{FF2B5EF4-FFF2-40B4-BE49-F238E27FC236}">
                <a16:creationId xmlns:a16="http://schemas.microsoft.com/office/drawing/2014/main" id="{AF98ABCF-3F4C-4DD8-AE68-459A68AD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77" y="3228975"/>
            <a:ext cx="8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g(y)</a:t>
            </a:r>
          </a:p>
        </p:txBody>
      </p:sp>
      <p:sp>
        <p:nvSpPr>
          <p:cNvPr id="39" name="Text Box 57">
            <a:extLst>
              <a:ext uri="{FF2B5EF4-FFF2-40B4-BE49-F238E27FC236}">
                <a16:creationId xmlns:a16="http://schemas.microsoft.com/office/drawing/2014/main" id="{F7CD9709-83B1-4913-A60D-C99210FD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452" y="5116513"/>
            <a:ext cx="9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g(z)</a:t>
            </a: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CFB3B6EA-BC00-4B3B-AE4D-A7CCAC89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057" y="3533775"/>
            <a:ext cx="91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CA17F4E2-E426-4611-89DC-F2447FB2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448" y="5790950"/>
            <a:ext cx="27534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cs typeface="Times New Roman" panose="02020603050405020304" pitchFamily="18" charset="0"/>
              </a:rPr>
              <a:t>Is</a:t>
            </a:r>
            <a:r>
              <a:rPr lang="en-US" altLang="en-US" sz="2000" b="1" i="1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in S</a:t>
            </a:r>
            <a:r>
              <a:rPr lang="en-US" altLang="en-US" sz="2000" i="1" dirty="0"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Compare to g(x)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957D00-47E9-4437-A2DE-9DFFB370320D}"/>
              </a:ext>
            </a:extLst>
          </p:cNvPr>
          <p:cNvSpPr txBox="1"/>
          <p:nvPr/>
        </p:nvSpPr>
        <p:spPr>
          <a:xfrm>
            <a:off x="83201" y="1203864"/>
            <a:ext cx="223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Simpler: static case</a:t>
            </a:r>
            <a:endParaRPr lang="en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41689-7A05-4393-8B3E-61251CB70711}"/>
              </a:ext>
            </a:extLst>
          </p:cNvPr>
          <p:cNvSpPr txBox="1"/>
          <p:nvPr/>
        </p:nvSpPr>
        <p:spPr>
          <a:xfrm>
            <a:off x="6057197" y="3918768"/>
            <a:ext cx="298746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is a false positive if g(x) happens to be equal to one of two values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882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495D-52CE-4BB6-AFF9-43738229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  <a:br>
              <a:rPr lang="en-US" dirty="0"/>
            </a:br>
            <a:r>
              <a:rPr lang="en-US" dirty="0"/>
              <a:t>Traditional 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</p:spPr>
            <p:txBody>
              <a:bodyPr/>
              <a:lstStyle/>
              <a:p>
                <a:pPr algn="l"/>
                <a:r>
                  <a:rPr lang="en-US" dirty="0"/>
                  <a:t>An {0,1} array A of size m</a:t>
                </a:r>
              </a:p>
              <a:p>
                <a:pPr algn="l"/>
                <a:r>
                  <a:rPr lang="en-US" dirty="0"/>
                  <a:t>k hash functions  (what type?)</a:t>
                </a:r>
              </a:p>
              <a:p>
                <a:pPr algn="l"/>
                <a:r>
                  <a:rPr lang="en-US" dirty="0"/>
                  <a:t>Initial: all zero’s in A</a:t>
                </a:r>
              </a:p>
              <a:p>
                <a:pPr algn="l"/>
                <a:r>
                  <a:rPr lang="en-US" dirty="0"/>
                  <a:t>On insertion: </a:t>
                </a:r>
                <a:r>
                  <a:rPr lang="en-US" b="1" dirty="0"/>
                  <a:t>turn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b="1" dirty="0"/>
                  <a:t>to 1</a:t>
                </a:r>
              </a:p>
              <a:p>
                <a:r>
                  <a:rPr lang="en-US" dirty="0"/>
                  <a:t>Search: verify that </a:t>
                </a:r>
                <a:r>
                  <a:rPr lang="en-US" b="1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O.w</a:t>
                </a:r>
                <a:r>
                  <a:rPr lang="en-US" dirty="0"/>
                  <a:t>. say ‘no’</a:t>
                </a:r>
              </a:p>
              <a:p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The probability that a </a:t>
                </a:r>
                <a:r>
                  <a:rPr lang="en-US" b="1" dirty="0"/>
                  <a:t>specific bit </a:t>
                </a:r>
                <a:r>
                  <a:rPr lang="en-US" dirty="0"/>
                  <a:t>is still 0 after n insertions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u="none" strike="noStrike" baseline="0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MTSY"/>
                      </a:rPr>
                      <m:t>≈</m:t>
                    </m:r>
                  </m:oMath>
                </a14:m>
                <a:r>
                  <a:rPr lang="en-US" sz="2400" b="0" i="0" u="none" strike="noStrike" baseline="0" dirty="0">
                    <a:latin typeface="MTSY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u="none" strike="noStrike" baseline="0" dirty="0">
                    <a:latin typeface="TimesLTStd-Italic"/>
                  </a:rPr>
                  <a:t>  </a:t>
                </a:r>
                <a:r>
                  <a:rPr lang="en-US" sz="2400" b="0" i="1" u="none" strike="noStrike" baseline="0" dirty="0">
                    <a:latin typeface="RMTMI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/>
                  <a:t>The probability of a </a:t>
                </a:r>
                <a:r>
                  <a:rPr lang="en-US" b="1" dirty="0"/>
                  <a:t>false positive </a:t>
                </a:r>
                <a:r>
                  <a:rPr lang="en-US" dirty="0"/>
                  <a:t>is then</a:t>
                </a:r>
              </a:p>
              <a:p>
                <a:pPr marL="0" indent="0" algn="ctr">
                  <a:buNone/>
                </a:pPr>
                <a:r>
                  <a:rPr lang="pt-BR" sz="20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 (1 −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𝑘𝑛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u="none" strike="noStrike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^</m:t>
                    </m:r>
                    <m:r>
                      <a:rPr lang="pt-BR" sz="20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000" b="0" i="1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For given n and m the </a:t>
                </a:r>
                <a:r>
                  <a:rPr lang="en-US" b="1" dirty="0"/>
                  <a:t>optimal choice </a:t>
                </a:r>
                <a:r>
                  <a:rPr lang="en-US" dirty="0"/>
                  <a:t>of k is 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= (ln 2) · (m/</a:t>
                </a:r>
                <a:r>
                  <a:rPr lang="pt-B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t-BR" sz="2000" b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728248-B3FA-4E9E-808A-FD6F56B54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794" y="1414122"/>
                <a:ext cx="8229600" cy="4525963"/>
              </a:xfrm>
              <a:blipFill>
                <a:blip r:embed="rId2"/>
                <a:stretch>
                  <a:fillRect l="-1185" t="-1213" b="-15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/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400" dirty="0">
                    <a:latin typeface="+mn-lt"/>
                    <a:cs typeface="+mn-cs"/>
                  </a:rPr>
                  <a:t>false positive prob </a:t>
                </a:r>
                <a:endParaRPr lang="he-IL" sz="2400" dirty="0">
                  <a:latin typeface="+mn-lt"/>
                  <a:cs typeface="+mn-cs"/>
                </a:endParaRPr>
              </a:p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u="none" strike="noStrike" baseline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  ≈ </m:t>
                    </m:r>
                    <m:sSup>
                      <m:sSupPr>
                        <m:ctrlP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6185</m:t>
                            </m:r>
                          </m:e>
                        </m:d>
                      </m:e>
                      <m:sup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7F0F47EC-DAC2-49C9-900D-F820E6AAE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6566" y="4754880"/>
                <a:ext cx="2919047" cy="956604"/>
              </a:xfrm>
              <a:prstGeom prst="wedgeRoundRectCallout">
                <a:avLst>
                  <a:gd name="adj1" fmla="val -22420"/>
                  <a:gd name="adj2" fmla="val 95243"/>
                  <a:gd name="adj3" fmla="val 16667"/>
                </a:avLst>
              </a:prstGeom>
              <a:blipFill>
                <a:blip r:embed="rId3"/>
                <a:stretch>
                  <a:fillRect l="-1455" t="-21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B70045-062E-4BE0-A7AB-4AC75B583549}"/>
              </a:ext>
            </a:extLst>
          </p:cNvPr>
          <p:cNvSpPr/>
          <p:nvPr/>
        </p:nvSpPr>
        <p:spPr bwMode="auto">
          <a:xfrm>
            <a:off x="829994" y="5715000"/>
            <a:ext cx="1695157" cy="358726"/>
          </a:xfrm>
          <a:prstGeom prst="wedgeRoundRectCallout">
            <a:avLst>
              <a:gd name="adj1" fmla="val 92860"/>
              <a:gd name="adj2" fmla="val 171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choice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238B-3BBF-415F-983D-4556E31FF036}"/>
              </a:ext>
            </a:extLst>
          </p:cNvPr>
          <p:cNvSpPr/>
          <p:nvPr/>
        </p:nvSpPr>
        <p:spPr bwMode="auto">
          <a:xfrm>
            <a:off x="4842805" y="2421400"/>
            <a:ext cx="2236763" cy="26728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A35487-31E3-4DE2-8AB8-BD82ED3F706C}"/>
              </a:ext>
            </a:extLst>
          </p:cNvPr>
          <p:cNvCxnSpPr/>
          <p:nvPr/>
        </p:nvCxnSpPr>
        <p:spPr bwMode="auto">
          <a:xfrm>
            <a:off x="5162845" y="241964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A09E-19BB-47E7-8538-B59C98E0AAAA}"/>
              </a:ext>
            </a:extLst>
          </p:cNvPr>
          <p:cNvCxnSpPr/>
          <p:nvPr/>
        </p:nvCxnSpPr>
        <p:spPr bwMode="auto">
          <a:xfrm>
            <a:off x="5448891" y="2431363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BBF98-4A48-4E6C-96E6-BAD060D314E6}"/>
              </a:ext>
            </a:extLst>
          </p:cNvPr>
          <p:cNvCxnSpPr/>
          <p:nvPr/>
        </p:nvCxnSpPr>
        <p:spPr bwMode="auto">
          <a:xfrm>
            <a:off x="6792351" y="2445431"/>
            <a:ext cx="0" cy="2672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2D4B5F-5E64-4AF3-AC06-C8C9371B57EA}"/>
              </a:ext>
            </a:extLst>
          </p:cNvPr>
          <p:cNvSpPr txBox="1"/>
          <p:nvPr/>
        </p:nvSpPr>
        <p:spPr>
          <a:xfrm>
            <a:off x="4842805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0B5DB-15C6-4D1D-916E-F8D440F8D1D8}"/>
              </a:ext>
            </a:extLst>
          </p:cNvPr>
          <p:cNvSpPr txBox="1"/>
          <p:nvPr/>
        </p:nvSpPr>
        <p:spPr>
          <a:xfrm>
            <a:off x="516109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7031D-1FB0-4661-BE3F-7E222155D0F9}"/>
              </a:ext>
            </a:extLst>
          </p:cNvPr>
          <p:cNvSpPr txBox="1"/>
          <p:nvPr/>
        </p:nvSpPr>
        <p:spPr>
          <a:xfrm>
            <a:off x="6766562" y="2359678"/>
            <a:ext cx="38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IL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A930555-7895-46F8-A1AD-4F6E74637082}"/>
              </a:ext>
            </a:extLst>
          </p:cNvPr>
          <p:cNvSpPr/>
          <p:nvPr/>
        </p:nvSpPr>
        <p:spPr bwMode="auto">
          <a:xfrm rot="16200000">
            <a:off x="5767757" y="939397"/>
            <a:ext cx="386862" cy="223676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 w="19050">
                <a:solidFill>
                  <a:schemeClr val="tx1"/>
                </a:solidFill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298D3-4047-4506-8A36-030EFA5760B1}"/>
              </a:ext>
            </a:extLst>
          </p:cNvPr>
          <p:cNvSpPr txBox="1"/>
          <p:nvPr/>
        </p:nvSpPr>
        <p:spPr>
          <a:xfrm>
            <a:off x="5816996" y="1399736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/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… </m:t>
                      </m:r>
                      <m:sSub>
                        <m:sSubPr>
                          <m:ctrlP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982213-F694-443F-8B37-C75C526E6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2" y="1432342"/>
                <a:ext cx="2715065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5245-333F-4D5F-8375-F352A89D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advantages of bit representation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11D5-BD13-4E26-A2F3-C65F0E52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easy to produce an approximate representation of </a:t>
            </a:r>
          </a:p>
          <a:p>
            <a:r>
              <a:rPr lang="en-US" dirty="0"/>
              <a:t>Union of sets.</a:t>
            </a:r>
          </a:p>
          <a:p>
            <a:r>
              <a:rPr lang="en-US" dirty="0"/>
              <a:t>Intersection of sets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13870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67538" y="6462713"/>
            <a:ext cx="2133600" cy="258762"/>
          </a:xfrm>
          <a:noFill/>
        </p:spPr>
        <p:txBody>
          <a:bodyPr/>
          <a:lstStyle/>
          <a:p>
            <a:fld id="{32479351-35D4-4D55-BB07-FFEB3AD76FAC}" type="slidenum">
              <a:rPr lang="he-IL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416" y="31750"/>
            <a:ext cx="9424416" cy="685800"/>
          </a:xfrm>
        </p:spPr>
        <p:txBody>
          <a:bodyPr/>
          <a:lstStyle/>
          <a:p>
            <a:r>
              <a:rPr lang="en-US" dirty="0"/>
              <a:t>Using Permutations to Save Space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782638"/>
            <a:ext cx="8075613" cy="158908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Arial Narrow" pitchFamily="34" charset="0"/>
                <a:cs typeface="Arial" charset="0"/>
              </a:rPr>
              <a:t>Invertible Permutations </a:t>
            </a:r>
          </a:p>
          <a:p>
            <a:pPr lvl="1">
              <a:defRPr/>
            </a:pPr>
            <a:r>
              <a:rPr lang="en-US" sz="2400" dirty="0">
                <a:latin typeface="Arial Narrow" pitchFamily="34" charset="0"/>
                <a:cs typeface="Arial" charset="0"/>
              </a:rPr>
              <a:t> Can use </a:t>
            </a:r>
            <a:r>
              <a:rPr lang="el-GR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(x)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400" dirty="0">
                <a:latin typeface="Arial Narrow" pitchFamily="34" charset="0"/>
                <a:cs typeface="Arial" charset="0"/>
              </a:rPr>
              <a:t>as “new” identity of </a:t>
            </a:r>
            <a:r>
              <a:rPr lang="en-US" sz="24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x</a:t>
            </a:r>
            <a:endParaRPr lang="en-US" sz="3000" dirty="0"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sz="3000" dirty="0">
                <a:latin typeface="Arial Narrow" pitchFamily="34" charset="0"/>
              </a:rPr>
              <a:t>Prefix of new name – identity of cell/bin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sz="2600" b="1" dirty="0">
                <a:latin typeface="Arial Narrow" pitchFamily="34" charset="0"/>
              </a:rPr>
              <a:t>Know the prefix when the cell is probed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963738" y="2757869"/>
            <a:ext cx="4986337" cy="1622425"/>
            <a:chOff x="1237" y="1599"/>
            <a:chExt cx="3141" cy="1022"/>
          </a:xfrm>
        </p:grpSpPr>
        <p:sp>
          <p:nvSpPr>
            <p:cNvPr id="41031" name="Oval 89"/>
            <p:cNvSpPr>
              <a:spLocks noChangeArrowheads="1"/>
            </p:cNvSpPr>
            <p:nvPr/>
          </p:nvSpPr>
          <p:spPr bwMode="auto">
            <a:xfrm>
              <a:off x="4228" y="214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2" name="Oval 100"/>
            <p:cNvSpPr>
              <a:spLocks noChangeArrowheads="1"/>
            </p:cNvSpPr>
            <p:nvPr/>
          </p:nvSpPr>
          <p:spPr bwMode="auto">
            <a:xfrm>
              <a:off x="3920" y="214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3" name="Oval 102"/>
            <p:cNvSpPr>
              <a:spLocks noChangeArrowheads="1"/>
            </p:cNvSpPr>
            <p:nvPr/>
          </p:nvSpPr>
          <p:spPr bwMode="auto">
            <a:xfrm>
              <a:off x="4077" y="2179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4" name="Oval 104"/>
            <p:cNvSpPr>
              <a:spLocks noChangeArrowheads="1"/>
            </p:cNvSpPr>
            <p:nvPr/>
          </p:nvSpPr>
          <p:spPr bwMode="auto">
            <a:xfrm>
              <a:off x="4137" y="204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5" name="Oval 85"/>
            <p:cNvSpPr>
              <a:spLocks noChangeArrowheads="1"/>
            </p:cNvSpPr>
            <p:nvPr/>
          </p:nvSpPr>
          <p:spPr bwMode="auto">
            <a:xfrm>
              <a:off x="2866" y="214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6" name="Oval 86"/>
            <p:cNvSpPr>
              <a:spLocks noChangeArrowheads="1"/>
            </p:cNvSpPr>
            <p:nvPr/>
          </p:nvSpPr>
          <p:spPr bwMode="auto">
            <a:xfrm>
              <a:off x="2655" y="2172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7" name="Oval 91"/>
            <p:cNvSpPr>
              <a:spLocks noChangeArrowheads="1"/>
            </p:cNvSpPr>
            <p:nvPr/>
          </p:nvSpPr>
          <p:spPr bwMode="auto">
            <a:xfrm>
              <a:off x="2663" y="193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3B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8" name="Oval 92"/>
            <p:cNvSpPr>
              <a:spLocks noChangeArrowheads="1"/>
            </p:cNvSpPr>
            <p:nvPr/>
          </p:nvSpPr>
          <p:spPr bwMode="auto">
            <a:xfrm>
              <a:off x="2567" y="205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808000"/>
                </a:gs>
                <a:gs pos="100000">
                  <a:srgbClr val="3B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9" name="Oval 94"/>
            <p:cNvSpPr>
              <a:spLocks noChangeArrowheads="1"/>
            </p:cNvSpPr>
            <p:nvPr/>
          </p:nvSpPr>
          <p:spPr bwMode="auto">
            <a:xfrm>
              <a:off x="2744" y="206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0" name="Oval 103"/>
            <p:cNvSpPr>
              <a:spLocks noChangeArrowheads="1"/>
            </p:cNvSpPr>
            <p:nvPr/>
          </p:nvSpPr>
          <p:spPr bwMode="auto">
            <a:xfrm>
              <a:off x="2878" y="200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1" name="Oval 82"/>
            <p:cNvSpPr>
              <a:spLocks noChangeArrowheads="1"/>
            </p:cNvSpPr>
            <p:nvPr/>
          </p:nvSpPr>
          <p:spPr bwMode="auto">
            <a:xfrm>
              <a:off x="1957" y="2168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4718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2" name="Oval 93"/>
            <p:cNvSpPr>
              <a:spLocks noChangeArrowheads="1"/>
            </p:cNvSpPr>
            <p:nvPr/>
          </p:nvSpPr>
          <p:spPr bwMode="auto">
            <a:xfrm>
              <a:off x="2221" y="2156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3" name="Oval 101"/>
            <p:cNvSpPr>
              <a:spLocks noChangeArrowheads="1"/>
            </p:cNvSpPr>
            <p:nvPr/>
          </p:nvSpPr>
          <p:spPr bwMode="auto">
            <a:xfrm>
              <a:off x="2084" y="209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Oval 81"/>
            <p:cNvSpPr>
              <a:spLocks noChangeArrowheads="1"/>
            </p:cNvSpPr>
            <p:nvPr/>
          </p:nvSpPr>
          <p:spPr bwMode="auto">
            <a:xfrm>
              <a:off x="1539" y="2144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5" name="Oval 83"/>
            <p:cNvSpPr>
              <a:spLocks noChangeArrowheads="1"/>
            </p:cNvSpPr>
            <p:nvPr/>
          </p:nvSpPr>
          <p:spPr bwMode="auto">
            <a:xfrm>
              <a:off x="1267" y="2117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6" name="Oval 84"/>
            <p:cNvSpPr>
              <a:spLocks noChangeArrowheads="1"/>
            </p:cNvSpPr>
            <p:nvPr/>
          </p:nvSpPr>
          <p:spPr bwMode="auto">
            <a:xfrm>
              <a:off x="1393" y="2180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7" name="Oval 88"/>
            <p:cNvSpPr>
              <a:spLocks noChangeArrowheads="1"/>
            </p:cNvSpPr>
            <p:nvPr/>
          </p:nvSpPr>
          <p:spPr bwMode="auto">
            <a:xfrm>
              <a:off x="1265" y="1963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Oval 90"/>
            <p:cNvSpPr>
              <a:spLocks noChangeArrowheads="1"/>
            </p:cNvSpPr>
            <p:nvPr/>
          </p:nvSpPr>
          <p:spPr bwMode="auto">
            <a:xfrm>
              <a:off x="1404" y="2031"/>
              <a:ext cx="124" cy="124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2700000" scaled="1"/>
            </a:gradFill>
            <a:ln w="1016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9" name="AutoShape 77"/>
            <p:cNvSpPr>
              <a:spLocks noChangeArrowheads="1"/>
            </p:cNvSpPr>
            <p:nvPr/>
          </p:nvSpPr>
          <p:spPr bwMode="auto">
            <a:xfrm>
              <a:off x="1237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78"/>
            <p:cNvSpPr>
              <a:spLocks noChangeArrowheads="1"/>
            </p:cNvSpPr>
            <p:nvPr/>
          </p:nvSpPr>
          <p:spPr bwMode="auto">
            <a:xfrm>
              <a:off x="1890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79"/>
            <p:cNvSpPr>
              <a:spLocks noChangeArrowheads="1"/>
            </p:cNvSpPr>
            <p:nvPr/>
          </p:nvSpPr>
          <p:spPr bwMode="auto">
            <a:xfrm>
              <a:off x="2543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2" name="AutoShape 80"/>
            <p:cNvSpPr>
              <a:spLocks noChangeArrowheads="1"/>
            </p:cNvSpPr>
            <p:nvPr/>
          </p:nvSpPr>
          <p:spPr bwMode="auto">
            <a:xfrm>
              <a:off x="3892" y="1599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3" name="Text Box 95"/>
            <p:cNvSpPr txBox="1">
              <a:spLocks noChangeArrowheads="1"/>
            </p:cNvSpPr>
            <p:nvPr/>
          </p:nvSpPr>
          <p:spPr bwMode="auto">
            <a:xfrm>
              <a:off x="3218" y="1809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1054" name="Text Box 96"/>
            <p:cNvSpPr txBox="1">
              <a:spLocks noChangeArrowheads="1"/>
            </p:cNvSpPr>
            <p:nvPr/>
          </p:nvSpPr>
          <p:spPr bwMode="auto">
            <a:xfrm>
              <a:off x="1360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 dirty="0">
                  <a:latin typeface="Candara" pitchFamily="34" charset="0"/>
                </a:rPr>
                <a:t>1</a:t>
              </a:r>
            </a:p>
          </p:txBody>
        </p:sp>
        <p:sp>
          <p:nvSpPr>
            <p:cNvPr id="41055" name="Text Box 97"/>
            <p:cNvSpPr txBox="1">
              <a:spLocks noChangeArrowheads="1"/>
            </p:cNvSpPr>
            <p:nvPr/>
          </p:nvSpPr>
          <p:spPr bwMode="auto">
            <a:xfrm>
              <a:off x="3997" y="2275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1056" name="Text Box 98"/>
            <p:cNvSpPr txBox="1">
              <a:spLocks noChangeArrowheads="1"/>
            </p:cNvSpPr>
            <p:nvPr/>
          </p:nvSpPr>
          <p:spPr bwMode="auto">
            <a:xfrm>
              <a:off x="2698" y="2275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1057" name="Text Box 99"/>
            <p:cNvSpPr txBox="1">
              <a:spLocks noChangeArrowheads="1"/>
            </p:cNvSpPr>
            <p:nvPr/>
          </p:nvSpPr>
          <p:spPr bwMode="auto">
            <a:xfrm>
              <a:off x="2039" y="2275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963738" y="5272469"/>
            <a:ext cx="4986337" cy="1622425"/>
            <a:chOff x="1237" y="3183"/>
            <a:chExt cx="3141" cy="1022"/>
          </a:xfrm>
        </p:grpSpPr>
        <p:grpSp>
          <p:nvGrpSpPr>
            <p:cNvPr id="4" name="Group 108"/>
            <p:cNvGrpSpPr>
              <a:grpSpLocks/>
            </p:cNvGrpSpPr>
            <p:nvPr/>
          </p:nvGrpSpPr>
          <p:grpSpPr bwMode="auto">
            <a:xfrm>
              <a:off x="4129" y="3641"/>
              <a:ext cx="127" cy="127"/>
              <a:chOff x="4221" y="3573"/>
              <a:chExt cx="127" cy="127"/>
            </a:xfrm>
          </p:grpSpPr>
          <p:sp>
            <p:nvSpPr>
              <p:cNvPr id="41029" name="Oval 131"/>
              <p:cNvSpPr>
                <a:spLocks noChangeArrowheads="1"/>
              </p:cNvSpPr>
              <p:nvPr/>
            </p:nvSpPr>
            <p:spPr bwMode="auto">
              <a:xfrm rot="6903457">
                <a:off x="4221" y="357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30" name="Oval 132"/>
              <p:cNvSpPr>
                <a:spLocks noChangeArrowheads="1"/>
              </p:cNvSpPr>
              <p:nvPr/>
            </p:nvSpPr>
            <p:spPr bwMode="auto">
              <a:xfrm rot="6903457">
                <a:off x="4269" y="355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6"/>
            <p:cNvGrpSpPr>
              <a:grpSpLocks/>
            </p:cNvGrpSpPr>
            <p:nvPr/>
          </p:nvGrpSpPr>
          <p:grpSpPr bwMode="auto">
            <a:xfrm>
              <a:off x="4233" y="3723"/>
              <a:ext cx="124" cy="134"/>
              <a:chOff x="3333" y="2719"/>
              <a:chExt cx="124" cy="134"/>
            </a:xfrm>
          </p:grpSpPr>
          <p:sp>
            <p:nvSpPr>
              <p:cNvPr id="41027" name="Oval 110"/>
              <p:cNvSpPr>
                <a:spLocks noChangeArrowheads="1"/>
              </p:cNvSpPr>
              <p:nvPr/>
            </p:nvSpPr>
            <p:spPr bwMode="auto">
              <a:xfrm rot="2209160">
                <a:off x="3333" y="272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8" name="Oval 111"/>
              <p:cNvSpPr>
                <a:spLocks noChangeArrowheads="1"/>
              </p:cNvSpPr>
              <p:nvPr/>
            </p:nvSpPr>
            <p:spPr bwMode="auto">
              <a:xfrm rot="2209160">
                <a:off x="3333" y="2719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077" y="3771"/>
              <a:ext cx="124" cy="129"/>
              <a:chOff x="3401" y="3211"/>
              <a:chExt cx="124" cy="129"/>
            </a:xfrm>
          </p:grpSpPr>
          <p:sp>
            <p:nvSpPr>
              <p:cNvPr id="41025" name="Oval 107"/>
              <p:cNvSpPr>
                <a:spLocks noChangeArrowheads="1"/>
              </p:cNvSpPr>
              <p:nvPr/>
            </p:nvSpPr>
            <p:spPr bwMode="auto">
              <a:xfrm rot="5205220">
                <a:off x="3401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6" name="Oval 108"/>
              <p:cNvSpPr>
                <a:spLocks noChangeArrowheads="1"/>
              </p:cNvSpPr>
              <p:nvPr/>
            </p:nvSpPr>
            <p:spPr bwMode="auto">
              <a:xfrm rot="5205220">
                <a:off x="3429" y="3188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3903" y="3726"/>
              <a:ext cx="136" cy="124"/>
              <a:chOff x="1574" y="3701"/>
              <a:chExt cx="136" cy="124"/>
            </a:xfrm>
          </p:grpSpPr>
          <p:sp>
            <p:nvSpPr>
              <p:cNvPr id="4102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 rot="7226624">
              <a:off x="2721" y="3645"/>
              <a:ext cx="130" cy="124"/>
              <a:chOff x="2229" y="2708"/>
              <a:chExt cx="130" cy="124"/>
            </a:xfrm>
          </p:grpSpPr>
          <p:sp>
            <p:nvSpPr>
              <p:cNvPr id="41021" name="Oval 107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65E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22" name="Oval 108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33"/>
            <p:cNvGrpSpPr>
              <a:grpSpLocks/>
            </p:cNvGrpSpPr>
            <p:nvPr/>
          </p:nvGrpSpPr>
          <p:grpSpPr bwMode="auto">
            <a:xfrm rot="-3902529">
              <a:off x="2879" y="3639"/>
              <a:ext cx="130" cy="124"/>
              <a:chOff x="2229" y="2708"/>
              <a:chExt cx="130" cy="124"/>
            </a:xfrm>
          </p:grpSpPr>
          <p:sp>
            <p:nvSpPr>
              <p:cNvPr id="41019" name="Oval 134"/>
              <p:cNvSpPr>
                <a:spLocks noChangeArrowheads="1"/>
              </p:cNvSpPr>
              <p:nvPr/>
            </p:nvSpPr>
            <p:spPr bwMode="auto">
              <a:xfrm>
                <a:off x="2235" y="2708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020" name="Oval 135"/>
              <p:cNvSpPr>
                <a:spLocks noChangeArrowheads="1"/>
              </p:cNvSpPr>
              <p:nvPr/>
            </p:nvSpPr>
            <p:spPr bwMode="auto">
              <a:xfrm>
                <a:off x="2229" y="272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2643" y="3511"/>
              <a:ext cx="124" cy="129"/>
              <a:chOff x="3418" y="3064"/>
              <a:chExt cx="124" cy="129"/>
            </a:xfrm>
          </p:grpSpPr>
          <p:sp>
            <p:nvSpPr>
              <p:cNvPr id="41017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8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01"/>
            <p:cNvGrpSpPr>
              <a:grpSpLocks/>
            </p:cNvGrpSpPr>
            <p:nvPr/>
          </p:nvGrpSpPr>
          <p:grpSpPr bwMode="auto">
            <a:xfrm>
              <a:off x="2563" y="3633"/>
              <a:ext cx="124" cy="134"/>
              <a:chOff x="3267" y="3077"/>
              <a:chExt cx="124" cy="134"/>
            </a:xfrm>
          </p:grpSpPr>
          <p:sp>
            <p:nvSpPr>
              <p:cNvPr id="41015" name="Oval 110"/>
              <p:cNvSpPr>
                <a:spLocks noChangeArrowheads="1"/>
              </p:cNvSpPr>
              <p:nvPr/>
            </p:nvSpPr>
            <p:spPr bwMode="auto">
              <a:xfrm rot="2209160">
                <a:off x="3267" y="3087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00"/>
                  </a:gs>
                  <a:gs pos="100000">
                    <a:srgbClr val="3B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6" name="Oval 111"/>
              <p:cNvSpPr>
                <a:spLocks noChangeArrowheads="1"/>
              </p:cNvSpPr>
              <p:nvPr/>
            </p:nvSpPr>
            <p:spPr bwMode="auto">
              <a:xfrm rot="2209160">
                <a:off x="3267" y="307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2644" y="3750"/>
              <a:ext cx="124" cy="134"/>
              <a:chOff x="3352" y="3206"/>
              <a:chExt cx="124" cy="134"/>
            </a:xfrm>
          </p:grpSpPr>
          <p:sp>
            <p:nvSpPr>
              <p:cNvPr id="41013" name="Oval 110"/>
              <p:cNvSpPr>
                <a:spLocks noChangeArrowheads="1"/>
              </p:cNvSpPr>
              <p:nvPr/>
            </p:nvSpPr>
            <p:spPr bwMode="auto">
              <a:xfrm rot="2209160">
                <a:off x="3352" y="3216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4" name="Oval 111"/>
              <p:cNvSpPr>
                <a:spLocks noChangeArrowheads="1"/>
              </p:cNvSpPr>
              <p:nvPr/>
            </p:nvSpPr>
            <p:spPr bwMode="auto">
              <a:xfrm rot="2209160">
                <a:off x="3352" y="320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 rot="2663815">
              <a:off x="2838" y="3744"/>
              <a:ext cx="124" cy="134"/>
              <a:chOff x="3354" y="2964"/>
              <a:chExt cx="124" cy="134"/>
            </a:xfrm>
          </p:grpSpPr>
          <p:sp>
            <p:nvSpPr>
              <p:cNvPr id="41011" name="Oval 110"/>
              <p:cNvSpPr>
                <a:spLocks noChangeArrowheads="1"/>
              </p:cNvSpPr>
              <p:nvPr/>
            </p:nvSpPr>
            <p:spPr bwMode="auto">
              <a:xfrm rot="2209160">
                <a:off x="3354" y="2974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12" name="Oval 111"/>
              <p:cNvSpPr>
                <a:spLocks noChangeArrowheads="1"/>
              </p:cNvSpPr>
              <p:nvPr/>
            </p:nvSpPr>
            <p:spPr bwMode="auto">
              <a:xfrm rot="2209160">
                <a:off x="3354" y="296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262" y="3567"/>
              <a:ext cx="124" cy="138"/>
              <a:chOff x="3506" y="3107"/>
              <a:chExt cx="124" cy="138"/>
            </a:xfrm>
          </p:grpSpPr>
          <p:sp>
            <p:nvSpPr>
              <p:cNvPr id="41009" name="Oval 119"/>
              <p:cNvSpPr>
                <a:spLocks noChangeArrowheads="1"/>
              </p:cNvSpPr>
              <p:nvPr/>
            </p:nvSpPr>
            <p:spPr bwMode="auto">
              <a:xfrm rot="2550518">
                <a:off x="3506" y="312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0" name="Oval 120"/>
              <p:cNvSpPr>
                <a:spLocks noChangeArrowheads="1"/>
              </p:cNvSpPr>
              <p:nvPr/>
            </p:nvSpPr>
            <p:spPr bwMode="auto">
              <a:xfrm rot="2550518">
                <a:off x="3508" y="3107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439" y="3759"/>
              <a:ext cx="133" cy="125"/>
              <a:chOff x="1439" y="3759"/>
              <a:chExt cx="133" cy="125"/>
            </a:xfrm>
          </p:grpSpPr>
          <p:sp>
            <p:nvSpPr>
              <p:cNvPr id="41007" name="Oval 122"/>
              <p:cNvSpPr>
                <a:spLocks noChangeArrowheads="1"/>
              </p:cNvSpPr>
              <p:nvPr/>
            </p:nvSpPr>
            <p:spPr bwMode="auto">
              <a:xfrm rot="3890074">
                <a:off x="1448" y="376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8" name="Oval 123"/>
              <p:cNvSpPr>
                <a:spLocks noChangeArrowheads="1"/>
              </p:cNvSpPr>
              <p:nvPr/>
            </p:nvSpPr>
            <p:spPr bwMode="auto">
              <a:xfrm rot="3890074">
                <a:off x="1462" y="3736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 rot="1593189">
              <a:off x="1408" y="3631"/>
              <a:ext cx="124" cy="130"/>
              <a:chOff x="1396" y="3635"/>
              <a:chExt cx="124" cy="130"/>
            </a:xfrm>
          </p:grpSpPr>
          <p:sp>
            <p:nvSpPr>
              <p:cNvPr id="41005" name="Oval 125"/>
              <p:cNvSpPr>
                <a:spLocks noChangeArrowheads="1"/>
              </p:cNvSpPr>
              <p:nvPr/>
            </p:nvSpPr>
            <p:spPr bwMode="auto">
              <a:xfrm rot="5400000">
                <a:off x="1396" y="364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6" name="Oval 126"/>
              <p:cNvSpPr>
                <a:spLocks noChangeArrowheads="1"/>
              </p:cNvSpPr>
              <p:nvPr/>
            </p:nvSpPr>
            <p:spPr bwMode="auto">
              <a:xfrm rot="5400000">
                <a:off x="1427" y="3612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1574" y="3701"/>
              <a:ext cx="136" cy="124"/>
              <a:chOff x="1574" y="3701"/>
              <a:chExt cx="136" cy="124"/>
            </a:xfrm>
          </p:grpSpPr>
          <p:sp>
            <p:nvSpPr>
              <p:cNvPr id="41003" name="Oval 128"/>
              <p:cNvSpPr>
                <a:spLocks noChangeArrowheads="1"/>
              </p:cNvSpPr>
              <p:nvPr/>
            </p:nvSpPr>
            <p:spPr bwMode="auto">
              <a:xfrm rot="7858304">
                <a:off x="1574" y="3701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4" name="Oval 129"/>
              <p:cNvSpPr>
                <a:spLocks noChangeArrowheads="1"/>
              </p:cNvSpPr>
              <p:nvPr/>
            </p:nvSpPr>
            <p:spPr bwMode="auto">
              <a:xfrm rot="7858304">
                <a:off x="1631" y="3680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 rot="-866287">
              <a:off x="1308" y="3736"/>
              <a:ext cx="127" cy="127"/>
              <a:chOff x="1308" y="3736"/>
              <a:chExt cx="127" cy="127"/>
            </a:xfrm>
          </p:grpSpPr>
          <p:sp>
            <p:nvSpPr>
              <p:cNvPr id="41001" name="Oval 131"/>
              <p:cNvSpPr>
                <a:spLocks noChangeArrowheads="1"/>
              </p:cNvSpPr>
              <p:nvPr/>
            </p:nvSpPr>
            <p:spPr bwMode="auto">
              <a:xfrm rot="6903457">
                <a:off x="1308" y="37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2" name="Oval 132"/>
              <p:cNvSpPr>
                <a:spLocks noChangeArrowheads="1"/>
              </p:cNvSpPr>
              <p:nvPr/>
            </p:nvSpPr>
            <p:spPr bwMode="auto">
              <a:xfrm rot="6903457">
                <a:off x="1356" y="3713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85"/>
            <p:cNvGrpSpPr>
              <a:grpSpLocks/>
            </p:cNvGrpSpPr>
            <p:nvPr/>
          </p:nvGrpSpPr>
          <p:grpSpPr bwMode="auto">
            <a:xfrm rot="-1006958">
              <a:off x="1962" y="3736"/>
              <a:ext cx="124" cy="129"/>
              <a:chOff x="3418" y="3064"/>
              <a:chExt cx="124" cy="129"/>
            </a:xfrm>
          </p:grpSpPr>
          <p:sp>
            <p:nvSpPr>
              <p:cNvPr id="40999" name="Oval 113"/>
              <p:cNvSpPr>
                <a:spLocks noChangeArrowheads="1"/>
              </p:cNvSpPr>
              <p:nvPr/>
            </p:nvSpPr>
            <p:spPr bwMode="auto">
              <a:xfrm rot="5205220">
                <a:off x="3418" y="306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3B0000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1000" name="Oval 114"/>
              <p:cNvSpPr>
                <a:spLocks noChangeArrowheads="1"/>
              </p:cNvSpPr>
              <p:nvPr/>
            </p:nvSpPr>
            <p:spPr bwMode="auto">
              <a:xfrm rot="5205220">
                <a:off x="3446" y="304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 rot="-9798724">
              <a:off x="2205" y="3743"/>
              <a:ext cx="139" cy="124"/>
              <a:chOff x="3481" y="3139"/>
              <a:chExt cx="139" cy="124"/>
            </a:xfrm>
          </p:grpSpPr>
          <p:sp>
            <p:nvSpPr>
              <p:cNvPr id="40997" name="Oval 116"/>
              <p:cNvSpPr>
                <a:spLocks noChangeArrowheads="1"/>
              </p:cNvSpPr>
              <p:nvPr/>
            </p:nvSpPr>
            <p:spPr bwMode="auto">
              <a:xfrm rot="-2738625">
                <a:off x="3496" y="3139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40998" name="Oval 117"/>
              <p:cNvSpPr>
                <a:spLocks noChangeArrowheads="1"/>
              </p:cNvSpPr>
              <p:nvPr/>
            </p:nvSpPr>
            <p:spPr bwMode="auto">
              <a:xfrm rot="-2738625">
                <a:off x="3504" y="3181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-10088241">
              <a:off x="2077" y="3673"/>
              <a:ext cx="127" cy="127"/>
              <a:chOff x="2097" y="3617"/>
              <a:chExt cx="127" cy="127"/>
            </a:xfrm>
          </p:grpSpPr>
          <p:sp>
            <p:nvSpPr>
              <p:cNvPr id="40995" name="Oval 131"/>
              <p:cNvSpPr>
                <a:spLocks noChangeArrowheads="1"/>
              </p:cNvSpPr>
              <p:nvPr/>
            </p:nvSpPr>
            <p:spPr bwMode="auto">
              <a:xfrm rot="6903457">
                <a:off x="2097" y="3620"/>
                <a:ext cx="124" cy="1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lin ang="2700000" scaled="1"/>
              </a:gra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996" name="Oval 132"/>
              <p:cNvSpPr>
                <a:spLocks noChangeArrowheads="1"/>
              </p:cNvSpPr>
              <p:nvPr/>
            </p:nvSpPr>
            <p:spPr bwMode="auto">
              <a:xfrm rot="6903457">
                <a:off x="2145" y="3594"/>
                <a:ext cx="56" cy="102"/>
              </a:xfrm>
              <a:prstGeom prst="ellipse">
                <a:avLst/>
              </a:prstGeom>
              <a:solidFill>
                <a:schemeClr val="bg1"/>
              </a:solidFill>
              <a:ln w="10160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0986" name="AutoShape 136"/>
            <p:cNvSpPr>
              <a:spLocks noChangeArrowheads="1"/>
            </p:cNvSpPr>
            <p:nvPr/>
          </p:nvSpPr>
          <p:spPr bwMode="auto">
            <a:xfrm>
              <a:off x="1237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137"/>
            <p:cNvSpPr>
              <a:spLocks noChangeArrowheads="1"/>
            </p:cNvSpPr>
            <p:nvPr/>
          </p:nvSpPr>
          <p:spPr bwMode="auto">
            <a:xfrm>
              <a:off x="1890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138"/>
            <p:cNvSpPr>
              <a:spLocks noChangeArrowheads="1"/>
            </p:cNvSpPr>
            <p:nvPr/>
          </p:nvSpPr>
          <p:spPr bwMode="auto">
            <a:xfrm>
              <a:off x="2543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139"/>
            <p:cNvSpPr>
              <a:spLocks noChangeArrowheads="1"/>
            </p:cNvSpPr>
            <p:nvPr/>
          </p:nvSpPr>
          <p:spPr bwMode="auto">
            <a:xfrm>
              <a:off x="3892" y="3183"/>
              <a:ext cx="486" cy="726"/>
            </a:xfrm>
            <a:prstGeom prst="can">
              <a:avLst>
                <a:gd name="adj" fmla="val 37346"/>
              </a:avLst>
            </a:prstGeom>
            <a:solidFill>
              <a:schemeClr val="accent1">
                <a:alpha val="30196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Text Box 140"/>
            <p:cNvSpPr txBox="1">
              <a:spLocks noChangeArrowheads="1"/>
            </p:cNvSpPr>
            <p:nvPr/>
          </p:nvSpPr>
          <p:spPr bwMode="auto">
            <a:xfrm>
              <a:off x="3218" y="3393"/>
              <a:ext cx="428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>
                  <a:latin typeface="Candara" pitchFamily="34" charset="0"/>
                </a:rPr>
                <a:t>...</a:t>
              </a:r>
            </a:p>
          </p:txBody>
        </p:sp>
        <p:sp>
          <p:nvSpPr>
            <p:cNvPr id="40991" name="Text Box 141"/>
            <p:cNvSpPr txBox="1">
              <a:spLocks noChangeArrowheads="1"/>
            </p:cNvSpPr>
            <p:nvPr/>
          </p:nvSpPr>
          <p:spPr bwMode="auto">
            <a:xfrm>
              <a:off x="1360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1</a:t>
              </a:r>
            </a:p>
          </p:txBody>
        </p:sp>
        <p:sp>
          <p:nvSpPr>
            <p:cNvPr id="40992" name="Text Box 142"/>
            <p:cNvSpPr txBox="1">
              <a:spLocks noChangeArrowheads="1"/>
            </p:cNvSpPr>
            <p:nvPr/>
          </p:nvSpPr>
          <p:spPr bwMode="auto">
            <a:xfrm>
              <a:off x="3997" y="3859"/>
              <a:ext cx="292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m</a:t>
              </a:r>
            </a:p>
          </p:txBody>
        </p:sp>
        <p:sp>
          <p:nvSpPr>
            <p:cNvPr id="40993" name="Text Box 143"/>
            <p:cNvSpPr txBox="1">
              <a:spLocks noChangeArrowheads="1"/>
            </p:cNvSpPr>
            <p:nvPr/>
          </p:nvSpPr>
          <p:spPr bwMode="auto">
            <a:xfrm>
              <a:off x="2698" y="3859"/>
              <a:ext cx="204" cy="327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>
                  <a:latin typeface="Candara" pitchFamily="34" charset="0"/>
                </a:rPr>
                <a:t>3</a:t>
              </a:r>
            </a:p>
          </p:txBody>
        </p:sp>
        <p:sp>
          <p:nvSpPr>
            <p:cNvPr id="40994" name="Text Box 144"/>
            <p:cNvSpPr txBox="1">
              <a:spLocks noChangeArrowheads="1"/>
            </p:cNvSpPr>
            <p:nvPr/>
          </p:nvSpPr>
          <p:spPr bwMode="auto">
            <a:xfrm>
              <a:off x="2039" y="3859"/>
              <a:ext cx="204" cy="346"/>
            </a:xfrm>
            <a:prstGeom prst="rect">
              <a:avLst/>
            </a:prstGeom>
            <a:noFill/>
            <a:ln w="1016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i="1">
                  <a:latin typeface="Candara" pitchFamily="34" charset="0"/>
                </a:rPr>
                <a:t>2</a:t>
              </a:r>
            </a:p>
          </p:txBody>
        </p:sp>
      </p:grpSp>
      <p:sp>
        <p:nvSpPr>
          <p:cNvPr id="369809" name="AutoShape 145"/>
          <p:cNvSpPr>
            <a:spLocks noChangeArrowheads="1"/>
          </p:cNvSpPr>
          <p:nvPr/>
        </p:nvSpPr>
        <p:spPr bwMode="auto">
          <a:xfrm rot="5400000">
            <a:off x="4158457" y="4533487"/>
            <a:ext cx="598488" cy="479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 w="1016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6" descr="green_apple_mirr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120">
            <a:off x="7282116" y="990791"/>
            <a:ext cx="8112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0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0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231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Approximate</a:t>
            </a:r>
            <a:r>
              <a:rPr lang="en-US" dirty="0"/>
              <a:t> Set Membership </a:t>
            </a:r>
            <a:r>
              <a:rPr lang="en-US" dirty="0">
                <a:solidFill>
                  <a:srgbClr val="FF0000"/>
                </a:solidFill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Idea: Use the data structure to </a:t>
                </a:r>
                <a:r>
                  <a:rPr lang="en-US" b="1" dirty="0"/>
                  <a:t>encode the set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400" dirty="0"/>
                  <a:t>Length of encoding must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dirty="0"/>
                  <a:t>Create a data structure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33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400" dirty="0"/>
                  <a:t>The data structure A specifies a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/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2"/>
                <a:r>
                  <a:rPr lang="en-US" sz="2400" dirty="0"/>
                  <a:t>Those on which A says ‘yes’</a:t>
                </a:r>
              </a:p>
              <a:p>
                <a:r>
                  <a:rPr lang="en-US" b="1" dirty="0"/>
                  <a:t>Encode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707" y="1582670"/>
                <a:ext cx="8611210" cy="4525963"/>
              </a:xfrm>
              <a:blipFill>
                <a:blip r:embed="rId2"/>
                <a:stretch>
                  <a:fillRect l="-1132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704516" y="1758413"/>
            <a:ext cx="2355224" cy="1190632"/>
            <a:chOff x="8723328" y="1999058"/>
            <a:chExt cx="3140299" cy="1587509"/>
          </a:xfrm>
        </p:grpSpPr>
        <p:sp>
          <p:nvSpPr>
            <p:cNvPr id="11" name="Oval 5"/>
            <p:cNvSpPr>
              <a:spLocks/>
            </p:cNvSpPr>
            <p:nvPr/>
          </p:nvSpPr>
          <p:spPr bwMode="auto">
            <a:xfrm>
              <a:off x="9043985" y="2583834"/>
              <a:ext cx="2179335" cy="94911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val 7"/>
            <p:cNvSpPr>
              <a:spLocks/>
            </p:cNvSpPr>
            <p:nvPr/>
          </p:nvSpPr>
          <p:spPr bwMode="auto">
            <a:xfrm>
              <a:off x="8723328" y="1999058"/>
              <a:ext cx="3140299" cy="1587509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250" dirty="0"/>
            </a:p>
          </p:txBody>
        </p:sp>
        <p:sp>
          <p:nvSpPr>
            <p:cNvPr id="10" name="Oval 3"/>
            <p:cNvSpPr>
              <a:spLocks/>
            </p:cNvSpPr>
            <p:nvPr/>
          </p:nvSpPr>
          <p:spPr bwMode="auto">
            <a:xfrm>
              <a:off x="9224708" y="2777758"/>
              <a:ext cx="1244134" cy="690497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508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4531" y="1999058"/>
                  <a:ext cx="649665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001" y="2815336"/>
                  <a:ext cx="585545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0902" y="2722225"/>
                  <a:ext cx="585545" cy="632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6DA55D2-4548-4EDA-B53D-3B8B10FC9A7A}"/>
              </a:ext>
            </a:extLst>
          </p:cNvPr>
          <p:cNvSpPr/>
          <p:nvPr/>
        </p:nvSpPr>
        <p:spPr bwMode="auto">
          <a:xfrm>
            <a:off x="6344529" y="3516923"/>
            <a:ext cx="991773" cy="534572"/>
          </a:xfrm>
          <a:prstGeom prst="wedgeRoundRectCallout">
            <a:avLst>
              <a:gd name="adj1" fmla="val 91933"/>
              <a:gd name="adj2" fmla="val -7565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False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F2ACAFA-B560-4FEA-8276-B4A808DB0AED}"/>
              </a:ext>
            </a:extLst>
          </p:cNvPr>
          <p:cNvSpPr/>
          <p:nvPr/>
        </p:nvSpPr>
        <p:spPr bwMode="auto">
          <a:xfrm>
            <a:off x="7997555" y="3578365"/>
            <a:ext cx="991773" cy="534572"/>
          </a:xfrm>
          <a:prstGeom prst="wedgeRoundRectCallout">
            <a:avLst>
              <a:gd name="adj1" fmla="val -3102"/>
              <a:gd name="adj2" fmla="val -9407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True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positives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/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C33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AEC6A-0AC6-4F7E-95AA-E9DF5F3B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25" y="5866914"/>
                <a:ext cx="193430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F8C3DF-24E2-4D0D-8594-B1BF97A109FB}"/>
              </a:ext>
            </a:extLst>
          </p:cNvPr>
          <p:cNvSpPr txBox="1"/>
          <p:nvPr/>
        </p:nvSpPr>
        <p:spPr>
          <a:xfrm>
            <a:off x="3010450" y="5885440"/>
            <a:ext cx="42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/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Encoding of S relative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CC3300"/>
                    </a:solidFill>
                  </a:rPr>
                  <a:t> 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F5DDEE-E8BE-4E64-BE45-3EA4F0794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29" y="5739861"/>
                <a:ext cx="2316553" cy="843501"/>
              </a:xfrm>
              <a:prstGeom prst="rect">
                <a:avLst/>
              </a:prstGeom>
              <a:blipFill>
                <a:blip r:embed="rId7"/>
                <a:stretch>
                  <a:fillRect t="-5072" r="-2368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115791-B573-4544-8BA6-03FEF51F7BDF}"/>
              </a:ext>
            </a:extLst>
          </p:cNvPr>
          <p:cNvCxnSpPr/>
          <p:nvPr/>
        </p:nvCxnSpPr>
        <p:spPr bwMode="auto">
          <a:xfrm>
            <a:off x="6049107" y="6127166"/>
            <a:ext cx="9681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EA16F4-89BC-496D-8CDC-F2393E8F23A8}"/>
              </a:ext>
            </a:extLst>
          </p:cNvPr>
          <p:cNvSpPr txBox="1"/>
          <p:nvPr/>
        </p:nvSpPr>
        <p:spPr>
          <a:xfrm>
            <a:off x="7166426" y="5885440"/>
            <a:ext cx="968139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3300"/>
                </a:solidFill>
              </a:rPr>
              <a:t>S</a:t>
            </a:r>
            <a:endParaRPr lang="en-IL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6" grpId="0" animBg="1"/>
      <p:bldP spid="7" grpId="0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Many and very common in practice:</a:t>
            </a:r>
          </a:p>
          <a:p>
            <a:pPr lvl="1"/>
            <a:r>
              <a:rPr lang="en-US" sz="2400" dirty="0"/>
              <a:t>Databases, networking, SPAM filtering and more</a:t>
            </a:r>
          </a:p>
          <a:p>
            <a:r>
              <a:rPr lang="en-US" sz="2700" dirty="0"/>
              <a:t>Common practice: cache</a:t>
            </a:r>
          </a:p>
          <a:p>
            <a:pPr lvl="1"/>
            <a:r>
              <a:rPr lang="en-US" sz="2400" b="1" dirty="0"/>
              <a:t>Approximate the cache’s content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3617" y="3627516"/>
            <a:ext cx="6514199" cy="1875561"/>
            <a:chOff x="2084479" y="3237059"/>
            <a:chExt cx="8685598" cy="2500748"/>
          </a:xfrm>
        </p:grpSpPr>
        <p:sp>
          <p:nvSpPr>
            <p:cNvPr id="5" name="Rectangle 4"/>
            <p:cNvSpPr/>
            <p:nvPr/>
          </p:nvSpPr>
          <p:spPr>
            <a:xfrm>
              <a:off x="8724280" y="4688325"/>
              <a:ext cx="1465118" cy="1049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Web Proxy Cache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02212" y="4402818"/>
              <a:ext cx="2307101" cy="125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Filter: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Approximation of the Cache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479" y="4397377"/>
              <a:ext cx="1045846" cy="104584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3143164" y="4587878"/>
              <a:ext cx="1470783" cy="40697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</a:t>
              </a:r>
            </a:p>
          </p:txBody>
        </p:sp>
        <p:sp>
          <p:nvSpPr>
            <p:cNvPr id="9" name="Cloud 8"/>
            <p:cNvSpPr/>
            <p:nvPr/>
          </p:nvSpPr>
          <p:spPr>
            <a:xfrm>
              <a:off x="8620366" y="3237059"/>
              <a:ext cx="2149711" cy="10702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External Web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0314139">
              <a:off x="6750002" y="4338494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728723">
              <a:off x="6788101" y="4885752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2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- Cache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Serves as a filter for accessing slow storage</a:t>
            </a:r>
          </a:p>
          <a:p>
            <a:pPr lvl="1"/>
            <a:r>
              <a:rPr lang="en-US" dirty="0"/>
              <a:t>Requests arrive first at the filter which determines which requests reside in the proxy’s cache and which should be fetched from the network. </a:t>
            </a:r>
          </a:p>
          <a:p>
            <a:pPr lvl="1"/>
            <a:r>
              <a:rPr lang="en-US" dirty="0"/>
              <a:t>The cost of a false positive is a cache miss.</a:t>
            </a:r>
            <a:endParaRPr lang="en-US" sz="2400" dirty="0"/>
          </a:p>
          <a:p>
            <a:r>
              <a:rPr lang="en-US" dirty="0"/>
              <a:t>What happens if the cache uses an LRU policy?</a:t>
            </a:r>
          </a:p>
          <a:p>
            <a:endParaRPr lang="he-IL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50368" y="3804452"/>
            <a:ext cx="6234549" cy="1875561"/>
            <a:chOff x="2084479" y="3237059"/>
            <a:chExt cx="8312732" cy="2500748"/>
          </a:xfrm>
        </p:grpSpPr>
        <p:sp>
          <p:nvSpPr>
            <p:cNvPr id="4" name="Rectangle 3"/>
            <p:cNvSpPr/>
            <p:nvPr/>
          </p:nvSpPr>
          <p:spPr>
            <a:xfrm>
              <a:off x="8724280" y="4688325"/>
              <a:ext cx="1465118" cy="1049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Web Proxy Cache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848466" y="4402817"/>
              <a:ext cx="1880758" cy="125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Filter:</a:t>
              </a:r>
            </a:p>
            <a:p>
              <a:pPr algn="ctr"/>
              <a:r>
                <a:rPr lang="en-US" dirty="0"/>
                <a:t>Approximation of the Cache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479" y="4397377"/>
              <a:ext cx="1045846" cy="1045846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3331392" y="4587878"/>
              <a:ext cx="1470782" cy="40697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</a:t>
              </a:r>
            </a:p>
          </p:txBody>
        </p:sp>
        <p:sp>
          <p:nvSpPr>
            <p:cNvPr id="8" name="Cloud 7"/>
            <p:cNvSpPr/>
            <p:nvPr/>
          </p:nvSpPr>
          <p:spPr>
            <a:xfrm>
              <a:off x="8620365" y="3237059"/>
              <a:ext cx="1776846" cy="107026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External Web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20314139">
              <a:off x="6750002" y="4338494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728723">
              <a:off x="6788101" y="4885752"/>
              <a:ext cx="1891145" cy="218208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2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Succinct Dictionary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succinct and efficient dictionary is given in [ANS10]:</a:t>
                </a:r>
              </a:p>
              <a:p>
                <a:pPr lvl="1"/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Constant</a:t>
                </a:r>
                <a:r>
                  <a:rPr lang="en-US" sz="2400" dirty="0"/>
                  <a:t> time operations </a:t>
                </a:r>
                <a:r>
                  <a:rPr lang="en-US" sz="2400" b="1" dirty="0"/>
                  <a:t>in worst case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b="1" dirty="0">
                    <a:solidFill>
                      <a:srgbClr val="0070C0"/>
                    </a:solidFill>
                  </a:rPr>
                  <a:t>Succinct</a:t>
                </a:r>
                <a:r>
                  <a:rPr lang="en-US" sz="2400" dirty="0"/>
                  <a:t> representation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bits.</a:t>
                </a:r>
              </a:p>
              <a:p>
                <a:r>
                  <a:rPr lang="en-US" dirty="0"/>
                  <a:t>When storing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additional bits for each element space becomes: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1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9165"/>
            <a:ext cx="7886700" cy="994172"/>
          </a:xfrm>
        </p:spPr>
        <p:txBody>
          <a:bodyPr>
            <a:normAutofit/>
          </a:bodyPr>
          <a:lstStyle/>
          <a:p>
            <a:pPr algn="ctr" rtl="1" eaLnBrk="0" fontAlgn="base" hangingPunct="0">
              <a:spcAft>
                <a:spcPct val="0"/>
              </a:spcAft>
            </a:pPr>
            <a:r>
              <a:rPr lang="en-US" altLang="he-IL" sz="3000" b="1" dirty="0">
                <a:solidFill>
                  <a:srgbClr val="003399"/>
                </a:solidFill>
              </a:rPr>
              <a:t>Communication Complexity Protocol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84747"/>
            <a:ext cx="7370276" cy="30861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dirty="0"/>
              <a:t>Protocols differ by  </a:t>
            </a:r>
          </a:p>
          <a:p>
            <a:pPr>
              <a:defRPr/>
            </a:pPr>
            <a:r>
              <a:rPr lang="en-US" sz="2400" dirty="0"/>
              <a:t>Network layout</a:t>
            </a:r>
          </a:p>
          <a:p>
            <a:pPr lvl="1">
              <a:defRPr/>
            </a:pPr>
            <a:r>
              <a:rPr lang="en-US" sz="2400" dirty="0"/>
              <a:t>Who talk to who and number of rounds</a:t>
            </a:r>
          </a:p>
          <a:p>
            <a:pPr lvl="2">
              <a:defRPr/>
            </a:pPr>
            <a:r>
              <a:rPr lang="en-US" sz="2400" dirty="0"/>
              <a:t>Interactive Model</a:t>
            </a:r>
          </a:p>
          <a:p>
            <a:pPr lvl="2">
              <a:defRPr/>
            </a:pPr>
            <a:r>
              <a:rPr lang="en-US" sz="2400" dirty="0"/>
              <a:t>Simultaneous Message Model</a:t>
            </a:r>
          </a:p>
          <a:p>
            <a:pPr>
              <a:defRPr/>
            </a:pPr>
            <a:r>
              <a:rPr lang="en-US" sz="2400" dirty="0"/>
              <a:t>Use of Randomness</a:t>
            </a:r>
          </a:p>
          <a:p>
            <a:pPr lvl="1">
              <a:defRPr/>
            </a:pPr>
            <a:r>
              <a:rPr lang="en-US" sz="2400" dirty="0"/>
              <a:t>Shared public randomness</a:t>
            </a:r>
          </a:p>
          <a:p>
            <a:pPr lvl="2">
              <a:defRPr/>
            </a:pPr>
            <a:r>
              <a:rPr lang="en-US" sz="2400" dirty="0"/>
              <a:t>Independent of the inputs</a:t>
            </a:r>
          </a:p>
          <a:p>
            <a:pPr lvl="1">
              <a:defRPr/>
            </a:pPr>
            <a:r>
              <a:rPr lang="en-US" sz="2400" dirty="0"/>
              <a:t>Private Randomness</a:t>
            </a:r>
            <a:endParaRPr lang="en-IL" sz="2400" dirty="0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fld id="{DB2DE647-5665-41B8-AB88-61435330CB2C}" type="slidenum">
              <a:rPr lang="he-IL" altLang="he-IL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ClrTx/>
                <a:buSzTx/>
                <a:buNone/>
                <a:defRPr/>
              </a:pPr>
              <a:t>48</a:t>
            </a:fld>
            <a:endParaRPr lang="en-US" altLang="he-IL" sz="105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853" y="3833814"/>
            <a:ext cx="1633230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685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Orthogonal!</a:t>
            </a:r>
            <a:endParaRPr lang="en-IL" sz="210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35103" y="3033714"/>
            <a:ext cx="2865448" cy="275035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hangingPunct="1">
              <a:spcBef>
                <a:spcPct val="50000"/>
              </a:spcBef>
              <a:defRPr/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17072" y="1332315"/>
                <a:ext cx="4951561" cy="904863"/>
              </a:xfrm>
              <a:prstGeom prst="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hangingPunct="1">
                  <a:spcBef>
                    <a:spcPct val="20000"/>
                  </a:spcBef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Deterministic complexity is often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  <a:p>
                <a:pPr marL="257175" indent="-257175" defTabSz="685800" eaLnBrk="1" hangingPunct="1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Example: equality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072" y="1332315"/>
                <a:ext cx="4951561" cy="904863"/>
              </a:xfrm>
              <a:prstGeom prst="rect">
                <a:avLst/>
              </a:prstGeom>
              <a:blipFill>
                <a:blip r:embed="rId3"/>
                <a:stretch>
                  <a:fillRect l="-1970" t="-5405" b="-148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65A9260-E800-96AD-DFA7-FFB0A4831741}"/>
              </a:ext>
            </a:extLst>
          </p:cNvPr>
          <p:cNvSpPr txBox="1"/>
          <p:nvPr/>
        </p:nvSpPr>
        <p:spPr>
          <a:xfrm>
            <a:off x="697662" y="6057982"/>
            <a:ext cx="68138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/>
                <a:cs typeface="+mn-cs"/>
              </a:rPr>
              <a:t>SMMPC: Simultaneous Message Model with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Private Coins</a:t>
            </a:r>
          </a:p>
        </p:txBody>
      </p:sp>
    </p:spTree>
    <p:extLst>
      <p:ext uri="{BB962C8B-B14F-4D97-AF65-F5344CB8AC3E}">
        <p14:creationId xmlns:p14="http://schemas.microsoft.com/office/powerpoint/2010/main" val="32675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fld id="{D3F7762E-15F5-4536-B119-0ECC143542EA}" type="slidenum">
              <a:rPr lang="he-IL" altLang="he-IL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ClrTx/>
                <a:buSzTx/>
                <a:buNone/>
                <a:defRPr/>
              </a:pPr>
              <a:t>49</a:t>
            </a:fld>
            <a:endParaRPr lang="en-US" altLang="he-IL" sz="1050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8380" y="450368"/>
            <a:ext cx="7886700" cy="994172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altLang="he-IL" sz="4000" b="1" dirty="0">
                <a:solidFill>
                  <a:srgbClr val="003399"/>
                </a:solidFill>
              </a:rPr>
              <a:t>Simultaneous Messages Model</a:t>
            </a:r>
          </a:p>
        </p:txBody>
      </p:sp>
      <p:pic>
        <p:nvPicPr>
          <p:cNvPr id="32772" name="Picture 67" descr="cap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8" y="1606154"/>
            <a:ext cx="403622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8" descr="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1640683"/>
            <a:ext cx="45601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340710" y="2530883"/>
            <a:ext cx="184731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2512219" y="3104764"/>
            <a:ext cx="406004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6934017" y="2530883"/>
            <a:ext cx="184731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6105525" y="3104764"/>
            <a:ext cx="406004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29942" y="2459831"/>
            <a:ext cx="50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084219" y="2440781"/>
            <a:ext cx="50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2780" name="Picture 70" descr="dr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0" y="3530205"/>
            <a:ext cx="410765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4027886" y="5054204"/>
            <a:ext cx="921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f(x,y)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2646761" y="2810531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>
            <a:off x="6240067" y="2810531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202" name="AutoShape 18"/>
          <p:cNvSpPr>
            <a:spLocks noChangeArrowheads="1"/>
          </p:cNvSpPr>
          <p:nvPr/>
        </p:nvSpPr>
        <p:spPr bwMode="auto">
          <a:xfrm>
            <a:off x="4436270" y="4841737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64936" y="4727454"/>
                <a:ext cx="2750546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hangingPunct="1">
                  <a:spcBef>
                    <a:spcPct val="20000"/>
                  </a:spcBef>
                  <a:defRPr/>
                </a:pPr>
                <a:r>
                  <a:rPr 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36" y="4727454"/>
                <a:ext cx="2750546" cy="461665"/>
              </a:xfrm>
              <a:prstGeom prst="rect">
                <a:avLst/>
              </a:prstGeom>
              <a:blipFill>
                <a:blip r:embed="rId7"/>
                <a:stretch>
                  <a:fillRect l="-2661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859B5F-90FF-A461-9F86-F3C7CD7508DC}"/>
                  </a:ext>
                </a:extLst>
              </p:cNvPr>
              <p:cNvSpPr txBox="1"/>
              <p:nvPr/>
            </p:nvSpPr>
            <p:spPr>
              <a:xfrm>
                <a:off x="1257300" y="3016443"/>
                <a:ext cx="9775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859B5F-90FF-A461-9F86-F3C7CD75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016443"/>
                <a:ext cx="977504" cy="415498"/>
              </a:xfrm>
              <a:prstGeom prst="rect">
                <a:avLst/>
              </a:prstGeom>
              <a:blipFill>
                <a:blip r:embed="rId8"/>
                <a:stretch>
                  <a:fillRect r="-18012" b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9D1B3-D21E-EBF0-42CE-2936463B6FA5}"/>
                  </a:ext>
                </a:extLst>
              </p:cNvPr>
              <p:cNvSpPr txBox="1"/>
              <p:nvPr/>
            </p:nvSpPr>
            <p:spPr>
              <a:xfrm>
                <a:off x="4857750" y="2946958"/>
                <a:ext cx="4060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9D1B3-D21E-EBF0-42CE-2936463B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0" y="2946958"/>
                <a:ext cx="406004" cy="415498"/>
              </a:xfrm>
              <a:prstGeom prst="rect">
                <a:avLst/>
              </a:prstGeom>
              <a:blipFill>
                <a:blip r:embed="rId9"/>
                <a:stretch>
                  <a:fillRect r="-193939" b="-14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C7C3D-A2F4-C043-5A5F-8EF682FE55E7}"/>
                  </a:ext>
                </a:extLst>
              </p:cNvPr>
              <p:cNvSpPr txBox="1"/>
              <p:nvPr/>
            </p:nvSpPr>
            <p:spPr>
              <a:xfrm>
                <a:off x="2130679" y="4460640"/>
                <a:ext cx="174783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lang="en-US" sz="21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IL" sz="21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4C7C3D-A2F4-C043-5A5F-8EF682FE5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79" y="4460640"/>
                <a:ext cx="1747838" cy="415498"/>
              </a:xfrm>
              <a:prstGeom prst="rect">
                <a:avLst/>
              </a:prstGeom>
              <a:blipFill>
                <a:blip r:embed="rId10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B485F49-9ACB-4921-55BC-4A40DF4508DB}"/>
              </a:ext>
            </a:extLst>
          </p:cNvPr>
          <p:cNvSpPr txBox="1"/>
          <p:nvPr/>
        </p:nvSpPr>
        <p:spPr>
          <a:xfrm>
            <a:off x="4712495" y="5420746"/>
            <a:ext cx="4209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00000"/>
                </a:solidFill>
                <a:latin typeface="Calibri" panose="020F0502020204030204"/>
                <a:cs typeface="+mn-cs"/>
              </a:rPr>
              <a:t>No shared randomness: Private Coins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7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0518E-7 L 0.26093 0.285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42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L -0.26303 0.285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142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0" grpId="1" animBg="1"/>
      <p:bldP spid="221192" grpId="0" animBg="1"/>
      <p:bldP spid="221192" grpId="1" animBg="1"/>
      <p:bldP spid="221199" grpId="0"/>
      <p:bldP spid="221200" grpId="0" animBg="1"/>
      <p:bldP spid="221200" grpId="1" animBg="1"/>
      <p:bldP spid="221201" grpId="0" animBg="1"/>
      <p:bldP spid="221201" grpId="1" animBg="1"/>
      <p:bldP spid="221202" grpId="0" animBg="1"/>
      <p:bldP spid="2" grpId="0" animBg="1"/>
      <p:bldP spid="3" grpId="0"/>
      <p:bldP spid="19" grpId="0"/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9F04-E80D-F96E-0948-B646DFEE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03C5-268E-8D0B-2706-D309EF80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4D03F-FCD8-3589-0B84-467246ABF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random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4D03F-FCD8-3589-0B84-467246ABF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32C57-F397-B64A-E406-3301947BFD63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15A8E01-A470-FFAE-F811-8DF28ECFC026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6A44D-49D0-C44A-C69B-4B533B639F7A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7DF8A-9A1F-5B39-9466-A6E4947939BF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760C27-FEA4-2051-5EA6-57EF7CD86F8D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79B3A8-9FC1-AD94-4F0F-C3B184012D00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A522B71-7FE2-45B0-07D6-B6CCE4C91526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2DC40D-0AF8-6592-47E8-D093B26F6AA6}"/>
              </a:ext>
            </a:extLst>
          </p:cNvPr>
          <p:cNvSpPr/>
          <p:nvPr/>
        </p:nvSpPr>
        <p:spPr bwMode="auto">
          <a:xfrm>
            <a:off x="4011283" y="1639019"/>
            <a:ext cx="3174521" cy="621102"/>
          </a:xfrm>
          <a:prstGeom prst="wedgeRoundRectCallout">
            <a:avLst>
              <a:gd name="adj1" fmla="val -121376"/>
              <a:gd name="adj2" fmla="val 259722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Probability over what? 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fld id="{8CB31058-7DCC-4A0F-AB94-5A805BA0BB10}" type="slidenum">
              <a:rPr lang="he-IL" altLang="he-IL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ClrTx/>
                <a:buSzTx/>
                <a:buNone/>
                <a:defRPr/>
              </a:pPr>
              <a:t>50</a:t>
            </a:fld>
            <a:endParaRPr lang="en-US" altLang="he-IL" sz="105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7682" y="238321"/>
            <a:ext cx="7886700" cy="994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he-IL" sz="4000" b="1" dirty="0">
                <a:solidFill>
                  <a:srgbClr val="003399"/>
                </a:solidFill>
              </a:rPr>
              <a:t>Simultaneous Equality Testing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2107406" y="2530883"/>
            <a:ext cx="1214438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770460" y="3104764"/>
            <a:ext cx="1889522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229917" y="2459831"/>
            <a:ext cx="50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4823" name="Picture 70" descr="dr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0" y="4995864"/>
            <a:ext cx="410765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2646761" y="2810531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1143001" y="3086100"/>
            <a:ext cx="640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C(x)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5737622" y="2532073"/>
            <a:ext cx="1214438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5400676" y="3105954"/>
            <a:ext cx="1889522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>
            <a:off x="6276976" y="2811722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7364017" y="2461022"/>
            <a:ext cx="50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7296151" y="3063479"/>
            <a:ext cx="6405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C(y)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57425" y="3121821"/>
            <a:ext cx="906066" cy="821532"/>
            <a:chOff x="924" y="2242"/>
            <a:chExt cx="761" cy="690"/>
          </a:xfrm>
        </p:grpSpPr>
        <p:sp>
          <p:nvSpPr>
            <p:cNvPr id="34857" name="Rectangle 18"/>
            <p:cNvSpPr>
              <a:spLocks noChangeArrowheads="1"/>
            </p:cNvSpPr>
            <p:nvPr/>
          </p:nvSpPr>
          <p:spPr bwMode="auto">
            <a:xfrm>
              <a:off x="924" y="2242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8" name="Rectangle 19"/>
            <p:cNvSpPr>
              <a:spLocks noChangeArrowheads="1"/>
            </p:cNvSpPr>
            <p:nvPr/>
          </p:nvSpPr>
          <p:spPr bwMode="auto">
            <a:xfrm>
              <a:off x="924" y="246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9" name="Rectangle 20"/>
            <p:cNvSpPr>
              <a:spLocks noChangeArrowheads="1"/>
            </p:cNvSpPr>
            <p:nvPr/>
          </p:nvSpPr>
          <p:spPr bwMode="auto">
            <a:xfrm>
              <a:off x="924" y="2698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0" name="Rectangle 21"/>
            <p:cNvSpPr>
              <a:spLocks noChangeArrowheads="1"/>
            </p:cNvSpPr>
            <p:nvPr/>
          </p:nvSpPr>
          <p:spPr bwMode="auto">
            <a:xfrm>
              <a:off x="1177" y="2242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1" name="Rectangle 22"/>
            <p:cNvSpPr>
              <a:spLocks noChangeArrowheads="1"/>
            </p:cNvSpPr>
            <p:nvPr/>
          </p:nvSpPr>
          <p:spPr bwMode="auto">
            <a:xfrm>
              <a:off x="1177" y="246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2" name="Rectangle 23"/>
            <p:cNvSpPr>
              <a:spLocks noChangeArrowheads="1"/>
            </p:cNvSpPr>
            <p:nvPr/>
          </p:nvSpPr>
          <p:spPr bwMode="auto">
            <a:xfrm>
              <a:off x="1177" y="2698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3" name="Rectangle 24"/>
            <p:cNvSpPr>
              <a:spLocks noChangeArrowheads="1"/>
            </p:cNvSpPr>
            <p:nvPr/>
          </p:nvSpPr>
          <p:spPr bwMode="auto">
            <a:xfrm>
              <a:off x="1430" y="2243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4" name="Rectangle 25"/>
            <p:cNvSpPr>
              <a:spLocks noChangeArrowheads="1"/>
            </p:cNvSpPr>
            <p:nvPr/>
          </p:nvSpPr>
          <p:spPr bwMode="auto">
            <a:xfrm>
              <a:off x="1430" y="2470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65" name="Rectangle 26"/>
            <p:cNvSpPr>
              <a:spLocks noChangeArrowheads="1"/>
            </p:cNvSpPr>
            <p:nvPr/>
          </p:nvSpPr>
          <p:spPr bwMode="auto">
            <a:xfrm>
              <a:off x="1430" y="269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887642" y="3121821"/>
            <a:ext cx="906065" cy="821532"/>
            <a:chOff x="924" y="2242"/>
            <a:chExt cx="761" cy="690"/>
          </a:xfrm>
        </p:grpSpPr>
        <p:sp>
          <p:nvSpPr>
            <p:cNvPr id="34848" name="Rectangle 28"/>
            <p:cNvSpPr>
              <a:spLocks noChangeArrowheads="1"/>
            </p:cNvSpPr>
            <p:nvPr/>
          </p:nvSpPr>
          <p:spPr bwMode="auto">
            <a:xfrm>
              <a:off x="924" y="2242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49" name="Rectangle 29"/>
            <p:cNvSpPr>
              <a:spLocks noChangeArrowheads="1"/>
            </p:cNvSpPr>
            <p:nvPr/>
          </p:nvSpPr>
          <p:spPr bwMode="auto">
            <a:xfrm>
              <a:off x="924" y="246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0" name="Rectangle 30"/>
            <p:cNvSpPr>
              <a:spLocks noChangeArrowheads="1"/>
            </p:cNvSpPr>
            <p:nvPr/>
          </p:nvSpPr>
          <p:spPr bwMode="auto">
            <a:xfrm>
              <a:off x="924" y="2698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1" name="Rectangle 31"/>
            <p:cNvSpPr>
              <a:spLocks noChangeArrowheads="1"/>
            </p:cNvSpPr>
            <p:nvPr/>
          </p:nvSpPr>
          <p:spPr bwMode="auto">
            <a:xfrm>
              <a:off x="1177" y="2242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2" name="Rectangle 32"/>
            <p:cNvSpPr>
              <a:spLocks noChangeArrowheads="1"/>
            </p:cNvSpPr>
            <p:nvPr/>
          </p:nvSpPr>
          <p:spPr bwMode="auto">
            <a:xfrm>
              <a:off x="1177" y="246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3" name="Rectangle 33"/>
            <p:cNvSpPr>
              <a:spLocks noChangeArrowheads="1"/>
            </p:cNvSpPr>
            <p:nvPr/>
          </p:nvSpPr>
          <p:spPr bwMode="auto">
            <a:xfrm>
              <a:off x="1177" y="2698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4" name="Rectangle 34"/>
            <p:cNvSpPr>
              <a:spLocks noChangeArrowheads="1"/>
            </p:cNvSpPr>
            <p:nvPr/>
          </p:nvSpPr>
          <p:spPr bwMode="auto">
            <a:xfrm>
              <a:off x="1430" y="2243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5" name="Rectangle 35"/>
            <p:cNvSpPr>
              <a:spLocks noChangeArrowheads="1"/>
            </p:cNvSpPr>
            <p:nvPr/>
          </p:nvSpPr>
          <p:spPr bwMode="auto">
            <a:xfrm>
              <a:off x="1430" y="2470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56" name="Rectangle 36"/>
            <p:cNvSpPr>
              <a:spLocks noChangeArrowheads="1"/>
            </p:cNvSpPr>
            <p:nvPr/>
          </p:nvSpPr>
          <p:spPr bwMode="auto">
            <a:xfrm>
              <a:off x="1430" y="2699"/>
              <a:ext cx="255" cy="233"/>
            </a:xfrm>
            <a:prstGeom prst="rect">
              <a:avLst/>
            </a:prstGeom>
            <a:solidFill>
              <a:srgbClr val="0066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192441" y="3121821"/>
            <a:ext cx="303609" cy="820341"/>
            <a:chOff x="1290" y="3062"/>
            <a:chExt cx="255" cy="689"/>
          </a:xfrm>
        </p:grpSpPr>
        <p:sp>
          <p:nvSpPr>
            <p:cNvPr id="34845" name="Rectangle 38"/>
            <p:cNvSpPr>
              <a:spLocks noChangeArrowheads="1"/>
            </p:cNvSpPr>
            <p:nvPr/>
          </p:nvSpPr>
          <p:spPr bwMode="auto">
            <a:xfrm>
              <a:off x="1290" y="3062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46" name="Rectangle 39"/>
            <p:cNvSpPr>
              <a:spLocks noChangeArrowheads="1"/>
            </p:cNvSpPr>
            <p:nvPr/>
          </p:nvSpPr>
          <p:spPr bwMode="auto">
            <a:xfrm>
              <a:off x="1290" y="3289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47" name="Rectangle 40"/>
            <p:cNvSpPr>
              <a:spLocks noChangeArrowheads="1"/>
            </p:cNvSpPr>
            <p:nvPr/>
          </p:nvSpPr>
          <p:spPr bwMode="auto">
            <a:xfrm>
              <a:off x="1290" y="3518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258617" y="3659987"/>
            <a:ext cx="906065" cy="278607"/>
            <a:chOff x="924" y="2469"/>
            <a:chExt cx="761" cy="234"/>
          </a:xfrm>
        </p:grpSpPr>
        <p:sp>
          <p:nvSpPr>
            <p:cNvPr id="34842" name="Rectangle 42"/>
            <p:cNvSpPr>
              <a:spLocks noChangeArrowheads="1"/>
            </p:cNvSpPr>
            <p:nvPr/>
          </p:nvSpPr>
          <p:spPr bwMode="auto">
            <a:xfrm>
              <a:off x="924" y="2469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43" name="Rectangle 43"/>
            <p:cNvSpPr>
              <a:spLocks noChangeArrowheads="1"/>
            </p:cNvSpPr>
            <p:nvPr/>
          </p:nvSpPr>
          <p:spPr bwMode="auto">
            <a:xfrm>
              <a:off x="1177" y="2469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844" name="Rectangle 44"/>
            <p:cNvSpPr>
              <a:spLocks noChangeArrowheads="1"/>
            </p:cNvSpPr>
            <p:nvPr/>
          </p:nvSpPr>
          <p:spPr bwMode="auto">
            <a:xfrm>
              <a:off x="1430" y="2470"/>
              <a:ext cx="255" cy="233"/>
            </a:xfrm>
            <a:prstGeom prst="rect">
              <a:avLst/>
            </a:prstGeom>
            <a:solidFill>
              <a:srgbClr val="C0C0C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defTabSz="685800" eaLnBrk="1" hangingPunct="1">
                <a:spcBef>
                  <a:spcPct val="50000"/>
                </a:spcBef>
                <a:buClrTx/>
                <a:buSzTx/>
                <a:buNone/>
                <a:defRPr/>
              </a:pPr>
              <a:endParaRPr lang="en-US" altLang="he-IL" sz="12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27373" name="Rectangle 45"/>
          <p:cNvSpPr>
            <a:spLocks noChangeArrowheads="1"/>
          </p:cNvSpPr>
          <p:nvPr/>
        </p:nvSpPr>
        <p:spPr bwMode="auto">
          <a:xfrm>
            <a:off x="4349354" y="4703177"/>
            <a:ext cx="303609" cy="276999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7374" name="Rectangle 46"/>
              <p:cNvSpPr>
                <a:spLocks noChangeArrowheads="1"/>
              </p:cNvSpPr>
              <p:nvPr/>
            </p:nvSpPr>
            <p:spPr bwMode="auto">
              <a:xfrm>
                <a:off x="5280422" y="5318522"/>
                <a:ext cx="2958261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257175" indent="-257175" algn="ctr" defTabSz="685800" eaLnBrk="1" hangingPunct="1">
                  <a:buClr>
                    <a:srgbClr val="3333CC"/>
                  </a:buClr>
                  <a:buNone/>
                  <a:defRPr/>
                </a:pPr>
                <a:r>
                  <a:rPr lang="en-US" altLang="he-IL" sz="2100" dirty="0">
                    <a:solidFill>
                      <a:srgbClr val="000000"/>
                    </a:solidFill>
                    <a:latin typeface="Calibri" panose="020F0502020204030204"/>
                  </a:rPr>
                  <a:t>Communication</a:t>
                </a:r>
                <a:r>
                  <a:rPr lang="en-US" altLang="he-IL" sz="21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he-IL" sz="2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he-IL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he-IL" sz="21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he-IL" sz="21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he-IL" sz="21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he-IL" sz="21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he-IL" sz="2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27374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0422" y="5318522"/>
                <a:ext cx="2958261" cy="371475"/>
              </a:xfrm>
              <a:prstGeom prst="rect">
                <a:avLst/>
              </a:prstGeom>
              <a:blipFill>
                <a:blip r:embed="rId5"/>
                <a:stretch>
                  <a:fillRect t="-9836" b="-442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37" name="Picture 67" descr="cap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8" y="1606154"/>
            <a:ext cx="403622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68" descr="gir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1640683"/>
            <a:ext cx="45601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78" name="Rectangle 50"/>
          <p:cNvSpPr>
            <a:spLocks noChangeArrowheads="1"/>
          </p:cNvSpPr>
          <p:nvPr/>
        </p:nvSpPr>
        <p:spPr bwMode="auto">
          <a:xfrm>
            <a:off x="3356281" y="2493170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lang="en-US" altLang="he-IL" sz="1800" baseline="30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379" name="Rectangle 51"/>
          <p:cNvSpPr>
            <a:spLocks noChangeArrowheads="1"/>
          </p:cNvSpPr>
          <p:nvPr/>
        </p:nvSpPr>
        <p:spPr bwMode="auto">
          <a:xfrm>
            <a:off x="3221000" y="3645695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he-IL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1/2</a:t>
            </a:r>
            <a:r>
              <a:rPr lang="en-US" altLang="he-IL" sz="1800" b="1" dirty="0">
                <a:solidFill>
                  <a:srgbClr val="FF0000"/>
                </a:solidFill>
                <a:latin typeface="cmsy10" pitchFamily="34" charset="0"/>
              </a:rPr>
              <a:t> x </a:t>
            </a:r>
            <a:r>
              <a:rPr lang="en-US" altLang="he-IL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he-IL" sz="1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4638" y="5192316"/>
            <a:ext cx="26546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C </a:t>
            </a:r>
            <a:r>
              <a:rPr lang="en-US" altLang="he-IL" sz="2100" dirty="0">
                <a:solidFill>
                  <a:srgbClr val="000000"/>
                </a:solidFill>
                <a:latin typeface="Calibri" panose="020F0502020204030204"/>
              </a:rPr>
              <a:t>should be a good error correcting code</a:t>
            </a:r>
            <a:r>
              <a:rPr lang="en-US" altLang="he-IL" sz="2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endParaRPr lang="en-US" altLang="he-IL" sz="21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0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0962E-6 L 0.26145 0.2035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017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6823 0.2032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  <p:bldP spid="227334" grpId="1" animBg="1"/>
      <p:bldP spid="227337" grpId="0" animBg="1"/>
      <p:bldP spid="227338" grpId="0"/>
      <p:bldP spid="227340" grpId="0" animBg="1"/>
      <p:bldP spid="227340" grpId="1" animBg="1"/>
      <p:bldP spid="227341" grpId="0" animBg="1"/>
      <p:bldP spid="227343" grpId="0"/>
      <p:bldP spid="227373" grpId="0" animBg="1"/>
      <p:bldP spid="227374" grpId="0"/>
      <p:bldP spid="227378" grpId="0"/>
      <p:bldP spid="227379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98193" y="2885565"/>
            <a:ext cx="2106215" cy="623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85800" eaLnBrk="1" hangingPunct="1">
              <a:spcBef>
                <a:spcPct val="50000"/>
              </a:spcBef>
              <a:defRPr/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866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  <a:defRPr/>
            </a:pPr>
            <a:fld id="{AB4A0C51-02BC-4C43-B5AA-C26DC23D991B}" type="slidenum">
              <a:rPr lang="he-IL" altLang="he-IL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ClrTx/>
                <a:buSzTx/>
                <a:buNone/>
                <a:defRPr/>
              </a:pPr>
              <a:t>51</a:t>
            </a:fld>
            <a:endParaRPr lang="en-US" altLang="he-IL" sz="105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94965" y="916938"/>
            <a:ext cx="7564995" cy="58816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he-IL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 Messages Model: Lower Bound</a:t>
            </a:r>
          </a:p>
        </p:txBody>
      </p:sp>
      <p:pic>
        <p:nvPicPr>
          <p:cNvPr id="36868" name="Picture 67" descr="cap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70" y="2372916"/>
            <a:ext cx="403622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8" descr="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20" y="2386014"/>
            <a:ext cx="45601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4572001" y="3291096"/>
            <a:ext cx="1283494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4924425" y="3871526"/>
            <a:ext cx="406004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6563917" y="3262521"/>
            <a:ext cx="1283494" cy="276999"/>
          </a:xfrm>
          <a:prstGeom prst="rect">
            <a:avLst/>
          </a:prstGeom>
          <a:solidFill>
            <a:schemeClr val="accent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6834187" y="3871526"/>
            <a:ext cx="406004" cy="276999"/>
          </a:xfrm>
          <a:prstGeom prst="rect">
            <a:avLst/>
          </a:prstGeom>
          <a:solidFill>
            <a:srgbClr val="0066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457700" y="2858691"/>
            <a:ext cx="50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494986" y="2906316"/>
            <a:ext cx="50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6876" name="Picture 70" descr="dr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9" y="4158855"/>
            <a:ext cx="410766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5743576" y="5414963"/>
            <a:ext cx="921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he-IL" sz="1800">
                <a:solidFill>
                  <a:srgbClr val="FF0000"/>
                </a:solidFill>
                <a:latin typeface="Comic Sans MS" panose="030F0702030302020204" pitchFamily="66" charset="0"/>
              </a:rPr>
              <a:t>f(x,y)</a:t>
            </a:r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5060158" y="3540384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1201" name="AutoShape 17"/>
          <p:cNvSpPr>
            <a:spLocks noChangeArrowheads="1"/>
          </p:cNvSpPr>
          <p:nvPr/>
        </p:nvSpPr>
        <p:spPr bwMode="auto">
          <a:xfrm>
            <a:off x="6968730" y="3577293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80" name="AutoShape 18"/>
          <p:cNvSpPr>
            <a:spLocks noChangeArrowheads="1"/>
          </p:cNvSpPr>
          <p:nvPr/>
        </p:nvSpPr>
        <p:spPr bwMode="auto">
          <a:xfrm>
            <a:off x="6151961" y="5202497"/>
            <a:ext cx="135731" cy="301109"/>
          </a:xfrm>
          <a:prstGeom prst="downArrow">
            <a:avLst>
              <a:gd name="adj1" fmla="val 50000"/>
              <a:gd name="adj2" fmla="val 37281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spcBef>
                <a:spcPct val="50000"/>
              </a:spcBef>
              <a:buClrTx/>
              <a:buSzTx/>
              <a:buNone/>
              <a:defRPr/>
            </a:pPr>
            <a:endParaRPr lang="en-US" altLang="he-IL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9956" y="2219003"/>
                <a:ext cx="2228850" cy="160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hangingPunct="1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Newman-</a:t>
                </a:r>
                <a:r>
                  <a:rPr lang="en-US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Segedy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96</a:t>
                </a:r>
              </a:p>
              <a:p>
                <a:pPr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|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| +|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| =√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  <a:p>
                <a:pPr defTabSz="685800" eaLnBrk="1" hangingPunct="1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Babai</a:t>
                </a:r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-Kimmel 97</a:t>
                </a:r>
              </a:p>
              <a:p>
                <a:pPr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|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|⋅|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|=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  <a:p>
                <a:pPr defTabSz="685800" eaLnBrk="1" hangingPunct="1">
                  <a:spcBef>
                    <a:spcPct val="20000"/>
                  </a:spcBef>
                  <a:defRPr/>
                </a:pPr>
                <a:endParaRPr lang="en-US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6" y="2219003"/>
                <a:ext cx="2228850" cy="1608774"/>
              </a:xfrm>
              <a:prstGeom prst="rect">
                <a:avLst/>
              </a:prstGeom>
              <a:blipFill>
                <a:blip r:embed="rId7"/>
                <a:stretch>
                  <a:fillRect l="-2466" t="-1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732083" y="3910693"/>
            <a:ext cx="2762472" cy="668161"/>
          </a:xfrm>
          <a:prstGeom prst="wedgeRoundRectCallout">
            <a:avLst>
              <a:gd name="adj1" fmla="val 12716"/>
              <a:gd name="adj2" fmla="val -115166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general:</a:t>
            </a:r>
          </a:p>
          <a:p>
            <a:pPr defTabSz="685800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Deterministic complexity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343" y="4830496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Bottesch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Gavinsky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Klauck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18D3E2-F4DF-D1CB-C541-CAD74545E1EE}"/>
                  </a:ext>
                </a:extLst>
              </p:cNvPr>
              <p:cNvSpPr txBox="1"/>
              <p:nvPr/>
            </p:nvSpPr>
            <p:spPr>
              <a:xfrm>
                <a:off x="4680346" y="4343400"/>
                <a:ext cx="9775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18D3E2-F4DF-D1CB-C541-CAD74545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46" y="4343400"/>
                <a:ext cx="977504" cy="415498"/>
              </a:xfrm>
              <a:prstGeom prst="rect">
                <a:avLst/>
              </a:prstGeom>
              <a:blipFill>
                <a:blip r:embed="rId8"/>
                <a:stretch>
                  <a:fillRect r="-18750" b="-29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66F2CD-8381-B31B-28D0-B3884962DCC9}"/>
                  </a:ext>
                </a:extLst>
              </p:cNvPr>
              <p:cNvSpPr txBox="1"/>
              <p:nvPr/>
            </p:nvSpPr>
            <p:spPr>
              <a:xfrm>
                <a:off x="6800850" y="4343400"/>
                <a:ext cx="4060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1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IL" sz="24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66F2CD-8381-B31B-28D0-B3884962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0" y="4343400"/>
                <a:ext cx="406004" cy="415498"/>
              </a:xfrm>
              <a:prstGeom prst="rect">
                <a:avLst/>
              </a:prstGeom>
              <a:blipFill>
                <a:blip r:embed="rId9"/>
                <a:stretch>
                  <a:fillRect r="-193939" b="-14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28CA3-BF66-4349-CB3F-B9039412C9E2}"/>
                  </a:ext>
                </a:extLst>
              </p:cNvPr>
              <p:cNvSpPr txBox="1"/>
              <p:nvPr/>
            </p:nvSpPr>
            <p:spPr>
              <a:xfrm>
                <a:off x="4199930" y="5251847"/>
                <a:ext cx="174783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hangingPunct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𝜌</m:t>
                      </m:r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lang="en-US" sz="21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sz="21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IL" sz="210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28CA3-BF66-4349-CB3F-B9039412C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30" y="5251847"/>
                <a:ext cx="1747838" cy="415498"/>
              </a:xfrm>
              <a:prstGeom prst="rect">
                <a:avLst/>
              </a:prstGeom>
              <a:blipFill>
                <a:blip r:embed="rId10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2726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520-9F9A-44F2-AA5E-0724591B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Structure of Proofs by Compression or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Relevant to both upper and lower bounds</a:t>
                </a:r>
              </a:p>
              <a:p>
                <a:r>
                  <a:rPr lang="en-US" sz="2800" dirty="0"/>
                  <a:t>Consider a random string  used in the system</a:t>
                </a:r>
              </a:p>
              <a:p>
                <a:r>
                  <a:rPr lang="en-US" sz="2800" dirty="0"/>
                  <a:t>Could be</a:t>
                </a:r>
              </a:p>
              <a:p>
                <a:pPr lvl="2"/>
                <a:r>
                  <a:rPr lang="en-US" dirty="0"/>
                  <a:t>The random function that should be inverted </a:t>
                </a:r>
              </a:p>
              <a:p>
                <a:pPr lvl="2"/>
                <a:r>
                  <a:rPr lang="en-US" dirty="0"/>
                  <a:t>The randomness used by an algorithm</a:t>
                </a:r>
              </a:p>
              <a:p>
                <a:pPr lvl="1"/>
                <a:r>
                  <a:rPr lang="en-US" b="1" dirty="0"/>
                  <a:t>Show that the event you want to bound implies a compression of the randomness</a:t>
                </a:r>
              </a:p>
              <a:p>
                <a:pPr lvl="1"/>
                <a:r>
                  <a:rPr lang="en-US" dirty="0"/>
                  <a:t>Probability of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Hence: probability of bad event is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800" dirty="0"/>
                  <a:t>Sometimes need extra randomness to help us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48" r="-1407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60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08533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we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3622" r="-713" b="-23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778287" y="6143320"/>
            <a:ext cx="2273096" cy="580718"/>
          </a:xfrm>
          <a:prstGeom prst="wedgeRoundRectCallout">
            <a:avLst>
              <a:gd name="adj1" fmla="val -68093"/>
              <a:gd name="adj2" fmla="val -121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000" dirty="0"/>
                  <a:t>information on events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  <a:blipFill>
                <a:blip r:embed="rId2"/>
                <a:stretch>
                  <a:fillRect l="-1461" t="-1166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92100"/>
            <a:ext cx="8229600" cy="698500"/>
          </a:xfrm>
        </p:spPr>
        <p:txBody>
          <a:bodyPr/>
          <a:lstStyle/>
          <a:p>
            <a:pPr rtl="0" eaLnBrk="1" hangingPunct="1"/>
            <a:r>
              <a:rPr lang="en-US" altLang="en-US" dirty="0"/>
              <a:t>The Setting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99" y="1651000"/>
            <a:ext cx="6408615" cy="368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Dynamic dictionary:</a:t>
            </a:r>
          </a:p>
          <a:p>
            <a:pPr lvl="1" eaLnBrk="1" hangingPunct="1"/>
            <a:r>
              <a:rPr lang="en-US" altLang="en-US" sz="2600" dirty="0"/>
              <a:t>Lookups, insertions and deletions</a:t>
            </a:r>
          </a:p>
          <a:p>
            <a:pPr lvl="1" eaLnBrk="1" hangingPunct="1"/>
            <a:r>
              <a:rPr lang="en-US" altLang="en-US" sz="2600" dirty="0"/>
              <a:t>Dynamic vs. static</a:t>
            </a:r>
          </a:p>
          <a:p>
            <a:pPr eaLnBrk="1" hangingPunct="1"/>
            <a:r>
              <a:rPr lang="en-US" altLang="en-US" sz="3000" dirty="0"/>
              <a:t>Performance:</a:t>
            </a:r>
          </a:p>
          <a:p>
            <a:pPr lvl="1" eaLnBrk="1" hangingPunct="1"/>
            <a:r>
              <a:rPr lang="en-US" altLang="en-US" sz="2600" dirty="0"/>
              <a:t>Lookup time</a:t>
            </a:r>
          </a:p>
          <a:p>
            <a:pPr lvl="1" eaLnBrk="1" hangingPunct="1"/>
            <a:r>
              <a:rPr lang="en-US" altLang="en-US" sz="2600" dirty="0"/>
              <a:t>Update time</a:t>
            </a:r>
          </a:p>
          <a:p>
            <a:pPr lvl="1" eaLnBrk="1" hangingPunct="1"/>
            <a:r>
              <a:rPr lang="en-US" altLang="en-US" sz="2600" b="1" dirty="0"/>
              <a:t>Memory utilization</a:t>
            </a:r>
          </a:p>
          <a:p>
            <a:pPr lvl="1" eaLnBrk="1" hangingPunct="1"/>
            <a:r>
              <a:rPr lang="en-US" altLang="en-US" sz="2600" dirty="0"/>
              <a:t>Related problems: </a:t>
            </a:r>
          </a:p>
          <a:p>
            <a:pPr lvl="2" eaLnBrk="1" hangingPunct="1"/>
            <a:r>
              <a:rPr lang="en-US" altLang="en-US" sz="2200" dirty="0"/>
              <a:t>Approximate set membership (Bloom Filter)</a:t>
            </a:r>
          </a:p>
          <a:p>
            <a:pPr lvl="2" eaLnBrk="1" hangingPunct="1"/>
            <a:r>
              <a:rPr lang="en-US" altLang="en-US" sz="2200" dirty="0"/>
              <a:t>Retrieval </a:t>
            </a:r>
          </a:p>
        </p:txBody>
      </p:sp>
      <p:pic>
        <p:nvPicPr>
          <p:cNvPr id="133159" name="Picture 39" descr="Heb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209">
            <a:off x="7861300" y="2205038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0" name="Picture 40" descr="Quicktion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23">
            <a:off x="6891338" y="3279775"/>
            <a:ext cx="12525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8" name="Picture 38" descr="550px-Wiktionary-logo-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740">
            <a:off x="6667500" y="2287588"/>
            <a:ext cx="9556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6ABEF-078E-8CB6-3E4E-A0C1395B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4085-A97A-D56F-59FF-D01BDFD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Space Consumption Terminology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F310F-8006-CEA0-88FC-29FB1B5A7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Information theoretic bound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Implicit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O(1)</a:t>
                </a:r>
              </a:p>
              <a:p>
                <a:r>
                  <a:rPr lang="en-US" b="1" dirty="0">
                    <a:solidFill>
                      <a:srgbClr val="990000"/>
                    </a:solidFill>
                    <a:latin typeface="Candara"/>
                    <a:cs typeface="Arial"/>
                  </a:rPr>
                  <a:t>Succinct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+ 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Compact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Data Structure: </a:t>
                </a:r>
                <a:r>
                  <a:rPr lang="en-US" b="1" i="1" dirty="0">
                    <a:solidFill>
                      <a:srgbClr val="008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)</a:t>
                </a:r>
              </a:p>
              <a:p>
                <a:endParaRPr lang="en-US" sz="2700" i="1" dirty="0">
                  <a:solidFill>
                    <a:srgbClr val="0070C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Universe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𝑈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. Set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For static dictionary</a:t>
                </a:r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0070C0"/>
                        </a:solidFill>
                        <a:latin typeface="Cambria Math"/>
                      </a:rPr>
                      <m:t>ℬ</m:t>
                    </m:r>
                  </m:oMath>
                </a14:m>
                <a:r>
                  <a:rPr lang="en-US" sz="2700" i="1" dirty="0">
                    <a:solidFill>
                      <a:srgbClr val="0070C0"/>
                    </a:solidFill>
                    <a:latin typeface="Candara"/>
                    <a:cs typeface="Arial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solidFill>
                    <a:srgbClr val="008000"/>
                  </a:solidFill>
                  <a:latin typeface="Candara"/>
                  <a:cs typeface="Arial"/>
                </a:endParaRPr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F310F-8006-CEA0-88FC-29FB1B5A7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2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03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82563"/>
            <a:ext cx="9144000" cy="784225"/>
          </a:xfrm>
        </p:spPr>
        <p:txBody>
          <a:bodyPr/>
          <a:lstStyle/>
          <a:p>
            <a:r>
              <a:rPr lang="en-US" altLang="en-US" sz="3600" dirty="0"/>
              <a:t>Major Problem in Hashing Based Schemes: Collisions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3468" y="1088232"/>
            <a:ext cx="9045526" cy="5918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Hash</a:t>
            </a:r>
            <a:r>
              <a:rPr lang="en-US" sz="3200" dirty="0"/>
              <a:t> Tables</a:t>
            </a:r>
          </a:p>
          <a:p>
            <a:pPr lvl="1">
              <a:defRPr/>
            </a:pPr>
            <a:r>
              <a:rPr lang="en-US" sz="2800" dirty="0"/>
              <a:t>Hash Function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 </a:t>
            </a:r>
            <a:r>
              <a:rPr lang="en-US" sz="2800" dirty="0"/>
              <a:t>Table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e-IL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sz="2800" dirty="0"/>
              <a:t>Direct access to memory</a:t>
            </a:r>
            <a:endParaRPr lang="he-IL" sz="2800" dirty="0"/>
          </a:p>
          <a:p>
            <a:pPr lvl="2">
              <a:defRPr/>
            </a:pPr>
            <a:r>
              <a:rPr lang="en-US" sz="2400" dirty="0"/>
              <a:t>Element</a:t>
            </a:r>
            <a:r>
              <a:rPr lang="he-IL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en-US" sz="2400" dirty="0"/>
              <a:t>should ``reside” in </a:t>
            </a:r>
            <a:r>
              <a:rPr lang="en-US" sz="2400" dirty="0">
                <a:latin typeface="Comic Sans MS" pitchFamily="66" charset="0"/>
              </a:rPr>
              <a:t>T[h(x)]</a:t>
            </a: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r>
              <a:rPr lang="en-US" sz="2400" b="1" dirty="0"/>
              <a:t>Collision:</a:t>
            </a:r>
            <a:r>
              <a:rPr lang="he-IL" sz="2400" dirty="0"/>
              <a:t> </a:t>
            </a:r>
            <a:r>
              <a:rPr lang="en-US" sz="2400" dirty="0"/>
              <a:t>two different elements with the same value under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he-IL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981700" y="2273300"/>
            <a:ext cx="1022350" cy="25336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773" name="Right Arrow 5"/>
          <p:cNvSpPr>
            <a:spLocks noChangeArrowheads="1"/>
          </p:cNvSpPr>
          <p:nvPr/>
        </p:nvSpPr>
        <p:spPr bwMode="auto">
          <a:xfrm flipV="1">
            <a:off x="7092950" y="3251200"/>
            <a:ext cx="712788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203950" y="494030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66FF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804150" y="489585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mic Sans MS" panose="030F0702030302020204" pitchFamily="66" charset="0"/>
              </a:rPr>
              <a:t>T</a:t>
            </a:r>
          </a:p>
        </p:txBody>
      </p:sp>
      <p:grpSp>
        <p:nvGrpSpPr>
          <p:cNvPr id="32776" name="Group 72"/>
          <p:cNvGrpSpPr>
            <a:grpSpLocks/>
          </p:cNvGrpSpPr>
          <p:nvPr/>
        </p:nvGrpSpPr>
        <p:grpSpPr bwMode="auto">
          <a:xfrm>
            <a:off x="7848600" y="1962150"/>
            <a:ext cx="449263" cy="2947988"/>
            <a:chOff x="2176" y="2098"/>
            <a:chExt cx="283" cy="1857"/>
          </a:xfrm>
        </p:grpSpPr>
        <p:grpSp>
          <p:nvGrpSpPr>
            <p:cNvPr id="32778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2780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27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3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7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8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781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...</a:t>
                </a:r>
              </a:p>
            </p:txBody>
          </p:sp>
        </p:grpSp>
        <p:sp>
          <p:nvSpPr>
            <p:cNvPr id="32779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 i="1" baseline="-15000" dirty="0"/>
            </a:p>
          </p:txBody>
        </p: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003620" y="3695184"/>
            <a:ext cx="2667030" cy="578882"/>
          </a:xfrm>
          <a:prstGeom prst="wedgeRoundRectCallout">
            <a:avLst>
              <a:gd name="adj1" fmla="val 96931"/>
              <a:gd name="adj2" fmla="val -130188"/>
              <a:gd name="adj3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+mn-cs"/>
              </a:rPr>
              <a:t>Unless</a:t>
            </a:r>
            <a:r>
              <a:rPr lang="en-US" altLang="en-US" sz="2800" dirty="0">
                <a:latin typeface="Comic Sans MS" panose="030F0702030302020204" pitchFamily="66" charset="0"/>
              </a:rPr>
              <a:t> |T| ≥ |</a:t>
            </a:r>
            <a:r>
              <a:rPr lang="en-US" altLang="en-US" sz="2800" dirty="0">
                <a:solidFill>
                  <a:srgbClr val="0066FF"/>
                </a:solidFill>
                <a:latin typeface="Comic Sans MS" panose="030F0702030302020204" pitchFamily="66" charset="0"/>
              </a:rPr>
              <a:t>U|</a:t>
            </a: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Dealing with Collisions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8013" y="1781175"/>
            <a:ext cx="7772400" cy="4114800"/>
          </a:xfrm>
        </p:spPr>
        <p:txBody>
          <a:bodyPr/>
          <a:lstStyle/>
          <a:p>
            <a:r>
              <a:rPr lang="en-US" altLang="en-US" dirty="0"/>
              <a:t>Lots of methods</a:t>
            </a:r>
            <a:endParaRPr lang="he-IL" altLang="en-US" dirty="0"/>
          </a:p>
          <a:p>
            <a:r>
              <a:rPr lang="en-US" altLang="en-US" dirty="0"/>
              <a:t>Common one: </a:t>
            </a:r>
            <a:r>
              <a:rPr lang="en-US" altLang="en-US" b="1" dirty="0"/>
              <a:t>Linear Probing</a:t>
            </a:r>
          </a:p>
          <a:p>
            <a:pPr lvl="1"/>
            <a:r>
              <a:rPr lang="en-US" altLang="en-US" dirty="0"/>
              <a:t>Proposed by Amdahl</a:t>
            </a:r>
            <a:endParaRPr lang="he-IL" altLang="en-US" dirty="0"/>
          </a:p>
          <a:p>
            <a:pPr lvl="1"/>
            <a:r>
              <a:rPr lang="en-US" altLang="en-US" dirty="0"/>
              <a:t>Analyzed by Donald Knuth 1963</a:t>
            </a:r>
          </a:p>
          <a:p>
            <a:r>
              <a:rPr lang="en-US" altLang="en-US" dirty="0"/>
              <a:t>“Birth” of analysis of algorithms</a:t>
            </a:r>
            <a:endParaRPr lang="he-IL" altLang="en-US" dirty="0"/>
          </a:p>
          <a:p>
            <a:pPr lvl="1"/>
            <a:r>
              <a:rPr lang="en-US" altLang="en-US" dirty="0"/>
              <a:t>Probabilistic analysis</a:t>
            </a:r>
            <a:endParaRPr lang="he-IL" altLang="en-US" dirty="0"/>
          </a:p>
          <a:p>
            <a:pPr algn="r" rt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5" name="Picture 8" descr="climb-stack-of-pap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19200"/>
            <a:ext cx="2168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16413"/>
            <a:ext cx="1676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96726</TotalTime>
  <Words>4342</Words>
  <Application>Microsoft Office PowerPoint</Application>
  <PresentationFormat>On-screen Show (4:3)</PresentationFormat>
  <Paragraphs>734</Paragraphs>
  <Slides>57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81" baseType="lpstr">
      <vt:lpstr>Batang</vt:lpstr>
      <vt:lpstr>Arial</vt:lpstr>
      <vt:lpstr>Arial Narrow</vt:lpstr>
      <vt:lpstr>Book Antiqua</vt:lpstr>
      <vt:lpstr>Calibri</vt:lpstr>
      <vt:lpstr>Calibri Light</vt:lpstr>
      <vt:lpstr>Cambria Math</vt:lpstr>
      <vt:lpstr>Candara</vt:lpstr>
      <vt:lpstr>CMSY10</vt:lpstr>
      <vt:lpstr>Comic Sans MS</vt:lpstr>
      <vt:lpstr>Constantia</vt:lpstr>
      <vt:lpstr>Lucida Console</vt:lpstr>
      <vt:lpstr>Math C</vt:lpstr>
      <vt:lpstr>MTSY</vt:lpstr>
      <vt:lpstr>RMTMI</vt:lpstr>
      <vt:lpstr>SimSun</vt:lpstr>
      <vt:lpstr>Times New Roman</vt:lpstr>
      <vt:lpstr>TimesLTStd-Italic</vt:lpstr>
      <vt:lpstr>TimesLTStd-Roman</vt:lpstr>
      <vt:lpstr>Wingdings</vt:lpstr>
      <vt:lpstr>Wingdings 3</vt:lpstr>
      <vt:lpstr>1_Custom Design</vt:lpstr>
      <vt:lpstr>2_Custom Design</vt:lpstr>
      <vt:lpstr>Office Theme</vt:lpstr>
      <vt:lpstr>Randomized Algorithms </vt:lpstr>
      <vt:lpstr>Recap and Today</vt:lpstr>
      <vt:lpstr>Structure of Proofs by Compression or Encoding</vt:lpstr>
      <vt:lpstr>Proof by Encoding</vt:lpstr>
      <vt:lpstr>Proof by Encoding</vt:lpstr>
      <vt:lpstr>The Setting</vt:lpstr>
      <vt:lpstr>Space Consumption Terminology</vt:lpstr>
      <vt:lpstr>Major Problem in Hashing Based Schemes: Collisions</vt:lpstr>
      <vt:lpstr>Dealing with Collisions</vt:lpstr>
      <vt:lpstr>Linear Probing</vt:lpstr>
      <vt:lpstr>Linear Probing: situation after a while</vt:lpstr>
      <vt:lpstr>Cuckoo Hashing: Basics</vt:lpstr>
      <vt:lpstr>Cuckoo Hashing: Insertion Algorithm</vt:lpstr>
      <vt:lpstr>Cuckoo Hashing: Insertion</vt:lpstr>
      <vt:lpstr>Cuckoo Hashing: Deletion</vt:lpstr>
      <vt:lpstr>The Cuckoo Graph</vt:lpstr>
      <vt:lpstr>Why?</vt:lpstr>
      <vt:lpstr>Cuckoo Hashing: Properties</vt:lpstr>
      <vt:lpstr>Animation of Insertions</vt:lpstr>
      <vt:lpstr>More than One Cycle</vt:lpstr>
      <vt:lpstr>The Stash</vt:lpstr>
      <vt:lpstr>Analysis: why Does it work?</vt:lpstr>
      <vt:lpstr>Components in the Cuckoo Graph</vt:lpstr>
      <vt:lpstr>Two cycles, small component</vt:lpstr>
      <vt:lpstr>Analysis: long walk</vt:lpstr>
      <vt:lpstr>Analysis: long walk when inserting x</vt:lpstr>
      <vt:lpstr>WebDiarios de Motocicleta  Mihai Pătrașcu (1982-2012) </vt:lpstr>
      <vt:lpstr>PowerPoint Presentation</vt:lpstr>
      <vt:lpstr>Towards Limited Independence</vt:lpstr>
      <vt:lpstr>k-wise Independent Hash Functions</vt:lpstr>
      <vt:lpstr>Boolean Circuits and Randomness</vt:lpstr>
      <vt:lpstr>Braverman’s Result</vt:lpstr>
      <vt:lpstr>Back to Our Story: Limited Independence</vt:lpstr>
      <vt:lpstr>Random Graphs</vt:lpstr>
      <vt:lpstr>Properties of graphs in G(n,p)</vt:lpstr>
      <vt:lpstr>Set Membership</vt:lpstr>
      <vt:lpstr>Space Consumption Terminology</vt:lpstr>
      <vt:lpstr>Approximate Set Membership</vt:lpstr>
      <vt:lpstr>Approximate Set Membership Construction</vt:lpstr>
      <vt:lpstr>Construction using Cuckoo Hashing</vt:lpstr>
      <vt:lpstr>Bloom Filters Traditional Presentation</vt:lpstr>
      <vt:lpstr>Some advantages of bit representation</vt:lpstr>
      <vt:lpstr>Using Permutations to Save Space</vt:lpstr>
      <vt:lpstr>Approximate Set Membership Lower Bound</vt:lpstr>
      <vt:lpstr>Applications</vt:lpstr>
      <vt:lpstr>Applications - Cache</vt:lpstr>
      <vt:lpstr>A Succinct Dictionary</vt:lpstr>
      <vt:lpstr>Communication Complexity Protocol Variants</vt:lpstr>
      <vt:lpstr>Simultaneous Messages Model</vt:lpstr>
      <vt:lpstr>Simultaneous Equality Testing</vt:lpstr>
      <vt:lpstr>Simultaneous Messages Model: Lower Bound</vt:lpstr>
      <vt:lpstr>Structure of Proofs by Compression or Encoding</vt:lpstr>
      <vt:lpstr>Proof by Encoding</vt:lpstr>
      <vt:lpstr>Proof by Encoding</vt:lpstr>
      <vt:lpstr>The Lovasz Local Lemma</vt:lpstr>
      <vt:lpstr>The Union Bound</vt:lpstr>
      <vt:lpstr>The (Lovasz) Local Lemma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2091</cp:revision>
  <cp:lastPrinted>1601-01-01T00:00:00Z</cp:lastPrinted>
  <dcterms:created xsi:type="dcterms:W3CDTF">1601-01-01T00:00:00Z</dcterms:created>
  <dcterms:modified xsi:type="dcterms:W3CDTF">2024-12-29T23:33:13Z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