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93" r:id="rId4"/>
    <p:sldId id="258" r:id="rId5"/>
    <p:sldId id="284" r:id="rId6"/>
    <p:sldId id="285" r:id="rId7"/>
    <p:sldId id="299" r:id="rId8"/>
    <p:sldId id="300" r:id="rId9"/>
    <p:sldId id="276" r:id="rId10"/>
    <p:sldId id="297" r:id="rId11"/>
    <p:sldId id="298" r:id="rId12"/>
    <p:sldId id="301" r:id="rId13"/>
    <p:sldId id="312" r:id="rId14"/>
    <p:sldId id="303" r:id="rId15"/>
    <p:sldId id="302" r:id="rId16"/>
    <p:sldId id="304" r:id="rId17"/>
    <p:sldId id="306" r:id="rId18"/>
    <p:sldId id="307" r:id="rId19"/>
    <p:sldId id="310" r:id="rId20"/>
    <p:sldId id="311" r:id="rId21"/>
    <p:sldId id="313" r:id="rId22"/>
    <p:sldId id="295" r:id="rId23"/>
    <p:sldId id="287" r:id="rId24"/>
    <p:sldId id="288" r:id="rId25"/>
    <p:sldId id="314" r:id="rId26"/>
    <p:sldId id="292" r:id="rId27"/>
    <p:sldId id="289" r:id="rId28"/>
    <p:sldId id="270" r:id="rId29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3"/>
    <p:restoredTop sz="82235"/>
  </p:normalViewPr>
  <p:slideViewPr>
    <p:cSldViewPr snapToGrid="0">
      <p:cViewPr varScale="1">
        <p:scale>
          <a:sx n="110" d="100"/>
          <a:sy n="110" d="100"/>
        </p:scale>
        <p:origin x="992" y="176"/>
      </p:cViewPr>
      <p:guideLst/>
    </p:cSldViewPr>
  </p:slideViewPr>
  <p:outlineViewPr>
    <p:cViewPr>
      <p:scale>
        <a:sx n="33" d="100"/>
        <a:sy n="33" d="100"/>
      </p:scale>
      <p:origin x="0" y="-5192"/>
    </p:cViewPr>
  </p:outlin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478D5-E509-A042-905C-D7D51A688EDF}" type="datetimeFigureOut">
              <a:rPr lang="en-IL" smtClean="0"/>
              <a:t>24/12/2025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0CD0E-E9EE-1C4B-AD47-C7518F6328E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7346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0CD0E-E9EE-1C4B-AD47-C7518F6328EE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47016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4CED5-0932-2FD3-AA73-3FC0F454C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51949B-62CA-7AA2-AF29-CC0A2B9B6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4DFC7E-2308-97E1-B87D-FA08ABE56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L" dirty="0"/>
              <a:t>Don’t know which edges are in E_i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L" dirty="0"/>
              <a:t>Linear sketching data structure for finding large elements</a:t>
            </a:r>
          </a:p>
          <a:p>
            <a:endParaRPr lang="en-IL" dirty="0"/>
          </a:p>
          <a:p>
            <a:r>
              <a:rPr lang="en-IL" dirty="0"/>
              <a:t>Streaming data structure based on linear sketching, which we can implement using cut 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FC88F-F617-5381-9816-C7BF4964C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0CD0E-E9EE-1C4B-AD47-C7518F6328EE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9085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0CD0E-E9EE-1C4B-AD47-C7518F6328EE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2736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D4A7D-E93C-E2F2-0C49-ADA66B9EF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6ACA75-94F4-871F-4A4B-3C9069825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231AF5-17D7-F06F-909E-D42F0E4601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73FF4-FC49-5AE6-35C3-52D06317D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0CD0E-E9EE-1C4B-AD47-C7518F6328EE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9713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Two natural questions </a:t>
            </a:r>
          </a:p>
          <a:p>
            <a:endParaRPr lang="en-IL" dirty="0"/>
          </a:p>
          <a:p>
            <a:r>
              <a:rPr lang="en-US" dirty="0"/>
              <a:t>[RSW18] - Aviad Rubinstein, </a:t>
            </a:r>
            <a:r>
              <a:rPr lang="en-US" dirty="0" err="1"/>
              <a:t>Tselil</a:t>
            </a:r>
            <a:r>
              <a:rPr lang="en-US" dirty="0"/>
              <a:t> Schramm, and S. Matthew Weinberg. Computing exact minimum cuts without knowing the graph</a:t>
            </a:r>
          </a:p>
          <a:p>
            <a:r>
              <a:rPr lang="en-US" dirty="0"/>
              <a:t>[ACK21] - Sepehr Assadi, </a:t>
            </a:r>
            <a:r>
              <a:rPr lang="en-US" dirty="0" err="1"/>
              <a:t>Deeparnab</a:t>
            </a:r>
            <a:r>
              <a:rPr lang="en-US" dirty="0"/>
              <a:t> Chakrabarty, and Sanjeev Khanna. Graph connectivity and single element recovery via linear and OR queries</a:t>
            </a:r>
          </a:p>
          <a:p>
            <a:r>
              <a:rPr lang="en-US" dirty="0"/>
              <a:t>[MN20] - Sagnik Mukhopadhyay and </a:t>
            </a:r>
            <a:r>
              <a:rPr lang="en-US" dirty="0" err="1"/>
              <a:t>Danupon</a:t>
            </a:r>
            <a:r>
              <a:rPr lang="en-US" dirty="0"/>
              <a:t> </a:t>
            </a:r>
            <a:r>
              <a:rPr lang="en-US" dirty="0" err="1"/>
              <a:t>Nanongkai</a:t>
            </a:r>
            <a:r>
              <a:rPr lang="en-US" dirty="0"/>
              <a:t>. Weighted min-cut: sequential, cut-query, and streaming algorithms</a:t>
            </a:r>
          </a:p>
          <a:p>
            <a:r>
              <a:rPr lang="en-US" dirty="0"/>
              <a:t>[AEG+22] - Simon Apers, Yuval Efron, Pawel </a:t>
            </a:r>
            <a:r>
              <a:rPr lang="en-US" dirty="0" err="1"/>
              <a:t>Gawrychowski</a:t>
            </a:r>
            <a:r>
              <a:rPr lang="en-US" dirty="0"/>
              <a:t>, Troy Lee, Sagnik Mukhopadhyay, and </a:t>
            </a:r>
            <a:r>
              <a:rPr lang="en-US" dirty="0" err="1"/>
              <a:t>Danupon</a:t>
            </a:r>
            <a:r>
              <a:rPr lang="en-US" dirty="0"/>
              <a:t> </a:t>
            </a:r>
            <a:r>
              <a:rPr lang="en-US" dirty="0" err="1"/>
              <a:t>Nanongkai</a:t>
            </a:r>
            <a:r>
              <a:rPr lang="en-US" dirty="0"/>
              <a:t>. Cut query algorithms with star contraction</a:t>
            </a:r>
          </a:p>
          <a:p>
            <a:r>
              <a:rPr lang="en-US" dirty="0"/>
              <a:t>[PRW24] - Orestis </a:t>
            </a:r>
            <a:r>
              <a:rPr lang="en-US" dirty="0" err="1"/>
              <a:t>Plevrakis</a:t>
            </a:r>
            <a:r>
              <a:rPr lang="en-US" dirty="0"/>
              <a:t>, </a:t>
            </a:r>
            <a:r>
              <a:rPr lang="en-US" dirty="0" err="1"/>
              <a:t>Seyoon</a:t>
            </a:r>
            <a:r>
              <a:rPr lang="en-US" dirty="0"/>
              <a:t> Ragavan, and S. Matthew Weinberg. On the cut-query complexity of approximating Max-Cut</a:t>
            </a:r>
            <a:endParaRPr lang="en-IL" dirty="0"/>
          </a:p>
          <a:p>
            <a:endParaRPr lang="en-IL" dirty="0"/>
          </a:p>
          <a:p>
            <a:endParaRPr lang="en-IL" dirty="0"/>
          </a:p>
          <a:p>
            <a:pPr marL="228600" indent="-228600">
              <a:buAutoNum type="arabicParenR"/>
            </a:pPr>
            <a:r>
              <a:rPr lang="en-US" dirty="0"/>
              <a:t>W</a:t>
            </a:r>
            <a:r>
              <a:rPr lang="en-IL" dirty="0"/>
              <a:t>hy are rounds expensive?</a:t>
            </a:r>
          </a:p>
          <a:p>
            <a:pPr marL="685800" lvl="1" indent="-228600">
              <a:buAutoNum type="arabicParenR"/>
            </a:pPr>
            <a:r>
              <a:rPr lang="en-IL" dirty="0"/>
              <a:t>Communication cost</a:t>
            </a:r>
          </a:p>
          <a:p>
            <a:pPr marL="685800" lvl="1" indent="-228600">
              <a:buAutoNum type="arabicParenR"/>
            </a:pPr>
            <a:r>
              <a:rPr lang="en-US" dirty="0"/>
              <a:t>Parallel architecture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0CD0E-E9EE-1C4B-AD47-C7518F6328EE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4095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0CD0E-E9EE-1C4B-AD47-C7518F6328EE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6162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 dirty="0"/>
              <a:t>Submodular maximization for both monotone, non monotone</a:t>
            </a:r>
          </a:p>
          <a:p>
            <a:r>
              <a:rPr lang="en-IL" dirty="0"/>
              <a:t>Constant factor approximation quality</a:t>
            </a:r>
          </a:p>
          <a:p>
            <a:endParaRPr lang="en-IL" dirty="0"/>
          </a:p>
          <a:p>
            <a:endParaRPr lang="en-IL" dirty="0"/>
          </a:p>
          <a:p>
            <a:r>
              <a:rPr lang="en-US" dirty="0"/>
              <a:t>[BS18] Eric </a:t>
            </a:r>
            <a:r>
              <a:rPr lang="en-US" dirty="0" err="1"/>
              <a:t>Balkanski</a:t>
            </a:r>
            <a:r>
              <a:rPr lang="en-US" dirty="0"/>
              <a:t> and Yaron Singer. The adaptive complexity of maximizing a submodular function.</a:t>
            </a:r>
          </a:p>
          <a:p>
            <a:r>
              <a:rPr lang="en-US" dirty="0"/>
              <a:t>[BBS18] Eric </a:t>
            </a:r>
            <a:r>
              <a:rPr lang="en-US" dirty="0" err="1"/>
              <a:t>Balkanski</a:t>
            </a:r>
            <a:r>
              <a:rPr lang="en-US" dirty="0"/>
              <a:t>, Adam Breuer, and Yaron Singer. Non-monotone submodular maximization in exponentially fewer iterations</a:t>
            </a:r>
          </a:p>
          <a:p>
            <a:r>
              <a:rPr lang="en-US" dirty="0"/>
              <a:t>[EN19] Alina Ene and Huy L. Nguyen. Submodular maximization with nearly-optimal approximation and adaptivity in nearly-linear time</a:t>
            </a:r>
          </a:p>
          <a:p>
            <a:r>
              <a:rPr lang="en-US" dirty="0"/>
              <a:t>[FMZ19] Matthew Fahrbach, </a:t>
            </a:r>
            <a:r>
              <a:rPr lang="en-US" dirty="0" err="1"/>
              <a:t>Vahab</a:t>
            </a:r>
            <a:r>
              <a:rPr lang="en-US" dirty="0"/>
              <a:t> S. </a:t>
            </a:r>
            <a:r>
              <a:rPr lang="en-US" dirty="0" err="1"/>
              <a:t>Mirrokni</a:t>
            </a:r>
            <a:r>
              <a:rPr lang="en-US" dirty="0"/>
              <a:t>, and Morteza </a:t>
            </a:r>
            <a:r>
              <a:rPr lang="en-US" dirty="0" err="1"/>
              <a:t>Zadimoghaddam</a:t>
            </a:r>
            <a:r>
              <a:rPr lang="en-US" dirty="0"/>
              <a:t>. Submodular maximization with nearly optimal approximation, adaptivity and query complexity</a:t>
            </a:r>
          </a:p>
          <a:p>
            <a:r>
              <a:rPr lang="en-US" dirty="0"/>
              <a:t>[CDK21] Yixin Chen, Tonmoy Dey, and Alan Kuhnle. Best of both worlds: Practical and theoretically optimal submodular maximization in parallel</a:t>
            </a:r>
          </a:p>
          <a:p>
            <a:r>
              <a:rPr lang="en-US" dirty="0"/>
              <a:t>[BRS19] Eric </a:t>
            </a:r>
            <a:r>
              <a:rPr lang="en-US" dirty="0" err="1"/>
              <a:t>Balkanski</a:t>
            </a:r>
            <a:r>
              <a:rPr lang="en-US" dirty="0"/>
              <a:t>, Aviad Rubinstein, and Yaron Singer. An exponential speedup in parallel running time for submodular maximization without loss in approximation</a:t>
            </a:r>
          </a:p>
          <a:p>
            <a:endParaRPr lang="en-I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[BS20] Eric </a:t>
            </a:r>
            <a:r>
              <a:rPr lang="en-US" dirty="0" err="1"/>
              <a:t>Balkanski</a:t>
            </a:r>
            <a:r>
              <a:rPr lang="en-US" dirty="0"/>
              <a:t> and Yaron Singer. A lower bound for parallel submodular minimization.</a:t>
            </a:r>
          </a:p>
          <a:p>
            <a:r>
              <a:rPr lang="en-US" dirty="0"/>
              <a:t>[CCK21] </a:t>
            </a:r>
            <a:r>
              <a:rPr lang="en-US" dirty="0" err="1"/>
              <a:t>Deeparnab</a:t>
            </a:r>
            <a:r>
              <a:rPr lang="en-US" dirty="0"/>
              <a:t> Chakrabarty, Yu Chen, and Sanjeev Khanna. A polynomial lower bound on the number of rounds for parallel submodular function minimization</a:t>
            </a:r>
          </a:p>
          <a:p>
            <a:r>
              <a:rPr lang="en-US" dirty="0"/>
              <a:t>[CGJS22] </a:t>
            </a:r>
            <a:r>
              <a:rPr lang="en-US" dirty="0" err="1"/>
              <a:t>Deeparnab</a:t>
            </a:r>
            <a:r>
              <a:rPr lang="en-US" dirty="0"/>
              <a:t> Chakrabarty, Andrei Graur, Haotian Jiang, and Aaron </a:t>
            </a:r>
            <a:r>
              <a:rPr lang="en-US" dirty="0" err="1"/>
              <a:t>Sidford</a:t>
            </a:r>
            <a:r>
              <a:rPr lang="en-US" dirty="0"/>
              <a:t>. Improved lower bounds for submodular function minimization</a:t>
            </a:r>
          </a:p>
          <a:p>
            <a:endParaRPr lang="en-US" dirty="0"/>
          </a:p>
          <a:p>
            <a:r>
              <a:rPr lang="en-US" dirty="0"/>
              <a:t>[ACK19] Sepehr Assadi, Yu Chen, and Sanjeev Khanna. Polynomial pass lower bounds for graph streaming algorithms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0CD0E-E9EE-1C4B-AD47-C7518F6328EE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37470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0CD0E-E9EE-1C4B-AD47-C7518F6328EE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50843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0CD0E-E9EE-1C4B-AD47-C7518F6328EE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91430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0CD0E-E9EE-1C4B-AD47-C7518F6328EE}" type="slidenum">
              <a:rPr lang="en-IL" smtClean="0"/>
              <a:t>19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52788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0CD0E-E9EE-1C4B-AD47-C7518F6328EE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265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D052-88B9-4A9B-0167-57563E58B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27DF94-4B6A-3CCB-2A7D-883C7286B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ED40F-BB5C-9ED5-F8B0-BEBDFD408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A2C1B-BF19-E540-A669-E8FCFF02C09E}" type="datetime1">
              <a:rPr lang="en-US" smtClean="0"/>
              <a:t>12/24/25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C7A43-7EFD-32C8-6901-C6475258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BD45A-0357-ABD8-E073-69B50EDBB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1679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46E4-4AD2-1690-0CE9-84B204205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5CE76-549B-6D58-09EC-3F926EC52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97183-63D3-44F3-85BF-70ABFD66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BE16-05BB-134F-B7AA-2152668BF017}" type="datetime1">
              <a:rPr lang="en-US" smtClean="0"/>
              <a:t>12/24/25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45808-2A45-2BF4-DEE1-B34C6524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84F18-B46C-2267-81FF-8210A3FC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5143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0042A9-409E-DA3D-2453-FBFDB8F4F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B18CF-DACA-A27B-64BC-795584A75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40C8-9303-D24D-77E5-8DFDFFC3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6356-CF1E-654D-95D0-8A7D7B8AE8FA}" type="datetime1">
              <a:rPr lang="en-US" smtClean="0"/>
              <a:t>12/24/25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F104C-04B6-0121-FB47-193A4AA8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6D987-40A6-7AC7-9E23-38528304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1507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8E-2223-387C-8A0F-64360FE1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FA76B-5FE4-5051-E15B-C3A805883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FC8E6-A82F-A401-795B-C3A4724C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8D95-F03E-0B4C-BEB1-79E8D46660A6}" type="datetime1">
              <a:rPr lang="en-US" smtClean="0"/>
              <a:t>12/24/25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30F48-9A37-8281-FC6C-2428A613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30F60-4366-FD81-9EFB-01217AB2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8022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E072-D99D-8CF3-0AD1-66A8282D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900A2-4C33-44DB-BA90-01CC4609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740CE-04C0-3B4F-8BD5-D2F36F70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511B3-FB82-C04C-8327-41703F4B772F}" type="datetime1">
              <a:rPr lang="en-US" smtClean="0"/>
              <a:t>12/24/25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163D9-1981-EF84-C257-E97704EF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83AB1-0D24-9F12-F81C-79D8745E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4289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9A1A-2864-0E3A-5C5F-A56DAAA2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4A288-8E78-4788-E7B3-034882EDF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DD7EB-05E0-E1E4-6FC5-6B980C01F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AE355-5F74-FD37-038C-20829FB8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C5125-3D06-4348-9AE3-536FC863C277}" type="datetime1">
              <a:rPr lang="en-US" smtClean="0"/>
              <a:t>12/24/25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1599F-91E2-DA86-7385-1611D59C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35BE4-824A-E704-AB7D-F15C72C4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7513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470A-85BD-1E6F-C1DA-DB056183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BDA0D-AEA5-5025-2E26-5CE397F68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962C4-5E0E-9FAC-67C3-27CB2066D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0A2A0E-457E-36A9-7EBC-CA2DF0ADC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C1687D-CA0E-31E6-98C8-64C04D620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01AAEA-4922-88E4-9311-64C1BF3DF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72F2-6C14-964C-8208-43660F04C6F3}" type="datetime1">
              <a:rPr lang="en-US" smtClean="0"/>
              <a:t>12/24/25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7AF2EB-FE51-0414-E5A8-98A31123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7E695-BC64-D41A-75A1-A1116B74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9262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3DC3A-ADCA-6F32-BEF2-24E7C6AA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4465A-ECE4-684A-55F7-E44F97CDE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3E4B-B3BD-8A4E-8CF0-F653E665D215}" type="datetime1">
              <a:rPr lang="en-US" smtClean="0"/>
              <a:t>12/24/25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60F59-E450-BDE6-1B6F-53571204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EFA6A-1840-0B43-38C2-6AF53753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7002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00DAF2-FF80-CD56-40B4-CC00C4BC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6C87-A4AD-414D-89C5-F0D0B8D10AC2}" type="datetime1">
              <a:rPr lang="en-US" smtClean="0"/>
              <a:t>12/24/25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CC4B2-6FA8-26C7-D843-5FE710B1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30663-A5A7-5340-EEC0-F35D44C5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8230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F59E-DAF7-2ACF-6B3A-52BAD401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8D9DA-3646-A3C6-7329-47AA8A4EE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680740-1F7B-73BB-D6DA-026271AE6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853FB-A891-20BE-88E9-9867060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4527A-8905-1C42-9669-1ABE574BCF7C}" type="datetime1">
              <a:rPr lang="en-US" smtClean="0"/>
              <a:t>12/24/25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0D7C6-A9D0-BEF4-1B8D-8EE41949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BBFF3-B6EC-FA49-8AE7-2785F077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7221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5A568-6CE9-D608-0154-C30BAF27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DACC3-B23A-0AA7-88F3-28089D527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BD7CC-95F9-A01A-175E-54F27E92F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08B1D-7878-C2BF-3B68-E2245490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E92C-C4DD-DB49-B050-BEAE42D48E59}" type="datetime1">
              <a:rPr lang="en-US" smtClean="0"/>
              <a:t>12/24/25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E7130-D010-CA25-8D9C-C5F1E7AC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A8FB4-1D19-F9B8-9DEF-827CFFD2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7493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05EF49-48EF-B6BF-AEE9-8C8D9A28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9F862-76D5-E2CF-74E5-301CC448D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DB2A-97EA-C745-67A1-84483569B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DDFF95-CD4B-9741-81CD-C59085BEFD3A}" type="datetime1">
              <a:rPr lang="en-US" smtClean="0"/>
              <a:t>12/24/25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9507F-4046-9B61-E6C7-BE7618216D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BC21B-DCF1-7869-DF42-8819CD573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B63C72-500E-1848-A0B1-D37AF7195F8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2844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4F19-73E7-C941-7BB7-149F525F0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Cut-Query Algorithms</a:t>
            </a:r>
            <a:br>
              <a:rPr lang="en-US" b="1" dirty="0"/>
            </a:br>
            <a:r>
              <a:rPr lang="en-US" b="1" dirty="0"/>
              <a:t>and Streaming Data Structures</a:t>
            </a:r>
            <a:endParaRPr lang="en-IL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AD54E-3C5E-D4E5-592E-7AA2BA78E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64366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82AB4-CC0A-0110-6BE9-5E717710E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BD35FB-0DEE-B91E-B615-F0460541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8809307-78D6-60E0-6ADB-D94E881BE0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b="1" dirty="0"/>
                  <a:t>Uniform Edge Sampling: </a:t>
                </a:r>
                <a:r>
                  <a:rPr lang="en-IL" dirty="0"/>
                  <a:t>Given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dirty="0"/>
                  <a:t>, sample one edge incident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IL" dirty="0"/>
              </a:p>
              <a:p>
                <a:pPr lvl="1"/>
                <a:r>
                  <a:rPr lang="en-IL" dirty="0"/>
                  <a:t>return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IL" dirty="0"/>
              </a:p>
              <a:p>
                <a:endParaRPr lang="en-IL" dirty="0"/>
              </a:p>
              <a:p>
                <a:r>
                  <a:rPr lang="en-IL" b="1" dirty="0"/>
                  <a:t>Lemma: </a:t>
                </a:r>
                <a:r>
                  <a:rPr lang="en-IL" dirty="0"/>
                  <a:t>There exists an algorithm for weighted edge sampling that 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cut queries in </a:t>
                </a:r>
                <a:r>
                  <a:rPr lang="en-IL" b="1" dirty="0"/>
                  <a:t>one round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8809307-78D6-60E0-6ADB-D94E881BE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A3A55-AEC0-F794-61CF-6034780F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948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38DEA-81A8-B86E-4072-B25702218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A072F-88A1-9ACE-728F-15B5134B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Sequential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B27A48D-B628-E032-CB10-C6C0024FF8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IL" dirty="0"/>
                  <a:t>Split edges in half randomly, and recurse on each half with probability proportional to its weight</a:t>
                </a:r>
              </a:p>
              <a:p>
                <a:pPr lvl="1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queries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rounds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7C1379B-6763-2F21-29D0-0BA46BE942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DA7F9-8EAE-80AF-52D7-4D0EBB1F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11</a:t>
            </a:fld>
            <a:endParaRPr lang="en-IL"/>
          </a:p>
        </p:txBody>
      </p:sp>
      <p:pic>
        <p:nvPicPr>
          <p:cNvPr id="153" name="Graphic 152">
            <a:extLst>
              <a:ext uri="{FF2B5EF4-FFF2-40B4-BE49-F238E27FC236}">
                <a16:creationId xmlns:a16="http://schemas.microsoft.com/office/drawing/2014/main" id="{032AAB45-9179-D1CD-EFC6-D0E71B99B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8400" y="2660650"/>
            <a:ext cx="4775200" cy="3695700"/>
          </a:xfrm>
          <a:prstGeom prst="rect">
            <a:avLst/>
          </a:prstGeom>
        </p:spPr>
      </p:pic>
      <p:pic>
        <p:nvPicPr>
          <p:cNvPr id="155" name="Graphic 154">
            <a:extLst>
              <a:ext uri="{FF2B5EF4-FFF2-40B4-BE49-F238E27FC236}">
                <a16:creationId xmlns:a16="http://schemas.microsoft.com/office/drawing/2014/main" id="{5F4613C3-71BD-7116-BE45-D3F76B454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8400" y="2660650"/>
            <a:ext cx="4775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8ABC3-6481-6249-1C6B-D4F36CF9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Useful tools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7A1AE0-609C-BAE2-8D0E-399924EC1E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Sparse recovery</a:t>
                </a:r>
              </a:p>
              <a:p>
                <a:pPr lvl="1"/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L" dirty="0"/>
                  <a:t>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dirty="0"/>
                  <a:t>-sparse vector (i.e. it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dirty="0"/>
                  <a:t> non-zero entries)</a:t>
                </a:r>
              </a:p>
              <a:p>
                <a:pPr lvl="1"/>
                <a:r>
                  <a:rPr lang="en-IL" dirty="0"/>
                  <a:t>If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L" dirty="0"/>
                  <a:t> 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with iid gaussian entries is drawn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IL" dirty="0"/>
                  <a:t> can be recovered from the measurement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IL" dirty="0"/>
              </a:p>
              <a:p>
                <a:pPr lvl="1"/>
                <a:r>
                  <a:rPr lang="en-IL" dirty="0"/>
                  <a:t>If entries are uniformly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IL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suffice </a:t>
                </a:r>
              </a:p>
              <a:p>
                <a:pPr lvl="2"/>
                <a:r>
                  <a:rPr lang="en-IL" dirty="0"/>
                  <a:t>This is not really precise, but good enough for what we need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7A1AE0-609C-BAE2-8D0E-399924EC1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79979-C86D-1051-C46F-FBA1795F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0860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EFB3-09D0-FC91-B917-BEC99F9B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2E284-EBF5-409A-B031-4245B8152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On the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319CF-A626-3137-F951-A5227788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13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5601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2C795-7067-EE70-ED55-CD1CDCB88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0C923-D9D6-66D1-21F6-C644397D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A simple minimum cut algorithm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9642A-F613-4F59-C640-DA1C9CE2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14</a:t>
            </a:fld>
            <a:endParaRPr lang="en-I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4DE615-7C2E-FD14-852C-897962595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74390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BB92B-3539-E38C-4002-74B07996B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38D5E-A057-6406-A06F-DF9B2C3A51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Global minimum cut: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𝑐𝑢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IL" dirty="0"/>
                  <a:t>The minimum (non-trivial) cut in the graph</a:t>
                </a:r>
              </a:p>
              <a:p>
                <a:pPr marL="0" indent="0">
                  <a:buNone/>
                </a:pPr>
                <a:endParaRPr lang="en-IL" b="1" dirty="0"/>
              </a:p>
              <a:p>
                <a:r>
                  <a:rPr lang="en-IL" b="1" dirty="0"/>
                  <a:t>We will show:</a:t>
                </a:r>
                <a:r>
                  <a:rPr lang="en-IL" dirty="0"/>
                  <a:t> A 2-round algorithm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en-IL" dirty="0"/>
                  <a:t> cut queries</a:t>
                </a:r>
              </a:p>
              <a:p>
                <a:endParaRPr lang="en-IL" dirty="0"/>
              </a:p>
              <a:p>
                <a:r>
                  <a:rPr lang="en-IL" b="1" dirty="0"/>
                  <a:t>Key technique</a:t>
                </a:r>
                <a:r>
                  <a:rPr lang="en-IL" dirty="0"/>
                  <a:t>: star contraction</a:t>
                </a:r>
                <a:endParaRPr lang="en-IL" b="1" dirty="0"/>
              </a:p>
              <a:p>
                <a:endParaRPr lang="en-IL" b="1" dirty="0"/>
              </a:p>
              <a:p>
                <a:endParaRPr lang="en-IL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38D5E-A057-6406-A06F-DF9B2C3A5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EC48D-854C-3623-921B-46431CAA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15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9325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91AAF0-5208-EC91-F09A-FE4BEF94F3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L" dirty="0"/>
                  <a:t>-Star Contraction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91AAF0-5208-EC91-F09A-FE4BEF94F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A5F6D-DEF7-07CA-9D14-6F8EF3A00D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L" dirty="0"/>
                  <a:t> sample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dirty="0"/>
                  <a:t> as a center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L" dirty="0"/>
              </a:p>
              <a:p>
                <a:r>
                  <a:rPr lang="en-IL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IL" dirty="0"/>
                  <a:t>, sample uniformly a </a:t>
                </a:r>
                <a:r>
                  <a:rPr lang="en-US" dirty="0"/>
                  <a:t>center neighbor </a:t>
                </a:r>
                <a:r>
                  <a:rPr lang="en-IL" dirty="0"/>
                  <a:t>(if exists) and contract them together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9A5F6D-DEF7-07CA-9D14-6F8EF3A00D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r="-18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78020-BB2F-22EB-0CDC-0F07A563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16</a:t>
            </a:fld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3F89D6-B3C3-6695-F069-1B6C95A24B18}"/>
              </a:ext>
            </a:extLst>
          </p:cNvPr>
          <p:cNvSpPr>
            <a:spLocks noChangeAspect="1"/>
          </p:cNvSpPr>
          <p:nvPr/>
        </p:nvSpPr>
        <p:spPr>
          <a:xfrm>
            <a:off x="2829348" y="4362595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63C745-6D68-31B8-1C25-F7865863AF89}"/>
              </a:ext>
            </a:extLst>
          </p:cNvPr>
          <p:cNvSpPr>
            <a:spLocks noChangeAspect="1"/>
          </p:cNvSpPr>
          <p:nvPr/>
        </p:nvSpPr>
        <p:spPr>
          <a:xfrm>
            <a:off x="2379069" y="5546539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8E2A65-5295-DFF3-3C2C-B1998A5D02F3}"/>
              </a:ext>
            </a:extLst>
          </p:cNvPr>
          <p:cNvSpPr>
            <a:spLocks noChangeAspect="1"/>
          </p:cNvSpPr>
          <p:nvPr/>
        </p:nvSpPr>
        <p:spPr>
          <a:xfrm>
            <a:off x="4225260" y="4542595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EE753B-37C9-8D8C-9CA7-47E32D12A7FA}"/>
              </a:ext>
            </a:extLst>
          </p:cNvPr>
          <p:cNvSpPr>
            <a:spLocks noChangeAspect="1"/>
          </p:cNvSpPr>
          <p:nvPr/>
        </p:nvSpPr>
        <p:spPr>
          <a:xfrm>
            <a:off x="3958851" y="5726539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B9E79F-F584-6536-155F-377FCD62DA5B}"/>
              </a:ext>
            </a:extLst>
          </p:cNvPr>
          <p:cNvSpPr>
            <a:spLocks noChangeAspect="1"/>
          </p:cNvSpPr>
          <p:nvPr/>
        </p:nvSpPr>
        <p:spPr>
          <a:xfrm>
            <a:off x="5283917" y="4002595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5DD57D-24F7-1CCC-99DB-EB49F38A0F86}"/>
              </a:ext>
            </a:extLst>
          </p:cNvPr>
          <p:cNvSpPr>
            <a:spLocks noChangeAspect="1"/>
          </p:cNvSpPr>
          <p:nvPr/>
        </p:nvSpPr>
        <p:spPr>
          <a:xfrm>
            <a:off x="6294876" y="4636626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67DC19-E529-6EDB-E365-C4E4E6903ADF}"/>
              </a:ext>
            </a:extLst>
          </p:cNvPr>
          <p:cNvSpPr>
            <a:spLocks noChangeAspect="1"/>
          </p:cNvSpPr>
          <p:nvPr/>
        </p:nvSpPr>
        <p:spPr>
          <a:xfrm>
            <a:off x="7338467" y="4002595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44CD089-886D-7550-4B81-3404CC29A86E}"/>
              </a:ext>
            </a:extLst>
          </p:cNvPr>
          <p:cNvSpPr>
            <a:spLocks noChangeAspect="1"/>
          </p:cNvSpPr>
          <p:nvPr/>
        </p:nvSpPr>
        <p:spPr>
          <a:xfrm>
            <a:off x="7842060" y="4636626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8EC438-FA19-18A3-A581-D4728AFD1E5A}"/>
              </a:ext>
            </a:extLst>
          </p:cNvPr>
          <p:cNvSpPr>
            <a:spLocks noChangeAspect="1"/>
          </p:cNvSpPr>
          <p:nvPr/>
        </p:nvSpPr>
        <p:spPr>
          <a:xfrm>
            <a:off x="6289297" y="5726539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F5A794-144E-DE12-E6EF-3ECBC8610685}"/>
              </a:ext>
            </a:extLst>
          </p:cNvPr>
          <p:cNvSpPr>
            <a:spLocks noChangeAspect="1"/>
          </p:cNvSpPr>
          <p:nvPr/>
        </p:nvSpPr>
        <p:spPr>
          <a:xfrm>
            <a:off x="7842060" y="5641614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DA5F64-8AE4-D491-3990-8F4B39F434C1}"/>
              </a:ext>
            </a:extLst>
          </p:cNvPr>
          <p:cNvSpPr>
            <a:spLocks noChangeAspect="1"/>
          </p:cNvSpPr>
          <p:nvPr/>
        </p:nvSpPr>
        <p:spPr>
          <a:xfrm>
            <a:off x="9104103" y="5546539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132B6D-AF27-604D-F94C-6872998A9C13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3189348" y="4542595"/>
            <a:ext cx="1035912" cy="180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AF98D5-447B-7B9A-A4F8-4C72CD9A0335}"/>
              </a:ext>
            </a:extLst>
          </p:cNvPr>
          <p:cNvCxnSpPr>
            <a:stCxn id="6" idx="6"/>
            <a:endCxn id="8" idx="2"/>
          </p:cNvCxnSpPr>
          <p:nvPr/>
        </p:nvCxnSpPr>
        <p:spPr>
          <a:xfrm>
            <a:off x="2739069" y="5726539"/>
            <a:ext cx="1219782" cy="180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E88B2D-A3C7-C7BC-90AD-CCF13FD8C558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 flipH="1">
            <a:off x="4138851" y="4849874"/>
            <a:ext cx="139130" cy="8766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1144C1-4545-FD37-B52D-3C96B6D73BAA}"/>
              </a:ext>
            </a:extLst>
          </p:cNvPr>
          <p:cNvCxnSpPr>
            <a:stCxn id="7" idx="7"/>
            <a:endCxn id="9" idx="3"/>
          </p:cNvCxnSpPr>
          <p:nvPr/>
        </p:nvCxnSpPr>
        <p:spPr>
          <a:xfrm flipV="1">
            <a:off x="4532539" y="4309874"/>
            <a:ext cx="804099" cy="2854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1F3A82-38AC-6837-3334-57D009085598}"/>
              </a:ext>
            </a:extLst>
          </p:cNvPr>
          <p:cNvCxnSpPr>
            <a:stCxn id="9" idx="5"/>
            <a:endCxn id="10" idx="1"/>
          </p:cNvCxnSpPr>
          <p:nvPr/>
        </p:nvCxnSpPr>
        <p:spPr>
          <a:xfrm>
            <a:off x="5591196" y="4309874"/>
            <a:ext cx="756401" cy="379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9EF15E-6A3F-0E85-E6E1-1EFCF71C796F}"/>
              </a:ext>
            </a:extLst>
          </p:cNvPr>
          <p:cNvCxnSpPr>
            <a:stCxn id="10" idx="7"/>
            <a:endCxn id="11" idx="3"/>
          </p:cNvCxnSpPr>
          <p:nvPr/>
        </p:nvCxnSpPr>
        <p:spPr>
          <a:xfrm flipV="1">
            <a:off x="6602155" y="4309874"/>
            <a:ext cx="789033" cy="379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81DDD5-53E6-9673-21EA-D84B6BF8998F}"/>
              </a:ext>
            </a:extLst>
          </p:cNvPr>
          <p:cNvCxnSpPr>
            <a:stCxn id="11" idx="5"/>
            <a:endCxn id="12" idx="1"/>
          </p:cNvCxnSpPr>
          <p:nvPr/>
        </p:nvCxnSpPr>
        <p:spPr>
          <a:xfrm>
            <a:off x="7645746" y="4309874"/>
            <a:ext cx="249035" cy="379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3F64FAF-1C1F-13B8-B39C-C5911EFAA616}"/>
              </a:ext>
            </a:extLst>
          </p:cNvPr>
          <p:cNvCxnSpPr>
            <a:stCxn id="7" idx="5"/>
            <a:endCxn id="13" idx="1"/>
          </p:cNvCxnSpPr>
          <p:nvPr/>
        </p:nvCxnSpPr>
        <p:spPr>
          <a:xfrm>
            <a:off x="4532539" y="4849874"/>
            <a:ext cx="1809479" cy="9293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3FB951C-FE66-8658-704A-034A0F9B78CD}"/>
              </a:ext>
            </a:extLst>
          </p:cNvPr>
          <p:cNvCxnSpPr>
            <a:stCxn id="8" idx="6"/>
            <a:endCxn id="13" idx="2"/>
          </p:cNvCxnSpPr>
          <p:nvPr/>
        </p:nvCxnSpPr>
        <p:spPr>
          <a:xfrm>
            <a:off x="4318851" y="5906539"/>
            <a:ext cx="19704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8334A85-CE93-E81E-7929-AD848A69D92A}"/>
              </a:ext>
            </a:extLst>
          </p:cNvPr>
          <p:cNvCxnSpPr>
            <a:stCxn id="10" idx="4"/>
            <a:endCxn id="13" idx="0"/>
          </p:cNvCxnSpPr>
          <p:nvPr/>
        </p:nvCxnSpPr>
        <p:spPr>
          <a:xfrm flipH="1">
            <a:off x="6469297" y="4996626"/>
            <a:ext cx="5579" cy="7299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1905F3C-6658-852E-52C6-0F1BF192C4C6}"/>
              </a:ext>
            </a:extLst>
          </p:cNvPr>
          <p:cNvCxnSpPr>
            <a:stCxn id="13" idx="6"/>
            <a:endCxn id="14" idx="2"/>
          </p:cNvCxnSpPr>
          <p:nvPr/>
        </p:nvCxnSpPr>
        <p:spPr>
          <a:xfrm flipV="1">
            <a:off x="6649297" y="5821614"/>
            <a:ext cx="1192763" cy="849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C7651C-DF0C-5D38-9815-300DC1E90E5A}"/>
              </a:ext>
            </a:extLst>
          </p:cNvPr>
          <p:cNvCxnSpPr>
            <a:stCxn id="12" idx="4"/>
            <a:endCxn id="14" idx="0"/>
          </p:cNvCxnSpPr>
          <p:nvPr/>
        </p:nvCxnSpPr>
        <p:spPr>
          <a:xfrm>
            <a:off x="8022060" y="4996626"/>
            <a:ext cx="0" cy="6449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DCC67F2-FD39-3476-C08D-5A06DC9D7B2C}"/>
              </a:ext>
            </a:extLst>
          </p:cNvPr>
          <p:cNvCxnSpPr>
            <a:stCxn id="7" idx="6"/>
            <a:endCxn id="10" idx="2"/>
          </p:cNvCxnSpPr>
          <p:nvPr/>
        </p:nvCxnSpPr>
        <p:spPr>
          <a:xfrm>
            <a:off x="4585260" y="4722595"/>
            <a:ext cx="1709616" cy="940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344A9B6-70A3-37DE-5906-A241997F23D7}"/>
              </a:ext>
            </a:extLst>
          </p:cNvPr>
          <p:cNvCxnSpPr>
            <a:stCxn id="10" idx="6"/>
            <a:endCxn id="12" idx="2"/>
          </p:cNvCxnSpPr>
          <p:nvPr/>
        </p:nvCxnSpPr>
        <p:spPr>
          <a:xfrm>
            <a:off x="6654876" y="4816626"/>
            <a:ext cx="1187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8BC49CC-8C40-DF87-F771-9E30E3B12D32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 flipV="1">
            <a:off x="8202060" y="5726539"/>
            <a:ext cx="902043" cy="95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541699C-4D69-D3AD-AC86-66537281469D}"/>
                  </a:ext>
                </a:extLst>
              </p:cNvPr>
              <p:cNvSpPr txBox="1"/>
              <p:nvPr/>
            </p:nvSpPr>
            <p:spPr>
              <a:xfrm>
                <a:off x="4951255" y="6261197"/>
                <a:ext cx="1940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Example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541699C-4D69-D3AD-AC86-665372814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255" y="6261197"/>
                <a:ext cx="1940662" cy="369332"/>
              </a:xfrm>
              <a:prstGeom prst="rect">
                <a:avLst/>
              </a:prstGeom>
              <a:blipFill>
                <a:blip r:embed="rId4"/>
                <a:stretch>
                  <a:fillRect l="-2597" t="-3226" b="-225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C77795-6F94-0DF6-54D3-91121EF64CF9}"/>
                  </a:ext>
                </a:extLst>
              </p:cNvPr>
              <p:cNvSpPr txBox="1"/>
              <p:nvPr/>
            </p:nvSpPr>
            <p:spPr>
              <a:xfrm>
                <a:off x="6483932" y="5184878"/>
                <a:ext cx="165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8C77795-6F94-0DF6-54D3-91121EF64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932" y="5184878"/>
                <a:ext cx="165365" cy="276999"/>
              </a:xfrm>
              <a:prstGeom prst="rect">
                <a:avLst/>
              </a:prstGeom>
              <a:blipFill>
                <a:blip r:embed="rId5"/>
                <a:stretch>
                  <a:fillRect l="-21429" r="-2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5C0E15-6560-F758-DE62-BACF429B1723}"/>
                  </a:ext>
                </a:extLst>
              </p:cNvPr>
              <p:cNvSpPr txBox="1"/>
              <p:nvPr/>
            </p:nvSpPr>
            <p:spPr>
              <a:xfrm>
                <a:off x="8031116" y="5183653"/>
                <a:ext cx="219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A5C0E15-6560-F758-DE62-BACF429B1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16" y="5183653"/>
                <a:ext cx="219612" cy="276999"/>
              </a:xfrm>
              <a:prstGeom prst="rect">
                <a:avLst/>
              </a:prstGeom>
              <a:blipFill>
                <a:blip r:embed="rId6"/>
                <a:stretch>
                  <a:fillRect l="-33333" t="-4348" r="-33333" b="-86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943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A3DE9-C155-685F-04A4-8DB5FEF53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9087E3-94DB-4B73-86B0-41317522FAD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L" dirty="0"/>
                  <a:t>-Star Contraction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9087E3-94DB-4B73-86B0-41317522FA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44931-B3E2-7BED-967E-994FD1E8F0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Sample uniformly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dirty="0"/>
                  <a:t> as a center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L" dirty="0"/>
              </a:p>
              <a:p>
                <a:r>
                  <a:rPr lang="en-IL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IL" dirty="0"/>
                  <a:t>, sample uniformly a </a:t>
                </a:r>
                <a:r>
                  <a:rPr lang="en-US" dirty="0"/>
                  <a:t>center neighbor </a:t>
                </a:r>
                <a:r>
                  <a:rPr lang="en-IL" dirty="0"/>
                  <a:t>(if exists) and contract them together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644931-B3E2-7BED-967E-994FD1E8F0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r="-18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2E8AD-371F-F785-43AE-87788539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17</a:t>
            </a:fld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5E6DCB-3DFE-191A-0B8B-0DE947C096A0}"/>
              </a:ext>
            </a:extLst>
          </p:cNvPr>
          <p:cNvSpPr>
            <a:spLocks noChangeAspect="1"/>
          </p:cNvSpPr>
          <p:nvPr/>
        </p:nvSpPr>
        <p:spPr>
          <a:xfrm>
            <a:off x="2829348" y="4362595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B0CD30-CC5F-70BE-0284-7C2406FACC16}"/>
              </a:ext>
            </a:extLst>
          </p:cNvPr>
          <p:cNvSpPr>
            <a:spLocks noChangeAspect="1"/>
          </p:cNvSpPr>
          <p:nvPr/>
        </p:nvSpPr>
        <p:spPr>
          <a:xfrm>
            <a:off x="2379069" y="5546539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93D811-2A67-3E87-75BC-FE24F9E296CE}"/>
              </a:ext>
            </a:extLst>
          </p:cNvPr>
          <p:cNvSpPr>
            <a:spLocks noChangeAspect="1"/>
          </p:cNvSpPr>
          <p:nvPr/>
        </p:nvSpPr>
        <p:spPr>
          <a:xfrm>
            <a:off x="4225260" y="4542595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7A3F3A-3B27-FED5-B934-592388A2B073}"/>
              </a:ext>
            </a:extLst>
          </p:cNvPr>
          <p:cNvSpPr>
            <a:spLocks noChangeAspect="1"/>
          </p:cNvSpPr>
          <p:nvPr/>
        </p:nvSpPr>
        <p:spPr>
          <a:xfrm>
            <a:off x="3958851" y="5726539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2338BD-55D0-09E0-7D9F-DC0453D2AD56}"/>
              </a:ext>
            </a:extLst>
          </p:cNvPr>
          <p:cNvSpPr>
            <a:spLocks noChangeAspect="1"/>
          </p:cNvSpPr>
          <p:nvPr/>
        </p:nvSpPr>
        <p:spPr>
          <a:xfrm>
            <a:off x="5283917" y="4002595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1CB19B-F015-4358-BCA2-0E6F040FB8BE}"/>
              </a:ext>
            </a:extLst>
          </p:cNvPr>
          <p:cNvSpPr>
            <a:spLocks noChangeAspect="1"/>
          </p:cNvSpPr>
          <p:nvPr/>
        </p:nvSpPr>
        <p:spPr>
          <a:xfrm>
            <a:off x="6294876" y="4636626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9C2173-CD02-77F7-B6D8-11A86222B79F}"/>
              </a:ext>
            </a:extLst>
          </p:cNvPr>
          <p:cNvSpPr>
            <a:spLocks noChangeAspect="1"/>
          </p:cNvSpPr>
          <p:nvPr/>
        </p:nvSpPr>
        <p:spPr>
          <a:xfrm>
            <a:off x="7338467" y="4002595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00D431-7264-A237-A8DC-B9E449116CEA}"/>
              </a:ext>
            </a:extLst>
          </p:cNvPr>
          <p:cNvSpPr>
            <a:spLocks noChangeAspect="1"/>
          </p:cNvSpPr>
          <p:nvPr/>
        </p:nvSpPr>
        <p:spPr>
          <a:xfrm>
            <a:off x="7842060" y="4636626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45618D-F009-ACD3-1AEB-11963ABCA740}"/>
              </a:ext>
            </a:extLst>
          </p:cNvPr>
          <p:cNvSpPr>
            <a:spLocks noChangeAspect="1"/>
          </p:cNvSpPr>
          <p:nvPr/>
        </p:nvSpPr>
        <p:spPr>
          <a:xfrm>
            <a:off x="6289297" y="5726539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FA8DF4-277F-FDF7-2B7C-8D3ED90FCB61}"/>
              </a:ext>
            </a:extLst>
          </p:cNvPr>
          <p:cNvSpPr>
            <a:spLocks noChangeAspect="1"/>
          </p:cNvSpPr>
          <p:nvPr/>
        </p:nvSpPr>
        <p:spPr>
          <a:xfrm>
            <a:off x="7842060" y="5641614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3CA27A-BD4D-FEC8-B343-D1142707C60D}"/>
              </a:ext>
            </a:extLst>
          </p:cNvPr>
          <p:cNvSpPr>
            <a:spLocks noChangeAspect="1"/>
          </p:cNvSpPr>
          <p:nvPr/>
        </p:nvSpPr>
        <p:spPr>
          <a:xfrm>
            <a:off x="9104103" y="5546539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B5DE1B-0204-BB96-8A73-976B9393C6AD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3189348" y="4542595"/>
            <a:ext cx="1035912" cy="180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C9C567-757A-C059-0BCE-297F265838C9}"/>
              </a:ext>
            </a:extLst>
          </p:cNvPr>
          <p:cNvCxnSpPr>
            <a:stCxn id="6" idx="6"/>
            <a:endCxn id="8" idx="2"/>
          </p:cNvCxnSpPr>
          <p:nvPr/>
        </p:nvCxnSpPr>
        <p:spPr>
          <a:xfrm>
            <a:off x="2739069" y="5726539"/>
            <a:ext cx="1219782" cy="180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526170-A1E1-6517-5174-3611F7E7BE3F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 flipH="1">
            <a:off x="4138851" y="4849874"/>
            <a:ext cx="139130" cy="8766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C11B11-9ACB-1D4A-98BC-5003ADA64158}"/>
              </a:ext>
            </a:extLst>
          </p:cNvPr>
          <p:cNvCxnSpPr>
            <a:stCxn id="7" idx="7"/>
            <a:endCxn id="9" idx="3"/>
          </p:cNvCxnSpPr>
          <p:nvPr/>
        </p:nvCxnSpPr>
        <p:spPr>
          <a:xfrm flipV="1">
            <a:off x="4532539" y="4309874"/>
            <a:ext cx="804099" cy="2854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78AAF44-FBBB-4E41-A6DA-755CF60BEBAC}"/>
              </a:ext>
            </a:extLst>
          </p:cNvPr>
          <p:cNvCxnSpPr>
            <a:stCxn id="9" idx="5"/>
            <a:endCxn id="10" idx="1"/>
          </p:cNvCxnSpPr>
          <p:nvPr/>
        </p:nvCxnSpPr>
        <p:spPr>
          <a:xfrm>
            <a:off x="5591196" y="4309874"/>
            <a:ext cx="756401" cy="379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E15C0A-6074-39D3-09DB-15315F8C4C78}"/>
              </a:ext>
            </a:extLst>
          </p:cNvPr>
          <p:cNvCxnSpPr>
            <a:stCxn id="10" idx="7"/>
            <a:endCxn id="11" idx="3"/>
          </p:cNvCxnSpPr>
          <p:nvPr/>
        </p:nvCxnSpPr>
        <p:spPr>
          <a:xfrm flipV="1">
            <a:off x="6602155" y="4309874"/>
            <a:ext cx="789033" cy="379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92BF9E-8EFC-B149-0D45-B928A08753B5}"/>
              </a:ext>
            </a:extLst>
          </p:cNvPr>
          <p:cNvCxnSpPr>
            <a:stCxn id="11" idx="5"/>
            <a:endCxn id="12" idx="1"/>
          </p:cNvCxnSpPr>
          <p:nvPr/>
        </p:nvCxnSpPr>
        <p:spPr>
          <a:xfrm>
            <a:off x="7645746" y="4309874"/>
            <a:ext cx="249035" cy="379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4FA10D-5A9E-C4C3-CFDC-5E6834608D09}"/>
              </a:ext>
            </a:extLst>
          </p:cNvPr>
          <p:cNvCxnSpPr>
            <a:stCxn id="7" idx="5"/>
            <a:endCxn id="13" idx="1"/>
          </p:cNvCxnSpPr>
          <p:nvPr/>
        </p:nvCxnSpPr>
        <p:spPr>
          <a:xfrm>
            <a:off x="4532539" y="4849874"/>
            <a:ext cx="1809479" cy="9293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959393C-856F-508C-F37E-4563726CF3E5}"/>
              </a:ext>
            </a:extLst>
          </p:cNvPr>
          <p:cNvCxnSpPr>
            <a:stCxn id="8" idx="6"/>
            <a:endCxn id="13" idx="2"/>
          </p:cNvCxnSpPr>
          <p:nvPr/>
        </p:nvCxnSpPr>
        <p:spPr>
          <a:xfrm>
            <a:off x="4318851" y="5906539"/>
            <a:ext cx="19704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1BA65D6-8932-4DEB-903F-ACA01C102706}"/>
              </a:ext>
            </a:extLst>
          </p:cNvPr>
          <p:cNvCxnSpPr>
            <a:stCxn id="10" idx="4"/>
            <a:endCxn id="13" idx="0"/>
          </p:cNvCxnSpPr>
          <p:nvPr/>
        </p:nvCxnSpPr>
        <p:spPr>
          <a:xfrm flipH="1">
            <a:off x="6469297" y="4996626"/>
            <a:ext cx="5579" cy="7299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E0E2772-F7DB-36AA-6C55-62C93EB0C41B}"/>
              </a:ext>
            </a:extLst>
          </p:cNvPr>
          <p:cNvCxnSpPr>
            <a:stCxn id="13" idx="6"/>
            <a:endCxn id="14" idx="2"/>
          </p:cNvCxnSpPr>
          <p:nvPr/>
        </p:nvCxnSpPr>
        <p:spPr>
          <a:xfrm flipV="1">
            <a:off x="6649297" y="5821614"/>
            <a:ext cx="1192763" cy="849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1990ACE-E68D-779B-1DF3-BF08CEA877DC}"/>
              </a:ext>
            </a:extLst>
          </p:cNvPr>
          <p:cNvCxnSpPr>
            <a:stCxn id="12" idx="4"/>
            <a:endCxn id="14" idx="0"/>
          </p:cNvCxnSpPr>
          <p:nvPr/>
        </p:nvCxnSpPr>
        <p:spPr>
          <a:xfrm>
            <a:off x="8022060" y="4996626"/>
            <a:ext cx="0" cy="6449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27DBFA-A95D-F626-2236-E03A95821EA2}"/>
              </a:ext>
            </a:extLst>
          </p:cNvPr>
          <p:cNvCxnSpPr>
            <a:stCxn id="7" idx="6"/>
            <a:endCxn id="10" idx="2"/>
          </p:cNvCxnSpPr>
          <p:nvPr/>
        </p:nvCxnSpPr>
        <p:spPr>
          <a:xfrm>
            <a:off x="4585260" y="4722595"/>
            <a:ext cx="1709616" cy="940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E2E7783-68D2-AE98-DA83-3E8BCFA2CEC0}"/>
              </a:ext>
            </a:extLst>
          </p:cNvPr>
          <p:cNvCxnSpPr>
            <a:stCxn id="10" idx="6"/>
            <a:endCxn id="12" idx="2"/>
          </p:cNvCxnSpPr>
          <p:nvPr/>
        </p:nvCxnSpPr>
        <p:spPr>
          <a:xfrm>
            <a:off x="6654876" y="4816626"/>
            <a:ext cx="118718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9BD4586-8469-A4B7-E153-0ECCB5BC27F8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 flipV="1">
            <a:off x="8202060" y="5726539"/>
            <a:ext cx="902043" cy="95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A8B295-7213-CC15-0727-EDF361BAF7DD}"/>
                  </a:ext>
                </a:extLst>
              </p:cNvPr>
              <p:cNvSpPr txBox="1"/>
              <p:nvPr/>
            </p:nvSpPr>
            <p:spPr>
              <a:xfrm>
                <a:off x="4951255" y="6261197"/>
                <a:ext cx="1940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Example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1A8B295-7213-CC15-0727-EDF361BAF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255" y="6261197"/>
                <a:ext cx="1940662" cy="369332"/>
              </a:xfrm>
              <a:prstGeom prst="rect">
                <a:avLst/>
              </a:prstGeom>
              <a:blipFill>
                <a:blip r:embed="rId4"/>
                <a:stretch>
                  <a:fillRect l="-2597" t="-3226" b="-225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7AFFD92-4D77-36FE-8591-1D770981AAA8}"/>
                  </a:ext>
                </a:extLst>
              </p:cNvPr>
              <p:cNvSpPr txBox="1"/>
              <p:nvPr/>
            </p:nvSpPr>
            <p:spPr>
              <a:xfrm>
                <a:off x="6483932" y="5184878"/>
                <a:ext cx="165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7AFFD92-4D77-36FE-8591-1D770981A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932" y="5184878"/>
                <a:ext cx="165365" cy="276999"/>
              </a:xfrm>
              <a:prstGeom prst="rect">
                <a:avLst/>
              </a:prstGeom>
              <a:blipFill>
                <a:blip r:embed="rId5"/>
                <a:stretch>
                  <a:fillRect l="-21429" r="-2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CF09BE1-D0E6-A40A-3CD1-7258AAA1BEC9}"/>
                  </a:ext>
                </a:extLst>
              </p:cNvPr>
              <p:cNvSpPr txBox="1"/>
              <p:nvPr/>
            </p:nvSpPr>
            <p:spPr>
              <a:xfrm>
                <a:off x="8031116" y="5183653"/>
                <a:ext cx="219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CF09BE1-D0E6-A40A-3CD1-7258AAA1B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16" y="5183653"/>
                <a:ext cx="219612" cy="276999"/>
              </a:xfrm>
              <a:prstGeom prst="rect">
                <a:avLst/>
              </a:prstGeom>
              <a:blipFill>
                <a:blip r:embed="rId6"/>
                <a:stretch>
                  <a:fillRect l="-33333" t="-4348" r="-33333" b="-86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985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54A71-1577-C285-BD80-1D19A95AD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E65912-CCBE-E75D-755D-19239A6C676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L" dirty="0"/>
                  <a:t>-Star Contraction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E65912-CCBE-E75D-755D-19239A6C6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0C11E-7DA6-090E-6377-517C905D83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Sample uniformly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dirty="0"/>
                  <a:t> as a center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L" dirty="0"/>
              </a:p>
              <a:p>
                <a:r>
                  <a:rPr lang="en-IL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IL" dirty="0"/>
                  <a:t>, sample uniformly a </a:t>
                </a:r>
                <a:r>
                  <a:rPr lang="en-US" dirty="0"/>
                  <a:t>center neighbor </a:t>
                </a:r>
                <a:r>
                  <a:rPr lang="en-IL" dirty="0"/>
                  <a:t>(if exists) and contract them together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60C11E-7DA6-090E-6377-517C905D8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r="-18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80925-9A24-F2E9-2EE5-92B8FF7D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18</a:t>
            </a:fld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83805E-41E3-3FA3-19B6-1E7044A3B0A3}"/>
              </a:ext>
            </a:extLst>
          </p:cNvPr>
          <p:cNvSpPr>
            <a:spLocks noChangeAspect="1"/>
          </p:cNvSpPr>
          <p:nvPr/>
        </p:nvSpPr>
        <p:spPr>
          <a:xfrm>
            <a:off x="2829348" y="4362595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92F871-4EED-68DC-40F2-9E7A653F9A2B}"/>
              </a:ext>
            </a:extLst>
          </p:cNvPr>
          <p:cNvSpPr>
            <a:spLocks noChangeAspect="1"/>
          </p:cNvSpPr>
          <p:nvPr/>
        </p:nvSpPr>
        <p:spPr>
          <a:xfrm>
            <a:off x="2379069" y="5546539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86D3B8-3517-3A17-9E21-D8CC0DDFA607}"/>
              </a:ext>
            </a:extLst>
          </p:cNvPr>
          <p:cNvSpPr>
            <a:spLocks noChangeAspect="1"/>
          </p:cNvSpPr>
          <p:nvPr/>
        </p:nvSpPr>
        <p:spPr>
          <a:xfrm>
            <a:off x="4225260" y="4542595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1D9389-D3CA-ED2B-54D0-C5F689DD4CB9}"/>
              </a:ext>
            </a:extLst>
          </p:cNvPr>
          <p:cNvSpPr>
            <a:spLocks noChangeAspect="1"/>
          </p:cNvSpPr>
          <p:nvPr/>
        </p:nvSpPr>
        <p:spPr>
          <a:xfrm>
            <a:off x="3958851" y="5726539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259B0B-17E9-F057-CD81-0DC4C860CC60}"/>
              </a:ext>
            </a:extLst>
          </p:cNvPr>
          <p:cNvSpPr>
            <a:spLocks noChangeAspect="1"/>
          </p:cNvSpPr>
          <p:nvPr/>
        </p:nvSpPr>
        <p:spPr>
          <a:xfrm>
            <a:off x="5283917" y="4002595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AE034A-7B4F-197C-B49C-03407969C30F}"/>
              </a:ext>
            </a:extLst>
          </p:cNvPr>
          <p:cNvSpPr>
            <a:spLocks noChangeAspect="1"/>
          </p:cNvSpPr>
          <p:nvPr/>
        </p:nvSpPr>
        <p:spPr>
          <a:xfrm>
            <a:off x="6294876" y="4636626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22C0CF-9847-DBF2-A086-86E33ED17362}"/>
              </a:ext>
            </a:extLst>
          </p:cNvPr>
          <p:cNvSpPr>
            <a:spLocks noChangeAspect="1"/>
          </p:cNvSpPr>
          <p:nvPr/>
        </p:nvSpPr>
        <p:spPr>
          <a:xfrm>
            <a:off x="7338467" y="4002595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079888-89CB-0B3D-9A1F-05D462829078}"/>
              </a:ext>
            </a:extLst>
          </p:cNvPr>
          <p:cNvSpPr>
            <a:spLocks noChangeAspect="1"/>
          </p:cNvSpPr>
          <p:nvPr/>
        </p:nvSpPr>
        <p:spPr>
          <a:xfrm>
            <a:off x="7842060" y="4636626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63E1CC-9BBC-8982-B5D9-C7C1BF121129}"/>
              </a:ext>
            </a:extLst>
          </p:cNvPr>
          <p:cNvSpPr>
            <a:spLocks noChangeAspect="1"/>
          </p:cNvSpPr>
          <p:nvPr/>
        </p:nvSpPr>
        <p:spPr>
          <a:xfrm>
            <a:off x="6289297" y="5726539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C27BBD-B1A9-DAFD-02F6-8631DD968FBD}"/>
              </a:ext>
            </a:extLst>
          </p:cNvPr>
          <p:cNvSpPr>
            <a:spLocks noChangeAspect="1"/>
          </p:cNvSpPr>
          <p:nvPr/>
        </p:nvSpPr>
        <p:spPr>
          <a:xfrm>
            <a:off x="7842060" y="5641614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68C89B-C798-9328-CC23-D3E2B27388E3}"/>
              </a:ext>
            </a:extLst>
          </p:cNvPr>
          <p:cNvSpPr>
            <a:spLocks noChangeAspect="1"/>
          </p:cNvSpPr>
          <p:nvPr/>
        </p:nvSpPr>
        <p:spPr>
          <a:xfrm>
            <a:off x="9104103" y="5546539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42CE51-1B00-9DBE-474D-7D38B441DAF8}"/>
              </a:ext>
            </a:extLst>
          </p:cNvPr>
          <p:cNvCxnSpPr>
            <a:stCxn id="5" idx="6"/>
            <a:endCxn id="7" idx="2"/>
          </p:cNvCxnSpPr>
          <p:nvPr/>
        </p:nvCxnSpPr>
        <p:spPr>
          <a:xfrm>
            <a:off x="3189348" y="4542595"/>
            <a:ext cx="1035912" cy="1800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D33325-D1DC-64C2-9B72-1EB0346A639E}"/>
              </a:ext>
            </a:extLst>
          </p:cNvPr>
          <p:cNvCxnSpPr>
            <a:stCxn id="6" idx="6"/>
            <a:endCxn id="8" idx="2"/>
          </p:cNvCxnSpPr>
          <p:nvPr/>
        </p:nvCxnSpPr>
        <p:spPr>
          <a:xfrm>
            <a:off x="2739069" y="5726539"/>
            <a:ext cx="1219782" cy="180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DDB25D-218C-C754-3768-A09C22076E94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 flipH="1">
            <a:off x="4138851" y="4849874"/>
            <a:ext cx="139130" cy="8766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739466-7C25-8FE3-A95B-976BBC787CB9}"/>
              </a:ext>
            </a:extLst>
          </p:cNvPr>
          <p:cNvCxnSpPr>
            <a:cxnSpLocks/>
            <a:stCxn id="7" idx="7"/>
            <a:endCxn id="9" idx="1"/>
          </p:cNvCxnSpPr>
          <p:nvPr/>
        </p:nvCxnSpPr>
        <p:spPr>
          <a:xfrm flipV="1">
            <a:off x="4532539" y="4055316"/>
            <a:ext cx="804099" cy="540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5ECA650-A3BD-E638-5E01-5CE838169539}"/>
              </a:ext>
            </a:extLst>
          </p:cNvPr>
          <p:cNvCxnSpPr>
            <a:stCxn id="9" idx="5"/>
            <a:endCxn id="10" idx="1"/>
          </p:cNvCxnSpPr>
          <p:nvPr/>
        </p:nvCxnSpPr>
        <p:spPr>
          <a:xfrm>
            <a:off x="5591196" y="4309874"/>
            <a:ext cx="756401" cy="37947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39FB99-08B2-576C-E63C-65F69F10BFC9}"/>
              </a:ext>
            </a:extLst>
          </p:cNvPr>
          <p:cNvCxnSpPr>
            <a:stCxn id="10" idx="7"/>
            <a:endCxn id="11" idx="3"/>
          </p:cNvCxnSpPr>
          <p:nvPr/>
        </p:nvCxnSpPr>
        <p:spPr>
          <a:xfrm flipV="1">
            <a:off x="6602155" y="4309874"/>
            <a:ext cx="789033" cy="379473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C0913F-F077-214D-69CF-1CBABA79234A}"/>
              </a:ext>
            </a:extLst>
          </p:cNvPr>
          <p:cNvCxnSpPr>
            <a:stCxn id="11" idx="5"/>
            <a:endCxn id="12" idx="1"/>
          </p:cNvCxnSpPr>
          <p:nvPr/>
        </p:nvCxnSpPr>
        <p:spPr>
          <a:xfrm>
            <a:off x="7645746" y="4309874"/>
            <a:ext cx="249035" cy="3794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01BB310-DE56-323E-DA7A-C62B6E5EA738}"/>
              </a:ext>
            </a:extLst>
          </p:cNvPr>
          <p:cNvCxnSpPr>
            <a:stCxn id="7" idx="5"/>
            <a:endCxn id="13" idx="1"/>
          </p:cNvCxnSpPr>
          <p:nvPr/>
        </p:nvCxnSpPr>
        <p:spPr>
          <a:xfrm>
            <a:off x="4532539" y="4849874"/>
            <a:ext cx="1809479" cy="9293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A12064-6B35-B15D-05F6-60D13B90DA98}"/>
              </a:ext>
            </a:extLst>
          </p:cNvPr>
          <p:cNvCxnSpPr>
            <a:stCxn id="8" idx="6"/>
            <a:endCxn id="13" idx="2"/>
          </p:cNvCxnSpPr>
          <p:nvPr/>
        </p:nvCxnSpPr>
        <p:spPr>
          <a:xfrm>
            <a:off x="4318851" y="5906539"/>
            <a:ext cx="197044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D43EE4-DB44-BC40-64E3-CAC1353C40AA}"/>
              </a:ext>
            </a:extLst>
          </p:cNvPr>
          <p:cNvCxnSpPr>
            <a:stCxn id="10" idx="4"/>
            <a:endCxn id="13" idx="0"/>
          </p:cNvCxnSpPr>
          <p:nvPr/>
        </p:nvCxnSpPr>
        <p:spPr>
          <a:xfrm flipH="1">
            <a:off x="6469297" y="4996626"/>
            <a:ext cx="5579" cy="7299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2B292D0-38D0-0651-7FC7-929F766915D1}"/>
              </a:ext>
            </a:extLst>
          </p:cNvPr>
          <p:cNvCxnSpPr>
            <a:stCxn id="13" idx="6"/>
            <a:endCxn id="14" idx="2"/>
          </p:cNvCxnSpPr>
          <p:nvPr/>
        </p:nvCxnSpPr>
        <p:spPr>
          <a:xfrm flipV="1">
            <a:off x="6649297" y="5821614"/>
            <a:ext cx="1192763" cy="84925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1542F09-5302-8558-B1DC-9A2D179A74E5}"/>
              </a:ext>
            </a:extLst>
          </p:cNvPr>
          <p:cNvCxnSpPr>
            <a:stCxn id="12" idx="4"/>
            <a:endCxn id="14" idx="0"/>
          </p:cNvCxnSpPr>
          <p:nvPr/>
        </p:nvCxnSpPr>
        <p:spPr>
          <a:xfrm>
            <a:off x="8022060" y="4996626"/>
            <a:ext cx="0" cy="6449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015FFF7-FDD2-10AB-F887-D69855A40F40}"/>
              </a:ext>
            </a:extLst>
          </p:cNvPr>
          <p:cNvCxnSpPr>
            <a:stCxn id="7" idx="6"/>
            <a:endCxn id="10" idx="2"/>
          </p:cNvCxnSpPr>
          <p:nvPr/>
        </p:nvCxnSpPr>
        <p:spPr>
          <a:xfrm>
            <a:off x="4585260" y="4722595"/>
            <a:ext cx="1709616" cy="940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1AFEC6E-8323-CC61-CD05-416D47A1FB0D}"/>
              </a:ext>
            </a:extLst>
          </p:cNvPr>
          <p:cNvCxnSpPr>
            <a:stCxn id="10" idx="6"/>
            <a:endCxn id="12" idx="2"/>
          </p:cNvCxnSpPr>
          <p:nvPr/>
        </p:nvCxnSpPr>
        <p:spPr>
          <a:xfrm>
            <a:off x="6654876" y="4816626"/>
            <a:ext cx="118718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7AD8A41-5E12-FC83-75F4-A4853F17FC5A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 flipV="1">
            <a:off x="8202060" y="5726539"/>
            <a:ext cx="902043" cy="95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5E6934-6BE8-F385-6357-40C9625B362B}"/>
                  </a:ext>
                </a:extLst>
              </p:cNvPr>
              <p:cNvSpPr txBox="1"/>
              <p:nvPr/>
            </p:nvSpPr>
            <p:spPr>
              <a:xfrm>
                <a:off x="4951255" y="6261197"/>
                <a:ext cx="1940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Example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75E6934-6BE8-F385-6357-40C9625B3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255" y="6261197"/>
                <a:ext cx="1940662" cy="369332"/>
              </a:xfrm>
              <a:prstGeom prst="rect">
                <a:avLst/>
              </a:prstGeom>
              <a:blipFill>
                <a:blip r:embed="rId4"/>
                <a:stretch>
                  <a:fillRect l="-2597" t="-3226" b="-225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8785F18-CFD4-11F3-A49E-E153466BD5FF}"/>
                  </a:ext>
                </a:extLst>
              </p:cNvPr>
              <p:cNvSpPr txBox="1"/>
              <p:nvPr/>
            </p:nvSpPr>
            <p:spPr>
              <a:xfrm>
                <a:off x="6483932" y="5184878"/>
                <a:ext cx="165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8785F18-CFD4-11F3-A49E-E153466BD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932" y="5184878"/>
                <a:ext cx="165365" cy="276999"/>
              </a:xfrm>
              <a:prstGeom prst="rect">
                <a:avLst/>
              </a:prstGeom>
              <a:blipFill>
                <a:blip r:embed="rId5"/>
                <a:stretch>
                  <a:fillRect l="-21429" r="-2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E35470A-653D-C8BF-AAC6-E67BF9DE9AD2}"/>
                  </a:ext>
                </a:extLst>
              </p:cNvPr>
              <p:cNvSpPr txBox="1"/>
              <p:nvPr/>
            </p:nvSpPr>
            <p:spPr>
              <a:xfrm>
                <a:off x="8031116" y="5183653"/>
                <a:ext cx="219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E35470A-653D-C8BF-AAC6-E67BF9DE9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16" y="5183653"/>
                <a:ext cx="219612" cy="276999"/>
              </a:xfrm>
              <a:prstGeom prst="rect">
                <a:avLst/>
              </a:prstGeom>
              <a:blipFill>
                <a:blip r:embed="rId6"/>
                <a:stretch>
                  <a:fillRect l="-33333" t="-4348" r="-33333" b="-86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18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D6CC7-5773-F847-C52B-97F58DBB1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EC36EA-D606-83C3-50DD-91FF02FCB1E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L" dirty="0"/>
                  <a:t>-Star Contraction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8EC36EA-D606-83C3-50DD-91FF02FCB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14B05-9565-006F-D0BA-4104FCEDDB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Sample uniformly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dirty="0"/>
                  <a:t> as a center 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L" dirty="0"/>
              </a:p>
              <a:p>
                <a:r>
                  <a:rPr lang="en-IL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IL" dirty="0"/>
                  <a:t>, sample uniformly a </a:t>
                </a:r>
                <a:r>
                  <a:rPr lang="en-US" dirty="0"/>
                  <a:t>center neighbor </a:t>
                </a:r>
                <a:r>
                  <a:rPr lang="en-IL" dirty="0"/>
                  <a:t>(if exists) and contract them together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14B05-9565-006F-D0BA-4104FCEDDB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r="-18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80A4E-6064-4B09-0842-88D4313E8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19</a:t>
            </a:fld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AAE621-6F07-643E-AE56-6F84859DADDF}"/>
              </a:ext>
            </a:extLst>
          </p:cNvPr>
          <p:cNvSpPr>
            <a:spLocks noChangeAspect="1"/>
          </p:cNvSpPr>
          <p:nvPr/>
        </p:nvSpPr>
        <p:spPr>
          <a:xfrm>
            <a:off x="2829348" y="4362595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F46084-8A5F-41D3-883D-8590C2226D4B}"/>
              </a:ext>
            </a:extLst>
          </p:cNvPr>
          <p:cNvSpPr>
            <a:spLocks noChangeAspect="1"/>
          </p:cNvSpPr>
          <p:nvPr/>
        </p:nvSpPr>
        <p:spPr>
          <a:xfrm>
            <a:off x="2379069" y="5546539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AB56EF-CC5D-14D7-A9B1-E382BAFB3D37}"/>
              </a:ext>
            </a:extLst>
          </p:cNvPr>
          <p:cNvSpPr>
            <a:spLocks noChangeAspect="1"/>
          </p:cNvSpPr>
          <p:nvPr/>
        </p:nvSpPr>
        <p:spPr>
          <a:xfrm>
            <a:off x="2829348" y="4362595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B07124-2FD8-0817-402F-E9DFC6C19707}"/>
              </a:ext>
            </a:extLst>
          </p:cNvPr>
          <p:cNvSpPr>
            <a:spLocks noChangeAspect="1"/>
          </p:cNvSpPr>
          <p:nvPr/>
        </p:nvSpPr>
        <p:spPr>
          <a:xfrm>
            <a:off x="3958851" y="5726539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676C95-5E7B-59FB-BDE0-6A9FD752C34D}"/>
              </a:ext>
            </a:extLst>
          </p:cNvPr>
          <p:cNvSpPr>
            <a:spLocks noChangeAspect="1"/>
          </p:cNvSpPr>
          <p:nvPr/>
        </p:nvSpPr>
        <p:spPr>
          <a:xfrm>
            <a:off x="6285821" y="4636626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AAEBF5-25B9-F19D-1EFF-EEB9501D32D3}"/>
              </a:ext>
            </a:extLst>
          </p:cNvPr>
          <p:cNvSpPr>
            <a:spLocks noChangeAspect="1"/>
          </p:cNvSpPr>
          <p:nvPr/>
        </p:nvSpPr>
        <p:spPr>
          <a:xfrm>
            <a:off x="6294876" y="4636626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2FF34E-0045-3086-73B2-571FF96EFF2D}"/>
              </a:ext>
            </a:extLst>
          </p:cNvPr>
          <p:cNvSpPr>
            <a:spLocks noChangeAspect="1"/>
          </p:cNvSpPr>
          <p:nvPr/>
        </p:nvSpPr>
        <p:spPr>
          <a:xfrm>
            <a:off x="6298963" y="4632595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C235E6-D503-462F-67C1-54099BC6504E}"/>
              </a:ext>
            </a:extLst>
          </p:cNvPr>
          <p:cNvSpPr>
            <a:spLocks noChangeAspect="1"/>
          </p:cNvSpPr>
          <p:nvPr/>
        </p:nvSpPr>
        <p:spPr>
          <a:xfrm>
            <a:off x="6294876" y="4628254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D49D8C-B8B4-8CBA-4CCE-64DD6D153E78}"/>
              </a:ext>
            </a:extLst>
          </p:cNvPr>
          <p:cNvSpPr>
            <a:spLocks noChangeAspect="1"/>
          </p:cNvSpPr>
          <p:nvPr/>
        </p:nvSpPr>
        <p:spPr>
          <a:xfrm>
            <a:off x="7842060" y="5641614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F11DBC-76A6-3341-02D4-FD79C9931E30}"/>
              </a:ext>
            </a:extLst>
          </p:cNvPr>
          <p:cNvSpPr>
            <a:spLocks noChangeAspect="1"/>
          </p:cNvSpPr>
          <p:nvPr/>
        </p:nvSpPr>
        <p:spPr>
          <a:xfrm>
            <a:off x="7842060" y="5641614"/>
            <a:ext cx="360000" cy="36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1874D4-2013-8741-26AA-9BB5756CCD5E}"/>
              </a:ext>
            </a:extLst>
          </p:cNvPr>
          <p:cNvSpPr>
            <a:spLocks noChangeAspect="1"/>
          </p:cNvSpPr>
          <p:nvPr/>
        </p:nvSpPr>
        <p:spPr>
          <a:xfrm>
            <a:off x="9104103" y="5546539"/>
            <a:ext cx="360000" cy="360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32207C-A667-4565-43FB-07E0D16ED42E}"/>
              </a:ext>
            </a:extLst>
          </p:cNvPr>
          <p:cNvCxnSpPr>
            <a:stCxn id="6" idx="6"/>
            <a:endCxn id="8" idx="2"/>
          </p:cNvCxnSpPr>
          <p:nvPr/>
        </p:nvCxnSpPr>
        <p:spPr>
          <a:xfrm>
            <a:off x="2739069" y="5726539"/>
            <a:ext cx="1219782" cy="180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C09253-14EB-7722-ADCF-B89E0000C554}"/>
              </a:ext>
            </a:extLst>
          </p:cNvPr>
          <p:cNvCxnSpPr>
            <a:cxnSpLocks/>
            <a:stCxn id="7" idx="3"/>
            <a:endCxn id="8" idx="0"/>
          </p:cNvCxnSpPr>
          <p:nvPr/>
        </p:nvCxnSpPr>
        <p:spPr>
          <a:xfrm>
            <a:off x="2882069" y="4669874"/>
            <a:ext cx="1256782" cy="10566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F9DA7E-F579-3C44-360F-BD4C353C0E92}"/>
              </a:ext>
            </a:extLst>
          </p:cNvPr>
          <p:cNvCxnSpPr>
            <a:cxnSpLocks/>
            <a:stCxn id="7" idx="7"/>
            <a:endCxn id="9" idx="1"/>
          </p:cNvCxnSpPr>
          <p:nvPr/>
        </p:nvCxnSpPr>
        <p:spPr>
          <a:xfrm>
            <a:off x="3136627" y="4415316"/>
            <a:ext cx="3201915" cy="2740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0C75A1-3F97-DAD0-8937-9F3B0C9F815B}"/>
              </a:ext>
            </a:extLst>
          </p:cNvPr>
          <p:cNvCxnSpPr>
            <a:stCxn id="7" idx="5"/>
            <a:endCxn id="13" idx="1"/>
          </p:cNvCxnSpPr>
          <p:nvPr/>
        </p:nvCxnSpPr>
        <p:spPr>
          <a:xfrm>
            <a:off x="3136627" y="4669874"/>
            <a:ext cx="4758154" cy="10244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F3DE007-25A3-C236-3ABA-436775DDED9F}"/>
              </a:ext>
            </a:extLst>
          </p:cNvPr>
          <p:cNvCxnSpPr>
            <a:stCxn id="8" idx="6"/>
            <a:endCxn id="13" idx="2"/>
          </p:cNvCxnSpPr>
          <p:nvPr/>
        </p:nvCxnSpPr>
        <p:spPr>
          <a:xfrm flipV="1">
            <a:off x="4318851" y="5821614"/>
            <a:ext cx="3523209" cy="849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ABDDF11-62B1-764F-D856-349D43232219}"/>
              </a:ext>
            </a:extLst>
          </p:cNvPr>
          <p:cNvCxnSpPr>
            <a:stCxn id="10" idx="4"/>
            <a:endCxn id="13" idx="0"/>
          </p:cNvCxnSpPr>
          <p:nvPr/>
        </p:nvCxnSpPr>
        <p:spPr>
          <a:xfrm>
            <a:off x="6474876" y="4996626"/>
            <a:ext cx="1547184" cy="6449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AC7028E-A703-BE37-38F0-0813E99F63F7}"/>
              </a:ext>
            </a:extLst>
          </p:cNvPr>
          <p:cNvCxnSpPr>
            <a:cxnSpLocks/>
            <a:stCxn id="12" idx="6"/>
            <a:endCxn id="14" idx="0"/>
          </p:cNvCxnSpPr>
          <p:nvPr/>
        </p:nvCxnSpPr>
        <p:spPr>
          <a:xfrm>
            <a:off x="6654876" y="4808254"/>
            <a:ext cx="1367184" cy="833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FADE30-F871-19EC-D6D3-7E0AC758E3A3}"/>
              </a:ext>
            </a:extLst>
          </p:cNvPr>
          <p:cNvCxnSpPr>
            <a:stCxn id="7" idx="6"/>
            <a:endCxn id="10" idx="2"/>
          </p:cNvCxnSpPr>
          <p:nvPr/>
        </p:nvCxnSpPr>
        <p:spPr>
          <a:xfrm>
            <a:off x="3189348" y="4542595"/>
            <a:ext cx="3105528" cy="2740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93F6CD9-69C6-777D-27AF-C12BB41DE909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 flipV="1">
            <a:off x="8202060" y="5726539"/>
            <a:ext cx="902043" cy="950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8459E43-D5F1-EC87-9D4B-51C71B1E5A0A}"/>
                  </a:ext>
                </a:extLst>
              </p:cNvPr>
              <p:cNvSpPr txBox="1"/>
              <p:nvPr/>
            </p:nvSpPr>
            <p:spPr>
              <a:xfrm>
                <a:off x="4951255" y="6261197"/>
                <a:ext cx="19406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L" dirty="0"/>
                  <a:t>Example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8459E43-D5F1-EC87-9D4B-51C71B1E5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255" y="6261197"/>
                <a:ext cx="1940662" cy="369332"/>
              </a:xfrm>
              <a:prstGeom prst="rect">
                <a:avLst/>
              </a:prstGeom>
              <a:blipFill>
                <a:blip r:embed="rId5"/>
                <a:stretch>
                  <a:fillRect l="-2597" t="-3226" b="-225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25786BF-B4A6-0BDE-76A7-356D75D00DBF}"/>
                  </a:ext>
                </a:extLst>
              </p:cNvPr>
              <p:cNvSpPr txBox="1"/>
              <p:nvPr/>
            </p:nvSpPr>
            <p:spPr>
              <a:xfrm>
                <a:off x="6483932" y="5184878"/>
                <a:ext cx="1653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25786BF-B4A6-0BDE-76A7-356D75D00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932" y="5184878"/>
                <a:ext cx="165365" cy="276999"/>
              </a:xfrm>
              <a:prstGeom prst="rect">
                <a:avLst/>
              </a:prstGeom>
              <a:blipFill>
                <a:blip r:embed="rId6"/>
                <a:stretch>
                  <a:fillRect l="-21429" r="-214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2777A87-552F-BFC6-B167-E2B4FAD92C17}"/>
                  </a:ext>
                </a:extLst>
              </p:cNvPr>
              <p:cNvSpPr txBox="1"/>
              <p:nvPr/>
            </p:nvSpPr>
            <p:spPr>
              <a:xfrm>
                <a:off x="8031116" y="5183653"/>
                <a:ext cx="2196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2777A87-552F-BFC6-B167-E2B4FAD92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116" y="5183653"/>
                <a:ext cx="219612" cy="276999"/>
              </a:xfrm>
              <a:prstGeom prst="rect">
                <a:avLst/>
              </a:prstGeom>
              <a:blipFill>
                <a:blip r:embed="rId7"/>
                <a:stretch>
                  <a:fillRect l="-33333" t="-4348" r="-33333" b="-869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116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5AD10-9DFE-A708-DDF7-1D80800FD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7100-7B64-6B07-69B7-B4E7704A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Cut-Query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7D098-3EB8-EC25-0392-49EBC9406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73867"/>
                <a:ext cx="10515600" cy="4351338"/>
              </a:xfrm>
            </p:spPr>
            <p:txBody>
              <a:bodyPr/>
              <a:lstStyle/>
              <a:p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be a hidden graph with oracle access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7D098-3EB8-EC25-0392-49EBC9406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73867"/>
                <a:ext cx="10515600" cy="4351338"/>
              </a:xfrm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B1E58-7CD3-7A69-D1CD-48A6684F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2</a:t>
            </a:fld>
            <a:endParaRPr lang="en-I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7E6CDE-D606-8982-7DE3-063C59C92B6B}"/>
              </a:ext>
            </a:extLst>
          </p:cNvPr>
          <p:cNvGrpSpPr/>
          <p:nvPr/>
        </p:nvGrpSpPr>
        <p:grpSpPr>
          <a:xfrm>
            <a:off x="5829300" y="2791696"/>
            <a:ext cx="5842800" cy="2847104"/>
            <a:chOff x="5651500" y="2423396"/>
            <a:chExt cx="5842000" cy="2847104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FD9CCC8-D2B4-7441-1556-0551AFC28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09797" y="3277407"/>
              <a:ext cx="5003315" cy="162454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0B18B3-E157-C66F-82E9-17E1E36DDBF6}"/>
                </a:ext>
              </a:extLst>
            </p:cNvPr>
            <p:cNvSpPr/>
            <p:nvPr/>
          </p:nvSpPr>
          <p:spPr>
            <a:xfrm>
              <a:off x="5651500" y="2908300"/>
              <a:ext cx="5842000" cy="236220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C850D9-3B1A-5D97-D833-E32D30E6B380}"/>
                </a:ext>
              </a:extLst>
            </p:cNvPr>
            <p:cNvSpPr txBox="1"/>
            <p:nvPr/>
          </p:nvSpPr>
          <p:spPr>
            <a:xfrm>
              <a:off x="7602651" y="2423396"/>
              <a:ext cx="1939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L" dirty="0"/>
                <a:t>Cut-Query Oracle</a:t>
              </a: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E7C2DCC-E315-85AF-9D41-C880E7B0BC51}"/>
              </a:ext>
            </a:extLst>
          </p:cNvPr>
          <p:cNvSpPr/>
          <p:nvPr/>
        </p:nvSpPr>
        <p:spPr>
          <a:xfrm>
            <a:off x="902798" y="3879214"/>
            <a:ext cx="1841500" cy="11569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3461724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F8DD1-C4AB-9749-CAA7-F4F38ED6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F0FFCD-964B-6016-73A8-EE837018C2D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IL" dirty="0"/>
                  <a:t>-Star Contraction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F0FFCD-964B-6016-73A8-EE837018C2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B1FB55-F63E-551E-DE47-247692FE10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be the graph obtained </a:t>
                </a:r>
                <a:r>
                  <a:rPr lang="en-US" dirty="0" err="1"/>
                  <a:t>from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by applying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-star contraction</a:t>
                </a:r>
              </a:p>
              <a:p>
                <a:r>
                  <a:rPr lang="en-US" b="1" dirty="0"/>
                  <a:t>Two properties</a:t>
                </a:r>
              </a:p>
              <a:p>
                <a:pPr lvl="1"/>
                <a:r>
                  <a:rPr lang="en-US" b="1" dirty="0"/>
                  <a:t>Preserving connectivity: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b="1" dirty="0"/>
                  <a:t> </a:t>
                </a:r>
                <a:r>
                  <a:rPr lang="en-IL" dirty="0"/>
                  <a:t>is a non-trivial minimum cut then no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is contracted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IL" dirty="0"/>
                  <a:t> with constant probability</a:t>
                </a:r>
              </a:p>
              <a:p>
                <a:pPr lvl="1"/>
                <a:r>
                  <a:rPr lang="en-IL" b="1" dirty="0"/>
                  <a:t>Size: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IL" b="1" dirty="0"/>
                  <a:t> </a:t>
                </a:r>
                <a:r>
                  <a:rPr lang="en-IL" dirty="0"/>
                  <a:t>has at most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IL" b="1" dirty="0"/>
                  <a:t> </a:t>
                </a:r>
                <a:r>
                  <a:rPr lang="en-IL" dirty="0"/>
                  <a:t>edges</a:t>
                </a:r>
                <a:endParaRPr lang="en-IL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B1FB55-F63E-551E-DE47-247692FE10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25F81-9394-41D6-28C2-BAE2FF8C5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20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89696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9C8CB-2CD8-0602-4B6D-3D2CBB07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Useful tool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BAB57-3918-7A3C-924E-9EC6C5407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dirty="0"/>
                  <a:t>  be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IL" dirty="0"/>
              </a:p>
              <a:p>
                <a:pPr lvl="1"/>
                <a:r>
                  <a:rPr lang="en-IL" dirty="0"/>
                  <a:t>Define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IL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/>
                          <m:e>
                            <m:limLow>
                              <m:limLow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lim>
                            </m:limLow>
                            <m:nary>
                              <m:naryPr>
                                <m:chr m:val="∏"/>
                                <m:ctrlPr>
                                  <a:rPr lang="en-IL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sub>
                              <m:sup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mr>
                        <m:mr>
                          <m:e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e>
                            <m:nary>
                              <m:naryPr>
                                <m:chr m:val="∑"/>
                                <m:ctrlPr>
                                  <a:rPr lang="en-IL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∈[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nary>
                          </m:e>
                        </m:mr>
                        <m:mr>
                          <m:e/>
                          <m:e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∈[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func>
                          </m:e>
                        </m:mr>
                      </m:m>
                    </m:oMath>
                  </m:oMathPara>
                </a14:m>
                <a:endParaRPr lang="en-IL" dirty="0"/>
              </a:p>
              <a:p>
                <a:pPr marL="457200" lvl="1" indent="0">
                  <a:buNone/>
                </a:pPr>
                <a:r>
                  <a:rPr lang="en-IL" dirty="0"/>
                  <a:t>Then,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BAB57-3918-7A3C-924E-9EC6C5407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2791" b="-784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E2523-5EF8-7A40-8975-AB7F693F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21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58183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739BB-57AC-FFD5-F2E8-07436E6C4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CB5056-3474-2148-90A3-C474443A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Weighted Edge Sampling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AF338-F013-1B16-B289-994F06F0F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64627B-99AA-FE56-81FC-5B9FF4AC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5036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D28A35-8445-7915-3F6F-C5374D2C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DF1DF4A-BF6E-1A49-8BE6-8F01A5E455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b="1" dirty="0"/>
                  <a:t>Weighted Edge Sampling: </a:t>
                </a:r>
                <a:r>
                  <a:rPr lang="en-IL" dirty="0"/>
                  <a:t>Given a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dirty="0"/>
                  <a:t>, sample one edge incident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IL" dirty="0"/>
              </a:p>
              <a:p>
                <a:pPr lvl="1"/>
                <a:r>
                  <a:rPr lang="en-IL" dirty="0"/>
                  <a:t>return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IL" dirty="0"/>
              </a:p>
              <a:p>
                <a:endParaRPr lang="en-IL" dirty="0"/>
              </a:p>
              <a:p>
                <a:r>
                  <a:rPr lang="en-IL" b="1" dirty="0"/>
                  <a:t>Lemma: </a:t>
                </a:r>
                <a:r>
                  <a:rPr lang="en-IL" dirty="0"/>
                  <a:t>There exists an algorithm for weighted edge sampling that 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𝑛𝑊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cut queries in </a:t>
                </a:r>
                <a:r>
                  <a:rPr lang="en-IL" b="1" dirty="0"/>
                  <a:t>two rounds</a:t>
                </a:r>
              </a:p>
              <a:p>
                <a:pPr lvl="1"/>
                <a:r>
                  <a:rPr lang="en-IL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IL" dirty="0"/>
                  <a:t> is ratio of heaviest edge to lightest  edge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DF1DF4A-BF6E-1A49-8BE6-8F01A5E455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9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F4A44-6604-4524-B056-254A2D4CA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466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7955C-6528-D132-FF6A-E2373B6A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27A920-85D2-6506-921A-527A8C93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Sequential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7C1379B-6763-2F21-29D0-0BA46BE942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IL" dirty="0"/>
                  <a:t>Split edges in half randomly, and recurse on each half with probability proportional to its weight</a:t>
                </a:r>
              </a:p>
              <a:p>
                <a:pPr lvl="1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queries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rounds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7C1379B-6763-2F21-29D0-0BA46BE942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6A724-4EF8-7634-5F0E-1843C5C0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24</a:t>
            </a:fld>
            <a:endParaRPr lang="en-IL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5E00A46-ECD8-722F-DCBF-7237A7F21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8400" y="2661232"/>
            <a:ext cx="4775200" cy="37719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264E0684-27BA-0C3A-D2CE-93A1204E7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8400" y="2661232"/>
            <a:ext cx="47752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5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898A-91B0-2543-2406-4B3037B5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Key Tool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BC87CF-6356-AC48-42A4-EA705D1268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Heavy Hitters</a:t>
                </a:r>
              </a:p>
              <a:p>
                <a:pPr lvl="1"/>
                <a:r>
                  <a:rPr lang="en-IL" dirty="0"/>
                  <a:t>Goal: Given a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L" dirty="0"/>
                  <a:t> find all indices with “heavy” entries</a:t>
                </a:r>
              </a:p>
              <a:p>
                <a:pPr lvl="1"/>
                <a:endParaRPr lang="en-IL" dirty="0"/>
              </a:p>
              <a:p>
                <a:r>
                  <a:rPr lang="en-IL" dirty="0"/>
                  <a:t>CountMin Sketch</a:t>
                </a:r>
              </a:p>
              <a:p>
                <a:pPr lvl="1"/>
                <a:r>
                  <a:rPr lang="en-IL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L" dirty="0"/>
                  <a:t>, estimate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up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IL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IL" dirty="0"/>
                  <a:t>Maintain an array where each row maps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according to some hash function</a:t>
                </a:r>
              </a:p>
              <a:p>
                <a:endParaRPr lang="en-IL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BC87CF-6356-AC48-42A4-EA705D1268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898E3-61AE-88D4-63CD-F34922C7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96459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AF3CE-A91C-EAE1-7A52-90757CD2B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DD42F8-BDC7-0CBE-877B-93D08106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Two Rounds – Toy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CF8D3F3-1742-2C40-8C1A-1F76F8F24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IL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L" dirty="0"/>
                  <a:t> edges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IL" dirty="0"/>
                  <a:t> with weight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IL" dirty="0"/>
              </a:p>
              <a:p>
                <a:pPr lvl="1"/>
                <a:r>
                  <a:rPr lang="en-IL" dirty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IL" b="1" dirty="0"/>
              </a:p>
              <a:p>
                <a:r>
                  <a:rPr lang="en-IL" b="1" dirty="0"/>
                  <a:t>Toy problem </a:t>
                </a:r>
                <a:r>
                  <a:rPr lang="en-IL" dirty="0"/>
                  <a:t>– uniformly sample an edge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L" dirty="0"/>
              </a:p>
              <a:p>
                <a:pPr lvl="1"/>
                <a:r>
                  <a:rPr lang="en-IL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L" dirty="0"/>
                  <a:t> subsample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at 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IL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IL" dirty="0"/>
                  <a:t> with probability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IL" dirty="0"/>
              </a:p>
              <a:p>
                <a:pPr lvl="2"/>
                <a:r>
                  <a:rPr lang="en-IL" dirty="0"/>
                  <a:t>But we still need to know which edges 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L" dirty="0"/>
              </a:p>
              <a:p>
                <a:r>
                  <a:rPr lang="en-IL" dirty="0"/>
                  <a:t>Recover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using </a:t>
                </a:r>
                <a:r>
                  <a:rPr lang="en-IL" b="1" dirty="0"/>
                  <a:t>Heavy-Hitters sketch</a:t>
                </a:r>
                <a:endParaRPr lang="en-IL" dirty="0"/>
              </a:p>
              <a:p>
                <a:pPr lvl="1"/>
                <a:r>
                  <a:rPr lang="en-IL" dirty="0"/>
                  <a:t>By Markov’s inequality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≤10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r>
                  <a:rPr lang="en-IL" dirty="0"/>
                  <a:t>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≥1/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IL" dirty="0"/>
              </a:p>
              <a:p>
                <a:pPr lvl="2"/>
                <a:r>
                  <a:rPr lang="en-IL" dirty="0"/>
                  <a:t>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IL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L" dirty="0"/>
              </a:p>
              <a:p>
                <a:r>
                  <a:rPr lang="en-IL" dirty="0"/>
                  <a:t>Repeat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IL" dirty="0"/>
                  <a:t> times in parallel to get an edge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CF8D3F3-1742-2C40-8C1A-1F76F8F24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319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7DAA3-2278-46B7-6EB1-0E192329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942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E1B80-6C3B-01FA-A92F-A16F52DD6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E9A6CB-5BA1-03C1-5738-B4E4DA9D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Two Rounds –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194648F-3D7A-5EAC-1A4D-F4D450DFF9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IL" b="1" dirty="0"/>
                  <a:t>Main idea:</a:t>
                </a:r>
                <a:r>
                  <a:rPr lang="en-IL" dirty="0"/>
                  <a:t> some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IL" dirty="0"/>
                  <a:t> must </a:t>
                </a: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)≥1/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𝑛𝑊</m:t>
                        </m:r>
                      </m:e>
                    </m:func>
                  </m:oMath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r>
                  <a:rPr lang="en-IL" dirty="0"/>
                  <a:t>In parallel:</a:t>
                </a:r>
              </a:p>
              <a:p>
                <a:pPr lvl="1"/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⊇…⊇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IL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IL" dirty="0"/>
                  <a:t> subsample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L" dirty="0"/>
                  <a:t> w.p.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r>
                  <a:rPr lang="en-IL" dirty="0"/>
                  <a:t> </a:t>
                </a:r>
              </a:p>
              <a:p>
                <a:pPr lvl="1"/>
                <a:r>
                  <a:rPr lang="en-US" dirty="0"/>
                  <a:t>Find the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with weight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IL" dirty="0"/>
                  <a:t> using Heavy Hitters Sketch</a:t>
                </a:r>
              </a:p>
              <a:p>
                <a:r>
                  <a:rPr lang="en-IL" dirty="0"/>
                  <a:t>Then, recover exact weight of heavy edges</a:t>
                </a:r>
              </a:p>
              <a:p>
                <a:endParaRPr lang="en-IL" dirty="0"/>
              </a:p>
              <a:p>
                <a:r>
                  <a:rPr lang="en-IL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L" dirty="0"/>
                  <a:t>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en-IL" dirty="0"/>
              </a:p>
              <a:p>
                <a:pPr lvl="1"/>
                <a:r>
                  <a:rPr lang="en-IL" dirty="0"/>
                  <a:t>In expectation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IL" dirty="0"/>
              </a:p>
              <a:p>
                <a:endParaRPr lang="en-IL" dirty="0"/>
              </a:p>
              <a:p>
                <a:r>
                  <a:rPr lang="en-IL" dirty="0"/>
                  <a:t>Return one edge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according to the distribution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L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and FAIL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∪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194648F-3D7A-5EAC-1A4D-F4D450DFF9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4" t="-2616" b="-1366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88B3F-645B-3AA1-A472-D07199B4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876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4CF107-1A75-9ABD-3B73-43B42D4AA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242EE-6E75-65FC-2123-EA6BC92A2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A11695-82A0-0D5A-B22A-DA93E68D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0301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56CC7-EDAC-5B08-9ACC-A916E67C7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06ED-726C-D4D6-1968-2A0C6240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Cut-Query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59FE69-B184-06B1-5E5E-B83C317004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73867"/>
                <a:ext cx="10515600" cy="4351338"/>
              </a:xfrm>
            </p:spPr>
            <p:txBody>
              <a:bodyPr/>
              <a:lstStyle/>
              <a:p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be a hidden graph with oracle access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59FE69-B184-06B1-5E5E-B83C31700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73867"/>
                <a:ext cx="10515600" cy="4351338"/>
              </a:xfrm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34723-02C2-87BD-2CDF-8EB283B4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3</a:t>
            </a:fld>
            <a:endParaRPr lang="en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B09C82-63D0-D442-87EA-FAE8F11F41D7}"/>
              </a:ext>
            </a:extLst>
          </p:cNvPr>
          <p:cNvSpPr/>
          <p:nvPr/>
        </p:nvSpPr>
        <p:spPr>
          <a:xfrm>
            <a:off x="5829300" y="3276600"/>
            <a:ext cx="5842000" cy="23622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83E33-4D34-0A53-2067-11F0245479E7}"/>
              </a:ext>
            </a:extLst>
          </p:cNvPr>
          <p:cNvSpPr txBox="1"/>
          <p:nvPr/>
        </p:nvSpPr>
        <p:spPr>
          <a:xfrm>
            <a:off x="7780451" y="2791696"/>
            <a:ext cx="193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dirty="0"/>
              <a:t>Cut-Query Oracle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B135806-BAAB-9D3B-181C-D0A78B8C056F}"/>
              </a:ext>
            </a:extLst>
          </p:cNvPr>
          <p:cNvSpPr/>
          <p:nvPr/>
        </p:nvSpPr>
        <p:spPr>
          <a:xfrm>
            <a:off x="902798" y="3879214"/>
            <a:ext cx="1841500" cy="115697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dirty="0"/>
              <a:t>Algorithm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F3B131-30B9-7465-F485-2B72A970AE2E}"/>
              </a:ext>
            </a:extLst>
          </p:cNvPr>
          <p:cNvCxnSpPr>
            <a:cxnSpLocks/>
          </p:cNvCxnSpPr>
          <p:nvPr/>
        </p:nvCxnSpPr>
        <p:spPr>
          <a:xfrm>
            <a:off x="2778399" y="4191000"/>
            <a:ext cx="3016800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B043B8-A885-B854-C3CF-0E970C9B51C3}"/>
                  </a:ext>
                </a:extLst>
              </p:cNvPr>
              <p:cNvSpPr txBox="1"/>
              <p:nvPr/>
            </p:nvSpPr>
            <p:spPr>
              <a:xfrm>
                <a:off x="3799518" y="3765827"/>
                <a:ext cx="9745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B043B8-A885-B854-C3CF-0E970C9B5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518" y="3765827"/>
                <a:ext cx="974562" cy="430887"/>
              </a:xfrm>
              <a:prstGeom prst="rect">
                <a:avLst/>
              </a:prstGeom>
              <a:blipFill>
                <a:blip r:embed="rId4"/>
                <a:stretch>
                  <a:fillRect l="-9091" r="-7792" b="-571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9075B8-D7C6-DCC4-AF6B-BA00E9F8D3CB}"/>
              </a:ext>
            </a:extLst>
          </p:cNvPr>
          <p:cNvCxnSpPr>
            <a:cxnSpLocks/>
          </p:cNvCxnSpPr>
          <p:nvPr/>
        </p:nvCxnSpPr>
        <p:spPr>
          <a:xfrm flipH="1">
            <a:off x="2778399" y="4660900"/>
            <a:ext cx="3016800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44BC42-9236-F90F-CF50-E3ED1E0923CE}"/>
                  </a:ext>
                </a:extLst>
              </p:cNvPr>
              <p:cNvSpPr txBox="1"/>
              <p:nvPr/>
            </p:nvSpPr>
            <p:spPr>
              <a:xfrm>
                <a:off x="3553745" y="4789964"/>
                <a:ext cx="14661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𝑐𝑢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44BC42-9236-F90F-CF50-E3ED1E092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745" y="4789964"/>
                <a:ext cx="1466107" cy="492443"/>
              </a:xfrm>
              <a:prstGeom prst="rect">
                <a:avLst/>
              </a:prstGeom>
              <a:blipFill>
                <a:blip r:embed="rId5"/>
                <a:stretch>
                  <a:fillRect l="-2564" t="-2500" r="-9402" b="-325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Graphic 20">
            <a:extLst>
              <a:ext uri="{FF2B5EF4-FFF2-40B4-BE49-F238E27FC236}">
                <a16:creationId xmlns:a16="http://schemas.microsoft.com/office/drawing/2014/main" id="{BCDBD7B5-429B-27C1-63E0-296C63CD87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0500" y="3622515"/>
            <a:ext cx="5139601" cy="167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3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C5F3A-6190-6C00-786F-C484091D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Algorithms in the Cut-Query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5A4E9-4AC9-573B-78D1-74309E38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867"/>
            <a:ext cx="10515600" cy="4351338"/>
          </a:xfrm>
        </p:spPr>
        <p:txBody>
          <a:bodyPr>
            <a:normAutofit/>
          </a:bodyPr>
          <a:lstStyle/>
          <a:p>
            <a:r>
              <a:rPr lang="en-IL" dirty="0"/>
              <a:t>Solve some optimization problem	</a:t>
            </a:r>
          </a:p>
          <a:p>
            <a:pPr lvl="1"/>
            <a:r>
              <a:rPr lang="en-IL" dirty="0"/>
              <a:t>Find a global minimum cut, approximate the maximum cut, …</a:t>
            </a:r>
          </a:p>
          <a:p>
            <a:endParaRPr lang="en-IL" dirty="0"/>
          </a:p>
          <a:p>
            <a:r>
              <a:rPr lang="en-IL" b="1" dirty="0"/>
              <a:t>What is an efficient algorithm? – two natural answers</a:t>
            </a:r>
          </a:p>
          <a:p>
            <a:pPr lvl="1"/>
            <a:r>
              <a:rPr lang="en-IL" i="1" dirty="0"/>
              <a:t>Query Complexity </a:t>
            </a:r>
            <a:r>
              <a:rPr lang="en-IL" dirty="0"/>
              <a:t>– number of queries</a:t>
            </a:r>
          </a:p>
          <a:p>
            <a:pPr lvl="2"/>
            <a:r>
              <a:rPr lang="en-IL" dirty="0"/>
              <a:t>Classical question</a:t>
            </a:r>
          </a:p>
          <a:p>
            <a:pPr lvl="2"/>
            <a:r>
              <a:rPr lang="en-IL" dirty="0"/>
              <a:t>Focus of existing literature [RSW18, MN20, AEG+22, PRW24, ASW25]</a:t>
            </a:r>
          </a:p>
          <a:p>
            <a:pPr lvl="1"/>
            <a:r>
              <a:rPr lang="en-IL" i="1" dirty="0"/>
              <a:t>Round Complexity </a:t>
            </a:r>
            <a:r>
              <a:rPr lang="en-IL" dirty="0"/>
              <a:t>– number of query rounds</a:t>
            </a:r>
          </a:p>
          <a:p>
            <a:pPr lvl="2"/>
            <a:r>
              <a:rPr lang="en-IL" dirty="0"/>
              <a:t>Informally, can the solution to the problem be parallelized </a:t>
            </a:r>
          </a:p>
          <a:p>
            <a:pPr lvl="3"/>
            <a:r>
              <a:rPr lang="en-IL" dirty="0"/>
              <a:t>Also known as adaptivity</a:t>
            </a:r>
          </a:p>
          <a:p>
            <a:pPr lvl="2"/>
            <a:r>
              <a:rPr lang="en-IL" dirty="0"/>
              <a:t>Focus of this talk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8E2E6-345C-A81C-585F-FFE1D22A6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609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4C3F-6B0A-A908-DFA3-847D93E3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Round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E23E49-D884-0CE1-D94A-DA9CB3708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L" b="1" dirty="0"/>
                  <a:t>Definition</a:t>
                </a:r>
                <a:r>
                  <a:rPr lang="en-IL" dirty="0"/>
                  <a:t>: An algorithm has round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IL" i="1" dirty="0"/>
                  <a:t> </a:t>
                </a:r>
                <a:r>
                  <a:rPr lang="en-IL" dirty="0"/>
                  <a:t>if it performs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IL" i="1" dirty="0"/>
                  <a:t> </a:t>
                </a:r>
                <a:r>
                  <a:rPr lang="en-IL" dirty="0"/>
                  <a:t>rounds of queries, where the queries in 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dirty="0"/>
                  <a:t> only depend on the </a:t>
                </a:r>
                <a:r>
                  <a:rPr lang="en-US" dirty="0"/>
                  <a:t>answers</a:t>
                </a:r>
                <a:r>
                  <a:rPr lang="en-IL" dirty="0"/>
                  <a:t> of rounds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IL" dirty="0"/>
              </a:p>
              <a:p>
                <a:endParaRPr lang="en-IL" dirty="0"/>
              </a:p>
              <a:p>
                <a:r>
                  <a:rPr lang="en-IL" b="1" dirty="0"/>
                  <a:t>Goal: </a:t>
                </a:r>
                <a:r>
                  <a:rPr lang="en-IL" dirty="0"/>
                  <a:t>find tradeoff between Query and Round Complexity</a:t>
                </a:r>
              </a:p>
              <a:p>
                <a:pPr lvl="1"/>
                <a:r>
                  <a:rPr lang="en-IL" dirty="0"/>
                  <a:t>Any problem is trivial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queries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L" dirty="0"/>
                  <a:t> round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E23E49-D884-0CE1-D94A-DA9CB3708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D439B-8B53-96E6-79BF-3F0FD07A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825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C8CC8-13ED-3555-212F-71E04D77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Motivation to Study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0C5D39-8B1F-1FDE-F58F-71039B6F5F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IL" dirty="0"/>
                  <a:t>Cut query – natural symmetric submodular function</a:t>
                </a:r>
              </a:p>
              <a:p>
                <a:pPr lvl="1"/>
                <a:r>
                  <a:rPr lang="en-IL" dirty="0"/>
                  <a:t>Case study for submodular optimization</a:t>
                </a:r>
              </a:p>
              <a:p>
                <a:endParaRPr lang="en-IL" dirty="0"/>
              </a:p>
              <a:p>
                <a:r>
                  <a:rPr lang="en-IL" dirty="0"/>
                  <a:t>Submodular functions – diminishing returns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r>
                  <a:rPr lang="en-IL" dirty="0"/>
                  <a:t>Very useful class of functions</a:t>
                </a:r>
              </a:p>
              <a:p>
                <a:pPr lvl="1"/>
                <a:r>
                  <a:rPr lang="en-IL" dirty="0"/>
                  <a:t>Algorithmic game theory, machine learning, information theory, computer vision</a:t>
                </a:r>
              </a:p>
              <a:p>
                <a:r>
                  <a:rPr lang="en-IL" dirty="0"/>
                  <a:t>Round complexity in submodular optimization</a:t>
                </a:r>
              </a:p>
              <a:p>
                <a:pPr lvl="1"/>
                <a:r>
                  <a:rPr lang="en-IL" dirty="0"/>
                  <a:t>Natural complexity measure, lots of literature on this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0C5D39-8B1F-1FDE-F58F-71039B6F5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3198" r="-9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026E2-3C1E-802C-82E5-B0A2F971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5562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E07F-F055-44D6-D166-66D37A42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What we’ll cover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1EAD0-62F4-21BB-F408-689EFF76F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L" dirty="0"/>
              <a:t>Cut-Query Primitives</a:t>
            </a:r>
          </a:p>
          <a:p>
            <a:endParaRPr lang="en-IL" dirty="0"/>
          </a:p>
          <a:p>
            <a:r>
              <a:rPr lang="en-IL" dirty="0"/>
              <a:t>Uniform Edge Sampling</a:t>
            </a:r>
          </a:p>
          <a:p>
            <a:endParaRPr lang="en-IL" dirty="0"/>
          </a:p>
          <a:p>
            <a:r>
              <a:rPr lang="en-IL" dirty="0"/>
              <a:t>Minimum Cut in 2 Rounds</a:t>
            </a:r>
          </a:p>
          <a:p>
            <a:endParaRPr lang="en-IL" dirty="0"/>
          </a:p>
          <a:p>
            <a:r>
              <a:rPr lang="en-IL" dirty="0"/>
              <a:t>Weighted Edge Sampling</a:t>
            </a:r>
          </a:p>
          <a:p>
            <a:pPr lvl="1"/>
            <a:r>
              <a:rPr lang="en-IL" dirty="0"/>
              <a:t>Time permitting</a:t>
            </a:r>
          </a:p>
          <a:p>
            <a:pPr lvl="1"/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BD815-8B2C-4FEF-F359-AD9DA80F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2360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5DFF-0E99-2B21-C065-3D4D6D93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Cut Query Primitives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90E47-98F9-81D0-3DEE-68A6B4C3BF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L" dirty="0"/>
                  <a:t>Given disjoint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endParaRPr lang="en-IL" dirty="0"/>
              </a:p>
              <a:p>
                <a:pPr lvl="1"/>
                <a:r>
                  <a:rPr lang="en-IL" dirty="0"/>
                  <a:t>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IL" dirty="0"/>
              </a:p>
              <a:p>
                <a:endParaRPr lang="en-IL" dirty="0"/>
              </a:p>
              <a:p>
                <a:r>
                  <a:rPr lang="en-IL" b="1" dirty="0"/>
                  <a:t>Claim</a:t>
                </a:r>
                <a:r>
                  <a:rPr lang="en-IL" dirty="0"/>
                  <a:t>: Given two sets disjoint 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L" dirty="0"/>
                  <a:t> one can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en-IL" dirty="0"/>
                  <a:t> using 3 queries in one round</a:t>
                </a:r>
              </a:p>
              <a:p>
                <a:endParaRPr lang="en-IL" dirty="0"/>
              </a:p>
              <a:p>
                <a:r>
                  <a:rPr lang="en-IL" b="1" dirty="0"/>
                  <a:t>Proof</a:t>
                </a:r>
                <a:r>
                  <a:rPr lang="en-IL" dirty="0"/>
                  <a:t>:</a:t>
                </a:r>
                <a:r>
                  <a:rPr lang="en-US" dirty="0"/>
                  <a:t> in class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990E47-98F9-81D0-3DEE-68A6B4C3BF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E9DF4-8E62-8A11-F68A-B72E6BB4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1591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52BDE-4A07-D0FA-F8F4-8452A475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Uniform Edge Sampling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20CA9-6F83-F825-FDD9-CD2418789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74B06-808A-A9B5-BD60-6060843F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63C72-500E-1848-A0B1-D37AF7195F86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2487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50462</TotalTime>
  <Words>1696</Words>
  <Application>Microsoft Macintosh PowerPoint</Application>
  <PresentationFormat>Widescreen</PresentationFormat>
  <Paragraphs>230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Cambria Math</vt:lpstr>
      <vt:lpstr>Office Theme</vt:lpstr>
      <vt:lpstr>Cut-Query Algorithms and Streaming Data Structures</vt:lpstr>
      <vt:lpstr>Cut-Query Model</vt:lpstr>
      <vt:lpstr>Cut-Query Model</vt:lpstr>
      <vt:lpstr>Algorithms in the Cut-Query Model</vt:lpstr>
      <vt:lpstr>Round Complexity</vt:lpstr>
      <vt:lpstr>Motivation to Study</vt:lpstr>
      <vt:lpstr>What we’ll cover today</vt:lpstr>
      <vt:lpstr>Cut Query Primitives</vt:lpstr>
      <vt:lpstr>Uniform Edge Sampling</vt:lpstr>
      <vt:lpstr>Problem</vt:lpstr>
      <vt:lpstr>Sequential approach</vt:lpstr>
      <vt:lpstr>Useful tools</vt:lpstr>
      <vt:lpstr>Proof</vt:lpstr>
      <vt:lpstr>A simple minimum cut algorithm</vt:lpstr>
      <vt:lpstr>Problem</vt:lpstr>
      <vt:lpstr>τ-Star Contraction</vt:lpstr>
      <vt:lpstr>τ-Star Contraction</vt:lpstr>
      <vt:lpstr>τ-Star Contraction</vt:lpstr>
      <vt:lpstr>τ-Star Contraction</vt:lpstr>
      <vt:lpstr>τ-Star Contraction</vt:lpstr>
      <vt:lpstr>Useful tool</vt:lpstr>
      <vt:lpstr>Weighted Edge Sampling</vt:lpstr>
      <vt:lpstr>Problem</vt:lpstr>
      <vt:lpstr>Sequential approach</vt:lpstr>
      <vt:lpstr>Key Tool</vt:lpstr>
      <vt:lpstr>Two Rounds – Toy Problem</vt:lpstr>
      <vt:lpstr>Two Rounds – Implementation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Yotam Kenneth</dc:creator>
  <cp:lastModifiedBy>Yotam Kenneth</cp:lastModifiedBy>
  <cp:revision>168</cp:revision>
  <dcterms:created xsi:type="dcterms:W3CDTF">2024-05-29T11:00:30Z</dcterms:created>
  <dcterms:modified xsi:type="dcterms:W3CDTF">2025-12-24T06:04:50Z</dcterms:modified>
</cp:coreProperties>
</file>