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310" r:id="rId4"/>
    <p:sldId id="323" r:id="rId5"/>
    <p:sldId id="322" r:id="rId6"/>
    <p:sldId id="301" r:id="rId7"/>
    <p:sldId id="257" r:id="rId8"/>
    <p:sldId id="302" r:id="rId9"/>
    <p:sldId id="303" r:id="rId10"/>
    <p:sldId id="307" r:id="rId11"/>
    <p:sldId id="308" r:id="rId12"/>
    <p:sldId id="309" r:id="rId13"/>
    <p:sldId id="311" r:id="rId14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D175"/>
    <a:srgbClr val="FFCC66"/>
    <a:srgbClr val="33CCCC"/>
    <a:srgbClr val="FF0000"/>
    <a:srgbClr val="FFFF00"/>
    <a:srgbClr val="000099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6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A4AD22-578F-4E9A-9738-B780E7406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125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2AD15-0484-4A3A-889A-1B200159790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290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8DF6B-C8D7-4180-A9F6-4B61E757378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461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BF300-500C-461D-8996-E110EB880D0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427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595BC-D248-4852-97FC-E0CF9EF7A03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27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71D4A-E278-45D4-949A-C5275D47AD8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78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2BD02-86DB-4689-9952-FDD4442CC9B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39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A2A7A-11AC-4C9A-B1D9-593721174F5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REPLACE PICTURE!!!!!!!!!  [PRESIDENT ELECT]</a:t>
            </a:r>
          </a:p>
          <a:p>
            <a:endParaRPr lang="he-IL" altLang="en-US">
              <a:cs typeface="Times New Roman" pitchFamily="18" charset="0"/>
            </a:endParaRPr>
          </a:p>
          <a:p>
            <a:r>
              <a:rPr lang="en-US" altLang="en-US"/>
              <a:t>So how difficult is it to make an artificial seeing system? What are the difficulties associated with analyzing visual information with a computer?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5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1A98D-904D-4901-B6B5-27BBD796571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2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5F652-3AC1-4C73-BA32-A541BE1CFE8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44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78066-07DC-4C1B-8DE2-473C08D0780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8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3BD96-7704-4BAF-B195-D59A13B9951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82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FB051-5193-4FDE-99B3-F6F1ABB38B8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30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614CB-D3DF-41E4-AB80-64EE5A47C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54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BD17-4ABA-4182-BBCF-4BF588178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6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AF353-101D-4040-A5A8-5E4054F2D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3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45EAD-5831-4664-8DDB-8D544A04B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8893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E33F4-E4F6-44F4-B10E-39CE88EF8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9284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5D1CB-6936-46E9-8547-2C16C082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790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46254-3696-43C4-A9AF-A07382708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8430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7A98-D042-4DFD-A6D7-B1E84F03A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4212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FAD4-B7F5-4019-95C1-384CA63C0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089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4AE1-FB9D-453A-B3B9-2D62BD5C0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409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BE784-AC0C-4E47-BE6E-E6251D1CA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481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AA574-5CDC-45C7-B3D2-FBC2FF99B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0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48AC-123C-4439-9CA6-1D280DAFE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6796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3B94-DAA7-48A4-8E0B-2BD6FB776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93470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19D5-AA2F-4F17-9262-05B6F76D0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959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76AA1-6DB6-4D55-8DA1-6ACF56F4E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20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BF32-BC68-4C40-91D0-6B0C1C9A0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4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436A3-4DF6-460D-A244-CC4B0C31C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03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2FF65-34D7-434F-8952-CDE33AF12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36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7F1B6-22AE-460C-992D-5CDB06E67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51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019A6-54A8-433F-8C10-28C503A0D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08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DC41A-9E75-47F0-BED7-00D1EB083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20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1F9338-BB2D-46F1-9256-3422B4723E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fld id="{0C979610-C0E5-4B2F-8D64-0366D77022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5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file:///D:\users\irani\Course_Intro_2013_2014\Intro_13_14\prvs2.mpg" TargetMode="External"/><Relationship Id="rId1" Type="http://schemas.microsoft.com/office/2007/relationships/media" Target="file:///D:\users\irani\Course_Intro_2013_2014\Intro_13_14\prvs2.mpg" TargetMode="External"/><Relationship Id="rId6" Type="http://schemas.openxmlformats.org/officeDocument/2006/relationships/slide" Target="slide5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users\irani\Course_Intro_2013_2014\Intro_13_14\airport.avi" TargetMode="External"/><Relationship Id="rId1" Type="http://schemas.microsoft.com/office/2007/relationships/media" Target="file:///D:\users\irani\Course_Intro_2013_2014\Intro_13_14\airport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file:///D:\users\irani\Course_Intro_2013_2014\Intro_13_14\MICHNO~1.AVI" TargetMode="External"/><Relationship Id="rId7" Type="http://schemas.openxmlformats.org/officeDocument/2006/relationships/image" Target="../media/image6.png"/><Relationship Id="rId2" Type="http://schemas.openxmlformats.org/officeDocument/2006/relationships/video" Target="file:///D:\users\irani\Course_Intro_2013_2014\Intro_13_14\MICHSE~1.AVI" TargetMode="External"/><Relationship Id="rId1" Type="http://schemas.microsoft.com/office/2007/relationships/media" Target="file:///D:\users\irani\Course_Intro_2013_2014\Intro_13_14\MICHSE~1.AVI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video" Target="file:///D:\users\irani\Course_Intro_2013_2014\Intro_13_14\MICHNO~1.AVI" TargetMode="External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30400" y="808038"/>
            <a:ext cx="523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5400" b="1">
                <a:solidFill>
                  <a:srgbClr val="FF0000"/>
                </a:solidFill>
              </a:rPr>
              <a:t>Introduction to </a:t>
            </a:r>
            <a:br>
              <a:rPr lang="en-US" altLang="en-US" sz="5400" b="1">
                <a:solidFill>
                  <a:srgbClr val="FF0000"/>
                </a:solidFill>
              </a:rPr>
            </a:br>
            <a:r>
              <a:rPr lang="en-US" altLang="en-US" sz="5400" b="1">
                <a:solidFill>
                  <a:srgbClr val="FF0000"/>
                </a:solidFill>
              </a:rPr>
              <a:t>Computer Vision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4138" y="3201988"/>
            <a:ext cx="905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0099"/>
                </a:solidFill>
              </a:rPr>
              <a:t>Ronen Basri,    Michal Irani,   Shimon Ullman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59632" y="4221163"/>
            <a:ext cx="6624736" cy="113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2800" b="1" u="sng" dirty="0"/>
              <a:t>Teaching Assistants</a:t>
            </a:r>
            <a:endParaRPr lang="en-US" altLang="en-US" sz="2800" dirty="0"/>
          </a:p>
          <a:p>
            <a:pPr algn="ctr">
              <a:lnSpc>
                <a:spcPct val="130000"/>
              </a:lnSpc>
            </a:pPr>
            <a:r>
              <a:rPr lang="en-US" altLang="en-US" dirty="0"/>
              <a:t>Hadar Gorodissky, Yam Kushinsky, Assaf Shocher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Photometric Stereo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17143" r="8571" b="6667"/>
          <a:stretch>
            <a:fillRect/>
          </a:stretch>
        </p:blipFill>
        <p:spPr bwMode="auto">
          <a:xfrm>
            <a:off x="4572000" y="1447800"/>
            <a:ext cx="4114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21428" r="8571" b="10001"/>
          <a:stretch>
            <a:fillRect/>
          </a:stretch>
        </p:blipFill>
        <p:spPr bwMode="auto">
          <a:xfrm>
            <a:off x="4572000" y="40386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 descr="Face-17-49-stretch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2928938"/>
            <a:ext cx="1755775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Face-24-56-stretch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928938"/>
            <a:ext cx="1755775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3" name="AutoShape 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7238"/>
            <a:ext cx="8686800" cy="29606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x655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2146300" cy="19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23283_wallpaper2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23286_wallpaper2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3V197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182880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74823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15890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849797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4y963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286000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9" descr="581374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1600"/>
            <a:ext cx="2133600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AS6834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1447800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 descr="5K432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0574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0" name="AutoShape 12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686175" y="-27384"/>
            <a:ext cx="1720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dirty="0"/>
              <a:t>Misc...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692696"/>
            <a:ext cx="9144000" cy="618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3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44450" rIns="0" bIns="44450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altLang="en-US" b="1" dirty="0">
                <a:latin typeface="Arial" charset="0"/>
              </a:rPr>
              <a:t>  Course website – look under:      </a:t>
            </a:r>
          </a:p>
          <a:p>
            <a:pPr>
              <a:buFont typeface="Symbol" pitchFamily="18" charset="2"/>
              <a:buNone/>
            </a:pPr>
            <a:r>
              <a:rPr lang="en-US" altLang="en-US" b="1" dirty="0">
                <a:latin typeface="Arial" charset="0"/>
              </a:rPr>
              <a:t>         </a:t>
            </a: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www.wisdom.weizmann.ac.il/~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Arial" charset="0"/>
              </a:rPr>
              <a:t>vision</a:t>
            </a:r>
            <a:br>
              <a:rPr lang="en-US" altLang="en-US" sz="2800" b="1" i="1" dirty="0" smtClean="0">
                <a:solidFill>
                  <a:srgbClr val="FF0000"/>
                </a:solidFill>
                <a:latin typeface="Arial" charset="0"/>
              </a:rPr>
            </a:br>
            <a:endParaRPr lang="en-US" altLang="en-US" sz="2800" b="1" i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altLang="en-US" b="1" dirty="0" smtClean="0">
                <a:latin typeface="Arial" charset="0"/>
              </a:rPr>
              <a:t>  To be added to course mailing-list: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  </a:t>
            </a:r>
            <a:br>
              <a:rPr lang="en-US" altLang="en-US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        Send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email to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one of the TAs:   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i="1" dirty="0" smtClean="0"/>
              <a:t>	&lt;hadar.gorodissky@weizmann.ac.il&gt;</a:t>
            </a:r>
            <a:endParaRPr lang="en-US" altLang="en-US" i="1" dirty="0"/>
          </a:p>
          <a:p>
            <a:r>
              <a:rPr lang="en-US" altLang="en-US" i="1" dirty="0" smtClean="0"/>
              <a:t>	&lt;</a:t>
            </a:r>
            <a:r>
              <a:rPr lang="en-US" altLang="en-US" i="1" dirty="0"/>
              <a:t>yam.kushinsky@weizmann.ac.il&gt;</a:t>
            </a:r>
            <a:endParaRPr lang="en-US" altLang="en-US" i="1" dirty="0" smtClean="0"/>
          </a:p>
          <a:p>
            <a:r>
              <a:rPr lang="en-US" altLang="en-US" i="1" dirty="0" smtClean="0"/>
              <a:t>	&lt;assaf.shocher@weizmann.ac.il&gt;</a:t>
            </a:r>
            <a:r>
              <a:rPr lang="en-US" altLang="en-US" i="1" dirty="0"/>
              <a:t/>
            </a:r>
            <a:br>
              <a:rPr lang="en-US" altLang="en-US" i="1" dirty="0"/>
            </a:br>
            <a:endParaRPr lang="en-US" altLang="en-US" i="1" dirty="0"/>
          </a:p>
          <a:p>
            <a:pPr>
              <a:buFont typeface="Symbol" pitchFamily="18" charset="2"/>
              <a:buChar char="·"/>
            </a:pPr>
            <a:r>
              <a:rPr lang="en-US" altLang="en-US" b="1" dirty="0">
                <a:latin typeface="Arial" charset="0"/>
              </a:rPr>
              <a:t> Vision &amp; Robotics Seminar (not for credit):</a:t>
            </a:r>
          </a:p>
          <a:p>
            <a:pPr>
              <a:buFont typeface="Symbol" pitchFamily="18" charset="2"/>
              <a:buNone/>
            </a:pPr>
            <a:r>
              <a:rPr lang="en-US" altLang="en-US" b="1" dirty="0">
                <a:latin typeface="Arial" charset="0"/>
              </a:rPr>
              <a:t>       Thursdays at </a:t>
            </a:r>
            <a:r>
              <a:rPr lang="en-US" altLang="en-US" b="1" dirty="0" smtClean="0">
                <a:latin typeface="Arial" charset="0"/>
              </a:rPr>
              <a:t>12:15-13:15 </a:t>
            </a:r>
            <a:r>
              <a:rPr lang="en-US" altLang="en-US" b="1" dirty="0">
                <a:latin typeface="Arial" charset="0"/>
              </a:rPr>
              <a:t>(</a:t>
            </a:r>
            <a:r>
              <a:rPr lang="en-US" altLang="en-US" b="1" dirty="0" err="1">
                <a:latin typeface="Arial" charset="0"/>
              </a:rPr>
              <a:t>Ziskind</a:t>
            </a:r>
            <a:r>
              <a:rPr lang="en-US" altLang="en-US" b="1" dirty="0">
                <a:latin typeface="Arial" charset="0"/>
              </a:rPr>
              <a:t> 1)</a:t>
            </a:r>
          </a:p>
          <a:p>
            <a:pPr lvl="1">
              <a:buFont typeface="Symbol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  Send email  to Amir Gonen:</a:t>
            </a:r>
          </a:p>
          <a:p>
            <a:r>
              <a:rPr lang="en-US" altLang="en-US" sz="2800" i="1" dirty="0"/>
              <a:t>  </a:t>
            </a:r>
            <a:r>
              <a:rPr lang="en-US" altLang="en-US" sz="2800" i="1" dirty="0" smtClean="0"/>
              <a:t>    &lt;</a:t>
            </a:r>
            <a:r>
              <a:rPr lang="en-US" altLang="en-US" sz="2800" i="1" dirty="0"/>
              <a:t>amir.gonen@weizmann.ac.il&gt;</a:t>
            </a:r>
            <a:br>
              <a:rPr lang="en-US" altLang="en-US" sz="2800" i="1" dirty="0"/>
            </a:br>
            <a:endParaRPr lang="en-US" altLang="en-US" b="1" dirty="0">
              <a:latin typeface="Arial" charset="0"/>
            </a:endParaRPr>
          </a:p>
          <a:p>
            <a:pPr>
              <a:buFont typeface="Symbol" pitchFamily="18" charset="2"/>
              <a:buChar char="·"/>
            </a:pPr>
            <a:r>
              <a:rPr lang="en-US" altLang="en-US" b="1" dirty="0">
                <a:latin typeface="Arial" charset="0"/>
              </a:rPr>
              <a:t> </a:t>
            </a:r>
            <a:r>
              <a:rPr lang="en-US" altLang="en-US" b="1" dirty="0" smtClean="0">
                <a:latin typeface="Arial" charset="0"/>
              </a:rPr>
              <a:t>Tutorial in Deep Neural-Networks </a:t>
            </a:r>
            <a:r>
              <a:rPr lang="en-US" altLang="en-US" b="1" dirty="0">
                <a:latin typeface="Arial" charset="0"/>
              </a:rPr>
              <a:t>for </a:t>
            </a:r>
            <a:r>
              <a:rPr lang="en-US" altLang="en-US" b="1" dirty="0" smtClean="0">
                <a:latin typeface="Arial" charset="0"/>
              </a:rPr>
              <a:t>Vision:</a:t>
            </a:r>
            <a:endParaRPr lang="en-US" altLang="en-US" b="1" dirty="0">
              <a:latin typeface="Arial" charset="0"/>
            </a:endParaRPr>
          </a:p>
          <a:p>
            <a:pPr>
              <a:buFont typeface="Symbol" pitchFamily="18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    by Greg </a:t>
            </a:r>
            <a:r>
              <a:rPr lang="en-US" altLang="en-US" b="1" dirty="0" err="1">
                <a:solidFill>
                  <a:srgbClr val="FF0000"/>
                </a:solidFill>
                <a:latin typeface="Arial" charset="0"/>
              </a:rPr>
              <a:t>Shakhnarovich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(TTIC) –  </a:t>
            </a:r>
            <a:r>
              <a:rPr lang="en-US" altLang="en-US" i="1" dirty="0" smtClean="0">
                <a:solidFill>
                  <a:srgbClr val="FF0000"/>
                </a:solidFill>
                <a:latin typeface="Arial" charset="0"/>
              </a:rPr>
              <a:t>in December (TBA)</a:t>
            </a:r>
            <a:endParaRPr lang="en-US" altLang="en-US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ye_camera"/>
          <p:cNvPicPr>
            <a:picLocks noChangeAspect="1" noChangeArrowheads="1"/>
          </p:cNvPicPr>
          <p:nvPr/>
        </p:nvPicPr>
        <p:blipFill>
          <a:blip r:embed="rId3">
            <a:lum bright="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188913"/>
            <a:ext cx="7239001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5029200" y="3352800"/>
            <a:ext cx="3962400" cy="3384550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44450" rIns="0" bIns="44450">
            <a:spAutoFit/>
          </a:bodyPr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 b="1" u="sng">
                <a:solidFill>
                  <a:srgbClr val="33CCCC"/>
                </a:solidFill>
              </a:rPr>
              <a:t>Applications:</a:t>
            </a:r>
            <a:endParaRPr lang="en-US" altLang="en-US" sz="2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>
                <a:solidFill>
                  <a:srgbClr val="33CCCC"/>
                </a:solidFill>
              </a:rPr>
              <a:t>-</a:t>
            </a:r>
            <a:r>
              <a:rPr lang="en-US" altLang="en-US" sz="2000">
                <a:solidFill>
                  <a:srgbClr val="FFFF00"/>
                </a:solidFill>
              </a:rPr>
              <a:t> Robot navigation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>
                <a:solidFill>
                  <a:srgbClr val="33CCCC"/>
                </a:solidFill>
              </a:rPr>
              <a:t>-</a:t>
            </a:r>
            <a:r>
              <a:rPr lang="en-US" altLang="en-US" sz="2000">
                <a:solidFill>
                  <a:srgbClr val="FFFF00"/>
                </a:solidFill>
              </a:rPr>
              <a:t> Autonomous vehicles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>
                <a:solidFill>
                  <a:srgbClr val="33CCCC"/>
                </a:solidFill>
              </a:rPr>
              <a:t>-</a:t>
            </a:r>
            <a:r>
              <a:rPr lang="en-US" altLang="en-US" sz="2000">
                <a:solidFill>
                  <a:srgbClr val="FFFF00"/>
                </a:solidFill>
              </a:rPr>
              <a:t> Guiding tools for blind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>
                <a:solidFill>
                  <a:srgbClr val="33CCCC"/>
                </a:solidFill>
              </a:rPr>
              <a:t>-</a:t>
            </a:r>
            <a:r>
              <a:rPr lang="en-US" altLang="en-US" sz="2000">
                <a:solidFill>
                  <a:srgbClr val="FFFF00"/>
                </a:solidFill>
              </a:rPr>
              <a:t> Security and monitoring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>
                <a:solidFill>
                  <a:srgbClr val="33CCCC"/>
                </a:solidFill>
              </a:rPr>
              <a:t>-</a:t>
            </a:r>
            <a:r>
              <a:rPr lang="en-US" altLang="en-US" sz="2000">
                <a:solidFill>
                  <a:srgbClr val="FFFF00"/>
                </a:solidFill>
              </a:rPr>
              <a:t> Object/face recognition; OCR.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>
                <a:solidFill>
                  <a:srgbClr val="33CCCC"/>
                </a:solidFill>
              </a:rPr>
              <a:t>-</a:t>
            </a:r>
            <a:r>
              <a:rPr lang="en-US" altLang="en-US" sz="2000">
                <a:solidFill>
                  <a:srgbClr val="FFFF00"/>
                </a:solidFill>
              </a:rPr>
              <a:t> Medical Applications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>
                <a:solidFill>
                  <a:srgbClr val="33CCCC"/>
                </a:solidFill>
              </a:rPr>
              <a:t>-</a:t>
            </a:r>
            <a:r>
              <a:rPr lang="en-US" altLang="en-US" sz="2000">
                <a:solidFill>
                  <a:srgbClr val="FFFF00"/>
                </a:solidFill>
              </a:rPr>
              <a:t> Visualization; NVS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>
                <a:solidFill>
                  <a:srgbClr val="33CCCC"/>
                </a:solidFill>
              </a:rPr>
              <a:t>-</a:t>
            </a:r>
            <a:r>
              <a:rPr lang="en-US" altLang="en-US" sz="2000">
                <a:solidFill>
                  <a:srgbClr val="FFFF00"/>
                </a:solidFill>
              </a:rPr>
              <a:t> Manufacturing and inspection; QA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>
                <a:solidFill>
                  <a:srgbClr val="33CCCC"/>
                </a:solidFill>
              </a:rPr>
              <a:t>-</a:t>
            </a:r>
            <a:r>
              <a:rPr lang="en-US" altLang="en-US" sz="2000">
                <a:solidFill>
                  <a:srgbClr val="FFFF00"/>
                </a:solidFill>
              </a:rPr>
              <a:t> Visual communication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>
                <a:solidFill>
                  <a:srgbClr val="33CCCC"/>
                </a:solidFill>
              </a:rPr>
              <a:t>-</a:t>
            </a:r>
            <a:r>
              <a:rPr lang="en-US" altLang="en-US" sz="2000">
                <a:solidFill>
                  <a:srgbClr val="FFFF00"/>
                </a:solidFill>
              </a:rPr>
              <a:t> Digital libraries and video search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000">
                <a:solidFill>
                  <a:srgbClr val="33CCCC"/>
                </a:solidFill>
              </a:rPr>
              <a:t>-</a:t>
            </a:r>
            <a:r>
              <a:rPr lang="en-US" altLang="en-US" sz="2000">
                <a:solidFill>
                  <a:srgbClr val="FFFF00"/>
                </a:solidFill>
              </a:rPr>
              <a:t> Video manipulation and editing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5399088" y="3500438"/>
            <a:ext cx="3565525" cy="3109912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44450" rIns="0" bIns="44450">
            <a:spAutoFit/>
          </a:bodyPr>
          <a:lstStyle/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en-US" altLang="en-US" sz="2000">
                <a:solidFill>
                  <a:srgbClr val="FFFF00"/>
                </a:solidFill>
              </a:rPr>
              <a:t> How is an image formed?    </a:t>
            </a:r>
            <a:br>
              <a:rPr lang="en-US" altLang="en-US" sz="2000">
                <a:solidFill>
                  <a:srgbClr val="FFFF00"/>
                </a:solidFill>
              </a:rPr>
            </a:br>
            <a:r>
              <a:rPr lang="en-US" altLang="en-US" sz="2000">
                <a:solidFill>
                  <a:srgbClr val="FFFF00"/>
                </a:solidFill>
              </a:rPr>
              <a:t>  (geometry and photometry)</a:t>
            </a: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endParaRPr lang="en-US" altLang="en-US" sz="2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en-US" altLang="en-US" sz="2000">
                <a:solidFill>
                  <a:srgbClr val="FFFF00"/>
                </a:solidFill>
              </a:rPr>
              <a:t> How is an image represented?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en-US" altLang="en-US" sz="2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en-US" altLang="en-US" sz="2000">
                <a:solidFill>
                  <a:srgbClr val="FFFF00"/>
                </a:solidFill>
              </a:rPr>
              <a:t> What kind of operations </a:t>
            </a:r>
            <a:br>
              <a:rPr lang="en-US" altLang="en-US" sz="2000">
                <a:solidFill>
                  <a:srgbClr val="FFFF00"/>
                </a:solidFill>
              </a:rPr>
            </a:br>
            <a:r>
              <a:rPr lang="en-US" altLang="en-US" sz="2000">
                <a:solidFill>
                  <a:srgbClr val="FFFF00"/>
                </a:solidFill>
              </a:rPr>
              <a:t>   can we apply to images?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en-US" altLang="en-US" sz="2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en-US" altLang="en-US" sz="2000">
                <a:solidFill>
                  <a:srgbClr val="FFFF00"/>
                </a:solidFill>
              </a:rPr>
              <a:t> What do images tell us</a:t>
            </a:r>
            <a:br>
              <a:rPr lang="en-US" altLang="en-US" sz="2000">
                <a:solidFill>
                  <a:srgbClr val="FFFF00"/>
                </a:solidFill>
              </a:rPr>
            </a:br>
            <a:r>
              <a:rPr lang="en-US" altLang="en-US" sz="2000">
                <a:solidFill>
                  <a:srgbClr val="FFFF00"/>
                </a:solidFill>
              </a:rPr>
              <a:t>   about the world? </a:t>
            </a:r>
            <a:br>
              <a:rPr lang="en-US" altLang="en-US" sz="2000">
                <a:solidFill>
                  <a:srgbClr val="FFFF00"/>
                </a:solidFill>
              </a:rPr>
            </a:br>
            <a:r>
              <a:rPr lang="en-US" altLang="en-US" sz="2000">
                <a:solidFill>
                  <a:srgbClr val="FFFF00"/>
                </a:solidFill>
              </a:rPr>
              <a:t>   (analysis &amp; interpretation)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nimBg="1" autoUpdateAnimBg="0"/>
      <p:bldP spid="120836" grpId="0" animBg="1" autoUpdateAnimBg="0"/>
      <p:bldP spid="1208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Weizmann_Einstein_sitting"/>
          <p:cNvPicPr>
            <a:picLocks noChangeAspect="1" noChangeArrowheads="1"/>
          </p:cNvPicPr>
          <p:nvPr/>
        </p:nvPicPr>
        <p:blipFill>
          <a:blip r:embed="rId3" cstate="print">
            <a:lum bright="8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/>
          <a:stretch>
            <a:fillRect/>
          </a:stretch>
        </p:blipFill>
        <p:spPr bwMode="auto">
          <a:xfrm>
            <a:off x="323850" y="188913"/>
            <a:ext cx="312578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884488" y="214313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1pPr>
            <a:lvl2pPr algn="ctr"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2pPr>
            <a:lvl3pPr algn="ctr"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3pPr>
            <a:lvl4pPr algn="ctr"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4pPr>
            <a:lvl5pPr algn="ctr"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8080"/>
                </a:solidFill>
              </a:rPr>
              <a:t>Digital Image</a:t>
            </a:r>
            <a:endParaRPr lang="en-US" altLang="he-IL" b="1">
              <a:solidFill>
                <a:srgbClr val="008080"/>
              </a:solidFill>
            </a:endParaRPr>
          </a:p>
        </p:txBody>
      </p:sp>
      <p:grpSp>
        <p:nvGrpSpPr>
          <p:cNvPr id="118788" name="Group 4"/>
          <p:cNvGrpSpPr>
            <a:grpSpLocks/>
          </p:cNvGrpSpPr>
          <p:nvPr/>
        </p:nvGrpSpPr>
        <p:grpSpPr bwMode="auto">
          <a:xfrm>
            <a:off x="4716463" y="2551113"/>
            <a:ext cx="3055937" cy="969962"/>
            <a:chOff x="3152" y="1277"/>
            <a:chExt cx="1925" cy="611"/>
          </a:xfrm>
        </p:grpSpPr>
        <p:sp>
          <p:nvSpPr>
            <p:cNvPr id="118789" name="Rectangle 5"/>
            <p:cNvSpPr>
              <a:spLocks noChangeArrowheads="1"/>
            </p:cNvSpPr>
            <p:nvPr/>
          </p:nvSpPr>
          <p:spPr bwMode="auto">
            <a:xfrm>
              <a:off x="3152" y="1360"/>
              <a:ext cx="1925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1pPr>
              <a:lvl2pPr algn="ctr"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2pPr>
              <a:lvl3pPr algn="ctr"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3pPr>
              <a:lvl4pPr algn="ctr"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4pPr>
              <a:lvl5pPr algn="ctr"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l" rtl="1" eaLnBrk="1" hangingPunct="1">
                <a:lnSpc>
                  <a:spcPct val="120000"/>
                </a:lnSpc>
              </a:pPr>
              <a:r>
                <a:rPr lang="en-US" altLang="en-US" sz="3200" b="1" u="sng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Pixels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b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    = Black</a:t>
              </a:r>
              <a:b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he-IL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he-IL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255 = White</a:t>
              </a:r>
              <a:endParaRPr lang="en-US" altLang="he-IL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790" name="Line 6"/>
            <p:cNvSpPr>
              <a:spLocks noChangeShapeType="1"/>
            </p:cNvSpPr>
            <p:nvPr/>
          </p:nvSpPr>
          <p:spPr bwMode="auto">
            <a:xfrm>
              <a:off x="3288" y="1277"/>
              <a:ext cx="0" cy="27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2730500" y="704850"/>
            <a:ext cx="185738" cy="1317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792" name="Group 8"/>
          <p:cNvGrpSpPr>
            <a:grpSpLocks/>
          </p:cNvGrpSpPr>
          <p:nvPr/>
        </p:nvGrpSpPr>
        <p:grpSpPr bwMode="auto">
          <a:xfrm>
            <a:off x="942975" y="692150"/>
            <a:ext cx="7605713" cy="6049963"/>
            <a:chOff x="594" y="436"/>
            <a:chExt cx="4791" cy="3811"/>
          </a:xfrm>
        </p:grpSpPr>
        <p:sp>
          <p:nvSpPr>
            <p:cNvPr id="118793" name="Rectangle 9"/>
            <p:cNvSpPr>
              <a:spLocks noChangeArrowheads="1"/>
            </p:cNvSpPr>
            <p:nvPr/>
          </p:nvSpPr>
          <p:spPr bwMode="auto">
            <a:xfrm>
              <a:off x="597" y="2471"/>
              <a:ext cx="4778" cy="17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en-US" sz="1600">
                  <a:cs typeface="Arial" charset="0"/>
                </a:rPr>
                <a:t>   137     74    52      16   128   217   207   221   220   179   188   193   195   189   188   193</a:t>
              </a:r>
            </a:p>
            <a:p>
              <a:r>
                <a:rPr kumimoji="1" lang="en-US" altLang="en-US" sz="1600">
                  <a:cs typeface="Arial" charset="0"/>
                </a:rPr>
                <a:t>     73     64    23      68   228   243   225   120     94   138   140   116   210   173   162   142</a:t>
              </a:r>
            </a:p>
            <a:p>
              <a:r>
                <a:rPr kumimoji="1" lang="en-US" altLang="en-US" sz="1600">
                  <a:cs typeface="Arial" charset="0"/>
                </a:rPr>
                <a:t>     29     59    43    246   246   151     99     74   185   188   214   205   127   138   203   186</a:t>
              </a:r>
            </a:p>
            <a:p>
              <a:r>
                <a:rPr kumimoji="1" lang="en-US" altLang="en-US" sz="1600">
                  <a:cs typeface="Arial" charset="0"/>
                </a:rPr>
                <a:t>     65     19   187   244   170     37   153   255   233   245   255   236   252   182   123   197</a:t>
              </a:r>
            </a:p>
            <a:p>
              <a:r>
                <a:rPr kumimoji="1" lang="en-US" altLang="en-US" sz="1600">
                  <a:cs typeface="Arial" charset="0"/>
                </a:rPr>
                <a:t>     30     72   255   118     20   232   235   218   184     50     41       9     55   147   207   110</a:t>
              </a:r>
            </a:p>
            <a:p>
              <a:r>
                <a:rPr kumimoji="1" lang="en-US" altLang="en-US" sz="1600">
                  <a:cs typeface="Arial" charset="0"/>
                </a:rPr>
                <a:t>     19   139   108     42   244   253   130     75       5   207     40     73     31     81     11   181</a:t>
              </a:r>
            </a:p>
            <a:p>
              <a:r>
                <a:rPr kumimoji="1" lang="en-US" altLang="en-US" sz="1600">
                  <a:cs typeface="Arial" charset="0"/>
                </a:rPr>
                <a:t>     42   147     69   235   187     81   222   236     59     62       4     55       0   141     81       9</a:t>
              </a:r>
            </a:p>
            <a:p>
              <a:r>
                <a:rPr kumimoji="1" lang="en-US" altLang="en-US" sz="1600">
                  <a:cs typeface="Arial" charset="0"/>
                </a:rPr>
                <a:t>     33   111   231   139     67   217   255   240     20   119   155   158     39     91     84     15</a:t>
              </a:r>
            </a:p>
            <a:p>
              <a:r>
                <a:rPr kumimoji="1" lang="en-US" altLang="en-US" sz="1600">
                  <a:cs typeface="Arial" charset="0"/>
                </a:rPr>
                <a:t>     76   251   160     71   195   255   241   255   255     55     54     80   176   188   245   231</a:t>
              </a:r>
            </a:p>
            <a:p>
              <a:r>
                <a:rPr kumimoji="1" lang="en-US" altLang="en-US" sz="1600">
                  <a:cs typeface="Arial" charset="0"/>
                </a:rPr>
                <a:t>   255   155   103   237   224   240   255   253   250   255   248   243   247   227   194   137</a:t>
              </a:r>
            </a:p>
            <a:p>
              <a:r>
                <a:rPr kumimoji="1" lang="en-US" altLang="en-US" sz="1600">
                  <a:cs typeface="Arial" charset="0"/>
                </a:rPr>
                <a:t>   237   239   255   222   220   219   205   191   203   206   180   168   147   140     96     85</a:t>
              </a:r>
            </a:p>
          </p:txBody>
        </p:sp>
        <p:sp>
          <p:nvSpPr>
            <p:cNvPr id="118794" name="Line 10"/>
            <p:cNvSpPr>
              <a:spLocks noChangeShapeType="1"/>
            </p:cNvSpPr>
            <p:nvPr/>
          </p:nvSpPr>
          <p:spPr bwMode="auto">
            <a:xfrm flipH="1">
              <a:off x="594" y="436"/>
              <a:ext cx="1116" cy="20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5" name="Line 11"/>
            <p:cNvSpPr>
              <a:spLocks noChangeShapeType="1"/>
            </p:cNvSpPr>
            <p:nvPr/>
          </p:nvSpPr>
          <p:spPr bwMode="auto">
            <a:xfrm>
              <a:off x="1837" y="436"/>
              <a:ext cx="3548" cy="20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1001467" y="2780928"/>
            <a:ext cx="5873252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 smtClean="0">
                <a:latin typeface="Arial" charset="0"/>
              </a:rPr>
              <a:t>                          Human Vision </a:t>
            </a:r>
            <a:r>
              <a:rPr lang="en-US" altLang="en-US" i="1" dirty="0" smtClean="0">
                <a:latin typeface="Arial" charset="0"/>
              </a:rPr>
              <a:t>(1 lesson)</a:t>
            </a:r>
          </a:p>
        </p:txBody>
      </p:sp>
      <p:sp>
        <p:nvSpPr>
          <p:cNvPr id="16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39000" y="3052192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-1003349" y="849784"/>
            <a:ext cx="7677208" cy="106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40000"/>
              </a:lnSpc>
              <a:buFont typeface="Symbol" pitchFamily="18" charset="2"/>
              <a:buNone/>
            </a:pPr>
            <a:endParaRPr lang="en-US" altLang="en-US" dirty="0" smtClean="0">
              <a:latin typeface="Arial" charset="0"/>
            </a:endParaRP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en-US" altLang="en-US" dirty="0" smtClean="0">
                <a:latin typeface="Arial" charset="0"/>
              </a:rPr>
              <a:t>                          </a:t>
            </a:r>
            <a:r>
              <a:rPr lang="en-US" altLang="en-US" b="1" dirty="0">
                <a:latin typeface="Arial" charset="0"/>
              </a:rPr>
              <a:t>Fourier and </a:t>
            </a:r>
            <a:r>
              <a:rPr lang="en-US" altLang="en-US" b="1" dirty="0" smtClean="0">
                <a:latin typeface="Arial" charset="0"/>
              </a:rPr>
              <a:t>Applications  </a:t>
            </a:r>
            <a:r>
              <a:rPr lang="en-US" altLang="en-US" i="1" dirty="0" smtClean="0">
                <a:latin typeface="Arial" charset="0"/>
              </a:rPr>
              <a:t>(2 lessons)</a:t>
            </a:r>
            <a:endParaRPr lang="en-US" altLang="en-US" i="1" dirty="0">
              <a:latin typeface="Arial" charset="0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751138" y="188640"/>
            <a:ext cx="3611562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dirty="0"/>
              <a:t>Topics covered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-1017637" y="2315974"/>
            <a:ext cx="7485039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en-US" altLang="en-US" b="1" dirty="0">
                <a:latin typeface="Arial" charset="0"/>
              </a:rPr>
              <a:t>                          Motion </a:t>
            </a:r>
            <a:r>
              <a:rPr lang="en-US" altLang="en-US" b="1" dirty="0" smtClean="0">
                <a:latin typeface="Arial" charset="0"/>
              </a:rPr>
              <a:t>&amp; video analysis </a:t>
            </a:r>
            <a:r>
              <a:rPr lang="en-US" altLang="en-US" i="1" dirty="0" smtClean="0">
                <a:latin typeface="Arial" charset="0"/>
              </a:rPr>
              <a:t>(3 lessons)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1003349" y="3270081"/>
            <a:ext cx="6800557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en-US" altLang="en-US" b="1" dirty="0">
                <a:latin typeface="Arial" charset="0"/>
              </a:rPr>
              <a:t>                          Object </a:t>
            </a:r>
            <a:r>
              <a:rPr lang="en-US" altLang="en-US" b="1" dirty="0" smtClean="0">
                <a:latin typeface="Arial" charset="0"/>
              </a:rPr>
              <a:t>Recognition </a:t>
            </a:r>
            <a:r>
              <a:rPr lang="en-US" altLang="en-US" i="1" dirty="0" smtClean="0">
                <a:latin typeface="Arial" charset="0"/>
              </a:rPr>
              <a:t>(2 lessons)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52234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38405" y="2546226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38405" y="3528843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23850" y="4704804"/>
            <a:ext cx="8712200" cy="1460500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en-US" altLang="en-US" sz="2000" b="1" dirty="0">
                <a:solidFill>
                  <a:srgbClr val="FFFF00"/>
                </a:solidFill>
                <a:latin typeface="Arial" charset="0"/>
              </a:rPr>
              <a:t>  2-3 programming exercises (MATLAB)   </a:t>
            </a:r>
            <a:r>
              <a:rPr lang="en-US" altLang="en-US" sz="2000" dirty="0">
                <a:solidFill>
                  <a:srgbClr val="33CCCC"/>
                </a:solidFill>
                <a:latin typeface="Arial" charset="0"/>
              </a:rPr>
              <a:t>--    CAN SUBMIT IN </a:t>
            </a:r>
            <a:r>
              <a:rPr lang="en-US" altLang="en-US" sz="2000" u="sng" dirty="0">
                <a:solidFill>
                  <a:srgbClr val="33CCCC"/>
                </a:solidFill>
                <a:latin typeface="Arial" charset="0"/>
              </a:rPr>
              <a:t>PAIRS</a:t>
            </a:r>
            <a:r>
              <a:rPr lang="en-US" altLang="en-US" sz="2000" b="1" dirty="0">
                <a:solidFill>
                  <a:srgbClr val="FFFF00"/>
                </a:solidFill>
                <a:latin typeface="Arial" charset="0"/>
              </a:rPr>
              <a:t>    </a:t>
            </a:r>
          </a:p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en-US" altLang="en-US" sz="2000" b="1" dirty="0">
                <a:solidFill>
                  <a:srgbClr val="FFFF00"/>
                </a:solidFill>
                <a:latin typeface="Arial" charset="0"/>
              </a:rPr>
              <a:t>  2-3 theoretical exercises   </a:t>
            </a:r>
            <a:r>
              <a:rPr lang="en-US" altLang="en-US" sz="2000" dirty="0">
                <a:solidFill>
                  <a:srgbClr val="33CCCC"/>
                </a:solidFill>
                <a:latin typeface="Arial" charset="0"/>
              </a:rPr>
              <a:t>--    MUST SUBMIT </a:t>
            </a:r>
            <a:r>
              <a:rPr lang="en-US" altLang="en-US" sz="2000" u="sng" dirty="0">
                <a:solidFill>
                  <a:srgbClr val="33CCCC"/>
                </a:solidFill>
                <a:latin typeface="Arial" charset="0"/>
              </a:rPr>
              <a:t>INDIVIDUALLY</a:t>
            </a:r>
            <a:endParaRPr lang="en-US" altLang="en-US" sz="2000" b="1" u="sng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150000"/>
              </a:lnSpc>
              <a:buFont typeface="Symbol" pitchFamily="18" charset="2"/>
              <a:buChar char="·"/>
            </a:pPr>
            <a:r>
              <a:rPr lang="en-US" altLang="en-US" sz="2000" b="1" dirty="0">
                <a:solidFill>
                  <a:srgbClr val="FFFF00"/>
                </a:solidFill>
                <a:latin typeface="Arial" charset="0"/>
              </a:rPr>
              <a:t>  EXAM</a:t>
            </a:r>
          </a:p>
        </p:txBody>
      </p:sp>
      <p:sp>
        <p:nvSpPr>
          <p:cNvPr id="52241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38405" y="2049611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96" name="Rectangle 72"/>
          <p:cNvSpPr>
            <a:spLocks noChangeArrowheads="1"/>
          </p:cNvSpPr>
          <p:nvPr/>
        </p:nvSpPr>
        <p:spPr bwMode="auto">
          <a:xfrm>
            <a:off x="-1044624" y="1844824"/>
            <a:ext cx="8544240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>
                <a:latin typeface="Arial" charset="0"/>
              </a:rPr>
              <a:t>                          Geometry, Stereo, 3D </a:t>
            </a:r>
            <a:r>
              <a:rPr lang="en-US" altLang="en-US" b="1" dirty="0" smtClean="0">
                <a:latin typeface="Arial" charset="0"/>
              </a:rPr>
              <a:t>Structure </a:t>
            </a:r>
            <a:r>
              <a:rPr lang="en-US" altLang="en-US" i="1" dirty="0" smtClean="0">
                <a:latin typeface="Arial" charset="0"/>
              </a:rPr>
              <a:t>(4 lessons)</a:t>
            </a:r>
          </a:p>
        </p:txBody>
      </p:sp>
      <p:sp>
        <p:nvSpPr>
          <p:cNvPr id="52305" name="Rectangle 81"/>
          <p:cNvSpPr>
            <a:spLocks noChangeArrowheads="1"/>
          </p:cNvSpPr>
          <p:nvPr/>
        </p:nvSpPr>
        <p:spPr bwMode="auto">
          <a:xfrm>
            <a:off x="925017" y="417736"/>
            <a:ext cx="55656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Arial" charset="0"/>
              </a:rPr>
              <a:t> </a:t>
            </a:r>
          </a:p>
          <a:p>
            <a:r>
              <a:rPr lang="en-US" altLang="en-US" sz="3200" b="1" dirty="0" smtClean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3200" b="1" dirty="0" smtClean="0">
                <a:latin typeface="Arial" charset="0"/>
              </a:rPr>
              <a:t> </a:t>
            </a:r>
            <a:endParaRPr lang="en-US" altLang="en-US" sz="32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altLang="en-US" sz="3200" b="1" dirty="0" smtClean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3200" b="1" dirty="0" smtClean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3200" b="1" dirty="0">
                <a:latin typeface="Arial" charset="0"/>
              </a:rPr>
              <a:t> </a:t>
            </a:r>
            <a:endParaRPr lang="en-US" altLang="en-US" sz="3200" b="1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n-US" altLang="en-US" sz="3200" b="1" dirty="0" smtClean="0">
                <a:latin typeface="Arial" charset="0"/>
              </a:rPr>
              <a:t> </a:t>
            </a:r>
            <a:endParaRPr lang="en-US" altLang="en-US" sz="32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altLang="en-US" sz="3200" b="1" dirty="0" smtClean="0">
                <a:latin typeface="Arial" charset="0"/>
              </a:rPr>
              <a:t>  </a:t>
            </a:r>
            <a:endParaRPr lang="en-US" altLang="en-US" sz="3200" b="1" dirty="0">
              <a:latin typeface="Arial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-1004598" y="3789040"/>
            <a:ext cx="5277705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44450" rIns="0" bIns="44450">
            <a:spAutoFit/>
          </a:bodyPr>
          <a:lstStyle/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en-US" altLang="en-US" b="1" dirty="0">
                <a:latin typeface="Arial" charset="0"/>
              </a:rPr>
              <a:t>                          </a:t>
            </a:r>
            <a:r>
              <a:rPr lang="en-US" altLang="en-US" b="1" dirty="0" smtClean="0">
                <a:latin typeface="Arial" charset="0"/>
              </a:rPr>
              <a:t>Lighting  </a:t>
            </a:r>
            <a:r>
              <a:rPr lang="en-US" altLang="en-US" i="1" dirty="0" smtClean="0">
                <a:latin typeface="Arial" charset="0"/>
              </a:rPr>
              <a:t>(1 lesson)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18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39000" y="3987518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utoUpdateAnimBg="0"/>
      <p:bldP spid="16" grpId="0" uiExpand="1" animBg="1"/>
      <p:bldP spid="52244" grpId="0" uiExpand="1" build="p" autoUpdateAnimBg="0"/>
      <p:bldP spid="52227" grpId="0" uiExpand="1" build="p" autoUpdateAnimBg="0"/>
      <p:bldP spid="52231" grpId="0" uiExpand="1" build="p" autoUpdateAnimBg="0"/>
      <p:bldP spid="52234" grpId="0" uiExpand="1" animBg="1"/>
      <p:bldP spid="52237" grpId="0" uiExpand="1" animBg="1"/>
      <p:bldP spid="52239" grpId="0" animBg="1"/>
      <p:bldP spid="52241" grpId="0" uiExpand="1" animBg="1"/>
      <p:bldP spid="52296" grpId="0" uiExpand="1" build="p" autoUpdateAnimBg="0"/>
      <p:bldP spid="52305" grpId="0" uiExpand="1" build="p"/>
      <p:bldP spid="17" grpId="0" build="p" autoUpdateAnimBg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901700" y="-4457700"/>
            <a:ext cx="11658600" cy="10058400"/>
            <a:chOff x="576" y="0"/>
            <a:chExt cx="4896" cy="4224"/>
          </a:xfrm>
        </p:grpSpPr>
        <p:pic>
          <p:nvPicPr>
            <p:cNvPr id="3075" name="Picture 3" descr="Eye_camera"/>
            <p:cNvPicPr>
              <a:picLocks noChangeAspect="1" noChangeArrowheads="1"/>
            </p:cNvPicPr>
            <p:nvPr/>
          </p:nvPicPr>
          <p:blipFill>
            <a:blip r:embed="rId5">
              <a:lum bright="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38"/>
              <a:ext cx="4560" cy="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584" y="0"/>
              <a:ext cx="3888" cy="4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 flipH="1">
              <a:off x="576" y="96"/>
              <a:ext cx="1008" cy="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2514600" y="-685800"/>
            <a:ext cx="7886700" cy="5032375"/>
            <a:chOff x="1248" y="1584"/>
            <a:chExt cx="3312" cy="2113"/>
          </a:xfrm>
        </p:grpSpPr>
        <p:pic>
          <p:nvPicPr>
            <p:cNvPr id="3074" name="Picture 2" descr="Eye_camera"/>
            <p:cNvPicPr>
              <a:picLocks noChangeAspect="1" noChangeArrowheads="1"/>
            </p:cNvPicPr>
            <p:nvPr/>
          </p:nvPicPr>
          <p:blipFill>
            <a:blip r:embed="rId5">
              <a:lum bright="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632"/>
              <a:ext cx="2304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248" y="1584"/>
              <a:ext cx="3312" cy="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3" name="Freeform 11"/>
          <p:cNvSpPr>
            <a:spLocks/>
          </p:cNvSpPr>
          <p:nvPr/>
        </p:nvSpPr>
        <p:spPr bwMode="auto">
          <a:xfrm>
            <a:off x="2247900" y="3759200"/>
            <a:ext cx="1724025" cy="1557338"/>
          </a:xfrm>
          <a:custGeom>
            <a:avLst/>
            <a:gdLst>
              <a:gd name="T0" fmla="*/ 46 w 724"/>
              <a:gd name="T1" fmla="*/ 654 h 654"/>
              <a:gd name="T2" fmla="*/ 46 w 724"/>
              <a:gd name="T3" fmla="*/ 288 h 654"/>
              <a:gd name="T4" fmla="*/ 0 w 724"/>
              <a:gd name="T5" fmla="*/ 241 h 654"/>
              <a:gd name="T6" fmla="*/ 54 w 724"/>
              <a:gd name="T7" fmla="*/ 210 h 654"/>
              <a:gd name="T8" fmla="*/ 670 w 724"/>
              <a:gd name="T9" fmla="*/ 0 h 654"/>
              <a:gd name="T10" fmla="*/ 670 w 724"/>
              <a:gd name="T11" fmla="*/ 39 h 654"/>
              <a:gd name="T12" fmla="*/ 693 w 724"/>
              <a:gd name="T13" fmla="*/ 70 h 654"/>
              <a:gd name="T14" fmla="*/ 717 w 724"/>
              <a:gd name="T15" fmla="*/ 124 h 654"/>
              <a:gd name="T16" fmla="*/ 724 w 724"/>
              <a:gd name="T17" fmla="*/ 210 h 654"/>
              <a:gd name="T18" fmla="*/ 475 w 724"/>
              <a:gd name="T19" fmla="*/ 381 h 654"/>
              <a:gd name="T20" fmla="*/ 46 w 724"/>
              <a:gd name="T21" fmla="*/ 65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4" h="654">
                <a:moveTo>
                  <a:pt x="46" y="654"/>
                </a:moveTo>
                <a:lnTo>
                  <a:pt x="46" y="288"/>
                </a:lnTo>
                <a:lnTo>
                  <a:pt x="0" y="241"/>
                </a:lnTo>
                <a:lnTo>
                  <a:pt x="54" y="210"/>
                </a:lnTo>
                <a:lnTo>
                  <a:pt x="670" y="0"/>
                </a:lnTo>
                <a:lnTo>
                  <a:pt x="670" y="39"/>
                </a:lnTo>
                <a:lnTo>
                  <a:pt x="693" y="70"/>
                </a:lnTo>
                <a:lnTo>
                  <a:pt x="717" y="124"/>
                </a:lnTo>
                <a:lnTo>
                  <a:pt x="724" y="210"/>
                </a:lnTo>
                <a:lnTo>
                  <a:pt x="475" y="381"/>
                </a:lnTo>
                <a:lnTo>
                  <a:pt x="46" y="654"/>
                </a:lnTo>
                <a:close/>
              </a:path>
            </a:pathLst>
          </a:custGeom>
          <a:solidFill>
            <a:srgbClr val="FFDE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7" name="prvs2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33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</p:childTnLst>
        </p:cTn>
      </p:par>
    </p:tnLst>
    <p:bldLst>
      <p:bldP spid="30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D60093"/>
                </a:solidFill>
              </a:rPr>
              <a:t>Panoramic Mosaic Image</a:t>
            </a:r>
            <a:endParaRPr lang="en-US" altLang="en-US" dirty="0"/>
          </a:p>
        </p:txBody>
      </p:sp>
      <p:pic>
        <p:nvPicPr>
          <p:cNvPr id="53251" name="airport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7000" y="838200"/>
            <a:ext cx="266065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757488" y="839788"/>
            <a:ext cx="1195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b="1" dirty="0">
                <a:solidFill>
                  <a:srgbClr val="0000FF"/>
                </a:solidFill>
              </a:rPr>
              <a:t>Original video clip</a:t>
            </a:r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-430213" y="2163763"/>
            <a:ext cx="9896476" cy="4765675"/>
            <a:chOff x="-271" y="1363"/>
            <a:chExt cx="6234" cy="3002"/>
          </a:xfrm>
        </p:grpSpPr>
        <p:pic>
          <p:nvPicPr>
            <p:cNvPr id="53254" name="Picture 6" descr="airport_sm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1" y="1636"/>
              <a:ext cx="6234" cy="2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3752" y="1363"/>
              <a:ext cx="198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00" b="1" dirty="0">
                  <a:solidFill>
                    <a:srgbClr val="0000FF"/>
                  </a:solidFill>
                </a:rPr>
                <a:t>Generated Mosaic image</a:t>
              </a:r>
              <a:endParaRPr lang="en-US" altLang="en-US" sz="2200" b="1" dirty="0"/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09888" y="992188"/>
            <a:ext cx="51184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FF"/>
                </a:solidFill>
              </a:rPr>
              <a:t>Optical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FF"/>
                </a:solidFill>
              </a:rPr>
              <a:t>Image 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 smtClean="0">
                <a:solidFill>
                  <a:srgbClr val="0000FF"/>
                </a:solidFill>
              </a:rPr>
              <a:t>Sequence Alignment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3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1"/>
                </p:tgtEl>
              </p:cMediaNode>
            </p:video>
          </p:childTnLst>
        </p:cTn>
      </p:par>
    </p:tnLst>
    <p:bldLst>
      <p:bldP spid="53250" grpId="0"/>
      <p:bldP spid="53252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MICHSE~1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63588" y="1447800"/>
            <a:ext cx="3429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MICHNO~1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826000" y="1447800"/>
            <a:ext cx="3429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1038" y="1074738"/>
            <a:ext cx="1193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rgbClr val="0000FF"/>
                </a:solidFill>
              </a:rPr>
              <a:t>Original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81038" y="5786438"/>
            <a:ext cx="1162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rgbClr val="0000FF"/>
                </a:solidFill>
              </a:rPr>
              <a:t>Outliers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064375" y="1058863"/>
            <a:ext cx="1193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rgbClr val="0000FF"/>
                </a:solidFill>
              </a:rPr>
              <a:t>Original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650038" y="5786438"/>
            <a:ext cx="15970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rgbClr val="0000FF"/>
                </a:solidFill>
              </a:rPr>
              <a:t>Synthesized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52400" y="152400"/>
            <a:ext cx="896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8080"/>
                </a:solidFill>
              </a:rPr>
              <a:t>Video Removal</a:t>
            </a:r>
            <a:endParaRPr lang="en-US" altLang="he-IL">
              <a:solidFill>
                <a:srgbClr val="008080"/>
              </a:solidFill>
            </a:endParaRPr>
          </a:p>
        </p:txBody>
      </p:sp>
      <p:sp>
        <p:nvSpPr>
          <p:cNvPr id="54281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4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4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4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4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4"/>
                  </p:tgtEl>
                </p:cond>
              </p:nextCondLst>
            </p:seq>
            <p:video>
              <p:cMediaNode>
                <p:cTn id="2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5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4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</p:childTnLst>
        </p:cTn>
      </p:par>
    </p:tnLst>
    <p:bldLst>
      <p:bldP spid="54278" grpId="0" autoUpdateAnimBg="0"/>
      <p:bldP spid="5427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Photometric Stereo</a:t>
            </a:r>
          </a:p>
        </p:txBody>
      </p:sp>
      <p:pic>
        <p:nvPicPr>
          <p:cNvPr id="59395" name="Picture 3" descr="obj012_P00A+020E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8" t="22244" r="19783" b="11089"/>
          <a:stretch>
            <a:fillRect/>
          </a:stretch>
        </p:blipFill>
        <p:spPr bwMode="auto">
          <a:xfrm>
            <a:off x="990600" y="1981200"/>
            <a:ext cx="2332038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obj012_P00A-085E+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8" t="23622" r="20818" b="13911"/>
          <a:stretch>
            <a:fillRect/>
          </a:stretch>
        </p:blipFill>
        <p:spPr bwMode="auto">
          <a:xfrm>
            <a:off x="1011238" y="4343400"/>
            <a:ext cx="22891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32857" r="8571" b="8095"/>
          <a:stretch>
            <a:fillRect/>
          </a:stretch>
        </p:blipFill>
        <p:spPr bwMode="auto">
          <a:xfrm>
            <a:off x="4229100" y="1828800"/>
            <a:ext cx="4267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34286" r="8571" b="6667"/>
          <a:stretch>
            <a:fillRect/>
          </a:stretch>
        </p:blipFill>
        <p:spPr bwMode="auto">
          <a:xfrm>
            <a:off x="4229100" y="4191000"/>
            <a:ext cx="4267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D:\programfilesnt\Microsoft Office\Templates\Blank Presentation.pot</Template>
  <TotalTime>7504</TotalTime>
  <Words>430</Words>
  <Application>Microsoft Office PowerPoint</Application>
  <PresentationFormat>On-screen Show (4:3)</PresentationFormat>
  <Paragraphs>95</Paragraphs>
  <Slides>12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Comic Sans MS</vt:lpstr>
      <vt:lpstr>Symbol</vt:lpstr>
      <vt:lpstr>Blank Presentation.pot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Panoramic Mosaic Image</vt:lpstr>
      <vt:lpstr>PowerPoint Presentation</vt:lpstr>
      <vt:lpstr>Photometric Stereo</vt:lpstr>
      <vt:lpstr>Photometric Stereo</vt:lpstr>
      <vt:lpstr>PowerPoint Presentation</vt:lpstr>
      <vt:lpstr>PowerPoint Presentation</vt:lpstr>
    </vt:vector>
  </TitlesOfParts>
  <Company>The Weizmann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Michal Irani</dc:creator>
  <cp:lastModifiedBy>Michal</cp:lastModifiedBy>
  <cp:revision>84</cp:revision>
  <dcterms:created xsi:type="dcterms:W3CDTF">2002-10-23T13:19:16Z</dcterms:created>
  <dcterms:modified xsi:type="dcterms:W3CDTF">2016-11-07T12:38:34Z</dcterms:modified>
</cp:coreProperties>
</file>