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iw" sz="1050">
                <a:solidFill>
                  <a:srgbClr val="555555"/>
                </a:solidFill>
                <a:highlight>
                  <a:srgbClr val="FFFFFF"/>
                </a:highlight>
              </a:rPr>
              <a:t>(1)</a:t>
            </a:r>
            <a:r>
              <a:rPr lang="iw" sz="1050">
                <a:solidFill>
                  <a:srgbClr val="555555"/>
                </a:solidFill>
                <a:highlight>
                  <a:srgbClr val="FFFFFF"/>
                </a:highlight>
              </a:rPr>
              <a:t> Vanilla mode of processing without RNN, from fixed-sized input to fixed-sized output (e.g. image classification)</a:t>
            </a:r>
          </a:p>
          <a:p>
            <a:pPr lvl="0">
              <a:spcBef>
                <a:spcPts val="0"/>
              </a:spcBef>
              <a:buNone/>
            </a:pPr>
            <a:r>
              <a:rPr b="1" lang="iw" sz="1050">
                <a:solidFill>
                  <a:srgbClr val="555555"/>
                </a:solidFill>
                <a:highlight>
                  <a:srgbClr val="FFFFFF"/>
                </a:highlight>
              </a:rPr>
              <a:t>(2)</a:t>
            </a:r>
            <a:r>
              <a:rPr lang="iw" sz="1050">
                <a:solidFill>
                  <a:srgbClr val="555555"/>
                </a:solidFill>
                <a:highlight>
                  <a:srgbClr val="FFFFFF"/>
                </a:highlight>
              </a:rPr>
              <a:t> image captioning takes an image and outputs a sentence of words</a:t>
            </a:r>
          </a:p>
          <a:p>
            <a:pPr lvl="0">
              <a:spcBef>
                <a:spcPts val="0"/>
              </a:spcBef>
              <a:buNone/>
            </a:pPr>
            <a:r>
              <a:rPr b="1" lang="iw" sz="1050">
                <a:solidFill>
                  <a:srgbClr val="555555"/>
                </a:solidFill>
                <a:highlight>
                  <a:srgbClr val="FFFFFF"/>
                </a:highlight>
              </a:rPr>
              <a:t>(3)</a:t>
            </a:r>
            <a:r>
              <a:rPr lang="iw" sz="1050">
                <a:solidFill>
                  <a:srgbClr val="555555"/>
                </a:solidFill>
                <a:highlight>
                  <a:srgbClr val="FFFFFF"/>
                </a:highlight>
              </a:rPr>
              <a:t> sentiment analysis where a given sentence is classified as expressing positive or negative sentiment</a:t>
            </a:r>
          </a:p>
          <a:p>
            <a:pPr lvl="0">
              <a:spcBef>
                <a:spcPts val="0"/>
              </a:spcBef>
              <a:buNone/>
            </a:pPr>
            <a:r>
              <a:rPr b="1" lang="iw" sz="1050">
                <a:solidFill>
                  <a:srgbClr val="555555"/>
                </a:solidFill>
                <a:highlight>
                  <a:srgbClr val="FFFFFF"/>
                </a:highlight>
              </a:rPr>
              <a:t>(4)</a:t>
            </a:r>
            <a:r>
              <a:rPr lang="iw" sz="1050">
                <a:solidFill>
                  <a:srgbClr val="555555"/>
                </a:solidFill>
                <a:highlight>
                  <a:srgbClr val="FFFFFF"/>
                </a:highlight>
              </a:rPr>
              <a:t> Machine Translation: an RNN reads a sentence in English and then outputs a sentence in French</a:t>
            </a:r>
          </a:p>
          <a:p>
            <a:pPr lvl="0">
              <a:spcBef>
                <a:spcPts val="0"/>
              </a:spcBef>
              <a:buNone/>
            </a:pPr>
            <a:r>
              <a:rPr b="1" lang="iw" sz="1050">
                <a:solidFill>
                  <a:srgbClr val="555555"/>
                </a:solidFill>
                <a:highlight>
                  <a:srgbClr val="FFFFFF"/>
                </a:highlight>
              </a:rPr>
              <a:t>(5)</a:t>
            </a:r>
            <a:r>
              <a:rPr lang="iw" sz="1050">
                <a:solidFill>
                  <a:srgbClr val="555555"/>
                </a:solidFill>
                <a:highlight>
                  <a:srgbClr val="FFFFFF"/>
                </a:highlight>
              </a:rPr>
              <a:t> Synced sequence input and output, video classification where we wish to label each frame of the video)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 It is sufficient for the largest eigenvalue λ1 of the recurrent weight matrix to be smaller than 1 for long term components to vanish (as t → ∞) and necessary for it to be larger than 1 for gradients to explode. We can generalize these results for nonlinear functions σ where the absolute values of σ 0 (x) is bounded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w"/>
              <a:t> It is sufficient for the largest eigenvalue λ1 of the recurrent weight matrix to be smaller than 1 for long term components to vanish (as t → ∞) and necessary for it to be larger than 1 for gradients to explode. We can generalize these results for nonlinear functions σ where the absolute values of σ 0 (x) is bounded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w"/>
              <a:t> It is sufficient for the largest eigenvalue λ1 of the recurrent weight matrix to be smaller than 1 for long term components to vanish (as t → ∞) and necessary for it to be larger than 1 for gradients to explode. We can generalize these results for nonlinear functions σ where the absolute values of σ 0 (x) is bounded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It’s a bit easier to analyze iterated functions if they’re monotonic</a:t>
            </a:r>
          </a:p>
          <a:p>
            <a:pPr lvl="0">
              <a:spcBef>
                <a:spcPts val="0"/>
              </a:spcBef>
              <a:buNone/>
            </a:pPr>
            <a:r>
              <a:rPr lang="iw"/>
              <a:t>Eventually, the iterates either shoot off to infinity or wind up at a fixed point</a:t>
            </a:r>
          </a:p>
          <a:p>
            <a:pPr lvl="0">
              <a:spcBef>
                <a:spcPts val="0"/>
              </a:spcBef>
              <a:buNone/>
            </a:pPr>
            <a:r>
              <a:rPr lang="iw"/>
              <a:t>called sinks, or attractors</a:t>
            </a:r>
          </a:p>
          <a:p>
            <a:pPr lvl="0">
              <a:spcBef>
                <a:spcPts val="0"/>
              </a:spcBef>
              <a:buNone/>
            </a:pPr>
            <a:r>
              <a:rPr lang="iw"/>
              <a:t>Observe that fixed points with derivatives f 0 (x) &lt; 1 are sinks and fixed points with f 0 (x) &gt; 1 are sources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architecture was designed to make it easy to remember information over long time periods until it’s needed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w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4.png"/><Relationship Id="rId4" Type="http://schemas.openxmlformats.org/officeDocument/2006/relationships/image" Target="../media/image23.png"/><Relationship Id="rId5" Type="http://schemas.openxmlformats.org/officeDocument/2006/relationships/image" Target="../media/image2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karpathy.github.io/2015/05/21/rnn-effectiveness/" TargetMode="External"/><Relationship Id="rId4" Type="http://schemas.openxmlformats.org/officeDocument/2006/relationships/hyperlink" Target="https://arxiv.org/pdf/1211.5063.pdf" TargetMode="External"/><Relationship Id="rId5" Type="http://schemas.openxmlformats.org/officeDocument/2006/relationships/hyperlink" Target="https://colah.github.io/posts/2015-08-Understanding-LSTMs/" TargetMode="External"/><Relationship Id="rId6" Type="http://schemas.openxmlformats.org/officeDocument/2006/relationships/hyperlink" Target="http://www.cs.toronto.edu/~rgrosse/courses/csc321_2017/readings/L15%20Exploding%20and%20Vanishing%20Gradients.pdf" TargetMode="External"/><Relationship Id="rId7" Type="http://schemas.openxmlformats.org/officeDocument/2006/relationships/hyperlink" Target="https://ayearofai.com/rohan-lenny-3-recurrent-neural-networks-10300100899b" TargetMode="External"/><Relationship Id="rId8" Type="http://schemas.openxmlformats.org/officeDocument/2006/relationships/hyperlink" Target="http://proceedings.mlr.press/v37/jozefowicz15.pdf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Relationship Id="rId4" Type="http://schemas.openxmlformats.org/officeDocument/2006/relationships/image" Target="../media/image22.png"/><Relationship Id="rId5" Type="http://schemas.openxmlformats.org/officeDocument/2006/relationships/image" Target="../media/image21.png"/><Relationship Id="rId6" Type="http://schemas.openxmlformats.org/officeDocument/2006/relationships/image" Target="../media/image26.png"/><Relationship Id="rId7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90100" y="235125"/>
            <a:ext cx="8520600" cy="867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w" sz="3600"/>
              <a:t>RNNs &amp; LSTM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1028700" y="1352000"/>
            <a:ext cx="69951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rtl="0" algn="ctr">
              <a:spcBef>
                <a:spcPts val="0"/>
              </a:spcBef>
              <a:buNone/>
            </a:pPr>
            <a:r>
              <a:rPr lang="iw" sz="3600"/>
              <a:t>Hadar Gorodissky</a:t>
            </a:r>
          </a:p>
          <a:p>
            <a:pPr lvl="0" algn="ctr">
              <a:spcBef>
                <a:spcPts val="0"/>
              </a:spcBef>
              <a:buNone/>
            </a:pPr>
            <a:r>
              <a:rPr lang="iw" sz="3600"/>
              <a:t>Niv Haim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LSTM - How it solves the vanshing problem 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550" y="1017725"/>
            <a:ext cx="5106124" cy="398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1674" y="3325475"/>
            <a:ext cx="2552700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8999" y="1258300"/>
            <a:ext cx="3543300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Shape 151"/>
          <p:cNvSpPr/>
          <p:nvPr/>
        </p:nvSpPr>
        <p:spPr>
          <a:xfrm>
            <a:off x="7552500" y="3027975"/>
            <a:ext cx="1591488" cy="1087451"/>
          </a:xfrm>
          <a:prstGeom prst="irregularSeal2">
            <a:avLst/>
          </a:prstGeom>
          <a:gradFill>
            <a:gsLst>
              <a:gs pos="0">
                <a:srgbClr val="FFC982"/>
              </a:gs>
              <a:gs pos="100000">
                <a:srgbClr val="F58F09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Boom</a:t>
            </a:r>
          </a:p>
        </p:txBody>
      </p:sp>
      <p:sp>
        <p:nvSpPr>
          <p:cNvPr id="152" name="Shape 152"/>
          <p:cNvSpPr/>
          <p:nvPr/>
        </p:nvSpPr>
        <p:spPr>
          <a:xfrm>
            <a:off x="7678537" y="3997850"/>
            <a:ext cx="1195289" cy="1087451"/>
          </a:xfrm>
          <a:prstGeom prst="irregularSeal2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C9DAF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Puff</a:t>
            </a:r>
          </a:p>
        </p:txBody>
      </p:sp>
      <p:sp>
        <p:nvSpPr>
          <p:cNvPr id="153" name="Shape 153"/>
          <p:cNvSpPr/>
          <p:nvPr/>
        </p:nvSpPr>
        <p:spPr>
          <a:xfrm>
            <a:off x="8386325" y="2018200"/>
            <a:ext cx="487500" cy="4800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262425" y="2479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w"/>
              <a:t>LSTM - Keras Implementation</a:t>
            </a:r>
          </a:p>
        </p:txBody>
      </p:sp>
      <p:pic>
        <p:nvPicPr>
          <p:cNvPr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250" y="1449623"/>
            <a:ext cx="8873800" cy="205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/>
              <a:t>References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 u="sng">
                <a:solidFill>
                  <a:schemeClr val="hlink"/>
                </a:solidFill>
                <a:hlinkClick r:id="rId3"/>
              </a:rPr>
              <a:t>http://karpathy.github.io/2015/05/21/rnn-effectiveness/</a:t>
            </a:r>
          </a:p>
          <a:p>
            <a:pPr lvl="0">
              <a:spcBef>
                <a:spcPts val="0"/>
              </a:spcBef>
              <a:buNone/>
            </a:pPr>
            <a:r>
              <a:rPr lang="iw" u="sng">
                <a:solidFill>
                  <a:schemeClr val="hlink"/>
                </a:solidFill>
                <a:hlinkClick r:id="rId4"/>
              </a:rPr>
              <a:t>https://arxiv.org/pdf/1211.5063.pdf</a:t>
            </a:r>
          </a:p>
          <a:p>
            <a:pPr lvl="0">
              <a:spcBef>
                <a:spcPts val="0"/>
              </a:spcBef>
              <a:buNone/>
            </a:pPr>
            <a:r>
              <a:rPr lang="iw" u="sng">
                <a:solidFill>
                  <a:schemeClr val="hlink"/>
                </a:solidFill>
                <a:hlinkClick r:id="rId5"/>
              </a:rPr>
              <a:t>https://colah.github.io/posts/2015-08-Understanding-LSTMs/</a:t>
            </a:r>
          </a:p>
          <a:p>
            <a:pPr lvl="0">
              <a:spcBef>
                <a:spcPts val="0"/>
              </a:spcBef>
              <a:buNone/>
            </a:pPr>
            <a:r>
              <a:rPr lang="iw" u="sng">
                <a:solidFill>
                  <a:schemeClr val="hlink"/>
                </a:solidFill>
                <a:hlinkClick r:id="rId6"/>
              </a:rPr>
              <a:t>http://www.cs.toronto.edu/~rgrosse/courses/csc321_2017/readings/L15%20Exploding%20and%20Vanishing%20Gradients.pdf</a:t>
            </a:r>
          </a:p>
          <a:p>
            <a:pPr lvl="0">
              <a:spcBef>
                <a:spcPts val="0"/>
              </a:spcBef>
              <a:buNone/>
            </a:pPr>
            <a:r>
              <a:rPr lang="iw" u="sng">
                <a:solidFill>
                  <a:schemeClr val="hlink"/>
                </a:solidFill>
                <a:hlinkClick r:id="rId7"/>
              </a:rPr>
              <a:t>https://ayearofai.com/rohan-lenny-3-recurrent-neural-networks-10300100899b</a:t>
            </a:r>
          </a:p>
          <a:p>
            <a:pPr lvl="0">
              <a:spcBef>
                <a:spcPts val="0"/>
              </a:spcBef>
              <a:buNone/>
            </a:pPr>
            <a:r>
              <a:rPr lang="iw" u="sng">
                <a:solidFill>
                  <a:schemeClr val="hlink"/>
                </a:solidFill>
                <a:hlinkClick r:id="rId8"/>
              </a:rPr>
              <a:t>http://proceedings.mlr.press/v37/jozefowicz15.pdf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0"/>
            <a:ext cx="9144000" cy="5039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00" y="1599974"/>
            <a:ext cx="8730850" cy="2789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509125" y="278475"/>
            <a:ext cx="26127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 sz="4800"/>
              <a:t>RNN 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5425" y="113400"/>
            <a:ext cx="2693149" cy="1601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50750" y="1920586"/>
            <a:ext cx="6642505" cy="82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64575" y="3193250"/>
            <a:ext cx="2612779" cy="69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184350" y="190950"/>
            <a:ext cx="2235600" cy="12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 sz="4800"/>
              <a:t>BPTT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8525" y="288925"/>
            <a:ext cx="6969324" cy="2140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0949" y="3657175"/>
            <a:ext cx="2948875" cy="118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6519" y="2611124"/>
            <a:ext cx="3592050" cy="76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184350" y="190950"/>
            <a:ext cx="2235600" cy="12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w" sz="4800"/>
              <a:t>BPTT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5575" y="190950"/>
            <a:ext cx="4353975" cy="13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275" y="1801893"/>
            <a:ext cx="4401300" cy="109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1927" y="3016999"/>
            <a:ext cx="5929060" cy="9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88950" y="393523"/>
            <a:ext cx="2057625" cy="8251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Shape 86"/>
          <p:cNvCxnSpPr/>
          <p:nvPr/>
        </p:nvCxnSpPr>
        <p:spPr>
          <a:xfrm flipH="1" rot="10800000">
            <a:off x="-97975" y="1606625"/>
            <a:ext cx="9356400" cy="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87" name="Shape 87"/>
          <p:cNvSpPr/>
          <p:nvPr/>
        </p:nvSpPr>
        <p:spPr>
          <a:xfrm>
            <a:off x="2894200" y="1883475"/>
            <a:ext cx="705300" cy="8751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411175" y="3017000"/>
            <a:ext cx="705300" cy="8751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89" name="Shape 89"/>
          <p:cNvCxnSpPr/>
          <p:nvPr/>
        </p:nvCxnSpPr>
        <p:spPr>
          <a:xfrm flipH="1" rot="10800000">
            <a:off x="4438100" y="3037200"/>
            <a:ext cx="1538100" cy="7347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pic>
        <p:nvPicPr>
          <p:cNvPr id="90" name="Shape 9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01824" y="4111000"/>
            <a:ext cx="6039426" cy="91767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/>
          <p:nvPr/>
        </p:nvSpPr>
        <p:spPr>
          <a:xfrm>
            <a:off x="7353150" y="4063675"/>
            <a:ext cx="705300" cy="8253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184350" y="190950"/>
            <a:ext cx="8785200" cy="12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iw" sz="3600"/>
              <a:t>RNN - exploding / vanshing gradients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4800"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0025" y="986175"/>
            <a:ext cx="4353975" cy="13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175" y="1171198"/>
            <a:ext cx="3336899" cy="8317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Shape 99"/>
          <p:cNvCxnSpPr/>
          <p:nvPr/>
        </p:nvCxnSpPr>
        <p:spPr>
          <a:xfrm flipH="1">
            <a:off x="-125625" y="2331725"/>
            <a:ext cx="9432900" cy="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pic>
        <p:nvPicPr>
          <p:cNvPr id="100" name="Shape 1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325" y="2705850"/>
            <a:ext cx="8839197" cy="2027006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/>
          <p:nvPr/>
        </p:nvSpPr>
        <p:spPr>
          <a:xfrm>
            <a:off x="4749650" y="2751325"/>
            <a:ext cx="873600" cy="8253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243125" y="1217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iw" sz="3600"/>
              <a:t>RNN - exploding / vanshing gradients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950" y="3204095"/>
            <a:ext cx="3181350" cy="489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599" y="3900075"/>
            <a:ext cx="4740625" cy="64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30074" y="871325"/>
            <a:ext cx="3181350" cy="611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410312" y="871312"/>
            <a:ext cx="4311875" cy="21559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Shape 111"/>
          <p:cNvCxnSpPr/>
          <p:nvPr/>
        </p:nvCxnSpPr>
        <p:spPr>
          <a:xfrm flipH="1">
            <a:off x="4888675" y="822950"/>
            <a:ext cx="9900" cy="426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pic>
        <p:nvPicPr>
          <p:cNvPr id="112" name="Shape 11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91625" y="1841650"/>
            <a:ext cx="5334800" cy="2019224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x="5417825" y="4220100"/>
            <a:ext cx="3076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 sz="2400"/>
              <a:t>Desmos demo...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000" y="1395474"/>
            <a:ext cx="2974925" cy="177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6950" y="1157852"/>
            <a:ext cx="5589349" cy="263364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 txBox="1"/>
          <p:nvPr>
            <p:ph type="title"/>
          </p:nvPr>
        </p:nvSpPr>
        <p:spPr>
          <a:xfrm>
            <a:off x="243125" y="1217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iw" sz="3600"/>
              <a:t>RNN - Gradient Clipping</a:t>
            </a:r>
          </a:p>
        </p:txBody>
      </p:sp>
      <p:sp>
        <p:nvSpPr>
          <p:cNvPr id="121" name="Shape 121"/>
          <p:cNvSpPr txBox="1"/>
          <p:nvPr>
            <p:ph type="title"/>
          </p:nvPr>
        </p:nvSpPr>
        <p:spPr>
          <a:xfrm>
            <a:off x="171975" y="38753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iw" sz="3600"/>
              <a:t>Handles Exploding gradients.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iw" sz="3600"/>
              <a:t>What about vanishing?</a:t>
            </a:r>
            <a:br>
              <a:rPr lang="iw" sz="3600"/>
            </a:b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145150" y="1511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 sz="4800"/>
              <a:t>LSTM</a:t>
            </a:r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4600" y="200025"/>
            <a:ext cx="4972050" cy="420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1155900" y="4352375"/>
            <a:ext cx="1058400" cy="663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w" sz="1800"/>
              <a:t>forget </a:t>
            </a:r>
          </a:p>
          <a:p>
            <a:pPr lvl="0" algn="ctr">
              <a:spcBef>
                <a:spcPts val="0"/>
              </a:spcBef>
              <a:buNone/>
            </a:pPr>
            <a:r>
              <a:rPr lang="iw" sz="1800"/>
              <a:t>gate 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6711050" y="4326425"/>
            <a:ext cx="895800" cy="7152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w" sz="1800">
                <a:solidFill>
                  <a:schemeClr val="dk1"/>
                </a:solidFill>
              </a:rPr>
              <a:t>input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iw" sz="1800">
                <a:solidFill>
                  <a:schemeClr val="dk1"/>
                </a:solidFill>
              </a:rPr>
              <a:t>gate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iw" sz="1800">
                <a:solidFill>
                  <a:schemeClr val="dk1"/>
                </a:solidFill>
              </a:rPr>
              <a:t> </a:t>
            </a:r>
          </a:p>
        </p:txBody>
      </p:sp>
      <p:grpSp>
        <p:nvGrpSpPr>
          <p:cNvPr id="130" name="Shape 130"/>
          <p:cNvGrpSpPr/>
          <p:nvPr/>
        </p:nvGrpSpPr>
        <p:grpSpPr>
          <a:xfrm>
            <a:off x="12" y="1375875"/>
            <a:ext cx="3987174" cy="2151099"/>
            <a:chOff x="0" y="1591425"/>
            <a:chExt cx="3987174" cy="2151099"/>
          </a:xfrm>
        </p:grpSpPr>
        <p:pic>
          <p:nvPicPr>
            <p:cNvPr id="131" name="Shape 13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0" y="1591425"/>
              <a:ext cx="3987174" cy="21510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Shape 13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81500" y="2698500"/>
              <a:ext cx="504825" cy="2667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3" name="Shape 133"/>
          <p:cNvSpPr txBox="1"/>
          <p:nvPr/>
        </p:nvSpPr>
        <p:spPr>
          <a:xfrm>
            <a:off x="4695225" y="4326425"/>
            <a:ext cx="1350300" cy="715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w" sz="1800">
                <a:solidFill>
                  <a:schemeClr val="dk1"/>
                </a:solidFill>
              </a:rPr>
              <a:t>new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iw" sz="1800">
                <a:solidFill>
                  <a:schemeClr val="dk1"/>
                </a:solidFill>
              </a:rPr>
              <a:t>candidates 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761525" y="4467500"/>
            <a:ext cx="303600" cy="3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w" sz="2400"/>
              <a:t>=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" y="4408725"/>
            <a:ext cx="791327" cy="66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46399" y="4463525"/>
            <a:ext cx="967909" cy="440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6182000" y="4536075"/>
            <a:ext cx="392100" cy="333300"/>
          </a:xfrm>
          <a:prstGeom prst="mathMultiply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2254300" y="4517375"/>
            <a:ext cx="392100" cy="333300"/>
          </a:xfrm>
          <a:prstGeom prst="mathMultiply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3884550" y="4536075"/>
            <a:ext cx="392100" cy="3333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5643150" y="1851650"/>
            <a:ext cx="392100" cy="822900"/>
          </a:xfrm>
          <a:prstGeom prst="rect">
            <a:avLst/>
          </a:prstGeom>
          <a:noFill/>
          <a:ln cap="flat" cmpd="sng" w="11430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6226625" y="1851650"/>
            <a:ext cx="392100" cy="822900"/>
          </a:xfrm>
          <a:prstGeom prst="rect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6810100" y="1851650"/>
            <a:ext cx="392100" cy="822900"/>
          </a:xfrm>
          <a:prstGeom prst="rect">
            <a:avLst/>
          </a:prstGeom>
          <a:noFill/>
          <a:ln cap="flat" cmpd="sng" w="11430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