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58" r:id="rId3"/>
    <p:sldId id="328" r:id="rId4"/>
    <p:sldId id="329" r:id="rId5"/>
    <p:sldId id="330" r:id="rId6"/>
    <p:sldId id="331" r:id="rId7"/>
    <p:sldId id="304" r:id="rId8"/>
    <p:sldId id="332" r:id="rId9"/>
    <p:sldId id="333" r:id="rId10"/>
    <p:sldId id="334" r:id="rId11"/>
    <p:sldId id="364" r:id="rId12"/>
    <p:sldId id="365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360" r:id="rId38"/>
    <p:sldId id="359" r:id="rId39"/>
    <p:sldId id="361" r:id="rId40"/>
    <p:sldId id="362" r:id="rId41"/>
    <p:sldId id="363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820BDDA-87E5-4FBC-8A9C-F5F0A27055DF}">
          <p14:sldIdLst>
            <p14:sldId id="256"/>
            <p14:sldId id="258"/>
            <p14:sldId id="328"/>
            <p14:sldId id="329"/>
            <p14:sldId id="330"/>
            <p14:sldId id="331"/>
            <p14:sldId id="304"/>
            <p14:sldId id="332"/>
            <p14:sldId id="333"/>
            <p14:sldId id="334"/>
            <p14:sldId id="364"/>
            <p14:sldId id="365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60"/>
            <p14:sldId id="359"/>
            <p14:sldId id="361"/>
            <p14:sldId id="362"/>
            <p14:sldId id="363"/>
          </p14:sldIdLst>
        </p14:section>
        <p14:section name="Untitled Section" id="{32F39269-7637-46A8-92D7-013F32E3B1CB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2" autoAdjust="0"/>
    <p:restoredTop sz="91829" autoAdjust="0"/>
  </p:normalViewPr>
  <p:slideViewPr>
    <p:cSldViewPr snapToGrid="0">
      <p:cViewPr varScale="1">
        <p:scale>
          <a:sx n="149" d="100"/>
          <a:sy n="149" d="100"/>
        </p:scale>
        <p:origin x="1212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96406-3CE3-4853-AAE7-46CCB37CE934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10E2A-AF03-43E9-A870-B34DEEEC6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6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EF83-AE6F-43A6-84A7-57B4858838E7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4251-9B5B-4669-8DC6-C63E0456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89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EF83-AE6F-43A6-84A7-57B4858838E7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4251-9B5B-4669-8DC6-C63E0456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6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EF83-AE6F-43A6-84A7-57B4858838E7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4251-9B5B-4669-8DC6-C63E0456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8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2556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4360"/>
            <a:ext cx="7886700" cy="508511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91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EF83-AE6F-43A6-84A7-57B4858838E7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4251-9B5B-4669-8DC6-C63E0456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90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EF83-AE6F-43A6-84A7-57B4858838E7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4251-9B5B-4669-8DC6-C63E0456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1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EF83-AE6F-43A6-84A7-57B4858838E7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4251-9B5B-4669-8DC6-C63E0456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41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1704"/>
            <a:ext cx="7886700" cy="81899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055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4603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EF83-AE6F-43A6-84A7-57B4858838E7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4251-9B5B-4669-8DC6-C63E0456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8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EF83-AE6F-43A6-84A7-57B4858838E7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4251-9B5B-4669-8DC6-C63E0456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5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FEF83-AE6F-43A6-84A7-57B4858838E7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E4251-9B5B-4669-8DC6-C63E0456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9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0.png"/><Relationship Id="rId5" Type="http://schemas.openxmlformats.org/officeDocument/2006/relationships/image" Target="../media/image18.png"/><Relationship Id="rId4" Type="http://schemas.openxmlformats.org/officeDocument/2006/relationships/image" Target="../media/image1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2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0.png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Geometry 3:</a:t>
            </a:r>
            <a:br>
              <a:rPr lang="en-US" dirty="0" smtClean="0"/>
            </a:br>
            <a:r>
              <a:rPr lang="en-US" sz="4800" dirty="0"/>
              <a:t>Stereo Reconstruction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01439"/>
            <a:ext cx="6858000" cy="1655762"/>
          </a:xfrm>
        </p:spPr>
        <p:txBody>
          <a:bodyPr/>
          <a:lstStyle/>
          <a:p>
            <a:r>
              <a:rPr lang="en-US" dirty="0" smtClean="0"/>
              <a:t>Introduction to Computer Vision</a:t>
            </a:r>
          </a:p>
          <a:p>
            <a:r>
              <a:rPr lang="en-US" dirty="0" smtClean="0"/>
              <a:t>Ronen Basri</a:t>
            </a:r>
          </a:p>
          <a:p>
            <a:r>
              <a:rPr lang="en-US" dirty="0" smtClean="0"/>
              <a:t>Weizmann Institute of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1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Disparity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414360"/>
                <a:ext cx="8101693" cy="508511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𝑓𝑏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Disparity is inverse proportional to depth</a:t>
                </a:r>
              </a:p>
              <a:p>
                <a:r>
                  <a:rPr lang="en-US" dirty="0"/>
                  <a:t>Constant disparity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⟺</m:t>
                    </m:r>
                  </m:oMath>
                </a14:m>
                <a:r>
                  <a:rPr lang="en-CA" dirty="0"/>
                  <a:t> constant depth</a:t>
                </a:r>
              </a:p>
              <a:p>
                <a:r>
                  <a:rPr lang="en-US" dirty="0"/>
                  <a:t>Larger baseline, more stable reconstruction of depth (but more occlusions, correspondence is harder)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(Note that disparity is defined in a rectified rig in a cyclopean coordinate frame)</a:t>
                </a:r>
                <a:endParaRPr lang="en-CA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414360"/>
                <a:ext cx="8101693" cy="5085116"/>
              </a:xfrm>
              <a:blipFill rotWithShape="0">
                <a:blip r:embed="rId2"/>
                <a:stretch>
                  <a:fillRect l="-1505" r="-1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930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correspondence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Stereo matching is ill-posed:</a:t>
            </a:r>
          </a:p>
          <a:p>
            <a:pPr lvl="1"/>
            <a:r>
              <a:rPr lang="en-US" dirty="0" smtClean="0"/>
              <a:t>Matching ambiguity: different regions may look similar</a:t>
            </a:r>
          </a:p>
        </p:txBody>
      </p:sp>
      <p:pic>
        <p:nvPicPr>
          <p:cNvPr id="1026" name="Picture 2" descr="http://www.romeolawllc.com/wp-content/uploads/2013/02/Court-colum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508" y="2893530"/>
            <a:ext cx="5014586" cy="334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49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correspondence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Stereo matching is ill-posed:</a:t>
            </a:r>
          </a:p>
          <a:p>
            <a:pPr lvl="1"/>
            <a:r>
              <a:rPr lang="en-US" dirty="0"/>
              <a:t>Matching ambiguity: different regions may look </a:t>
            </a:r>
            <a:r>
              <a:rPr lang="en-US" dirty="0" smtClean="0"/>
              <a:t>similar</a:t>
            </a:r>
          </a:p>
          <a:p>
            <a:pPr lvl="1"/>
            <a:r>
              <a:rPr lang="en-US" dirty="0" smtClean="0"/>
              <a:t>Specular reflectance: multiple depth values </a:t>
            </a:r>
            <a:endParaRPr lang="en-US" dirty="0"/>
          </a:p>
        </p:txBody>
      </p:sp>
      <p:pic>
        <p:nvPicPr>
          <p:cNvPr id="2050" name="Picture 2" descr="http://momwithaminivan.com/wp-content/uploads/2010/09/Side-mirror-on-c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933045"/>
            <a:ext cx="47625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43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dot stereogram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414360"/>
            <a:ext cx="8026835" cy="5085116"/>
          </a:xfrm>
        </p:spPr>
        <p:txBody>
          <a:bodyPr/>
          <a:lstStyle/>
          <a:p>
            <a:r>
              <a:rPr lang="en-US" dirty="0"/>
              <a:t>Depth </a:t>
            </a:r>
            <a:r>
              <a:rPr lang="en-US" dirty="0" smtClean="0"/>
              <a:t>is </a:t>
            </a:r>
            <a:r>
              <a:rPr lang="en-US" dirty="0"/>
              <a:t>perceived from a pair of </a:t>
            </a:r>
            <a:r>
              <a:rPr lang="en-US" dirty="0" smtClean="0"/>
              <a:t>random </a:t>
            </a:r>
            <a:r>
              <a:rPr lang="en-US" dirty="0"/>
              <a:t>dot </a:t>
            </a:r>
            <a:r>
              <a:rPr lang="en-US" dirty="0" smtClean="0"/>
              <a:t>images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/>
              <a:t>Stereo perception is based solely on local information (low level)</a:t>
            </a:r>
            <a:endParaRPr lang="en-CA" dirty="0"/>
          </a:p>
          <a:p>
            <a:endParaRPr lang="en-US" dirty="0"/>
          </a:p>
        </p:txBody>
      </p:sp>
      <p:pic>
        <p:nvPicPr>
          <p:cNvPr id="4" name="Picture 3" descr="s2-5d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610" y="3397753"/>
            <a:ext cx="2535652" cy="253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1-5d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602" y="3391491"/>
            <a:ext cx="2557789" cy="255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69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random dots</a:t>
            </a:r>
          </a:p>
        </p:txBody>
      </p:sp>
      <p:pic>
        <p:nvPicPr>
          <p:cNvPr id="5" name="Picture 2" descr="rotation5deg_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864" y="2417523"/>
            <a:ext cx="3134272" cy="31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79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Compared elements for correspondence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Single pixel </a:t>
                </a:r>
                <a:r>
                  <a:rPr lang="en-US" dirty="0"/>
                  <a:t>intensities</a:t>
                </a:r>
              </a:p>
              <a:p>
                <a:r>
                  <a:rPr lang="en-US" dirty="0"/>
                  <a:t>Pixel color</a:t>
                </a:r>
              </a:p>
              <a:p>
                <a:r>
                  <a:rPr lang="en-US" dirty="0"/>
                  <a:t>Small window (e.g.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3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r>
                  <a:rPr lang="en-CA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5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5</m:t>
                    </m:r>
                  </m:oMath>
                </a14:m>
                <a:r>
                  <a:rPr lang="en-CA" dirty="0"/>
                  <a:t>), often using normalized correlation to offset gain</a:t>
                </a:r>
              </a:p>
              <a:p>
                <a:r>
                  <a:rPr lang="en-CA" dirty="0"/>
                  <a:t>Features and </a:t>
                </a:r>
                <a:r>
                  <a:rPr lang="en-CA" dirty="0" smtClean="0"/>
                  <a:t>edges</a:t>
                </a:r>
                <a:endParaRPr lang="en-CA" dirty="0"/>
              </a:p>
              <a:p>
                <a:r>
                  <a:rPr lang="en-CA" dirty="0"/>
                  <a:t>Mini segments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783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pair of </a:t>
            </a:r>
            <a:r>
              <a:rPr lang="en-US" dirty="0" err="1"/>
              <a:t>epipolar</a:t>
            </a:r>
            <a:r>
              <a:rPr lang="en-US" dirty="0"/>
              <a:t> lines is compared independently</a:t>
            </a:r>
          </a:p>
          <a:p>
            <a:r>
              <a:rPr lang="en-US" dirty="0"/>
              <a:t>Local cost, sum of unary term and binary term</a:t>
            </a:r>
          </a:p>
          <a:p>
            <a:pPr lvl="1"/>
            <a:r>
              <a:rPr lang="en-US" dirty="0"/>
              <a:t>Unary term: cost of a single match</a:t>
            </a:r>
          </a:p>
          <a:p>
            <a:pPr lvl="1"/>
            <a:r>
              <a:rPr lang="en-US" dirty="0"/>
              <a:t>Binary term: cost of change of disparity (occlusion)</a:t>
            </a:r>
          </a:p>
          <a:p>
            <a:r>
              <a:rPr lang="en-US" dirty="0"/>
              <a:t>Analogous to string matching (‘diff’ in Unix)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74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Swing → String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835696" y="2662371"/>
            <a:ext cx="144000" cy="14401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2849809" y="266237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3863922" y="266237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4878035" y="266237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5892148" y="266237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6906261" y="266237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1835696" y="338245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2849809" y="338245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3863922" y="338245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Oval 12"/>
          <p:cNvSpPr/>
          <p:nvPr/>
        </p:nvSpPr>
        <p:spPr>
          <a:xfrm>
            <a:off x="4878035" y="338245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5892148" y="338245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/>
          <p:cNvSpPr/>
          <p:nvPr/>
        </p:nvSpPr>
        <p:spPr>
          <a:xfrm>
            <a:off x="6906261" y="338245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6" name="Straight Arrow Connector 15"/>
          <p:cNvCxnSpPr>
            <a:stCxn id="4" idx="6"/>
            <a:endCxn id="5" idx="2"/>
          </p:cNvCxnSpPr>
          <p:nvPr/>
        </p:nvCxnSpPr>
        <p:spPr>
          <a:xfrm>
            <a:off x="1979696" y="273437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6"/>
            <a:endCxn id="6" idx="2"/>
          </p:cNvCxnSpPr>
          <p:nvPr/>
        </p:nvCxnSpPr>
        <p:spPr>
          <a:xfrm>
            <a:off x="2993809" y="273437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6"/>
            <a:endCxn id="11" idx="2"/>
          </p:cNvCxnSpPr>
          <p:nvPr/>
        </p:nvCxnSpPr>
        <p:spPr>
          <a:xfrm>
            <a:off x="1979696" y="345445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5"/>
            <a:endCxn id="11" idx="1"/>
          </p:cNvCxnSpPr>
          <p:nvPr/>
        </p:nvCxnSpPr>
        <p:spPr>
          <a:xfrm>
            <a:off x="1958608" y="2785296"/>
            <a:ext cx="912289" cy="61824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6"/>
            <a:endCxn id="8" idx="2"/>
          </p:cNvCxnSpPr>
          <p:nvPr/>
        </p:nvCxnSpPr>
        <p:spPr>
          <a:xfrm>
            <a:off x="5022035" y="273437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6"/>
            <a:endCxn id="9" idx="2"/>
          </p:cNvCxnSpPr>
          <p:nvPr/>
        </p:nvCxnSpPr>
        <p:spPr>
          <a:xfrm>
            <a:off x="6036148" y="273437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6"/>
            <a:endCxn id="7" idx="2"/>
          </p:cNvCxnSpPr>
          <p:nvPr/>
        </p:nvCxnSpPr>
        <p:spPr>
          <a:xfrm>
            <a:off x="4007922" y="273437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" idx="4"/>
            <a:endCxn id="10" idx="0"/>
          </p:cNvCxnSpPr>
          <p:nvPr/>
        </p:nvCxnSpPr>
        <p:spPr>
          <a:xfrm>
            <a:off x="1907696" y="280638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4"/>
            <a:endCxn id="11" idx="0"/>
          </p:cNvCxnSpPr>
          <p:nvPr/>
        </p:nvCxnSpPr>
        <p:spPr>
          <a:xfrm>
            <a:off x="2921809" y="280638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6"/>
            <a:endCxn id="12" idx="2"/>
          </p:cNvCxnSpPr>
          <p:nvPr/>
        </p:nvCxnSpPr>
        <p:spPr>
          <a:xfrm>
            <a:off x="2993809" y="345445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6"/>
            <a:endCxn id="13" idx="2"/>
          </p:cNvCxnSpPr>
          <p:nvPr/>
        </p:nvCxnSpPr>
        <p:spPr>
          <a:xfrm>
            <a:off x="4007922" y="345445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3" idx="6"/>
            <a:endCxn id="14" idx="2"/>
          </p:cNvCxnSpPr>
          <p:nvPr/>
        </p:nvCxnSpPr>
        <p:spPr>
          <a:xfrm>
            <a:off x="5022035" y="345445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5"/>
            <a:endCxn id="12" idx="1"/>
          </p:cNvCxnSpPr>
          <p:nvPr/>
        </p:nvCxnSpPr>
        <p:spPr>
          <a:xfrm>
            <a:off x="2972721" y="2785296"/>
            <a:ext cx="912289" cy="61824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5"/>
            <a:endCxn id="14" idx="1"/>
          </p:cNvCxnSpPr>
          <p:nvPr/>
        </p:nvCxnSpPr>
        <p:spPr>
          <a:xfrm>
            <a:off x="5000947" y="2785296"/>
            <a:ext cx="912289" cy="61824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6" idx="5"/>
            <a:endCxn id="13" idx="1"/>
          </p:cNvCxnSpPr>
          <p:nvPr/>
        </p:nvCxnSpPr>
        <p:spPr>
          <a:xfrm>
            <a:off x="3986834" y="2785296"/>
            <a:ext cx="912289" cy="61824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6"/>
            <a:endCxn id="15" idx="2"/>
          </p:cNvCxnSpPr>
          <p:nvPr/>
        </p:nvCxnSpPr>
        <p:spPr>
          <a:xfrm>
            <a:off x="6036148" y="345445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4"/>
            <a:endCxn id="12" idx="0"/>
          </p:cNvCxnSpPr>
          <p:nvPr/>
        </p:nvCxnSpPr>
        <p:spPr>
          <a:xfrm>
            <a:off x="3935922" y="280638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7" idx="4"/>
            <a:endCxn id="13" idx="0"/>
          </p:cNvCxnSpPr>
          <p:nvPr/>
        </p:nvCxnSpPr>
        <p:spPr>
          <a:xfrm>
            <a:off x="4950035" y="280638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8" idx="4"/>
            <a:endCxn id="14" idx="0"/>
          </p:cNvCxnSpPr>
          <p:nvPr/>
        </p:nvCxnSpPr>
        <p:spPr>
          <a:xfrm>
            <a:off x="5964148" y="280638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5"/>
            <a:endCxn id="15" idx="1"/>
          </p:cNvCxnSpPr>
          <p:nvPr/>
        </p:nvCxnSpPr>
        <p:spPr>
          <a:xfrm>
            <a:off x="6015060" y="2785296"/>
            <a:ext cx="912289" cy="61824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9" idx="4"/>
            <a:endCxn id="15" idx="0"/>
          </p:cNvCxnSpPr>
          <p:nvPr/>
        </p:nvCxnSpPr>
        <p:spPr>
          <a:xfrm>
            <a:off x="6978261" y="280638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835696" y="410253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Oval 37"/>
          <p:cNvSpPr/>
          <p:nvPr/>
        </p:nvSpPr>
        <p:spPr>
          <a:xfrm>
            <a:off x="2849809" y="410253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Oval 38"/>
          <p:cNvSpPr/>
          <p:nvPr/>
        </p:nvSpPr>
        <p:spPr>
          <a:xfrm>
            <a:off x="3863922" y="410253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Oval 39"/>
          <p:cNvSpPr/>
          <p:nvPr/>
        </p:nvSpPr>
        <p:spPr>
          <a:xfrm>
            <a:off x="4878035" y="410253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Oval 40"/>
          <p:cNvSpPr/>
          <p:nvPr/>
        </p:nvSpPr>
        <p:spPr>
          <a:xfrm>
            <a:off x="5892148" y="410253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Oval 41"/>
          <p:cNvSpPr/>
          <p:nvPr/>
        </p:nvSpPr>
        <p:spPr>
          <a:xfrm>
            <a:off x="6906261" y="410253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Oval 42"/>
          <p:cNvSpPr/>
          <p:nvPr/>
        </p:nvSpPr>
        <p:spPr>
          <a:xfrm>
            <a:off x="1835696" y="482261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Oval 43"/>
          <p:cNvSpPr/>
          <p:nvPr/>
        </p:nvSpPr>
        <p:spPr>
          <a:xfrm>
            <a:off x="2849809" y="482261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Oval 44"/>
          <p:cNvSpPr/>
          <p:nvPr/>
        </p:nvSpPr>
        <p:spPr>
          <a:xfrm>
            <a:off x="3863922" y="482261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Oval 45"/>
          <p:cNvSpPr/>
          <p:nvPr/>
        </p:nvSpPr>
        <p:spPr>
          <a:xfrm>
            <a:off x="4878035" y="482261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Oval 46"/>
          <p:cNvSpPr/>
          <p:nvPr/>
        </p:nvSpPr>
        <p:spPr>
          <a:xfrm>
            <a:off x="5892148" y="482261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Oval 47"/>
          <p:cNvSpPr/>
          <p:nvPr/>
        </p:nvSpPr>
        <p:spPr>
          <a:xfrm>
            <a:off x="6906261" y="482261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9" name="Straight Arrow Connector 48"/>
          <p:cNvCxnSpPr>
            <a:stCxn id="37" idx="6"/>
            <a:endCxn id="38" idx="2"/>
          </p:cNvCxnSpPr>
          <p:nvPr/>
        </p:nvCxnSpPr>
        <p:spPr>
          <a:xfrm>
            <a:off x="1979696" y="417453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8" idx="6"/>
            <a:endCxn id="39" idx="2"/>
          </p:cNvCxnSpPr>
          <p:nvPr/>
        </p:nvCxnSpPr>
        <p:spPr>
          <a:xfrm>
            <a:off x="2993809" y="417453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3" idx="6"/>
            <a:endCxn id="44" idx="2"/>
          </p:cNvCxnSpPr>
          <p:nvPr/>
        </p:nvCxnSpPr>
        <p:spPr>
          <a:xfrm>
            <a:off x="1979696" y="489461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7" idx="5"/>
            <a:endCxn id="44" idx="1"/>
          </p:cNvCxnSpPr>
          <p:nvPr/>
        </p:nvCxnSpPr>
        <p:spPr>
          <a:xfrm>
            <a:off x="1958608" y="4225456"/>
            <a:ext cx="912289" cy="61824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0" idx="6"/>
            <a:endCxn id="41" idx="2"/>
          </p:cNvCxnSpPr>
          <p:nvPr/>
        </p:nvCxnSpPr>
        <p:spPr>
          <a:xfrm>
            <a:off x="5022035" y="417453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1" idx="6"/>
            <a:endCxn id="42" idx="2"/>
          </p:cNvCxnSpPr>
          <p:nvPr/>
        </p:nvCxnSpPr>
        <p:spPr>
          <a:xfrm>
            <a:off x="6036148" y="417453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39" idx="6"/>
            <a:endCxn id="40" idx="2"/>
          </p:cNvCxnSpPr>
          <p:nvPr/>
        </p:nvCxnSpPr>
        <p:spPr>
          <a:xfrm>
            <a:off x="4007922" y="417453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7" idx="4"/>
            <a:endCxn id="43" idx="0"/>
          </p:cNvCxnSpPr>
          <p:nvPr/>
        </p:nvCxnSpPr>
        <p:spPr>
          <a:xfrm>
            <a:off x="1907696" y="424654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8" idx="4"/>
            <a:endCxn id="44" idx="0"/>
          </p:cNvCxnSpPr>
          <p:nvPr/>
        </p:nvCxnSpPr>
        <p:spPr>
          <a:xfrm>
            <a:off x="2921809" y="424654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4" idx="6"/>
            <a:endCxn id="45" idx="2"/>
          </p:cNvCxnSpPr>
          <p:nvPr/>
        </p:nvCxnSpPr>
        <p:spPr>
          <a:xfrm>
            <a:off x="2993809" y="489461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5" idx="6"/>
            <a:endCxn id="46" idx="2"/>
          </p:cNvCxnSpPr>
          <p:nvPr/>
        </p:nvCxnSpPr>
        <p:spPr>
          <a:xfrm>
            <a:off x="4007922" y="489461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6" idx="6"/>
            <a:endCxn id="47" idx="2"/>
          </p:cNvCxnSpPr>
          <p:nvPr/>
        </p:nvCxnSpPr>
        <p:spPr>
          <a:xfrm>
            <a:off x="5022035" y="489461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38" idx="5"/>
            <a:endCxn id="45" idx="1"/>
          </p:cNvCxnSpPr>
          <p:nvPr/>
        </p:nvCxnSpPr>
        <p:spPr>
          <a:xfrm>
            <a:off x="2972721" y="4225456"/>
            <a:ext cx="912289" cy="61824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0" idx="5"/>
            <a:endCxn id="47" idx="1"/>
          </p:cNvCxnSpPr>
          <p:nvPr/>
        </p:nvCxnSpPr>
        <p:spPr>
          <a:xfrm>
            <a:off x="5000947" y="4225456"/>
            <a:ext cx="912289" cy="61824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9" idx="5"/>
            <a:endCxn id="46" idx="1"/>
          </p:cNvCxnSpPr>
          <p:nvPr/>
        </p:nvCxnSpPr>
        <p:spPr>
          <a:xfrm>
            <a:off x="3986834" y="4225456"/>
            <a:ext cx="912289" cy="61824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7" idx="6"/>
            <a:endCxn id="48" idx="2"/>
          </p:cNvCxnSpPr>
          <p:nvPr/>
        </p:nvCxnSpPr>
        <p:spPr>
          <a:xfrm>
            <a:off x="6036148" y="489461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9" idx="4"/>
            <a:endCxn id="45" idx="0"/>
          </p:cNvCxnSpPr>
          <p:nvPr/>
        </p:nvCxnSpPr>
        <p:spPr>
          <a:xfrm>
            <a:off x="3935922" y="424654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40" idx="4"/>
            <a:endCxn id="46" idx="0"/>
          </p:cNvCxnSpPr>
          <p:nvPr/>
        </p:nvCxnSpPr>
        <p:spPr>
          <a:xfrm>
            <a:off x="4950035" y="424654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41" idx="4"/>
            <a:endCxn id="47" idx="0"/>
          </p:cNvCxnSpPr>
          <p:nvPr/>
        </p:nvCxnSpPr>
        <p:spPr>
          <a:xfrm>
            <a:off x="5964148" y="424654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41" idx="5"/>
            <a:endCxn id="48" idx="0"/>
          </p:cNvCxnSpPr>
          <p:nvPr/>
        </p:nvCxnSpPr>
        <p:spPr>
          <a:xfrm>
            <a:off x="6015060" y="4225456"/>
            <a:ext cx="963201" cy="59715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42" idx="4"/>
            <a:endCxn id="48" idx="0"/>
          </p:cNvCxnSpPr>
          <p:nvPr/>
        </p:nvCxnSpPr>
        <p:spPr>
          <a:xfrm>
            <a:off x="6978261" y="424654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1835696" y="554269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1" name="Oval 70"/>
          <p:cNvSpPr/>
          <p:nvPr/>
        </p:nvSpPr>
        <p:spPr>
          <a:xfrm>
            <a:off x="2849809" y="554269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2" name="Oval 71"/>
          <p:cNvSpPr/>
          <p:nvPr/>
        </p:nvSpPr>
        <p:spPr>
          <a:xfrm>
            <a:off x="3863922" y="554269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3" name="Oval 72"/>
          <p:cNvSpPr/>
          <p:nvPr/>
        </p:nvSpPr>
        <p:spPr>
          <a:xfrm>
            <a:off x="4878035" y="554269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4" name="Oval 73"/>
          <p:cNvSpPr/>
          <p:nvPr/>
        </p:nvSpPr>
        <p:spPr>
          <a:xfrm>
            <a:off x="5892148" y="554269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5" name="Oval 74"/>
          <p:cNvSpPr/>
          <p:nvPr/>
        </p:nvSpPr>
        <p:spPr>
          <a:xfrm>
            <a:off x="6906261" y="554269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6" name="Oval 75"/>
          <p:cNvSpPr/>
          <p:nvPr/>
        </p:nvSpPr>
        <p:spPr>
          <a:xfrm>
            <a:off x="1835696" y="6237312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7" name="Oval 76"/>
          <p:cNvSpPr/>
          <p:nvPr/>
        </p:nvSpPr>
        <p:spPr>
          <a:xfrm>
            <a:off x="2849809" y="6237312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8" name="Oval 77"/>
          <p:cNvSpPr/>
          <p:nvPr/>
        </p:nvSpPr>
        <p:spPr>
          <a:xfrm>
            <a:off x="3863922" y="6237312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9" name="Oval 78"/>
          <p:cNvSpPr/>
          <p:nvPr/>
        </p:nvSpPr>
        <p:spPr>
          <a:xfrm>
            <a:off x="4878035" y="6237312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0" name="Oval 79"/>
          <p:cNvSpPr/>
          <p:nvPr/>
        </p:nvSpPr>
        <p:spPr>
          <a:xfrm>
            <a:off x="5892148" y="6237312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1" name="Oval 80"/>
          <p:cNvSpPr/>
          <p:nvPr/>
        </p:nvSpPr>
        <p:spPr>
          <a:xfrm>
            <a:off x="6906261" y="6237312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2" name="Straight Arrow Connector 81"/>
          <p:cNvCxnSpPr>
            <a:stCxn id="70" idx="6"/>
            <a:endCxn id="71" idx="2"/>
          </p:cNvCxnSpPr>
          <p:nvPr/>
        </p:nvCxnSpPr>
        <p:spPr>
          <a:xfrm>
            <a:off x="1979696" y="561469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1" idx="6"/>
            <a:endCxn id="72" idx="2"/>
          </p:cNvCxnSpPr>
          <p:nvPr/>
        </p:nvCxnSpPr>
        <p:spPr>
          <a:xfrm>
            <a:off x="2993809" y="561469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0" idx="5"/>
            <a:endCxn id="77" idx="1"/>
          </p:cNvCxnSpPr>
          <p:nvPr/>
        </p:nvCxnSpPr>
        <p:spPr>
          <a:xfrm>
            <a:off x="1958608" y="5665616"/>
            <a:ext cx="912289" cy="592787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3" idx="6"/>
            <a:endCxn id="74" idx="2"/>
          </p:cNvCxnSpPr>
          <p:nvPr/>
        </p:nvCxnSpPr>
        <p:spPr>
          <a:xfrm>
            <a:off x="5022035" y="561469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74" idx="6"/>
            <a:endCxn id="75" idx="2"/>
          </p:cNvCxnSpPr>
          <p:nvPr/>
        </p:nvCxnSpPr>
        <p:spPr>
          <a:xfrm>
            <a:off x="6036148" y="561469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72" idx="6"/>
            <a:endCxn id="73" idx="2"/>
          </p:cNvCxnSpPr>
          <p:nvPr/>
        </p:nvCxnSpPr>
        <p:spPr>
          <a:xfrm>
            <a:off x="4007922" y="561469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70" idx="4"/>
            <a:endCxn id="76" idx="0"/>
          </p:cNvCxnSpPr>
          <p:nvPr/>
        </p:nvCxnSpPr>
        <p:spPr>
          <a:xfrm>
            <a:off x="1907696" y="5686707"/>
            <a:ext cx="0" cy="55060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71" idx="4"/>
            <a:endCxn id="77" idx="0"/>
          </p:cNvCxnSpPr>
          <p:nvPr/>
        </p:nvCxnSpPr>
        <p:spPr>
          <a:xfrm>
            <a:off x="2921809" y="5686707"/>
            <a:ext cx="0" cy="55060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71" idx="5"/>
            <a:endCxn id="78" idx="1"/>
          </p:cNvCxnSpPr>
          <p:nvPr/>
        </p:nvCxnSpPr>
        <p:spPr>
          <a:xfrm>
            <a:off x="2972721" y="5665616"/>
            <a:ext cx="912289" cy="592787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73" idx="5"/>
            <a:endCxn id="80" idx="1"/>
          </p:cNvCxnSpPr>
          <p:nvPr/>
        </p:nvCxnSpPr>
        <p:spPr>
          <a:xfrm>
            <a:off x="5000947" y="5665616"/>
            <a:ext cx="912289" cy="592787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2" idx="5"/>
            <a:endCxn id="79" idx="1"/>
          </p:cNvCxnSpPr>
          <p:nvPr/>
        </p:nvCxnSpPr>
        <p:spPr>
          <a:xfrm>
            <a:off x="3986834" y="5665616"/>
            <a:ext cx="912289" cy="592787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72" idx="4"/>
            <a:endCxn id="78" idx="0"/>
          </p:cNvCxnSpPr>
          <p:nvPr/>
        </p:nvCxnSpPr>
        <p:spPr>
          <a:xfrm>
            <a:off x="3935922" y="5686707"/>
            <a:ext cx="0" cy="55060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73" idx="4"/>
            <a:endCxn id="79" idx="0"/>
          </p:cNvCxnSpPr>
          <p:nvPr/>
        </p:nvCxnSpPr>
        <p:spPr>
          <a:xfrm>
            <a:off x="4950035" y="5686707"/>
            <a:ext cx="0" cy="55060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74" idx="4"/>
            <a:endCxn id="80" idx="0"/>
          </p:cNvCxnSpPr>
          <p:nvPr/>
        </p:nvCxnSpPr>
        <p:spPr>
          <a:xfrm>
            <a:off x="5964148" y="5686707"/>
            <a:ext cx="0" cy="55060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74" idx="5"/>
            <a:endCxn id="81" idx="0"/>
          </p:cNvCxnSpPr>
          <p:nvPr/>
        </p:nvCxnSpPr>
        <p:spPr>
          <a:xfrm>
            <a:off x="6015060" y="5665616"/>
            <a:ext cx="963201" cy="57169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75" idx="4"/>
            <a:endCxn id="81" idx="0"/>
          </p:cNvCxnSpPr>
          <p:nvPr/>
        </p:nvCxnSpPr>
        <p:spPr>
          <a:xfrm>
            <a:off x="6978261" y="5686707"/>
            <a:ext cx="0" cy="55060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9" idx="6"/>
            <a:endCxn id="109" idx="2"/>
          </p:cNvCxnSpPr>
          <p:nvPr/>
        </p:nvCxnSpPr>
        <p:spPr>
          <a:xfrm>
            <a:off x="7050261" y="2734379"/>
            <a:ext cx="870111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5" idx="6"/>
            <a:endCxn id="110" idx="2"/>
          </p:cNvCxnSpPr>
          <p:nvPr/>
        </p:nvCxnSpPr>
        <p:spPr>
          <a:xfrm>
            <a:off x="7050261" y="3454459"/>
            <a:ext cx="870111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9" idx="5"/>
            <a:endCxn id="110" idx="1"/>
          </p:cNvCxnSpPr>
          <p:nvPr/>
        </p:nvCxnSpPr>
        <p:spPr>
          <a:xfrm>
            <a:off x="7029173" y="2785296"/>
            <a:ext cx="912287" cy="61824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109" idx="4"/>
            <a:endCxn id="110" idx="0"/>
          </p:cNvCxnSpPr>
          <p:nvPr/>
        </p:nvCxnSpPr>
        <p:spPr>
          <a:xfrm>
            <a:off x="7992372" y="280638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42" idx="6"/>
            <a:endCxn id="113" idx="2"/>
          </p:cNvCxnSpPr>
          <p:nvPr/>
        </p:nvCxnSpPr>
        <p:spPr>
          <a:xfrm>
            <a:off x="7050261" y="4174539"/>
            <a:ext cx="870111" cy="10408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48" idx="6"/>
            <a:endCxn id="118" idx="2"/>
          </p:cNvCxnSpPr>
          <p:nvPr/>
        </p:nvCxnSpPr>
        <p:spPr>
          <a:xfrm>
            <a:off x="7050261" y="4894619"/>
            <a:ext cx="870111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42" idx="5"/>
            <a:endCxn id="118" idx="1"/>
          </p:cNvCxnSpPr>
          <p:nvPr/>
        </p:nvCxnSpPr>
        <p:spPr>
          <a:xfrm>
            <a:off x="7029173" y="4225456"/>
            <a:ext cx="912287" cy="61824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113" idx="4"/>
            <a:endCxn id="118" idx="0"/>
          </p:cNvCxnSpPr>
          <p:nvPr/>
        </p:nvCxnSpPr>
        <p:spPr>
          <a:xfrm>
            <a:off x="7992372" y="4256955"/>
            <a:ext cx="0" cy="56565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75" idx="6"/>
            <a:endCxn id="112" idx="2"/>
          </p:cNvCxnSpPr>
          <p:nvPr/>
        </p:nvCxnSpPr>
        <p:spPr>
          <a:xfrm>
            <a:off x="7050261" y="5614699"/>
            <a:ext cx="870111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75" idx="5"/>
            <a:endCxn id="111" idx="1"/>
          </p:cNvCxnSpPr>
          <p:nvPr/>
        </p:nvCxnSpPr>
        <p:spPr>
          <a:xfrm>
            <a:off x="7029173" y="5665616"/>
            <a:ext cx="912287" cy="592787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>
            <a:off x="7988092" y="5686707"/>
            <a:ext cx="8560" cy="525147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08"/>
          <p:cNvSpPr/>
          <p:nvPr/>
        </p:nvSpPr>
        <p:spPr>
          <a:xfrm>
            <a:off x="7920372" y="266237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0" name="Oval 109"/>
          <p:cNvSpPr/>
          <p:nvPr/>
        </p:nvSpPr>
        <p:spPr>
          <a:xfrm>
            <a:off x="7920372" y="338245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1" name="Oval 110"/>
          <p:cNvSpPr/>
          <p:nvPr/>
        </p:nvSpPr>
        <p:spPr>
          <a:xfrm>
            <a:off x="7920372" y="6237312"/>
            <a:ext cx="144000" cy="14401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2" name="Oval 111"/>
          <p:cNvSpPr/>
          <p:nvPr/>
        </p:nvSpPr>
        <p:spPr>
          <a:xfrm>
            <a:off x="7920372" y="554269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3" name="Oval 112"/>
          <p:cNvSpPr/>
          <p:nvPr/>
        </p:nvSpPr>
        <p:spPr>
          <a:xfrm>
            <a:off x="7920372" y="4112939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14" name="Straight Arrow Connector 113"/>
          <p:cNvCxnSpPr>
            <a:stCxn id="79" idx="6"/>
            <a:endCxn id="80" idx="2"/>
          </p:cNvCxnSpPr>
          <p:nvPr/>
        </p:nvCxnSpPr>
        <p:spPr>
          <a:xfrm>
            <a:off x="5022035" y="6309320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78" idx="6"/>
            <a:endCxn id="79" idx="2"/>
          </p:cNvCxnSpPr>
          <p:nvPr/>
        </p:nvCxnSpPr>
        <p:spPr>
          <a:xfrm>
            <a:off x="4007922" y="6309320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77" idx="6"/>
            <a:endCxn id="78" idx="2"/>
          </p:cNvCxnSpPr>
          <p:nvPr/>
        </p:nvCxnSpPr>
        <p:spPr>
          <a:xfrm>
            <a:off x="2993809" y="6309320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76" idx="6"/>
            <a:endCxn id="77" idx="2"/>
          </p:cNvCxnSpPr>
          <p:nvPr/>
        </p:nvCxnSpPr>
        <p:spPr>
          <a:xfrm>
            <a:off x="1979696" y="6309320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Oval 117"/>
          <p:cNvSpPr/>
          <p:nvPr/>
        </p:nvSpPr>
        <p:spPr>
          <a:xfrm>
            <a:off x="7920372" y="482261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19" name="Straight Arrow Connector 118"/>
          <p:cNvCxnSpPr>
            <a:stCxn id="10" idx="4"/>
            <a:endCxn id="37" idx="0"/>
          </p:cNvCxnSpPr>
          <p:nvPr/>
        </p:nvCxnSpPr>
        <p:spPr>
          <a:xfrm>
            <a:off x="1907696" y="352646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43" idx="4"/>
            <a:endCxn id="70" idx="0"/>
          </p:cNvCxnSpPr>
          <p:nvPr/>
        </p:nvCxnSpPr>
        <p:spPr>
          <a:xfrm>
            <a:off x="1907696" y="496662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11" idx="4"/>
            <a:endCxn id="38" idx="0"/>
          </p:cNvCxnSpPr>
          <p:nvPr/>
        </p:nvCxnSpPr>
        <p:spPr>
          <a:xfrm>
            <a:off x="2921809" y="352646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44" idx="4"/>
            <a:endCxn id="71" idx="0"/>
          </p:cNvCxnSpPr>
          <p:nvPr/>
        </p:nvCxnSpPr>
        <p:spPr>
          <a:xfrm>
            <a:off x="2921809" y="496662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45" idx="4"/>
            <a:endCxn id="72" idx="0"/>
          </p:cNvCxnSpPr>
          <p:nvPr/>
        </p:nvCxnSpPr>
        <p:spPr>
          <a:xfrm>
            <a:off x="3935922" y="496662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2" idx="4"/>
            <a:endCxn id="39" idx="0"/>
          </p:cNvCxnSpPr>
          <p:nvPr/>
        </p:nvCxnSpPr>
        <p:spPr>
          <a:xfrm>
            <a:off x="3935922" y="352646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46" idx="4"/>
            <a:endCxn id="73" idx="0"/>
          </p:cNvCxnSpPr>
          <p:nvPr/>
        </p:nvCxnSpPr>
        <p:spPr>
          <a:xfrm>
            <a:off x="4950035" y="496662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13" idx="4"/>
            <a:endCxn id="40" idx="0"/>
          </p:cNvCxnSpPr>
          <p:nvPr/>
        </p:nvCxnSpPr>
        <p:spPr>
          <a:xfrm>
            <a:off x="4950035" y="352646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47" idx="4"/>
            <a:endCxn id="74" idx="0"/>
          </p:cNvCxnSpPr>
          <p:nvPr/>
        </p:nvCxnSpPr>
        <p:spPr>
          <a:xfrm>
            <a:off x="5964148" y="496662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14" idx="4"/>
            <a:endCxn id="41" idx="0"/>
          </p:cNvCxnSpPr>
          <p:nvPr/>
        </p:nvCxnSpPr>
        <p:spPr>
          <a:xfrm>
            <a:off x="5964148" y="352646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48" idx="4"/>
            <a:endCxn id="75" idx="0"/>
          </p:cNvCxnSpPr>
          <p:nvPr/>
        </p:nvCxnSpPr>
        <p:spPr>
          <a:xfrm>
            <a:off x="6978261" y="496662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15" idx="4"/>
            <a:endCxn id="42" idx="0"/>
          </p:cNvCxnSpPr>
          <p:nvPr/>
        </p:nvCxnSpPr>
        <p:spPr>
          <a:xfrm>
            <a:off x="6978261" y="352646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118" idx="4"/>
            <a:endCxn id="112" idx="0"/>
          </p:cNvCxnSpPr>
          <p:nvPr/>
        </p:nvCxnSpPr>
        <p:spPr>
          <a:xfrm>
            <a:off x="7992372" y="496662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110" idx="4"/>
            <a:endCxn id="113" idx="0"/>
          </p:cNvCxnSpPr>
          <p:nvPr/>
        </p:nvCxnSpPr>
        <p:spPr>
          <a:xfrm>
            <a:off x="7992372" y="3526467"/>
            <a:ext cx="0" cy="58647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80" idx="6"/>
            <a:endCxn id="81" idx="2"/>
          </p:cNvCxnSpPr>
          <p:nvPr/>
        </p:nvCxnSpPr>
        <p:spPr>
          <a:xfrm>
            <a:off x="6036148" y="6309320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81" idx="6"/>
          </p:cNvCxnSpPr>
          <p:nvPr/>
        </p:nvCxnSpPr>
        <p:spPr>
          <a:xfrm>
            <a:off x="7050261" y="6309320"/>
            <a:ext cx="870111" cy="1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1" idx="5"/>
            <a:endCxn id="39" idx="1"/>
          </p:cNvCxnSpPr>
          <p:nvPr/>
        </p:nvCxnSpPr>
        <p:spPr>
          <a:xfrm>
            <a:off x="2972721" y="3505376"/>
            <a:ext cx="912289" cy="61824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44" idx="5"/>
            <a:endCxn id="72" idx="1"/>
          </p:cNvCxnSpPr>
          <p:nvPr/>
        </p:nvCxnSpPr>
        <p:spPr>
          <a:xfrm>
            <a:off x="2972721" y="4945536"/>
            <a:ext cx="912289" cy="61824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10" idx="5"/>
            <a:endCxn id="38" idx="1"/>
          </p:cNvCxnSpPr>
          <p:nvPr/>
        </p:nvCxnSpPr>
        <p:spPr>
          <a:xfrm>
            <a:off x="1958608" y="3505376"/>
            <a:ext cx="912289" cy="61824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43" idx="5"/>
            <a:endCxn id="71" idx="1"/>
          </p:cNvCxnSpPr>
          <p:nvPr/>
        </p:nvCxnSpPr>
        <p:spPr>
          <a:xfrm>
            <a:off x="1958608" y="4945536"/>
            <a:ext cx="912289" cy="61824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46" idx="5"/>
            <a:endCxn id="74" idx="1"/>
          </p:cNvCxnSpPr>
          <p:nvPr/>
        </p:nvCxnSpPr>
        <p:spPr>
          <a:xfrm>
            <a:off x="5000947" y="4945536"/>
            <a:ext cx="912289" cy="61824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endCxn id="73" idx="1"/>
          </p:cNvCxnSpPr>
          <p:nvPr/>
        </p:nvCxnSpPr>
        <p:spPr>
          <a:xfrm>
            <a:off x="3952730" y="4894619"/>
            <a:ext cx="946393" cy="669163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13" idx="5"/>
            <a:endCxn id="41" idx="1"/>
          </p:cNvCxnSpPr>
          <p:nvPr/>
        </p:nvCxnSpPr>
        <p:spPr>
          <a:xfrm>
            <a:off x="5000947" y="3505376"/>
            <a:ext cx="912289" cy="61824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12" idx="5"/>
            <a:endCxn id="40" idx="1"/>
          </p:cNvCxnSpPr>
          <p:nvPr/>
        </p:nvCxnSpPr>
        <p:spPr>
          <a:xfrm>
            <a:off x="3986834" y="3505376"/>
            <a:ext cx="912289" cy="61824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15" idx="5"/>
            <a:endCxn id="113" idx="1"/>
          </p:cNvCxnSpPr>
          <p:nvPr/>
        </p:nvCxnSpPr>
        <p:spPr>
          <a:xfrm>
            <a:off x="7029173" y="3505376"/>
            <a:ext cx="912287" cy="62865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14" idx="5"/>
            <a:endCxn id="42" idx="1"/>
          </p:cNvCxnSpPr>
          <p:nvPr/>
        </p:nvCxnSpPr>
        <p:spPr>
          <a:xfrm>
            <a:off x="6015060" y="3505376"/>
            <a:ext cx="912289" cy="61824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47" idx="5"/>
            <a:endCxn id="75" idx="1"/>
          </p:cNvCxnSpPr>
          <p:nvPr/>
        </p:nvCxnSpPr>
        <p:spPr>
          <a:xfrm>
            <a:off x="6015060" y="4945536"/>
            <a:ext cx="912289" cy="61824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48" idx="5"/>
            <a:endCxn id="112" idx="1"/>
          </p:cNvCxnSpPr>
          <p:nvPr/>
        </p:nvCxnSpPr>
        <p:spPr>
          <a:xfrm>
            <a:off x="7029173" y="4945536"/>
            <a:ext cx="912287" cy="61824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2195736" y="2195572"/>
            <a:ext cx="5448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800" dirty="0" smtClean="0"/>
              <a:t>S           t           r            </a:t>
            </a:r>
            <a:r>
              <a:rPr lang="en-US" sz="2800" dirty="0" err="1" smtClean="0"/>
              <a:t>i</a:t>
            </a:r>
            <a:r>
              <a:rPr lang="en-US" sz="2800" dirty="0" smtClean="0"/>
              <a:t>          n          g</a:t>
            </a:r>
            <a:endParaRPr lang="en-CA" sz="2800" dirty="0"/>
          </a:p>
        </p:txBody>
      </p:sp>
      <p:sp>
        <p:nvSpPr>
          <p:cNvPr id="148" name="TextBox 147"/>
          <p:cNvSpPr txBox="1"/>
          <p:nvPr/>
        </p:nvSpPr>
        <p:spPr>
          <a:xfrm rot="5400000">
            <a:off x="-33157" y="4289741"/>
            <a:ext cx="3252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800" dirty="0" smtClean="0"/>
              <a:t>S       w       </a:t>
            </a:r>
            <a:r>
              <a:rPr lang="en-US" sz="2800" dirty="0" err="1" smtClean="0"/>
              <a:t>i</a:t>
            </a:r>
            <a:r>
              <a:rPr lang="en-US" sz="2800" dirty="0" smtClean="0"/>
              <a:t>       n      g</a:t>
            </a:r>
            <a:endParaRPr lang="en-CA" sz="2800" dirty="0"/>
          </a:p>
        </p:txBody>
      </p:sp>
      <p:sp>
        <p:nvSpPr>
          <p:cNvPr id="149" name="Rounded Rectangular Callout 148"/>
          <p:cNvSpPr/>
          <p:nvPr/>
        </p:nvSpPr>
        <p:spPr>
          <a:xfrm>
            <a:off x="493966" y="2385174"/>
            <a:ext cx="1053698" cy="467762"/>
          </a:xfrm>
          <a:prstGeom prst="wedgeRoundRectCallout">
            <a:avLst>
              <a:gd name="adj1" fmla="val 73661"/>
              <a:gd name="adj2" fmla="val 19059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Start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50" name="Rounded Rectangular Callout 149"/>
          <p:cNvSpPr/>
          <p:nvPr/>
        </p:nvSpPr>
        <p:spPr>
          <a:xfrm>
            <a:off x="8244408" y="6147447"/>
            <a:ext cx="792088" cy="467762"/>
          </a:xfrm>
          <a:prstGeom prst="wedgeRoundRectCallout">
            <a:avLst>
              <a:gd name="adj1" fmla="val -72556"/>
              <a:gd name="adj2" fmla="val -13522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End</a:t>
            </a:r>
            <a:endParaRPr lang="en-C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66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Cost: #substitutions + #insertions + #deletions</a:t>
            </a:r>
          </a:p>
        </p:txBody>
      </p:sp>
      <p:sp>
        <p:nvSpPr>
          <p:cNvPr id="4" name="Oval 3"/>
          <p:cNvSpPr/>
          <p:nvPr/>
        </p:nvSpPr>
        <p:spPr>
          <a:xfrm>
            <a:off x="1835696" y="2662371"/>
            <a:ext cx="144000" cy="14401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2846816" y="266237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3857921" y="266237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4878035" y="266237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5892148" y="266237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6906261" y="266237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1835696" y="336972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2846816" y="3369721"/>
            <a:ext cx="144000" cy="14401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3857921" y="4095005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Oval 12"/>
          <p:cNvSpPr/>
          <p:nvPr/>
        </p:nvSpPr>
        <p:spPr>
          <a:xfrm>
            <a:off x="4878035" y="336972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5892148" y="336972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/>
          <p:cNvSpPr/>
          <p:nvPr/>
        </p:nvSpPr>
        <p:spPr>
          <a:xfrm>
            <a:off x="6906261" y="336972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979696" y="273437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993809" y="273437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979696" y="3441729"/>
            <a:ext cx="864128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5"/>
            <a:endCxn id="11" idx="1"/>
          </p:cNvCxnSpPr>
          <p:nvPr/>
        </p:nvCxnSpPr>
        <p:spPr>
          <a:xfrm>
            <a:off x="1958608" y="2785296"/>
            <a:ext cx="909296" cy="605516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022035" y="273437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036148" y="273437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007922" y="273437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907696" y="2806387"/>
            <a:ext cx="0" cy="56333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918816" y="2806387"/>
            <a:ext cx="0" cy="56333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007922" y="3435365"/>
            <a:ext cx="870113" cy="12729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995920" y="4163250"/>
            <a:ext cx="882115" cy="752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022035" y="344172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5"/>
            <a:endCxn id="39" idx="2"/>
          </p:cNvCxnSpPr>
          <p:nvPr/>
        </p:nvCxnSpPr>
        <p:spPr>
          <a:xfrm>
            <a:off x="2969728" y="2785296"/>
            <a:ext cx="888193" cy="656433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5"/>
            <a:endCxn id="14" idx="1"/>
          </p:cNvCxnSpPr>
          <p:nvPr/>
        </p:nvCxnSpPr>
        <p:spPr>
          <a:xfrm>
            <a:off x="5000947" y="2785296"/>
            <a:ext cx="912289" cy="60551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6" idx="5"/>
            <a:endCxn id="13" idx="1"/>
          </p:cNvCxnSpPr>
          <p:nvPr/>
        </p:nvCxnSpPr>
        <p:spPr>
          <a:xfrm>
            <a:off x="3980833" y="2785296"/>
            <a:ext cx="918290" cy="60551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036148" y="344172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929921" y="2806387"/>
            <a:ext cx="0" cy="1288618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950035" y="2806387"/>
            <a:ext cx="0" cy="56333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8" idx="4"/>
            <a:endCxn id="14" idx="0"/>
          </p:cNvCxnSpPr>
          <p:nvPr/>
        </p:nvCxnSpPr>
        <p:spPr>
          <a:xfrm>
            <a:off x="5964148" y="2806387"/>
            <a:ext cx="0" cy="56333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5"/>
            <a:endCxn id="15" idx="1"/>
          </p:cNvCxnSpPr>
          <p:nvPr/>
        </p:nvCxnSpPr>
        <p:spPr>
          <a:xfrm>
            <a:off x="6015060" y="2785296"/>
            <a:ext cx="912289" cy="60551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9" idx="4"/>
            <a:endCxn id="15" idx="0"/>
          </p:cNvCxnSpPr>
          <p:nvPr/>
        </p:nvCxnSpPr>
        <p:spPr>
          <a:xfrm>
            <a:off x="6978261" y="2806387"/>
            <a:ext cx="0" cy="56333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835696" y="4095005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Oval 37"/>
          <p:cNvSpPr/>
          <p:nvPr/>
        </p:nvSpPr>
        <p:spPr>
          <a:xfrm>
            <a:off x="2846816" y="4095005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Oval 38"/>
          <p:cNvSpPr/>
          <p:nvPr/>
        </p:nvSpPr>
        <p:spPr>
          <a:xfrm>
            <a:off x="3857921" y="3369721"/>
            <a:ext cx="144000" cy="14401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Oval 39"/>
          <p:cNvSpPr/>
          <p:nvPr/>
        </p:nvSpPr>
        <p:spPr>
          <a:xfrm>
            <a:off x="4878035" y="4095005"/>
            <a:ext cx="144000" cy="14401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Oval 40"/>
          <p:cNvSpPr/>
          <p:nvPr/>
        </p:nvSpPr>
        <p:spPr>
          <a:xfrm>
            <a:off x="5892148" y="4095005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Oval 41"/>
          <p:cNvSpPr/>
          <p:nvPr/>
        </p:nvSpPr>
        <p:spPr>
          <a:xfrm>
            <a:off x="6906261" y="4095005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Oval 42"/>
          <p:cNvSpPr/>
          <p:nvPr/>
        </p:nvSpPr>
        <p:spPr>
          <a:xfrm>
            <a:off x="1835696" y="482261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Oval 43"/>
          <p:cNvSpPr/>
          <p:nvPr/>
        </p:nvSpPr>
        <p:spPr>
          <a:xfrm>
            <a:off x="2846816" y="482261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Oval 44"/>
          <p:cNvSpPr/>
          <p:nvPr/>
        </p:nvSpPr>
        <p:spPr>
          <a:xfrm>
            <a:off x="3857921" y="482261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Oval 45"/>
          <p:cNvSpPr/>
          <p:nvPr/>
        </p:nvSpPr>
        <p:spPr>
          <a:xfrm>
            <a:off x="4878035" y="482261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Oval 46"/>
          <p:cNvSpPr/>
          <p:nvPr/>
        </p:nvSpPr>
        <p:spPr>
          <a:xfrm>
            <a:off x="5892148" y="4822611"/>
            <a:ext cx="144000" cy="14401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Oval 47"/>
          <p:cNvSpPr/>
          <p:nvPr/>
        </p:nvSpPr>
        <p:spPr>
          <a:xfrm>
            <a:off x="6906261" y="482261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1979696" y="4167013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993809" y="4167013"/>
            <a:ext cx="858111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3" idx="6"/>
            <a:endCxn id="44" idx="2"/>
          </p:cNvCxnSpPr>
          <p:nvPr/>
        </p:nvCxnSpPr>
        <p:spPr>
          <a:xfrm>
            <a:off x="1979696" y="4894619"/>
            <a:ext cx="867120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7" idx="5"/>
            <a:endCxn id="44" idx="1"/>
          </p:cNvCxnSpPr>
          <p:nvPr/>
        </p:nvCxnSpPr>
        <p:spPr>
          <a:xfrm>
            <a:off x="1958608" y="4217930"/>
            <a:ext cx="909296" cy="62577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022035" y="4167013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036148" y="4167013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39" idx="5"/>
            <a:endCxn id="40" idx="1"/>
          </p:cNvCxnSpPr>
          <p:nvPr/>
        </p:nvCxnSpPr>
        <p:spPr>
          <a:xfrm>
            <a:off x="3980833" y="3492646"/>
            <a:ext cx="918290" cy="623450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907696" y="4239021"/>
            <a:ext cx="0" cy="58359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918816" y="4239021"/>
            <a:ext cx="0" cy="58359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4" idx="6"/>
            <a:endCxn id="45" idx="2"/>
          </p:cNvCxnSpPr>
          <p:nvPr/>
        </p:nvCxnSpPr>
        <p:spPr>
          <a:xfrm>
            <a:off x="2990816" y="4894619"/>
            <a:ext cx="867105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5" idx="6"/>
            <a:endCxn id="46" idx="2"/>
          </p:cNvCxnSpPr>
          <p:nvPr/>
        </p:nvCxnSpPr>
        <p:spPr>
          <a:xfrm>
            <a:off x="4001921" y="4894619"/>
            <a:ext cx="87611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6" idx="6"/>
            <a:endCxn id="47" idx="2"/>
          </p:cNvCxnSpPr>
          <p:nvPr/>
        </p:nvCxnSpPr>
        <p:spPr>
          <a:xfrm>
            <a:off x="5022035" y="489461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38" idx="5"/>
            <a:endCxn id="45" idx="1"/>
          </p:cNvCxnSpPr>
          <p:nvPr/>
        </p:nvCxnSpPr>
        <p:spPr>
          <a:xfrm>
            <a:off x="2969728" y="4217930"/>
            <a:ext cx="909281" cy="62577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0" idx="5"/>
            <a:endCxn id="47" idx="1"/>
          </p:cNvCxnSpPr>
          <p:nvPr/>
        </p:nvCxnSpPr>
        <p:spPr>
          <a:xfrm>
            <a:off x="5000947" y="4217930"/>
            <a:ext cx="912289" cy="625772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2" idx="5"/>
            <a:endCxn id="46" idx="1"/>
          </p:cNvCxnSpPr>
          <p:nvPr/>
        </p:nvCxnSpPr>
        <p:spPr>
          <a:xfrm>
            <a:off x="3980833" y="4217930"/>
            <a:ext cx="918290" cy="62577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7" idx="6"/>
            <a:endCxn id="48" idx="2"/>
          </p:cNvCxnSpPr>
          <p:nvPr/>
        </p:nvCxnSpPr>
        <p:spPr>
          <a:xfrm>
            <a:off x="6036148" y="489461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3926925" y="4239021"/>
            <a:ext cx="5993" cy="58359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4950035" y="4239021"/>
            <a:ext cx="0" cy="58359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41" idx="4"/>
            <a:endCxn id="47" idx="0"/>
          </p:cNvCxnSpPr>
          <p:nvPr/>
        </p:nvCxnSpPr>
        <p:spPr>
          <a:xfrm>
            <a:off x="5964148" y="4239021"/>
            <a:ext cx="0" cy="58359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41" idx="5"/>
            <a:endCxn id="48" idx="0"/>
          </p:cNvCxnSpPr>
          <p:nvPr/>
        </p:nvCxnSpPr>
        <p:spPr>
          <a:xfrm>
            <a:off x="6015060" y="4217930"/>
            <a:ext cx="963201" cy="604681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42" idx="4"/>
            <a:endCxn id="48" idx="0"/>
          </p:cNvCxnSpPr>
          <p:nvPr/>
        </p:nvCxnSpPr>
        <p:spPr>
          <a:xfrm>
            <a:off x="6978261" y="4239021"/>
            <a:ext cx="0" cy="58359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1835696" y="554269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1" name="Oval 70"/>
          <p:cNvSpPr/>
          <p:nvPr/>
        </p:nvSpPr>
        <p:spPr>
          <a:xfrm>
            <a:off x="2846816" y="554269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2" name="Oval 71"/>
          <p:cNvSpPr/>
          <p:nvPr/>
        </p:nvSpPr>
        <p:spPr>
          <a:xfrm>
            <a:off x="3857921" y="554269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3" name="Oval 72"/>
          <p:cNvSpPr/>
          <p:nvPr/>
        </p:nvSpPr>
        <p:spPr>
          <a:xfrm>
            <a:off x="4878035" y="554269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4" name="Oval 73"/>
          <p:cNvSpPr/>
          <p:nvPr/>
        </p:nvSpPr>
        <p:spPr>
          <a:xfrm>
            <a:off x="5892148" y="554269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5" name="Oval 74"/>
          <p:cNvSpPr/>
          <p:nvPr/>
        </p:nvSpPr>
        <p:spPr>
          <a:xfrm>
            <a:off x="6906261" y="5542691"/>
            <a:ext cx="144000" cy="14401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6" name="Oval 75"/>
          <p:cNvSpPr/>
          <p:nvPr/>
        </p:nvSpPr>
        <p:spPr>
          <a:xfrm>
            <a:off x="1835696" y="6237312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7" name="Oval 76"/>
          <p:cNvSpPr/>
          <p:nvPr/>
        </p:nvSpPr>
        <p:spPr>
          <a:xfrm>
            <a:off x="2846816" y="6237312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8" name="Oval 77"/>
          <p:cNvSpPr/>
          <p:nvPr/>
        </p:nvSpPr>
        <p:spPr>
          <a:xfrm>
            <a:off x="3857921" y="6237312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9" name="Oval 78"/>
          <p:cNvSpPr/>
          <p:nvPr/>
        </p:nvSpPr>
        <p:spPr>
          <a:xfrm>
            <a:off x="4878035" y="6237312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0" name="Oval 79"/>
          <p:cNvSpPr/>
          <p:nvPr/>
        </p:nvSpPr>
        <p:spPr>
          <a:xfrm>
            <a:off x="5892148" y="6237312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1" name="Oval 80"/>
          <p:cNvSpPr/>
          <p:nvPr/>
        </p:nvSpPr>
        <p:spPr>
          <a:xfrm>
            <a:off x="6906261" y="6237312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2" name="Straight Arrow Connector 81"/>
          <p:cNvCxnSpPr>
            <a:stCxn id="70" idx="6"/>
            <a:endCxn id="71" idx="2"/>
          </p:cNvCxnSpPr>
          <p:nvPr/>
        </p:nvCxnSpPr>
        <p:spPr>
          <a:xfrm>
            <a:off x="1979696" y="5614699"/>
            <a:ext cx="867120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1" idx="6"/>
            <a:endCxn id="72" idx="2"/>
          </p:cNvCxnSpPr>
          <p:nvPr/>
        </p:nvCxnSpPr>
        <p:spPr>
          <a:xfrm>
            <a:off x="2990816" y="5614699"/>
            <a:ext cx="867105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0" idx="5"/>
            <a:endCxn id="77" idx="1"/>
          </p:cNvCxnSpPr>
          <p:nvPr/>
        </p:nvCxnSpPr>
        <p:spPr>
          <a:xfrm>
            <a:off x="1958608" y="5665616"/>
            <a:ext cx="909296" cy="592787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3" idx="6"/>
            <a:endCxn id="74" idx="2"/>
          </p:cNvCxnSpPr>
          <p:nvPr/>
        </p:nvCxnSpPr>
        <p:spPr>
          <a:xfrm>
            <a:off x="5022035" y="561469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74" idx="6"/>
            <a:endCxn id="75" idx="2"/>
          </p:cNvCxnSpPr>
          <p:nvPr/>
        </p:nvCxnSpPr>
        <p:spPr>
          <a:xfrm>
            <a:off x="6036148" y="561469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72" idx="6"/>
            <a:endCxn id="73" idx="2"/>
          </p:cNvCxnSpPr>
          <p:nvPr/>
        </p:nvCxnSpPr>
        <p:spPr>
          <a:xfrm>
            <a:off x="4001921" y="5614699"/>
            <a:ext cx="87611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1907696" y="5686707"/>
            <a:ext cx="0" cy="55060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2918816" y="5686707"/>
            <a:ext cx="0" cy="55060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71" idx="5"/>
            <a:endCxn id="78" idx="1"/>
          </p:cNvCxnSpPr>
          <p:nvPr/>
        </p:nvCxnSpPr>
        <p:spPr>
          <a:xfrm>
            <a:off x="2969728" y="5665616"/>
            <a:ext cx="909281" cy="592787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73" idx="5"/>
            <a:endCxn id="80" idx="1"/>
          </p:cNvCxnSpPr>
          <p:nvPr/>
        </p:nvCxnSpPr>
        <p:spPr>
          <a:xfrm>
            <a:off x="5000947" y="5665616"/>
            <a:ext cx="912289" cy="592787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2" idx="5"/>
            <a:endCxn id="79" idx="1"/>
          </p:cNvCxnSpPr>
          <p:nvPr/>
        </p:nvCxnSpPr>
        <p:spPr>
          <a:xfrm>
            <a:off x="3980833" y="5665616"/>
            <a:ext cx="918290" cy="592787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3929921" y="5686707"/>
            <a:ext cx="0" cy="55060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4950035" y="5686707"/>
            <a:ext cx="0" cy="55060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74" idx="4"/>
            <a:endCxn id="80" idx="0"/>
          </p:cNvCxnSpPr>
          <p:nvPr/>
        </p:nvCxnSpPr>
        <p:spPr>
          <a:xfrm>
            <a:off x="5964148" y="5686707"/>
            <a:ext cx="0" cy="55060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74" idx="5"/>
            <a:endCxn id="81" idx="0"/>
          </p:cNvCxnSpPr>
          <p:nvPr/>
        </p:nvCxnSpPr>
        <p:spPr>
          <a:xfrm>
            <a:off x="6015060" y="5665616"/>
            <a:ext cx="963201" cy="57169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75" idx="4"/>
            <a:endCxn id="81" idx="0"/>
          </p:cNvCxnSpPr>
          <p:nvPr/>
        </p:nvCxnSpPr>
        <p:spPr>
          <a:xfrm>
            <a:off x="6978261" y="5686707"/>
            <a:ext cx="0" cy="55060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7050261" y="2734379"/>
            <a:ext cx="870111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7050261" y="3435364"/>
            <a:ext cx="870111" cy="1273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9" idx="5"/>
            <a:endCxn id="110" idx="1"/>
          </p:cNvCxnSpPr>
          <p:nvPr/>
        </p:nvCxnSpPr>
        <p:spPr>
          <a:xfrm>
            <a:off x="7029173" y="2785296"/>
            <a:ext cx="912287" cy="60551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109" idx="4"/>
            <a:endCxn id="110" idx="0"/>
          </p:cNvCxnSpPr>
          <p:nvPr/>
        </p:nvCxnSpPr>
        <p:spPr>
          <a:xfrm>
            <a:off x="7992372" y="2806387"/>
            <a:ext cx="0" cy="56333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7050261" y="4158046"/>
            <a:ext cx="870111" cy="1793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48" idx="6"/>
            <a:endCxn id="118" idx="2"/>
          </p:cNvCxnSpPr>
          <p:nvPr/>
        </p:nvCxnSpPr>
        <p:spPr>
          <a:xfrm>
            <a:off x="7050261" y="4894619"/>
            <a:ext cx="870111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42" idx="5"/>
            <a:endCxn id="118" idx="1"/>
          </p:cNvCxnSpPr>
          <p:nvPr/>
        </p:nvCxnSpPr>
        <p:spPr>
          <a:xfrm>
            <a:off x="7029173" y="4217930"/>
            <a:ext cx="912287" cy="62577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113" idx="4"/>
            <a:endCxn id="118" idx="0"/>
          </p:cNvCxnSpPr>
          <p:nvPr/>
        </p:nvCxnSpPr>
        <p:spPr>
          <a:xfrm>
            <a:off x="7992372" y="4239021"/>
            <a:ext cx="0" cy="58359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75" idx="6"/>
            <a:endCxn id="112" idx="2"/>
          </p:cNvCxnSpPr>
          <p:nvPr/>
        </p:nvCxnSpPr>
        <p:spPr>
          <a:xfrm>
            <a:off x="7050261" y="5614699"/>
            <a:ext cx="870111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75" idx="5"/>
            <a:endCxn id="111" idx="1"/>
          </p:cNvCxnSpPr>
          <p:nvPr/>
        </p:nvCxnSpPr>
        <p:spPr>
          <a:xfrm>
            <a:off x="7029173" y="5665616"/>
            <a:ext cx="912287" cy="592787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>
            <a:off x="7988092" y="5686707"/>
            <a:ext cx="8560" cy="525147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08"/>
          <p:cNvSpPr/>
          <p:nvPr/>
        </p:nvSpPr>
        <p:spPr>
          <a:xfrm>
            <a:off x="7920372" y="266237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0" name="Oval 109"/>
          <p:cNvSpPr/>
          <p:nvPr/>
        </p:nvSpPr>
        <p:spPr>
          <a:xfrm>
            <a:off x="7920372" y="336972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1" name="Oval 110"/>
          <p:cNvSpPr/>
          <p:nvPr/>
        </p:nvSpPr>
        <p:spPr>
          <a:xfrm>
            <a:off x="7920372" y="6237312"/>
            <a:ext cx="144000" cy="14401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2" name="Oval 111"/>
          <p:cNvSpPr/>
          <p:nvPr/>
        </p:nvSpPr>
        <p:spPr>
          <a:xfrm>
            <a:off x="7920372" y="554269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3" name="Oval 112"/>
          <p:cNvSpPr/>
          <p:nvPr/>
        </p:nvSpPr>
        <p:spPr>
          <a:xfrm>
            <a:off x="7920372" y="4095005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14" name="Straight Arrow Connector 113"/>
          <p:cNvCxnSpPr>
            <a:stCxn id="79" idx="6"/>
            <a:endCxn id="80" idx="2"/>
          </p:cNvCxnSpPr>
          <p:nvPr/>
        </p:nvCxnSpPr>
        <p:spPr>
          <a:xfrm>
            <a:off x="5022035" y="6309320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78" idx="6"/>
            <a:endCxn id="79" idx="2"/>
          </p:cNvCxnSpPr>
          <p:nvPr/>
        </p:nvCxnSpPr>
        <p:spPr>
          <a:xfrm>
            <a:off x="4001921" y="6309320"/>
            <a:ext cx="87611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77" idx="6"/>
            <a:endCxn id="78" idx="2"/>
          </p:cNvCxnSpPr>
          <p:nvPr/>
        </p:nvCxnSpPr>
        <p:spPr>
          <a:xfrm>
            <a:off x="2990816" y="6309320"/>
            <a:ext cx="867105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76" idx="6"/>
            <a:endCxn id="77" idx="2"/>
          </p:cNvCxnSpPr>
          <p:nvPr/>
        </p:nvCxnSpPr>
        <p:spPr>
          <a:xfrm>
            <a:off x="1979696" y="6309320"/>
            <a:ext cx="867120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Oval 117"/>
          <p:cNvSpPr/>
          <p:nvPr/>
        </p:nvSpPr>
        <p:spPr>
          <a:xfrm>
            <a:off x="7920372" y="482261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19" name="Straight Arrow Connector 118"/>
          <p:cNvCxnSpPr/>
          <p:nvPr/>
        </p:nvCxnSpPr>
        <p:spPr>
          <a:xfrm>
            <a:off x="1907696" y="3513737"/>
            <a:ext cx="0" cy="581268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1907696" y="496662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2918816" y="3513737"/>
            <a:ext cx="0" cy="581268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2918816" y="496662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3929921" y="496662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4950035" y="496662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4950035" y="3513737"/>
            <a:ext cx="0" cy="581268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47" idx="4"/>
            <a:endCxn id="74" idx="0"/>
          </p:cNvCxnSpPr>
          <p:nvPr/>
        </p:nvCxnSpPr>
        <p:spPr>
          <a:xfrm>
            <a:off x="5964148" y="496662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14" idx="4"/>
            <a:endCxn id="41" idx="0"/>
          </p:cNvCxnSpPr>
          <p:nvPr/>
        </p:nvCxnSpPr>
        <p:spPr>
          <a:xfrm>
            <a:off x="5964148" y="3513737"/>
            <a:ext cx="0" cy="581268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48" idx="4"/>
            <a:endCxn id="75" idx="0"/>
          </p:cNvCxnSpPr>
          <p:nvPr/>
        </p:nvCxnSpPr>
        <p:spPr>
          <a:xfrm>
            <a:off x="6978261" y="496662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15" idx="4"/>
            <a:endCxn id="42" idx="0"/>
          </p:cNvCxnSpPr>
          <p:nvPr/>
        </p:nvCxnSpPr>
        <p:spPr>
          <a:xfrm>
            <a:off x="6978261" y="3513737"/>
            <a:ext cx="0" cy="581268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118" idx="4"/>
            <a:endCxn id="112" idx="0"/>
          </p:cNvCxnSpPr>
          <p:nvPr/>
        </p:nvCxnSpPr>
        <p:spPr>
          <a:xfrm>
            <a:off x="7992372" y="496662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110" idx="4"/>
            <a:endCxn id="113" idx="0"/>
          </p:cNvCxnSpPr>
          <p:nvPr/>
        </p:nvCxnSpPr>
        <p:spPr>
          <a:xfrm>
            <a:off x="7992372" y="3513737"/>
            <a:ext cx="0" cy="581268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80" idx="6"/>
            <a:endCxn id="81" idx="2"/>
          </p:cNvCxnSpPr>
          <p:nvPr/>
        </p:nvCxnSpPr>
        <p:spPr>
          <a:xfrm>
            <a:off x="6036148" y="6309320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81" idx="6"/>
          </p:cNvCxnSpPr>
          <p:nvPr/>
        </p:nvCxnSpPr>
        <p:spPr>
          <a:xfrm>
            <a:off x="7050261" y="6309320"/>
            <a:ext cx="870111" cy="1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2987824" y="3441729"/>
            <a:ext cx="876098" cy="0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44" idx="5"/>
            <a:endCxn id="72" idx="1"/>
          </p:cNvCxnSpPr>
          <p:nvPr/>
        </p:nvCxnSpPr>
        <p:spPr>
          <a:xfrm>
            <a:off x="2969728" y="4945536"/>
            <a:ext cx="909281" cy="61824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0" idx="5"/>
            <a:endCxn id="38" idx="1"/>
          </p:cNvCxnSpPr>
          <p:nvPr/>
        </p:nvCxnSpPr>
        <p:spPr>
          <a:xfrm>
            <a:off x="1958608" y="3492646"/>
            <a:ext cx="909296" cy="62345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43" idx="5"/>
            <a:endCxn id="71" idx="1"/>
          </p:cNvCxnSpPr>
          <p:nvPr/>
        </p:nvCxnSpPr>
        <p:spPr>
          <a:xfrm>
            <a:off x="1958608" y="4945536"/>
            <a:ext cx="909296" cy="61824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46" idx="5"/>
            <a:endCxn id="74" idx="1"/>
          </p:cNvCxnSpPr>
          <p:nvPr/>
        </p:nvCxnSpPr>
        <p:spPr>
          <a:xfrm>
            <a:off x="5000947" y="4945536"/>
            <a:ext cx="912289" cy="61824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endCxn id="73" idx="1"/>
          </p:cNvCxnSpPr>
          <p:nvPr/>
        </p:nvCxnSpPr>
        <p:spPr>
          <a:xfrm>
            <a:off x="3952730" y="4894619"/>
            <a:ext cx="946393" cy="669163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13" idx="5"/>
            <a:endCxn id="41" idx="1"/>
          </p:cNvCxnSpPr>
          <p:nvPr/>
        </p:nvCxnSpPr>
        <p:spPr>
          <a:xfrm>
            <a:off x="5000947" y="3492646"/>
            <a:ext cx="912289" cy="62345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2987824" y="3505376"/>
            <a:ext cx="912289" cy="61824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15" idx="5"/>
            <a:endCxn id="113" idx="1"/>
          </p:cNvCxnSpPr>
          <p:nvPr/>
        </p:nvCxnSpPr>
        <p:spPr>
          <a:xfrm>
            <a:off x="7029173" y="3492646"/>
            <a:ext cx="912287" cy="62345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14" idx="5"/>
            <a:endCxn id="42" idx="1"/>
          </p:cNvCxnSpPr>
          <p:nvPr/>
        </p:nvCxnSpPr>
        <p:spPr>
          <a:xfrm>
            <a:off x="6015060" y="3492646"/>
            <a:ext cx="912289" cy="62345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47" idx="5"/>
            <a:endCxn id="75" idx="1"/>
          </p:cNvCxnSpPr>
          <p:nvPr/>
        </p:nvCxnSpPr>
        <p:spPr>
          <a:xfrm>
            <a:off x="6015060" y="4945536"/>
            <a:ext cx="912289" cy="618246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48" idx="5"/>
            <a:endCxn id="112" idx="1"/>
          </p:cNvCxnSpPr>
          <p:nvPr/>
        </p:nvCxnSpPr>
        <p:spPr>
          <a:xfrm>
            <a:off x="7029173" y="4945536"/>
            <a:ext cx="912287" cy="61824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2195736" y="2195572"/>
            <a:ext cx="5448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800" dirty="0" smtClean="0"/>
              <a:t>S           t           r            </a:t>
            </a:r>
            <a:r>
              <a:rPr lang="en-US" sz="2800" dirty="0" err="1" smtClean="0"/>
              <a:t>i</a:t>
            </a:r>
            <a:r>
              <a:rPr lang="en-US" sz="2800" dirty="0" smtClean="0"/>
              <a:t>          n          g</a:t>
            </a:r>
            <a:endParaRPr lang="en-CA" sz="2800" dirty="0"/>
          </a:p>
        </p:txBody>
      </p:sp>
      <p:sp>
        <p:nvSpPr>
          <p:cNvPr id="147" name="TextBox 146"/>
          <p:cNvSpPr txBox="1"/>
          <p:nvPr/>
        </p:nvSpPr>
        <p:spPr>
          <a:xfrm rot="5400000">
            <a:off x="-33157" y="4289741"/>
            <a:ext cx="3252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800" dirty="0" smtClean="0"/>
              <a:t>S       w       </a:t>
            </a:r>
            <a:r>
              <a:rPr lang="en-US" sz="2800" dirty="0" err="1" smtClean="0"/>
              <a:t>i</a:t>
            </a:r>
            <a:r>
              <a:rPr lang="en-US" sz="2800" dirty="0" smtClean="0"/>
              <a:t>       n      g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74101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547664" y="980728"/>
            <a:ext cx="5904656" cy="5223428"/>
            <a:chOff x="1147" y="2141"/>
            <a:chExt cx="1916" cy="1849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2948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2833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718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603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2488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2373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2258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2143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2028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1913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1798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1683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1568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1453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1338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2948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2833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2718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2603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2488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2373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2258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2143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2028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1913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1798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1683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1568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3" name="Rectangle 34"/>
            <p:cNvSpPr>
              <a:spLocks noChangeArrowheads="1"/>
            </p:cNvSpPr>
            <p:nvPr/>
          </p:nvSpPr>
          <p:spPr bwMode="auto">
            <a:xfrm>
              <a:off x="1453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4" name="Rectangle 35"/>
            <p:cNvSpPr>
              <a:spLocks noChangeArrowheads="1"/>
            </p:cNvSpPr>
            <p:nvPr/>
          </p:nvSpPr>
          <p:spPr bwMode="auto">
            <a:xfrm>
              <a:off x="1338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948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6" name="Rectangle 37"/>
            <p:cNvSpPr>
              <a:spLocks noChangeArrowheads="1"/>
            </p:cNvSpPr>
            <p:nvPr/>
          </p:nvSpPr>
          <p:spPr bwMode="auto">
            <a:xfrm>
              <a:off x="2833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7" name="Rectangle 38"/>
            <p:cNvSpPr>
              <a:spLocks noChangeArrowheads="1"/>
            </p:cNvSpPr>
            <p:nvPr/>
          </p:nvSpPr>
          <p:spPr bwMode="auto">
            <a:xfrm>
              <a:off x="2718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8" name="Rectangle 39"/>
            <p:cNvSpPr>
              <a:spLocks noChangeArrowheads="1"/>
            </p:cNvSpPr>
            <p:nvPr/>
          </p:nvSpPr>
          <p:spPr bwMode="auto">
            <a:xfrm>
              <a:off x="2603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9" name="Rectangle 40"/>
            <p:cNvSpPr>
              <a:spLocks noChangeArrowheads="1"/>
            </p:cNvSpPr>
            <p:nvPr/>
          </p:nvSpPr>
          <p:spPr bwMode="auto">
            <a:xfrm>
              <a:off x="2488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40" name="Rectangle 41"/>
            <p:cNvSpPr>
              <a:spLocks noChangeArrowheads="1"/>
            </p:cNvSpPr>
            <p:nvPr/>
          </p:nvSpPr>
          <p:spPr bwMode="auto">
            <a:xfrm>
              <a:off x="2373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41" name="Rectangle 42"/>
            <p:cNvSpPr>
              <a:spLocks noChangeArrowheads="1"/>
            </p:cNvSpPr>
            <p:nvPr/>
          </p:nvSpPr>
          <p:spPr bwMode="auto">
            <a:xfrm>
              <a:off x="2258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2143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43" name="Rectangle 44"/>
            <p:cNvSpPr>
              <a:spLocks noChangeArrowheads="1"/>
            </p:cNvSpPr>
            <p:nvPr/>
          </p:nvSpPr>
          <p:spPr bwMode="auto">
            <a:xfrm>
              <a:off x="2028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44" name="Rectangle 45"/>
            <p:cNvSpPr>
              <a:spLocks noChangeArrowheads="1"/>
            </p:cNvSpPr>
            <p:nvPr/>
          </p:nvSpPr>
          <p:spPr bwMode="auto">
            <a:xfrm>
              <a:off x="1913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45" name="Rectangle 46"/>
            <p:cNvSpPr>
              <a:spLocks noChangeArrowheads="1"/>
            </p:cNvSpPr>
            <p:nvPr/>
          </p:nvSpPr>
          <p:spPr bwMode="auto">
            <a:xfrm>
              <a:off x="1798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46" name="Rectangle 47"/>
            <p:cNvSpPr>
              <a:spLocks noChangeArrowheads="1"/>
            </p:cNvSpPr>
            <p:nvPr/>
          </p:nvSpPr>
          <p:spPr bwMode="auto">
            <a:xfrm>
              <a:off x="1683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47" name="Rectangle 48"/>
            <p:cNvSpPr>
              <a:spLocks noChangeArrowheads="1"/>
            </p:cNvSpPr>
            <p:nvPr/>
          </p:nvSpPr>
          <p:spPr bwMode="auto">
            <a:xfrm>
              <a:off x="1568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48" name="Rectangle 49"/>
            <p:cNvSpPr>
              <a:spLocks noChangeArrowheads="1"/>
            </p:cNvSpPr>
            <p:nvPr/>
          </p:nvSpPr>
          <p:spPr bwMode="auto">
            <a:xfrm>
              <a:off x="1453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49" name="Rectangle 50"/>
            <p:cNvSpPr>
              <a:spLocks noChangeArrowheads="1"/>
            </p:cNvSpPr>
            <p:nvPr/>
          </p:nvSpPr>
          <p:spPr bwMode="auto">
            <a:xfrm>
              <a:off x="1338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50" name="Rectangle 51"/>
            <p:cNvSpPr>
              <a:spLocks noChangeArrowheads="1"/>
            </p:cNvSpPr>
            <p:nvPr/>
          </p:nvSpPr>
          <p:spPr bwMode="auto">
            <a:xfrm>
              <a:off x="2948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51" name="Rectangle 52"/>
            <p:cNvSpPr>
              <a:spLocks noChangeArrowheads="1"/>
            </p:cNvSpPr>
            <p:nvPr/>
          </p:nvSpPr>
          <p:spPr bwMode="auto">
            <a:xfrm>
              <a:off x="2833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52" name="Rectangle 53"/>
            <p:cNvSpPr>
              <a:spLocks noChangeArrowheads="1"/>
            </p:cNvSpPr>
            <p:nvPr/>
          </p:nvSpPr>
          <p:spPr bwMode="auto">
            <a:xfrm>
              <a:off x="2718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53" name="Rectangle 54"/>
            <p:cNvSpPr>
              <a:spLocks noChangeArrowheads="1"/>
            </p:cNvSpPr>
            <p:nvPr/>
          </p:nvSpPr>
          <p:spPr bwMode="auto">
            <a:xfrm>
              <a:off x="2603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54" name="Rectangle 55"/>
            <p:cNvSpPr>
              <a:spLocks noChangeArrowheads="1"/>
            </p:cNvSpPr>
            <p:nvPr/>
          </p:nvSpPr>
          <p:spPr bwMode="auto">
            <a:xfrm>
              <a:off x="2488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55" name="Rectangle 56"/>
            <p:cNvSpPr>
              <a:spLocks noChangeArrowheads="1"/>
            </p:cNvSpPr>
            <p:nvPr/>
          </p:nvSpPr>
          <p:spPr bwMode="auto">
            <a:xfrm>
              <a:off x="2373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56" name="Rectangle 57"/>
            <p:cNvSpPr>
              <a:spLocks noChangeArrowheads="1"/>
            </p:cNvSpPr>
            <p:nvPr/>
          </p:nvSpPr>
          <p:spPr bwMode="auto">
            <a:xfrm>
              <a:off x="2258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57" name="Rectangle 58"/>
            <p:cNvSpPr>
              <a:spLocks noChangeArrowheads="1"/>
            </p:cNvSpPr>
            <p:nvPr/>
          </p:nvSpPr>
          <p:spPr bwMode="auto">
            <a:xfrm>
              <a:off x="2143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58" name="Rectangle 59"/>
            <p:cNvSpPr>
              <a:spLocks noChangeArrowheads="1"/>
            </p:cNvSpPr>
            <p:nvPr/>
          </p:nvSpPr>
          <p:spPr bwMode="auto">
            <a:xfrm>
              <a:off x="2028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59" name="Rectangle 60"/>
            <p:cNvSpPr>
              <a:spLocks noChangeArrowheads="1"/>
            </p:cNvSpPr>
            <p:nvPr/>
          </p:nvSpPr>
          <p:spPr bwMode="auto">
            <a:xfrm>
              <a:off x="1913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60" name="Rectangle 61"/>
            <p:cNvSpPr>
              <a:spLocks noChangeArrowheads="1"/>
            </p:cNvSpPr>
            <p:nvPr/>
          </p:nvSpPr>
          <p:spPr bwMode="auto">
            <a:xfrm>
              <a:off x="1798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61" name="Rectangle 62"/>
            <p:cNvSpPr>
              <a:spLocks noChangeArrowheads="1"/>
            </p:cNvSpPr>
            <p:nvPr/>
          </p:nvSpPr>
          <p:spPr bwMode="auto">
            <a:xfrm>
              <a:off x="1683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62" name="Rectangle 63"/>
            <p:cNvSpPr>
              <a:spLocks noChangeArrowheads="1"/>
            </p:cNvSpPr>
            <p:nvPr/>
          </p:nvSpPr>
          <p:spPr bwMode="auto">
            <a:xfrm>
              <a:off x="1568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63" name="Rectangle 64"/>
            <p:cNvSpPr>
              <a:spLocks noChangeArrowheads="1"/>
            </p:cNvSpPr>
            <p:nvPr/>
          </p:nvSpPr>
          <p:spPr bwMode="auto">
            <a:xfrm>
              <a:off x="1453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64" name="Rectangle 65"/>
            <p:cNvSpPr>
              <a:spLocks noChangeArrowheads="1"/>
            </p:cNvSpPr>
            <p:nvPr/>
          </p:nvSpPr>
          <p:spPr bwMode="auto">
            <a:xfrm>
              <a:off x="1338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65" name="Rectangle 66"/>
            <p:cNvSpPr>
              <a:spLocks noChangeArrowheads="1"/>
            </p:cNvSpPr>
            <p:nvPr/>
          </p:nvSpPr>
          <p:spPr bwMode="auto">
            <a:xfrm>
              <a:off x="2948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66" name="Rectangle 67"/>
            <p:cNvSpPr>
              <a:spLocks noChangeArrowheads="1"/>
            </p:cNvSpPr>
            <p:nvPr/>
          </p:nvSpPr>
          <p:spPr bwMode="auto">
            <a:xfrm>
              <a:off x="2833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67" name="Rectangle 68"/>
            <p:cNvSpPr>
              <a:spLocks noChangeArrowheads="1"/>
            </p:cNvSpPr>
            <p:nvPr/>
          </p:nvSpPr>
          <p:spPr bwMode="auto">
            <a:xfrm>
              <a:off x="2718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68" name="Rectangle 69"/>
            <p:cNvSpPr>
              <a:spLocks noChangeArrowheads="1"/>
            </p:cNvSpPr>
            <p:nvPr/>
          </p:nvSpPr>
          <p:spPr bwMode="auto">
            <a:xfrm>
              <a:off x="2603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69" name="Rectangle 70"/>
            <p:cNvSpPr>
              <a:spLocks noChangeArrowheads="1"/>
            </p:cNvSpPr>
            <p:nvPr/>
          </p:nvSpPr>
          <p:spPr bwMode="auto">
            <a:xfrm>
              <a:off x="2488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70" name="Rectangle 71"/>
            <p:cNvSpPr>
              <a:spLocks noChangeArrowheads="1"/>
            </p:cNvSpPr>
            <p:nvPr/>
          </p:nvSpPr>
          <p:spPr bwMode="auto">
            <a:xfrm>
              <a:off x="2373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71" name="Rectangle 72"/>
            <p:cNvSpPr>
              <a:spLocks noChangeArrowheads="1"/>
            </p:cNvSpPr>
            <p:nvPr/>
          </p:nvSpPr>
          <p:spPr bwMode="auto">
            <a:xfrm>
              <a:off x="2258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72" name="Rectangle 73"/>
            <p:cNvSpPr>
              <a:spLocks noChangeArrowheads="1"/>
            </p:cNvSpPr>
            <p:nvPr/>
          </p:nvSpPr>
          <p:spPr bwMode="auto">
            <a:xfrm>
              <a:off x="2143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73" name="Rectangle 74"/>
            <p:cNvSpPr>
              <a:spLocks noChangeArrowheads="1"/>
            </p:cNvSpPr>
            <p:nvPr/>
          </p:nvSpPr>
          <p:spPr bwMode="auto">
            <a:xfrm>
              <a:off x="2028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74" name="Rectangle 75"/>
            <p:cNvSpPr>
              <a:spLocks noChangeArrowheads="1"/>
            </p:cNvSpPr>
            <p:nvPr/>
          </p:nvSpPr>
          <p:spPr bwMode="auto">
            <a:xfrm>
              <a:off x="1913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75" name="Rectangle 76"/>
            <p:cNvSpPr>
              <a:spLocks noChangeArrowheads="1"/>
            </p:cNvSpPr>
            <p:nvPr/>
          </p:nvSpPr>
          <p:spPr bwMode="auto">
            <a:xfrm>
              <a:off x="1798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76" name="Rectangle 77"/>
            <p:cNvSpPr>
              <a:spLocks noChangeArrowheads="1"/>
            </p:cNvSpPr>
            <p:nvPr/>
          </p:nvSpPr>
          <p:spPr bwMode="auto">
            <a:xfrm>
              <a:off x="1683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77" name="Rectangle 78"/>
            <p:cNvSpPr>
              <a:spLocks noChangeArrowheads="1"/>
            </p:cNvSpPr>
            <p:nvPr/>
          </p:nvSpPr>
          <p:spPr bwMode="auto">
            <a:xfrm>
              <a:off x="1568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78" name="Rectangle 79"/>
            <p:cNvSpPr>
              <a:spLocks noChangeArrowheads="1"/>
            </p:cNvSpPr>
            <p:nvPr/>
          </p:nvSpPr>
          <p:spPr bwMode="auto">
            <a:xfrm>
              <a:off x="1453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79" name="Rectangle 80"/>
            <p:cNvSpPr>
              <a:spLocks noChangeArrowheads="1"/>
            </p:cNvSpPr>
            <p:nvPr/>
          </p:nvSpPr>
          <p:spPr bwMode="auto">
            <a:xfrm>
              <a:off x="1338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80" name="Rectangle 81"/>
            <p:cNvSpPr>
              <a:spLocks noChangeArrowheads="1"/>
            </p:cNvSpPr>
            <p:nvPr/>
          </p:nvSpPr>
          <p:spPr bwMode="auto">
            <a:xfrm>
              <a:off x="2948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81" name="Rectangle 82"/>
            <p:cNvSpPr>
              <a:spLocks noChangeArrowheads="1"/>
            </p:cNvSpPr>
            <p:nvPr/>
          </p:nvSpPr>
          <p:spPr bwMode="auto">
            <a:xfrm>
              <a:off x="2833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82" name="Rectangle 83"/>
            <p:cNvSpPr>
              <a:spLocks noChangeArrowheads="1"/>
            </p:cNvSpPr>
            <p:nvPr/>
          </p:nvSpPr>
          <p:spPr bwMode="auto">
            <a:xfrm>
              <a:off x="2718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83" name="Rectangle 84"/>
            <p:cNvSpPr>
              <a:spLocks noChangeArrowheads="1"/>
            </p:cNvSpPr>
            <p:nvPr/>
          </p:nvSpPr>
          <p:spPr bwMode="auto">
            <a:xfrm>
              <a:off x="2603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84" name="Rectangle 85"/>
            <p:cNvSpPr>
              <a:spLocks noChangeArrowheads="1"/>
            </p:cNvSpPr>
            <p:nvPr/>
          </p:nvSpPr>
          <p:spPr bwMode="auto">
            <a:xfrm>
              <a:off x="2488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85" name="Rectangle 86"/>
            <p:cNvSpPr>
              <a:spLocks noChangeArrowheads="1"/>
            </p:cNvSpPr>
            <p:nvPr/>
          </p:nvSpPr>
          <p:spPr bwMode="auto">
            <a:xfrm>
              <a:off x="2373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86" name="Rectangle 87"/>
            <p:cNvSpPr>
              <a:spLocks noChangeArrowheads="1"/>
            </p:cNvSpPr>
            <p:nvPr/>
          </p:nvSpPr>
          <p:spPr bwMode="auto">
            <a:xfrm>
              <a:off x="2258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87" name="Rectangle 88"/>
            <p:cNvSpPr>
              <a:spLocks noChangeArrowheads="1"/>
            </p:cNvSpPr>
            <p:nvPr/>
          </p:nvSpPr>
          <p:spPr bwMode="auto">
            <a:xfrm>
              <a:off x="2143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88" name="Rectangle 89"/>
            <p:cNvSpPr>
              <a:spLocks noChangeArrowheads="1"/>
            </p:cNvSpPr>
            <p:nvPr/>
          </p:nvSpPr>
          <p:spPr bwMode="auto">
            <a:xfrm>
              <a:off x="2028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89" name="Rectangle 90"/>
            <p:cNvSpPr>
              <a:spLocks noChangeArrowheads="1"/>
            </p:cNvSpPr>
            <p:nvPr/>
          </p:nvSpPr>
          <p:spPr bwMode="auto">
            <a:xfrm>
              <a:off x="1913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90" name="Rectangle 91"/>
            <p:cNvSpPr>
              <a:spLocks noChangeArrowheads="1"/>
            </p:cNvSpPr>
            <p:nvPr/>
          </p:nvSpPr>
          <p:spPr bwMode="auto">
            <a:xfrm>
              <a:off x="1798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91" name="Rectangle 92"/>
            <p:cNvSpPr>
              <a:spLocks noChangeArrowheads="1"/>
            </p:cNvSpPr>
            <p:nvPr/>
          </p:nvSpPr>
          <p:spPr bwMode="auto">
            <a:xfrm>
              <a:off x="1683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92" name="Rectangle 93"/>
            <p:cNvSpPr>
              <a:spLocks noChangeArrowheads="1"/>
            </p:cNvSpPr>
            <p:nvPr/>
          </p:nvSpPr>
          <p:spPr bwMode="auto">
            <a:xfrm>
              <a:off x="1568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93" name="Rectangle 94"/>
            <p:cNvSpPr>
              <a:spLocks noChangeArrowheads="1"/>
            </p:cNvSpPr>
            <p:nvPr/>
          </p:nvSpPr>
          <p:spPr bwMode="auto">
            <a:xfrm>
              <a:off x="1453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94" name="Rectangle 95"/>
            <p:cNvSpPr>
              <a:spLocks noChangeArrowheads="1"/>
            </p:cNvSpPr>
            <p:nvPr/>
          </p:nvSpPr>
          <p:spPr bwMode="auto">
            <a:xfrm>
              <a:off x="1338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95" name="Rectangle 96"/>
            <p:cNvSpPr>
              <a:spLocks noChangeArrowheads="1"/>
            </p:cNvSpPr>
            <p:nvPr/>
          </p:nvSpPr>
          <p:spPr bwMode="auto">
            <a:xfrm>
              <a:off x="2948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96" name="Rectangle 97"/>
            <p:cNvSpPr>
              <a:spLocks noChangeArrowheads="1"/>
            </p:cNvSpPr>
            <p:nvPr/>
          </p:nvSpPr>
          <p:spPr bwMode="auto">
            <a:xfrm>
              <a:off x="2833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97" name="Rectangle 98"/>
            <p:cNvSpPr>
              <a:spLocks noChangeArrowheads="1"/>
            </p:cNvSpPr>
            <p:nvPr/>
          </p:nvSpPr>
          <p:spPr bwMode="auto">
            <a:xfrm>
              <a:off x="2718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98" name="Rectangle 99"/>
            <p:cNvSpPr>
              <a:spLocks noChangeArrowheads="1"/>
            </p:cNvSpPr>
            <p:nvPr/>
          </p:nvSpPr>
          <p:spPr bwMode="auto">
            <a:xfrm>
              <a:off x="2603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99" name="Rectangle 100"/>
            <p:cNvSpPr>
              <a:spLocks noChangeArrowheads="1"/>
            </p:cNvSpPr>
            <p:nvPr/>
          </p:nvSpPr>
          <p:spPr bwMode="auto">
            <a:xfrm>
              <a:off x="2488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00" name="Rectangle 101"/>
            <p:cNvSpPr>
              <a:spLocks noChangeArrowheads="1"/>
            </p:cNvSpPr>
            <p:nvPr/>
          </p:nvSpPr>
          <p:spPr bwMode="auto">
            <a:xfrm>
              <a:off x="2373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01" name="Rectangle 102"/>
            <p:cNvSpPr>
              <a:spLocks noChangeArrowheads="1"/>
            </p:cNvSpPr>
            <p:nvPr/>
          </p:nvSpPr>
          <p:spPr bwMode="auto">
            <a:xfrm>
              <a:off x="2258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02" name="Rectangle 103"/>
            <p:cNvSpPr>
              <a:spLocks noChangeArrowheads="1"/>
            </p:cNvSpPr>
            <p:nvPr/>
          </p:nvSpPr>
          <p:spPr bwMode="auto">
            <a:xfrm>
              <a:off x="2143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03" name="Rectangle 104"/>
            <p:cNvSpPr>
              <a:spLocks noChangeArrowheads="1"/>
            </p:cNvSpPr>
            <p:nvPr/>
          </p:nvSpPr>
          <p:spPr bwMode="auto">
            <a:xfrm>
              <a:off x="2028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04" name="Rectangle 105"/>
            <p:cNvSpPr>
              <a:spLocks noChangeArrowheads="1"/>
            </p:cNvSpPr>
            <p:nvPr/>
          </p:nvSpPr>
          <p:spPr bwMode="auto">
            <a:xfrm>
              <a:off x="1913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05" name="Rectangle 106"/>
            <p:cNvSpPr>
              <a:spLocks noChangeArrowheads="1"/>
            </p:cNvSpPr>
            <p:nvPr/>
          </p:nvSpPr>
          <p:spPr bwMode="auto">
            <a:xfrm>
              <a:off x="1798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06" name="Rectangle 107"/>
            <p:cNvSpPr>
              <a:spLocks noChangeArrowheads="1"/>
            </p:cNvSpPr>
            <p:nvPr/>
          </p:nvSpPr>
          <p:spPr bwMode="auto">
            <a:xfrm>
              <a:off x="1683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07" name="Rectangle 108"/>
            <p:cNvSpPr>
              <a:spLocks noChangeArrowheads="1"/>
            </p:cNvSpPr>
            <p:nvPr/>
          </p:nvSpPr>
          <p:spPr bwMode="auto">
            <a:xfrm>
              <a:off x="1568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08" name="Rectangle 109"/>
            <p:cNvSpPr>
              <a:spLocks noChangeArrowheads="1"/>
            </p:cNvSpPr>
            <p:nvPr/>
          </p:nvSpPr>
          <p:spPr bwMode="auto">
            <a:xfrm>
              <a:off x="1453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09" name="Rectangle 110"/>
            <p:cNvSpPr>
              <a:spLocks noChangeArrowheads="1"/>
            </p:cNvSpPr>
            <p:nvPr/>
          </p:nvSpPr>
          <p:spPr bwMode="auto">
            <a:xfrm>
              <a:off x="1338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10" name="Rectangle 111"/>
            <p:cNvSpPr>
              <a:spLocks noChangeArrowheads="1"/>
            </p:cNvSpPr>
            <p:nvPr/>
          </p:nvSpPr>
          <p:spPr bwMode="auto">
            <a:xfrm>
              <a:off x="2948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11" name="Rectangle 112"/>
            <p:cNvSpPr>
              <a:spLocks noChangeArrowheads="1"/>
            </p:cNvSpPr>
            <p:nvPr/>
          </p:nvSpPr>
          <p:spPr bwMode="auto">
            <a:xfrm>
              <a:off x="2833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12" name="Rectangle 113"/>
            <p:cNvSpPr>
              <a:spLocks noChangeArrowheads="1"/>
            </p:cNvSpPr>
            <p:nvPr/>
          </p:nvSpPr>
          <p:spPr bwMode="auto">
            <a:xfrm>
              <a:off x="2718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13" name="Rectangle 114"/>
            <p:cNvSpPr>
              <a:spLocks noChangeArrowheads="1"/>
            </p:cNvSpPr>
            <p:nvPr/>
          </p:nvSpPr>
          <p:spPr bwMode="auto">
            <a:xfrm>
              <a:off x="2603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14" name="Rectangle 115"/>
            <p:cNvSpPr>
              <a:spLocks noChangeArrowheads="1"/>
            </p:cNvSpPr>
            <p:nvPr/>
          </p:nvSpPr>
          <p:spPr bwMode="auto">
            <a:xfrm>
              <a:off x="2488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15" name="Rectangle 116"/>
            <p:cNvSpPr>
              <a:spLocks noChangeArrowheads="1"/>
            </p:cNvSpPr>
            <p:nvPr/>
          </p:nvSpPr>
          <p:spPr bwMode="auto">
            <a:xfrm>
              <a:off x="2373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16" name="Rectangle 117"/>
            <p:cNvSpPr>
              <a:spLocks noChangeArrowheads="1"/>
            </p:cNvSpPr>
            <p:nvPr/>
          </p:nvSpPr>
          <p:spPr bwMode="auto">
            <a:xfrm>
              <a:off x="2258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17" name="Rectangle 118"/>
            <p:cNvSpPr>
              <a:spLocks noChangeArrowheads="1"/>
            </p:cNvSpPr>
            <p:nvPr/>
          </p:nvSpPr>
          <p:spPr bwMode="auto">
            <a:xfrm>
              <a:off x="2143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18" name="Rectangle 119"/>
            <p:cNvSpPr>
              <a:spLocks noChangeArrowheads="1"/>
            </p:cNvSpPr>
            <p:nvPr/>
          </p:nvSpPr>
          <p:spPr bwMode="auto">
            <a:xfrm>
              <a:off x="2028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19" name="Rectangle 120"/>
            <p:cNvSpPr>
              <a:spLocks noChangeArrowheads="1"/>
            </p:cNvSpPr>
            <p:nvPr/>
          </p:nvSpPr>
          <p:spPr bwMode="auto">
            <a:xfrm>
              <a:off x="1913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20" name="Rectangle 121"/>
            <p:cNvSpPr>
              <a:spLocks noChangeArrowheads="1"/>
            </p:cNvSpPr>
            <p:nvPr/>
          </p:nvSpPr>
          <p:spPr bwMode="auto">
            <a:xfrm>
              <a:off x="1798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21" name="Rectangle 122"/>
            <p:cNvSpPr>
              <a:spLocks noChangeArrowheads="1"/>
            </p:cNvSpPr>
            <p:nvPr/>
          </p:nvSpPr>
          <p:spPr bwMode="auto">
            <a:xfrm>
              <a:off x="1683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22" name="Rectangle 123"/>
            <p:cNvSpPr>
              <a:spLocks noChangeArrowheads="1"/>
            </p:cNvSpPr>
            <p:nvPr/>
          </p:nvSpPr>
          <p:spPr bwMode="auto">
            <a:xfrm>
              <a:off x="1568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23" name="Rectangle 124"/>
            <p:cNvSpPr>
              <a:spLocks noChangeArrowheads="1"/>
            </p:cNvSpPr>
            <p:nvPr/>
          </p:nvSpPr>
          <p:spPr bwMode="auto">
            <a:xfrm>
              <a:off x="1453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24" name="Rectangle 125"/>
            <p:cNvSpPr>
              <a:spLocks noChangeArrowheads="1"/>
            </p:cNvSpPr>
            <p:nvPr/>
          </p:nvSpPr>
          <p:spPr bwMode="auto">
            <a:xfrm>
              <a:off x="1338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25" name="Rectangle 126"/>
            <p:cNvSpPr>
              <a:spLocks noChangeArrowheads="1"/>
            </p:cNvSpPr>
            <p:nvPr/>
          </p:nvSpPr>
          <p:spPr bwMode="auto">
            <a:xfrm>
              <a:off x="2948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26" name="Rectangle 127"/>
            <p:cNvSpPr>
              <a:spLocks noChangeArrowheads="1"/>
            </p:cNvSpPr>
            <p:nvPr/>
          </p:nvSpPr>
          <p:spPr bwMode="auto">
            <a:xfrm>
              <a:off x="2833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27" name="Rectangle 128"/>
            <p:cNvSpPr>
              <a:spLocks noChangeArrowheads="1"/>
            </p:cNvSpPr>
            <p:nvPr/>
          </p:nvSpPr>
          <p:spPr bwMode="auto">
            <a:xfrm>
              <a:off x="2718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28" name="Rectangle 129"/>
            <p:cNvSpPr>
              <a:spLocks noChangeArrowheads="1"/>
            </p:cNvSpPr>
            <p:nvPr/>
          </p:nvSpPr>
          <p:spPr bwMode="auto">
            <a:xfrm>
              <a:off x="2603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29" name="Rectangle 130"/>
            <p:cNvSpPr>
              <a:spLocks noChangeArrowheads="1"/>
            </p:cNvSpPr>
            <p:nvPr/>
          </p:nvSpPr>
          <p:spPr bwMode="auto">
            <a:xfrm>
              <a:off x="2488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30" name="Rectangle 131"/>
            <p:cNvSpPr>
              <a:spLocks noChangeArrowheads="1"/>
            </p:cNvSpPr>
            <p:nvPr/>
          </p:nvSpPr>
          <p:spPr bwMode="auto">
            <a:xfrm>
              <a:off x="2373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31" name="Rectangle 132"/>
            <p:cNvSpPr>
              <a:spLocks noChangeArrowheads="1"/>
            </p:cNvSpPr>
            <p:nvPr/>
          </p:nvSpPr>
          <p:spPr bwMode="auto">
            <a:xfrm>
              <a:off x="2258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32" name="Rectangle 133"/>
            <p:cNvSpPr>
              <a:spLocks noChangeArrowheads="1"/>
            </p:cNvSpPr>
            <p:nvPr/>
          </p:nvSpPr>
          <p:spPr bwMode="auto">
            <a:xfrm>
              <a:off x="2143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33" name="Rectangle 134"/>
            <p:cNvSpPr>
              <a:spLocks noChangeArrowheads="1"/>
            </p:cNvSpPr>
            <p:nvPr/>
          </p:nvSpPr>
          <p:spPr bwMode="auto">
            <a:xfrm>
              <a:off x="2028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34" name="Rectangle 135"/>
            <p:cNvSpPr>
              <a:spLocks noChangeArrowheads="1"/>
            </p:cNvSpPr>
            <p:nvPr/>
          </p:nvSpPr>
          <p:spPr bwMode="auto">
            <a:xfrm>
              <a:off x="1913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35" name="Rectangle 136"/>
            <p:cNvSpPr>
              <a:spLocks noChangeArrowheads="1"/>
            </p:cNvSpPr>
            <p:nvPr/>
          </p:nvSpPr>
          <p:spPr bwMode="auto">
            <a:xfrm>
              <a:off x="1798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36" name="Rectangle 137"/>
            <p:cNvSpPr>
              <a:spLocks noChangeArrowheads="1"/>
            </p:cNvSpPr>
            <p:nvPr/>
          </p:nvSpPr>
          <p:spPr bwMode="auto">
            <a:xfrm>
              <a:off x="1683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37" name="Rectangle 138"/>
            <p:cNvSpPr>
              <a:spLocks noChangeArrowheads="1"/>
            </p:cNvSpPr>
            <p:nvPr/>
          </p:nvSpPr>
          <p:spPr bwMode="auto">
            <a:xfrm>
              <a:off x="1568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38" name="Rectangle 139"/>
            <p:cNvSpPr>
              <a:spLocks noChangeArrowheads="1"/>
            </p:cNvSpPr>
            <p:nvPr/>
          </p:nvSpPr>
          <p:spPr bwMode="auto">
            <a:xfrm>
              <a:off x="1453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39" name="Rectangle 140"/>
            <p:cNvSpPr>
              <a:spLocks noChangeArrowheads="1"/>
            </p:cNvSpPr>
            <p:nvPr/>
          </p:nvSpPr>
          <p:spPr bwMode="auto">
            <a:xfrm>
              <a:off x="1338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40" name="Rectangle 141"/>
            <p:cNvSpPr>
              <a:spLocks noChangeArrowheads="1"/>
            </p:cNvSpPr>
            <p:nvPr/>
          </p:nvSpPr>
          <p:spPr bwMode="auto">
            <a:xfrm>
              <a:off x="2948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41" name="Rectangle 142"/>
            <p:cNvSpPr>
              <a:spLocks noChangeArrowheads="1"/>
            </p:cNvSpPr>
            <p:nvPr/>
          </p:nvSpPr>
          <p:spPr bwMode="auto">
            <a:xfrm>
              <a:off x="2833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42" name="Rectangle 143"/>
            <p:cNvSpPr>
              <a:spLocks noChangeArrowheads="1"/>
            </p:cNvSpPr>
            <p:nvPr/>
          </p:nvSpPr>
          <p:spPr bwMode="auto">
            <a:xfrm>
              <a:off x="2718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43" name="Rectangle 144"/>
            <p:cNvSpPr>
              <a:spLocks noChangeArrowheads="1"/>
            </p:cNvSpPr>
            <p:nvPr/>
          </p:nvSpPr>
          <p:spPr bwMode="auto">
            <a:xfrm>
              <a:off x="2603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44" name="Rectangle 145"/>
            <p:cNvSpPr>
              <a:spLocks noChangeArrowheads="1"/>
            </p:cNvSpPr>
            <p:nvPr/>
          </p:nvSpPr>
          <p:spPr bwMode="auto">
            <a:xfrm>
              <a:off x="2488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45" name="Rectangle 146"/>
            <p:cNvSpPr>
              <a:spLocks noChangeArrowheads="1"/>
            </p:cNvSpPr>
            <p:nvPr/>
          </p:nvSpPr>
          <p:spPr bwMode="auto">
            <a:xfrm>
              <a:off x="2373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46" name="Rectangle 147"/>
            <p:cNvSpPr>
              <a:spLocks noChangeArrowheads="1"/>
            </p:cNvSpPr>
            <p:nvPr/>
          </p:nvSpPr>
          <p:spPr bwMode="auto">
            <a:xfrm>
              <a:off x="2258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47" name="Rectangle 148"/>
            <p:cNvSpPr>
              <a:spLocks noChangeArrowheads="1"/>
            </p:cNvSpPr>
            <p:nvPr/>
          </p:nvSpPr>
          <p:spPr bwMode="auto">
            <a:xfrm>
              <a:off x="2143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48" name="Rectangle 149"/>
            <p:cNvSpPr>
              <a:spLocks noChangeArrowheads="1"/>
            </p:cNvSpPr>
            <p:nvPr/>
          </p:nvSpPr>
          <p:spPr bwMode="auto">
            <a:xfrm>
              <a:off x="2028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49" name="Rectangle 150"/>
            <p:cNvSpPr>
              <a:spLocks noChangeArrowheads="1"/>
            </p:cNvSpPr>
            <p:nvPr/>
          </p:nvSpPr>
          <p:spPr bwMode="auto">
            <a:xfrm>
              <a:off x="1913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50" name="Rectangle 151"/>
            <p:cNvSpPr>
              <a:spLocks noChangeArrowheads="1"/>
            </p:cNvSpPr>
            <p:nvPr/>
          </p:nvSpPr>
          <p:spPr bwMode="auto">
            <a:xfrm>
              <a:off x="1798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51" name="Rectangle 152"/>
            <p:cNvSpPr>
              <a:spLocks noChangeArrowheads="1"/>
            </p:cNvSpPr>
            <p:nvPr/>
          </p:nvSpPr>
          <p:spPr bwMode="auto">
            <a:xfrm>
              <a:off x="1683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52" name="Rectangle 153"/>
            <p:cNvSpPr>
              <a:spLocks noChangeArrowheads="1"/>
            </p:cNvSpPr>
            <p:nvPr/>
          </p:nvSpPr>
          <p:spPr bwMode="auto">
            <a:xfrm>
              <a:off x="1568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53" name="Rectangle 154"/>
            <p:cNvSpPr>
              <a:spLocks noChangeArrowheads="1"/>
            </p:cNvSpPr>
            <p:nvPr/>
          </p:nvSpPr>
          <p:spPr bwMode="auto">
            <a:xfrm>
              <a:off x="1453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54" name="Rectangle 155"/>
            <p:cNvSpPr>
              <a:spLocks noChangeArrowheads="1"/>
            </p:cNvSpPr>
            <p:nvPr/>
          </p:nvSpPr>
          <p:spPr bwMode="auto">
            <a:xfrm>
              <a:off x="1338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55" name="Rectangle 156"/>
            <p:cNvSpPr>
              <a:spLocks noChangeArrowheads="1"/>
            </p:cNvSpPr>
            <p:nvPr/>
          </p:nvSpPr>
          <p:spPr bwMode="auto">
            <a:xfrm>
              <a:off x="2948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56" name="Rectangle 157"/>
            <p:cNvSpPr>
              <a:spLocks noChangeArrowheads="1"/>
            </p:cNvSpPr>
            <p:nvPr/>
          </p:nvSpPr>
          <p:spPr bwMode="auto">
            <a:xfrm>
              <a:off x="2833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57" name="Rectangle 158"/>
            <p:cNvSpPr>
              <a:spLocks noChangeArrowheads="1"/>
            </p:cNvSpPr>
            <p:nvPr/>
          </p:nvSpPr>
          <p:spPr bwMode="auto">
            <a:xfrm>
              <a:off x="2718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58" name="Rectangle 159"/>
            <p:cNvSpPr>
              <a:spLocks noChangeArrowheads="1"/>
            </p:cNvSpPr>
            <p:nvPr/>
          </p:nvSpPr>
          <p:spPr bwMode="auto">
            <a:xfrm>
              <a:off x="2603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59" name="Rectangle 160"/>
            <p:cNvSpPr>
              <a:spLocks noChangeArrowheads="1"/>
            </p:cNvSpPr>
            <p:nvPr/>
          </p:nvSpPr>
          <p:spPr bwMode="auto">
            <a:xfrm>
              <a:off x="2488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60" name="Rectangle 161"/>
            <p:cNvSpPr>
              <a:spLocks noChangeArrowheads="1"/>
            </p:cNvSpPr>
            <p:nvPr/>
          </p:nvSpPr>
          <p:spPr bwMode="auto">
            <a:xfrm>
              <a:off x="2373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61" name="Rectangle 162"/>
            <p:cNvSpPr>
              <a:spLocks noChangeArrowheads="1"/>
            </p:cNvSpPr>
            <p:nvPr/>
          </p:nvSpPr>
          <p:spPr bwMode="auto">
            <a:xfrm>
              <a:off x="2258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62" name="Rectangle 163"/>
            <p:cNvSpPr>
              <a:spLocks noChangeArrowheads="1"/>
            </p:cNvSpPr>
            <p:nvPr/>
          </p:nvSpPr>
          <p:spPr bwMode="auto">
            <a:xfrm>
              <a:off x="2143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63" name="Rectangle 164"/>
            <p:cNvSpPr>
              <a:spLocks noChangeArrowheads="1"/>
            </p:cNvSpPr>
            <p:nvPr/>
          </p:nvSpPr>
          <p:spPr bwMode="auto">
            <a:xfrm>
              <a:off x="2028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64" name="Rectangle 165"/>
            <p:cNvSpPr>
              <a:spLocks noChangeArrowheads="1"/>
            </p:cNvSpPr>
            <p:nvPr/>
          </p:nvSpPr>
          <p:spPr bwMode="auto">
            <a:xfrm>
              <a:off x="1913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65" name="Rectangle 166"/>
            <p:cNvSpPr>
              <a:spLocks noChangeArrowheads="1"/>
            </p:cNvSpPr>
            <p:nvPr/>
          </p:nvSpPr>
          <p:spPr bwMode="auto">
            <a:xfrm>
              <a:off x="1798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66" name="Rectangle 167"/>
            <p:cNvSpPr>
              <a:spLocks noChangeArrowheads="1"/>
            </p:cNvSpPr>
            <p:nvPr/>
          </p:nvSpPr>
          <p:spPr bwMode="auto">
            <a:xfrm>
              <a:off x="1683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67" name="Rectangle 168"/>
            <p:cNvSpPr>
              <a:spLocks noChangeArrowheads="1"/>
            </p:cNvSpPr>
            <p:nvPr/>
          </p:nvSpPr>
          <p:spPr bwMode="auto">
            <a:xfrm>
              <a:off x="1568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68" name="Rectangle 169"/>
            <p:cNvSpPr>
              <a:spLocks noChangeArrowheads="1"/>
            </p:cNvSpPr>
            <p:nvPr/>
          </p:nvSpPr>
          <p:spPr bwMode="auto">
            <a:xfrm>
              <a:off x="1453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69" name="Rectangle 170"/>
            <p:cNvSpPr>
              <a:spLocks noChangeArrowheads="1"/>
            </p:cNvSpPr>
            <p:nvPr/>
          </p:nvSpPr>
          <p:spPr bwMode="auto">
            <a:xfrm>
              <a:off x="1338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70" name="Rectangle 171"/>
            <p:cNvSpPr>
              <a:spLocks noChangeArrowheads="1"/>
            </p:cNvSpPr>
            <p:nvPr/>
          </p:nvSpPr>
          <p:spPr bwMode="auto">
            <a:xfrm>
              <a:off x="2948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71" name="Rectangle 172"/>
            <p:cNvSpPr>
              <a:spLocks noChangeArrowheads="1"/>
            </p:cNvSpPr>
            <p:nvPr/>
          </p:nvSpPr>
          <p:spPr bwMode="auto">
            <a:xfrm>
              <a:off x="2833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72" name="Rectangle 173"/>
            <p:cNvSpPr>
              <a:spLocks noChangeArrowheads="1"/>
            </p:cNvSpPr>
            <p:nvPr/>
          </p:nvSpPr>
          <p:spPr bwMode="auto">
            <a:xfrm>
              <a:off x="2718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73" name="Rectangle 174"/>
            <p:cNvSpPr>
              <a:spLocks noChangeArrowheads="1"/>
            </p:cNvSpPr>
            <p:nvPr/>
          </p:nvSpPr>
          <p:spPr bwMode="auto">
            <a:xfrm>
              <a:off x="2603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74" name="Rectangle 175"/>
            <p:cNvSpPr>
              <a:spLocks noChangeArrowheads="1"/>
            </p:cNvSpPr>
            <p:nvPr/>
          </p:nvSpPr>
          <p:spPr bwMode="auto">
            <a:xfrm>
              <a:off x="2488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75" name="Rectangle 176"/>
            <p:cNvSpPr>
              <a:spLocks noChangeArrowheads="1"/>
            </p:cNvSpPr>
            <p:nvPr/>
          </p:nvSpPr>
          <p:spPr bwMode="auto">
            <a:xfrm>
              <a:off x="2373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76" name="Rectangle 177"/>
            <p:cNvSpPr>
              <a:spLocks noChangeArrowheads="1"/>
            </p:cNvSpPr>
            <p:nvPr/>
          </p:nvSpPr>
          <p:spPr bwMode="auto">
            <a:xfrm>
              <a:off x="2258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77" name="Rectangle 178"/>
            <p:cNvSpPr>
              <a:spLocks noChangeArrowheads="1"/>
            </p:cNvSpPr>
            <p:nvPr/>
          </p:nvSpPr>
          <p:spPr bwMode="auto">
            <a:xfrm>
              <a:off x="2143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78" name="Rectangle 179"/>
            <p:cNvSpPr>
              <a:spLocks noChangeArrowheads="1"/>
            </p:cNvSpPr>
            <p:nvPr/>
          </p:nvSpPr>
          <p:spPr bwMode="auto">
            <a:xfrm>
              <a:off x="2028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79" name="Rectangle 180"/>
            <p:cNvSpPr>
              <a:spLocks noChangeArrowheads="1"/>
            </p:cNvSpPr>
            <p:nvPr/>
          </p:nvSpPr>
          <p:spPr bwMode="auto">
            <a:xfrm>
              <a:off x="1913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80" name="Rectangle 181"/>
            <p:cNvSpPr>
              <a:spLocks noChangeArrowheads="1"/>
            </p:cNvSpPr>
            <p:nvPr/>
          </p:nvSpPr>
          <p:spPr bwMode="auto">
            <a:xfrm>
              <a:off x="1798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81" name="Rectangle 182"/>
            <p:cNvSpPr>
              <a:spLocks noChangeArrowheads="1"/>
            </p:cNvSpPr>
            <p:nvPr/>
          </p:nvSpPr>
          <p:spPr bwMode="auto">
            <a:xfrm>
              <a:off x="1683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82" name="Rectangle 183"/>
            <p:cNvSpPr>
              <a:spLocks noChangeArrowheads="1"/>
            </p:cNvSpPr>
            <p:nvPr/>
          </p:nvSpPr>
          <p:spPr bwMode="auto">
            <a:xfrm>
              <a:off x="1568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83" name="Rectangle 184"/>
            <p:cNvSpPr>
              <a:spLocks noChangeArrowheads="1"/>
            </p:cNvSpPr>
            <p:nvPr/>
          </p:nvSpPr>
          <p:spPr bwMode="auto">
            <a:xfrm>
              <a:off x="1453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84" name="Rectangle 185"/>
            <p:cNvSpPr>
              <a:spLocks noChangeArrowheads="1"/>
            </p:cNvSpPr>
            <p:nvPr/>
          </p:nvSpPr>
          <p:spPr bwMode="auto">
            <a:xfrm>
              <a:off x="1338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85" name="Rectangle 186"/>
            <p:cNvSpPr>
              <a:spLocks noChangeArrowheads="1"/>
            </p:cNvSpPr>
            <p:nvPr/>
          </p:nvSpPr>
          <p:spPr bwMode="auto">
            <a:xfrm>
              <a:off x="2948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86" name="Rectangle 187"/>
            <p:cNvSpPr>
              <a:spLocks noChangeArrowheads="1"/>
            </p:cNvSpPr>
            <p:nvPr/>
          </p:nvSpPr>
          <p:spPr bwMode="auto">
            <a:xfrm>
              <a:off x="2833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87" name="Rectangle 188"/>
            <p:cNvSpPr>
              <a:spLocks noChangeArrowheads="1"/>
            </p:cNvSpPr>
            <p:nvPr/>
          </p:nvSpPr>
          <p:spPr bwMode="auto">
            <a:xfrm>
              <a:off x="2718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88" name="Rectangle 189"/>
            <p:cNvSpPr>
              <a:spLocks noChangeArrowheads="1"/>
            </p:cNvSpPr>
            <p:nvPr/>
          </p:nvSpPr>
          <p:spPr bwMode="auto">
            <a:xfrm>
              <a:off x="2603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89" name="Rectangle 190"/>
            <p:cNvSpPr>
              <a:spLocks noChangeArrowheads="1"/>
            </p:cNvSpPr>
            <p:nvPr/>
          </p:nvSpPr>
          <p:spPr bwMode="auto">
            <a:xfrm>
              <a:off x="2488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90" name="Rectangle 191"/>
            <p:cNvSpPr>
              <a:spLocks noChangeArrowheads="1"/>
            </p:cNvSpPr>
            <p:nvPr/>
          </p:nvSpPr>
          <p:spPr bwMode="auto">
            <a:xfrm>
              <a:off x="2373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91" name="Rectangle 192"/>
            <p:cNvSpPr>
              <a:spLocks noChangeArrowheads="1"/>
            </p:cNvSpPr>
            <p:nvPr/>
          </p:nvSpPr>
          <p:spPr bwMode="auto">
            <a:xfrm>
              <a:off x="2258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92" name="Rectangle 193"/>
            <p:cNvSpPr>
              <a:spLocks noChangeArrowheads="1"/>
            </p:cNvSpPr>
            <p:nvPr/>
          </p:nvSpPr>
          <p:spPr bwMode="auto">
            <a:xfrm>
              <a:off x="2143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93" name="Rectangle 194"/>
            <p:cNvSpPr>
              <a:spLocks noChangeArrowheads="1"/>
            </p:cNvSpPr>
            <p:nvPr/>
          </p:nvSpPr>
          <p:spPr bwMode="auto">
            <a:xfrm>
              <a:off x="2028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94" name="Rectangle 195"/>
            <p:cNvSpPr>
              <a:spLocks noChangeArrowheads="1"/>
            </p:cNvSpPr>
            <p:nvPr/>
          </p:nvSpPr>
          <p:spPr bwMode="auto">
            <a:xfrm>
              <a:off x="1913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95" name="Rectangle 196"/>
            <p:cNvSpPr>
              <a:spLocks noChangeArrowheads="1"/>
            </p:cNvSpPr>
            <p:nvPr/>
          </p:nvSpPr>
          <p:spPr bwMode="auto">
            <a:xfrm>
              <a:off x="1798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96" name="Rectangle 197"/>
            <p:cNvSpPr>
              <a:spLocks noChangeArrowheads="1"/>
            </p:cNvSpPr>
            <p:nvPr/>
          </p:nvSpPr>
          <p:spPr bwMode="auto">
            <a:xfrm>
              <a:off x="1683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97" name="Rectangle 198"/>
            <p:cNvSpPr>
              <a:spLocks noChangeArrowheads="1"/>
            </p:cNvSpPr>
            <p:nvPr/>
          </p:nvSpPr>
          <p:spPr bwMode="auto">
            <a:xfrm>
              <a:off x="1568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98" name="Rectangle 199"/>
            <p:cNvSpPr>
              <a:spLocks noChangeArrowheads="1"/>
            </p:cNvSpPr>
            <p:nvPr/>
          </p:nvSpPr>
          <p:spPr bwMode="auto">
            <a:xfrm>
              <a:off x="1453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99" name="Rectangle 200"/>
            <p:cNvSpPr>
              <a:spLocks noChangeArrowheads="1"/>
            </p:cNvSpPr>
            <p:nvPr/>
          </p:nvSpPr>
          <p:spPr bwMode="auto">
            <a:xfrm>
              <a:off x="1338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00" name="Rectangle 201"/>
            <p:cNvSpPr>
              <a:spLocks noChangeArrowheads="1"/>
            </p:cNvSpPr>
            <p:nvPr/>
          </p:nvSpPr>
          <p:spPr bwMode="auto">
            <a:xfrm>
              <a:off x="2948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01" name="Rectangle 202"/>
            <p:cNvSpPr>
              <a:spLocks noChangeArrowheads="1"/>
            </p:cNvSpPr>
            <p:nvPr/>
          </p:nvSpPr>
          <p:spPr bwMode="auto">
            <a:xfrm>
              <a:off x="2833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02" name="Rectangle 203"/>
            <p:cNvSpPr>
              <a:spLocks noChangeArrowheads="1"/>
            </p:cNvSpPr>
            <p:nvPr/>
          </p:nvSpPr>
          <p:spPr bwMode="auto">
            <a:xfrm>
              <a:off x="2718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03" name="Rectangle 204"/>
            <p:cNvSpPr>
              <a:spLocks noChangeArrowheads="1"/>
            </p:cNvSpPr>
            <p:nvPr/>
          </p:nvSpPr>
          <p:spPr bwMode="auto">
            <a:xfrm>
              <a:off x="2603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04" name="Rectangle 205"/>
            <p:cNvSpPr>
              <a:spLocks noChangeArrowheads="1"/>
            </p:cNvSpPr>
            <p:nvPr/>
          </p:nvSpPr>
          <p:spPr bwMode="auto">
            <a:xfrm>
              <a:off x="2488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05" name="Rectangle 206"/>
            <p:cNvSpPr>
              <a:spLocks noChangeArrowheads="1"/>
            </p:cNvSpPr>
            <p:nvPr/>
          </p:nvSpPr>
          <p:spPr bwMode="auto">
            <a:xfrm>
              <a:off x="2373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06" name="Rectangle 207"/>
            <p:cNvSpPr>
              <a:spLocks noChangeArrowheads="1"/>
            </p:cNvSpPr>
            <p:nvPr/>
          </p:nvSpPr>
          <p:spPr bwMode="auto">
            <a:xfrm>
              <a:off x="2258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07" name="Rectangle 208"/>
            <p:cNvSpPr>
              <a:spLocks noChangeArrowheads="1"/>
            </p:cNvSpPr>
            <p:nvPr/>
          </p:nvSpPr>
          <p:spPr bwMode="auto">
            <a:xfrm>
              <a:off x="2143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08" name="Rectangle 209"/>
            <p:cNvSpPr>
              <a:spLocks noChangeArrowheads="1"/>
            </p:cNvSpPr>
            <p:nvPr/>
          </p:nvSpPr>
          <p:spPr bwMode="auto">
            <a:xfrm>
              <a:off x="2028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09" name="Rectangle 210"/>
            <p:cNvSpPr>
              <a:spLocks noChangeArrowheads="1"/>
            </p:cNvSpPr>
            <p:nvPr/>
          </p:nvSpPr>
          <p:spPr bwMode="auto">
            <a:xfrm>
              <a:off x="1913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10" name="Rectangle 211"/>
            <p:cNvSpPr>
              <a:spLocks noChangeArrowheads="1"/>
            </p:cNvSpPr>
            <p:nvPr/>
          </p:nvSpPr>
          <p:spPr bwMode="auto">
            <a:xfrm>
              <a:off x="1798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11" name="Rectangle 212"/>
            <p:cNvSpPr>
              <a:spLocks noChangeArrowheads="1"/>
            </p:cNvSpPr>
            <p:nvPr/>
          </p:nvSpPr>
          <p:spPr bwMode="auto">
            <a:xfrm>
              <a:off x="1683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12" name="Rectangle 213"/>
            <p:cNvSpPr>
              <a:spLocks noChangeArrowheads="1"/>
            </p:cNvSpPr>
            <p:nvPr/>
          </p:nvSpPr>
          <p:spPr bwMode="auto">
            <a:xfrm>
              <a:off x="1568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13" name="Rectangle 214"/>
            <p:cNvSpPr>
              <a:spLocks noChangeArrowheads="1"/>
            </p:cNvSpPr>
            <p:nvPr/>
          </p:nvSpPr>
          <p:spPr bwMode="auto">
            <a:xfrm>
              <a:off x="1453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14" name="Rectangle 215"/>
            <p:cNvSpPr>
              <a:spLocks noChangeArrowheads="1"/>
            </p:cNvSpPr>
            <p:nvPr/>
          </p:nvSpPr>
          <p:spPr bwMode="auto">
            <a:xfrm>
              <a:off x="1338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15" name="Rectangle 216"/>
            <p:cNvSpPr>
              <a:spLocks noChangeArrowheads="1"/>
            </p:cNvSpPr>
            <p:nvPr/>
          </p:nvSpPr>
          <p:spPr bwMode="auto">
            <a:xfrm>
              <a:off x="2948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16" name="Rectangle 217"/>
            <p:cNvSpPr>
              <a:spLocks noChangeArrowheads="1"/>
            </p:cNvSpPr>
            <p:nvPr/>
          </p:nvSpPr>
          <p:spPr bwMode="auto">
            <a:xfrm>
              <a:off x="2833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17" name="Rectangle 218"/>
            <p:cNvSpPr>
              <a:spLocks noChangeArrowheads="1"/>
            </p:cNvSpPr>
            <p:nvPr/>
          </p:nvSpPr>
          <p:spPr bwMode="auto">
            <a:xfrm>
              <a:off x="2718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18" name="Rectangle 219"/>
            <p:cNvSpPr>
              <a:spLocks noChangeArrowheads="1"/>
            </p:cNvSpPr>
            <p:nvPr/>
          </p:nvSpPr>
          <p:spPr bwMode="auto">
            <a:xfrm>
              <a:off x="2603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19" name="Rectangle 220"/>
            <p:cNvSpPr>
              <a:spLocks noChangeArrowheads="1"/>
            </p:cNvSpPr>
            <p:nvPr/>
          </p:nvSpPr>
          <p:spPr bwMode="auto">
            <a:xfrm>
              <a:off x="2488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20" name="Rectangle 221"/>
            <p:cNvSpPr>
              <a:spLocks noChangeArrowheads="1"/>
            </p:cNvSpPr>
            <p:nvPr/>
          </p:nvSpPr>
          <p:spPr bwMode="auto">
            <a:xfrm>
              <a:off x="2373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21" name="Rectangle 222"/>
            <p:cNvSpPr>
              <a:spLocks noChangeArrowheads="1"/>
            </p:cNvSpPr>
            <p:nvPr/>
          </p:nvSpPr>
          <p:spPr bwMode="auto">
            <a:xfrm>
              <a:off x="2258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22" name="Rectangle 223"/>
            <p:cNvSpPr>
              <a:spLocks noChangeArrowheads="1"/>
            </p:cNvSpPr>
            <p:nvPr/>
          </p:nvSpPr>
          <p:spPr bwMode="auto">
            <a:xfrm>
              <a:off x="2143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23" name="Rectangle 224"/>
            <p:cNvSpPr>
              <a:spLocks noChangeArrowheads="1"/>
            </p:cNvSpPr>
            <p:nvPr/>
          </p:nvSpPr>
          <p:spPr bwMode="auto">
            <a:xfrm>
              <a:off x="2028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24" name="Rectangle 225"/>
            <p:cNvSpPr>
              <a:spLocks noChangeArrowheads="1"/>
            </p:cNvSpPr>
            <p:nvPr/>
          </p:nvSpPr>
          <p:spPr bwMode="auto">
            <a:xfrm>
              <a:off x="1913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25" name="Rectangle 226"/>
            <p:cNvSpPr>
              <a:spLocks noChangeArrowheads="1"/>
            </p:cNvSpPr>
            <p:nvPr/>
          </p:nvSpPr>
          <p:spPr bwMode="auto">
            <a:xfrm>
              <a:off x="1798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26" name="Rectangle 227"/>
            <p:cNvSpPr>
              <a:spLocks noChangeArrowheads="1"/>
            </p:cNvSpPr>
            <p:nvPr/>
          </p:nvSpPr>
          <p:spPr bwMode="auto">
            <a:xfrm>
              <a:off x="1683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27" name="Rectangle 228"/>
            <p:cNvSpPr>
              <a:spLocks noChangeArrowheads="1"/>
            </p:cNvSpPr>
            <p:nvPr/>
          </p:nvSpPr>
          <p:spPr bwMode="auto">
            <a:xfrm>
              <a:off x="1568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28" name="Rectangle 229"/>
            <p:cNvSpPr>
              <a:spLocks noChangeArrowheads="1"/>
            </p:cNvSpPr>
            <p:nvPr/>
          </p:nvSpPr>
          <p:spPr bwMode="auto">
            <a:xfrm>
              <a:off x="1453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29" name="Rectangle 230"/>
            <p:cNvSpPr>
              <a:spLocks noChangeArrowheads="1"/>
            </p:cNvSpPr>
            <p:nvPr/>
          </p:nvSpPr>
          <p:spPr bwMode="auto">
            <a:xfrm>
              <a:off x="1338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30" name="Line 231"/>
            <p:cNvSpPr>
              <a:spLocks noChangeShapeType="1"/>
            </p:cNvSpPr>
            <p:nvPr/>
          </p:nvSpPr>
          <p:spPr bwMode="auto">
            <a:xfrm>
              <a:off x="1338" y="2319"/>
              <a:ext cx="172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1" name="Line 232"/>
            <p:cNvSpPr>
              <a:spLocks noChangeShapeType="1"/>
            </p:cNvSpPr>
            <p:nvPr/>
          </p:nvSpPr>
          <p:spPr bwMode="auto">
            <a:xfrm>
              <a:off x="1338" y="2430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2" name="Line 233"/>
            <p:cNvSpPr>
              <a:spLocks noChangeShapeType="1"/>
            </p:cNvSpPr>
            <p:nvPr/>
          </p:nvSpPr>
          <p:spPr bwMode="auto">
            <a:xfrm>
              <a:off x="1338" y="2539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3" name="Line 234"/>
            <p:cNvSpPr>
              <a:spLocks noChangeShapeType="1"/>
            </p:cNvSpPr>
            <p:nvPr/>
          </p:nvSpPr>
          <p:spPr bwMode="auto">
            <a:xfrm>
              <a:off x="1338" y="2661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4" name="Line 235"/>
            <p:cNvSpPr>
              <a:spLocks noChangeShapeType="1"/>
            </p:cNvSpPr>
            <p:nvPr/>
          </p:nvSpPr>
          <p:spPr bwMode="auto">
            <a:xfrm>
              <a:off x="1338" y="2776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5" name="Line 236"/>
            <p:cNvSpPr>
              <a:spLocks noChangeShapeType="1"/>
            </p:cNvSpPr>
            <p:nvPr/>
          </p:nvSpPr>
          <p:spPr bwMode="auto">
            <a:xfrm>
              <a:off x="1338" y="2884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6" name="Line 237"/>
            <p:cNvSpPr>
              <a:spLocks noChangeShapeType="1"/>
            </p:cNvSpPr>
            <p:nvPr/>
          </p:nvSpPr>
          <p:spPr bwMode="auto">
            <a:xfrm>
              <a:off x="1338" y="2996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7" name="Line 238"/>
            <p:cNvSpPr>
              <a:spLocks noChangeShapeType="1"/>
            </p:cNvSpPr>
            <p:nvPr/>
          </p:nvSpPr>
          <p:spPr bwMode="auto">
            <a:xfrm>
              <a:off x="1338" y="3107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8" name="Line 239"/>
            <p:cNvSpPr>
              <a:spLocks noChangeShapeType="1"/>
            </p:cNvSpPr>
            <p:nvPr/>
          </p:nvSpPr>
          <p:spPr bwMode="auto">
            <a:xfrm>
              <a:off x="1338" y="3216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9" name="Line 240"/>
            <p:cNvSpPr>
              <a:spLocks noChangeShapeType="1"/>
            </p:cNvSpPr>
            <p:nvPr/>
          </p:nvSpPr>
          <p:spPr bwMode="auto">
            <a:xfrm>
              <a:off x="1338" y="3327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0" name="Line 241"/>
            <p:cNvSpPr>
              <a:spLocks noChangeShapeType="1"/>
            </p:cNvSpPr>
            <p:nvPr/>
          </p:nvSpPr>
          <p:spPr bwMode="auto">
            <a:xfrm>
              <a:off x="1338" y="3439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1" name="Line 242"/>
            <p:cNvSpPr>
              <a:spLocks noChangeShapeType="1"/>
            </p:cNvSpPr>
            <p:nvPr/>
          </p:nvSpPr>
          <p:spPr bwMode="auto">
            <a:xfrm>
              <a:off x="1338" y="3547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2" name="Line 243"/>
            <p:cNvSpPr>
              <a:spLocks noChangeShapeType="1"/>
            </p:cNvSpPr>
            <p:nvPr/>
          </p:nvSpPr>
          <p:spPr bwMode="auto">
            <a:xfrm>
              <a:off x="1338" y="3659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3" name="Line 244"/>
            <p:cNvSpPr>
              <a:spLocks noChangeShapeType="1"/>
            </p:cNvSpPr>
            <p:nvPr/>
          </p:nvSpPr>
          <p:spPr bwMode="auto">
            <a:xfrm>
              <a:off x="1338" y="3770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4" name="Line 245"/>
            <p:cNvSpPr>
              <a:spLocks noChangeShapeType="1"/>
            </p:cNvSpPr>
            <p:nvPr/>
          </p:nvSpPr>
          <p:spPr bwMode="auto">
            <a:xfrm>
              <a:off x="1338" y="3879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5" name="Line 246"/>
            <p:cNvSpPr>
              <a:spLocks noChangeShapeType="1"/>
            </p:cNvSpPr>
            <p:nvPr/>
          </p:nvSpPr>
          <p:spPr bwMode="auto">
            <a:xfrm>
              <a:off x="1338" y="3990"/>
              <a:ext cx="172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" name="Line 247"/>
            <p:cNvSpPr>
              <a:spLocks noChangeShapeType="1"/>
            </p:cNvSpPr>
            <p:nvPr/>
          </p:nvSpPr>
          <p:spPr bwMode="auto">
            <a:xfrm>
              <a:off x="1338" y="2319"/>
              <a:ext cx="0" cy="167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7" name="Line 248"/>
            <p:cNvSpPr>
              <a:spLocks noChangeShapeType="1"/>
            </p:cNvSpPr>
            <p:nvPr/>
          </p:nvSpPr>
          <p:spPr bwMode="auto">
            <a:xfrm>
              <a:off x="1453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8" name="Line 249"/>
            <p:cNvSpPr>
              <a:spLocks noChangeShapeType="1"/>
            </p:cNvSpPr>
            <p:nvPr/>
          </p:nvSpPr>
          <p:spPr bwMode="auto">
            <a:xfrm>
              <a:off x="1568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9" name="Line 250"/>
            <p:cNvSpPr>
              <a:spLocks noChangeShapeType="1"/>
            </p:cNvSpPr>
            <p:nvPr/>
          </p:nvSpPr>
          <p:spPr bwMode="auto">
            <a:xfrm>
              <a:off x="1683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0" name="Line 251"/>
            <p:cNvSpPr>
              <a:spLocks noChangeShapeType="1"/>
            </p:cNvSpPr>
            <p:nvPr/>
          </p:nvSpPr>
          <p:spPr bwMode="auto">
            <a:xfrm>
              <a:off x="1798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1" name="Line 252"/>
            <p:cNvSpPr>
              <a:spLocks noChangeShapeType="1"/>
            </p:cNvSpPr>
            <p:nvPr/>
          </p:nvSpPr>
          <p:spPr bwMode="auto">
            <a:xfrm>
              <a:off x="1913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2" name="Line 253"/>
            <p:cNvSpPr>
              <a:spLocks noChangeShapeType="1"/>
            </p:cNvSpPr>
            <p:nvPr/>
          </p:nvSpPr>
          <p:spPr bwMode="auto">
            <a:xfrm>
              <a:off x="2028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3" name="Line 254"/>
            <p:cNvSpPr>
              <a:spLocks noChangeShapeType="1"/>
            </p:cNvSpPr>
            <p:nvPr/>
          </p:nvSpPr>
          <p:spPr bwMode="auto">
            <a:xfrm>
              <a:off x="2143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4" name="Line 255"/>
            <p:cNvSpPr>
              <a:spLocks noChangeShapeType="1"/>
            </p:cNvSpPr>
            <p:nvPr/>
          </p:nvSpPr>
          <p:spPr bwMode="auto">
            <a:xfrm>
              <a:off x="2258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5" name="Line 256"/>
            <p:cNvSpPr>
              <a:spLocks noChangeShapeType="1"/>
            </p:cNvSpPr>
            <p:nvPr/>
          </p:nvSpPr>
          <p:spPr bwMode="auto">
            <a:xfrm>
              <a:off x="2373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6" name="Line 257"/>
            <p:cNvSpPr>
              <a:spLocks noChangeShapeType="1"/>
            </p:cNvSpPr>
            <p:nvPr/>
          </p:nvSpPr>
          <p:spPr bwMode="auto">
            <a:xfrm>
              <a:off x="2488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7" name="Line 258"/>
            <p:cNvSpPr>
              <a:spLocks noChangeShapeType="1"/>
            </p:cNvSpPr>
            <p:nvPr/>
          </p:nvSpPr>
          <p:spPr bwMode="auto">
            <a:xfrm>
              <a:off x="2603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8" name="Line 259"/>
            <p:cNvSpPr>
              <a:spLocks noChangeShapeType="1"/>
            </p:cNvSpPr>
            <p:nvPr/>
          </p:nvSpPr>
          <p:spPr bwMode="auto">
            <a:xfrm>
              <a:off x="2718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9" name="Line 260"/>
            <p:cNvSpPr>
              <a:spLocks noChangeShapeType="1"/>
            </p:cNvSpPr>
            <p:nvPr/>
          </p:nvSpPr>
          <p:spPr bwMode="auto">
            <a:xfrm>
              <a:off x="2833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0" name="Line 261"/>
            <p:cNvSpPr>
              <a:spLocks noChangeShapeType="1"/>
            </p:cNvSpPr>
            <p:nvPr/>
          </p:nvSpPr>
          <p:spPr bwMode="auto">
            <a:xfrm>
              <a:off x="2948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1" name="Line 262"/>
            <p:cNvSpPr>
              <a:spLocks noChangeShapeType="1"/>
            </p:cNvSpPr>
            <p:nvPr/>
          </p:nvSpPr>
          <p:spPr bwMode="auto">
            <a:xfrm>
              <a:off x="3063" y="2319"/>
              <a:ext cx="0" cy="167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2" name="Rectangle 263"/>
            <p:cNvSpPr>
              <a:spLocks noChangeArrowheads="1"/>
            </p:cNvSpPr>
            <p:nvPr/>
          </p:nvSpPr>
          <p:spPr bwMode="auto">
            <a:xfrm>
              <a:off x="1147" y="3866"/>
              <a:ext cx="115" cy="11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63" name="Rectangle 264"/>
            <p:cNvSpPr>
              <a:spLocks noChangeArrowheads="1"/>
            </p:cNvSpPr>
            <p:nvPr/>
          </p:nvSpPr>
          <p:spPr bwMode="auto">
            <a:xfrm>
              <a:off x="1147" y="3757"/>
              <a:ext cx="115" cy="1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64" name="Rectangle 265"/>
            <p:cNvSpPr>
              <a:spLocks noChangeArrowheads="1"/>
            </p:cNvSpPr>
            <p:nvPr/>
          </p:nvSpPr>
          <p:spPr bwMode="auto">
            <a:xfrm>
              <a:off x="1147" y="3646"/>
              <a:ext cx="115" cy="11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65" name="Rectangle 266"/>
            <p:cNvSpPr>
              <a:spLocks noChangeArrowheads="1"/>
            </p:cNvSpPr>
            <p:nvPr/>
          </p:nvSpPr>
          <p:spPr bwMode="auto">
            <a:xfrm>
              <a:off x="1147" y="3534"/>
              <a:ext cx="115" cy="1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66" name="Rectangle 267"/>
            <p:cNvSpPr>
              <a:spLocks noChangeArrowheads="1"/>
            </p:cNvSpPr>
            <p:nvPr/>
          </p:nvSpPr>
          <p:spPr bwMode="auto">
            <a:xfrm>
              <a:off x="1147" y="3425"/>
              <a:ext cx="115" cy="10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67" name="Rectangle 268"/>
            <p:cNvSpPr>
              <a:spLocks noChangeArrowheads="1"/>
            </p:cNvSpPr>
            <p:nvPr/>
          </p:nvSpPr>
          <p:spPr bwMode="auto">
            <a:xfrm>
              <a:off x="1147" y="3314"/>
              <a:ext cx="115" cy="111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68" name="Rectangle 269"/>
            <p:cNvSpPr>
              <a:spLocks noChangeArrowheads="1"/>
            </p:cNvSpPr>
            <p:nvPr/>
          </p:nvSpPr>
          <p:spPr bwMode="auto">
            <a:xfrm>
              <a:off x="1147" y="3203"/>
              <a:ext cx="115" cy="111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69" name="Rectangle 270"/>
            <p:cNvSpPr>
              <a:spLocks noChangeArrowheads="1"/>
            </p:cNvSpPr>
            <p:nvPr/>
          </p:nvSpPr>
          <p:spPr bwMode="auto">
            <a:xfrm>
              <a:off x="1147" y="3094"/>
              <a:ext cx="115" cy="10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70" name="Rectangle 271"/>
            <p:cNvSpPr>
              <a:spLocks noChangeArrowheads="1"/>
            </p:cNvSpPr>
            <p:nvPr/>
          </p:nvSpPr>
          <p:spPr bwMode="auto">
            <a:xfrm>
              <a:off x="1147" y="2983"/>
              <a:ext cx="115" cy="111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71" name="Rectangle 272"/>
            <p:cNvSpPr>
              <a:spLocks noChangeArrowheads="1"/>
            </p:cNvSpPr>
            <p:nvPr/>
          </p:nvSpPr>
          <p:spPr bwMode="auto">
            <a:xfrm>
              <a:off x="1147" y="2872"/>
              <a:ext cx="115" cy="11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72" name="Rectangle 273"/>
            <p:cNvSpPr>
              <a:spLocks noChangeArrowheads="1"/>
            </p:cNvSpPr>
            <p:nvPr/>
          </p:nvSpPr>
          <p:spPr bwMode="auto">
            <a:xfrm>
              <a:off x="1147" y="2763"/>
              <a:ext cx="115" cy="1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73" name="Rectangle 274"/>
            <p:cNvSpPr>
              <a:spLocks noChangeArrowheads="1"/>
            </p:cNvSpPr>
            <p:nvPr/>
          </p:nvSpPr>
          <p:spPr bwMode="auto">
            <a:xfrm>
              <a:off x="1147" y="2651"/>
              <a:ext cx="115" cy="112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74" name="Rectangle 275"/>
            <p:cNvSpPr>
              <a:spLocks noChangeArrowheads="1"/>
            </p:cNvSpPr>
            <p:nvPr/>
          </p:nvSpPr>
          <p:spPr bwMode="auto">
            <a:xfrm>
              <a:off x="1147" y="2540"/>
              <a:ext cx="115" cy="111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75" name="Rectangle 276"/>
            <p:cNvSpPr>
              <a:spLocks noChangeArrowheads="1"/>
            </p:cNvSpPr>
            <p:nvPr/>
          </p:nvSpPr>
          <p:spPr bwMode="auto">
            <a:xfrm>
              <a:off x="1147" y="2431"/>
              <a:ext cx="115" cy="109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76" name="Rectangle 277"/>
            <p:cNvSpPr>
              <a:spLocks noChangeArrowheads="1"/>
            </p:cNvSpPr>
            <p:nvPr/>
          </p:nvSpPr>
          <p:spPr bwMode="auto">
            <a:xfrm>
              <a:off x="1147" y="2320"/>
              <a:ext cx="115" cy="111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77" name="Line 278"/>
            <p:cNvSpPr>
              <a:spLocks noChangeShapeType="1"/>
            </p:cNvSpPr>
            <p:nvPr/>
          </p:nvSpPr>
          <p:spPr bwMode="auto">
            <a:xfrm>
              <a:off x="1147" y="2320"/>
              <a:ext cx="11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8" name="Line 279"/>
            <p:cNvSpPr>
              <a:spLocks noChangeShapeType="1"/>
            </p:cNvSpPr>
            <p:nvPr/>
          </p:nvSpPr>
          <p:spPr bwMode="auto">
            <a:xfrm>
              <a:off x="1147" y="2431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9" name="Line 280"/>
            <p:cNvSpPr>
              <a:spLocks noChangeShapeType="1"/>
            </p:cNvSpPr>
            <p:nvPr/>
          </p:nvSpPr>
          <p:spPr bwMode="auto">
            <a:xfrm>
              <a:off x="1147" y="2540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0" name="Line 281"/>
            <p:cNvSpPr>
              <a:spLocks noChangeShapeType="1"/>
            </p:cNvSpPr>
            <p:nvPr/>
          </p:nvSpPr>
          <p:spPr bwMode="auto">
            <a:xfrm>
              <a:off x="1147" y="2651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1" name="Line 282"/>
            <p:cNvSpPr>
              <a:spLocks noChangeShapeType="1"/>
            </p:cNvSpPr>
            <p:nvPr/>
          </p:nvSpPr>
          <p:spPr bwMode="auto">
            <a:xfrm>
              <a:off x="1147" y="2763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2" name="Line 283"/>
            <p:cNvSpPr>
              <a:spLocks noChangeShapeType="1"/>
            </p:cNvSpPr>
            <p:nvPr/>
          </p:nvSpPr>
          <p:spPr bwMode="auto">
            <a:xfrm>
              <a:off x="1147" y="2872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3" name="Line 284"/>
            <p:cNvSpPr>
              <a:spLocks noChangeShapeType="1"/>
            </p:cNvSpPr>
            <p:nvPr/>
          </p:nvSpPr>
          <p:spPr bwMode="auto">
            <a:xfrm>
              <a:off x="1147" y="2983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4" name="Line 285"/>
            <p:cNvSpPr>
              <a:spLocks noChangeShapeType="1"/>
            </p:cNvSpPr>
            <p:nvPr/>
          </p:nvSpPr>
          <p:spPr bwMode="auto">
            <a:xfrm>
              <a:off x="1147" y="3094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5" name="Line 286"/>
            <p:cNvSpPr>
              <a:spLocks noChangeShapeType="1"/>
            </p:cNvSpPr>
            <p:nvPr/>
          </p:nvSpPr>
          <p:spPr bwMode="auto">
            <a:xfrm>
              <a:off x="1147" y="3203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6" name="Line 287"/>
            <p:cNvSpPr>
              <a:spLocks noChangeShapeType="1"/>
            </p:cNvSpPr>
            <p:nvPr/>
          </p:nvSpPr>
          <p:spPr bwMode="auto">
            <a:xfrm>
              <a:off x="1147" y="3314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" name="Line 288"/>
            <p:cNvSpPr>
              <a:spLocks noChangeShapeType="1"/>
            </p:cNvSpPr>
            <p:nvPr/>
          </p:nvSpPr>
          <p:spPr bwMode="auto">
            <a:xfrm>
              <a:off x="1147" y="3425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8" name="Line 289"/>
            <p:cNvSpPr>
              <a:spLocks noChangeShapeType="1"/>
            </p:cNvSpPr>
            <p:nvPr/>
          </p:nvSpPr>
          <p:spPr bwMode="auto">
            <a:xfrm>
              <a:off x="1147" y="3534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9" name="Line 290"/>
            <p:cNvSpPr>
              <a:spLocks noChangeShapeType="1"/>
            </p:cNvSpPr>
            <p:nvPr/>
          </p:nvSpPr>
          <p:spPr bwMode="auto">
            <a:xfrm>
              <a:off x="1147" y="3646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0" name="Line 291"/>
            <p:cNvSpPr>
              <a:spLocks noChangeShapeType="1"/>
            </p:cNvSpPr>
            <p:nvPr/>
          </p:nvSpPr>
          <p:spPr bwMode="auto">
            <a:xfrm>
              <a:off x="1147" y="3757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1" name="Line 292"/>
            <p:cNvSpPr>
              <a:spLocks noChangeShapeType="1"/>
            </p:cNvSpPr>
            <p:nvPr/>
          </p:nvSpPr>
          <p:spPr bwMode="auto">
            <a:xfrm>
              <a:off x="1147" y="3866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2" name="Line 293"/>
            <p:cNvSpPr>
              <a:spLocks noChangeShapeType="1"/>
            </p:cNvSpPr>
            <p:nvPr/>
          </p:nvSpPr>
          <p:spPr bwMode="auto">
            <a:xfrm>
              <a:off x="1147" y="3977"/>
              <a:ext cx="11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3" name="Line 294"/>
            <p:cNvSpPr>
              <a:spLocks noChangeShapeType="1"/>
            </p:cNvSpPr>
            <p:nvPr/>
          </p:nvSpPr>
          <p:spPr bwMode="auto">
            <a:xfrm>
              <a:off x="1147" y="2320"/>
              <a:ext cx="0" cy="165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4" name="Line 295"/>
            <p:cNvSpPr>
              <a:spLocks noChangeShapeType="1"/>
            </p:cNvSpPr>
            <p:nvPr/>
          </p:nvSpPr>
          <p:spPr bwMode="auto">
            <a:xfrm>
              <a:off x="1262" y="2320"/>
              <a:ext cx="0" cy="165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5" name="Rectangle 296"/>
            <p:cNvSpPr>
              <a:spLocks noChangeArrowheads="1"/>
            </p:cNvSpPr>
            <p:nvPr/>
          </p:nvSpPr>
          <p:spPr bwMode="auto">
            <a:xfrm>
              <a:off x="2948" y="2141"/>
              <a:ext cx="115" cy="11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96" name="Rectangle 297"/>
            <p:cNvSpPr>
              <a:spLocks noChangeArrowheads="1"/>
            </p:cNvSpPr>
            <p:nvPr/>
          </p:nvSpPr>
          <p:spPr bwMode="auto">
            <a:xfrm>
              <a:off x="2833" y="2141"/>
              <a:ext cx="115" cy="1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97" name="Rectangle 298"/>
            <p:cNvSpPr>
              <a:spLocks noChangeArrowheads="1"/>
            </p:cNvSpPr>
            <p:nvPr/>
          </p:nvSpPr>
          <p:spPr bwMode="auto">
            <a:xfrm>
              <a:off x="2718" y="2141"/>
              <a:ext cx="115" cy="11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98" name="Rectangle 299"/>
            <p:cNvSpPr>
              <a:spLocks noChangeArrowheads="1"/>
            </p:cNvSpPr>
            <p:nvPr/>
          </p:nvSpPr>
          <p:spPr bwMode="auto">
            <a:xfrm>
              <a:off x="2603" y="2141"/>
              <a:ext cx="115" cy="1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99" name="Rectangle 300"/>
            <p:cNvSpPr>
              <a:spLocks noChangeArrowheads="1"/>
            </p:cNvSpPr>
            <p:nvPr/>
          </p:nvSpPr>
          <p:spPr bwMode="auto">
            <a:xfrm>
              <a:off x="2488" y="2141"/>
              <a:ext cx="115" cy="111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00" name="Rectangle 301"/>
            <p:cNvSpPr>
              <a:spLocks noChangeArrowheads="1"/>
            </p:cNvSpPr>
            <p:nvPr/>
          </p:nvSpPr>
          <p:spPr bwMode="auto">
            <a:xfrm>
              <a:off x="2373" y="2141"/>
              <a:ext cx="115" cy="111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01" name="Rectangle 302"/>
            <p:cNvSpPr>
              <a:spLocks noChangeArrowheads="1"/>
            </p:cNvSpPr>
            <p:nvPr/>
          </p:nvSpPr>
          <p:spPr bwMode="auto">
            <a:xfrm>
              <a:off x="2258" y="2141"/>
              <a:ext cx="115" cy="11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02" name="Rectangle 303"/>
            <p:cNvSpPr>
              <a:spLocks noChangeArrowheads="1"/>
            </p:cNvSpPr>
            <p:nvPr/>
          </p:nvSpPr>
          <p:spPr bwMode="auto">
            <a:xfrm>
              <a:off x="2143" y="2141"/>
              <a:ext cx="115" cy="111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03" name="Rectangle 304"/>
            <p:cNvSpPr>
              <a:spLocks noChangeArrowheads="1"/>
            </p:cNvSpPr>
            <p:nvPr/>
          </p:nvSpPr>
          <p:spPr bwMode="auto">
            <a:xfrm>
              <a:off x="2028" y="2141"/>
              <a:ext cx="115" cy="111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04" name="Rectangle 305"/>
            <p:cNvSpPr>
              <a:spLocks noChangeArrowheads="1"/>
            </p:cNvSpPr>
            <p:nvPr/>
          </p:nvSpPr>
          <p:spPr bwMode="auto">
            <a:xfrm>
              <a:off x="1913" y="2141"/>
              <a:ext cx="115" cy="11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05" name="Rectangle 306"/>
            <p:cNvSpPr>
              <a:spLocks noChangeArrowheads="1"/>
            </p:cNvSpPr>
            <p:nvPr/>
          </p:nvSpPr>
          <p:spPr bwMode="auto">
            <a:xfrm>
              <a:off x="1798" y="2141"/>
              <a:ext cx="115" cy="111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06" name="Rectangle 307"/>
            <p:cNvSpPr>
              <a:spLocks noChangeArrowheads="1"/>
            </p:cNvSpPr>
            <p:nvPr/>
          </p:nvSpPr>
          <p:spPr bwMode="auto">
            <a:xfrm>
              <a:off x="1683" y="2141"/>
              <a:ext cx="115" cy="11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07" name="Rectangle 308"/>
            <p:cNvSpPr>
              <a:spLocks noChangeArrowheads="1"/>
            </p:cNvSpPr>
            <p:nvPr/>
          </p:nvSpPr>
          <p:spPr bwMode="auto">
            <a:xfrm>
              <a:off x="1568" y="2141"/>
              <a:ext cx="115" cy="111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08" name="Rectangle 309"/>
            <p:cNvSpPr>
              <a:spLocks noChangeArrowheads="1"/>
            </p:cNvSpPr>
            <p:nvPr/>
          </p:nvSpPr>
          <p:spPr bwMode="auto">
            <a:xfrm>
              <a:off x="1453" y="2141"/>
              <a:ext cx="115" cy="111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09" name="Rectangle 310"/>
            <p:cNvSpPr>
              <a:spLocks noChangeArrowheads="1"/>
            </p:cNvSpPr>
            <p:nvPr/>
          </p:nvSpPr>
          <p:spPr bwMode="auto">
            <a:xfrm>
              <a:off x="1338" y="2141"/>
              <a:ext cx="115" cy="111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10" name="Line 311"/>
            <p:cNvSpPr>
              <a:spLocks noChangeShapeType="1"/>
            </p:cNvSpPr>
            <p:nvPr/>
          </p:nvSpPr>
          <p:spPr bwMode="auto">
            <a:xfrm>
              <a:off x="1338" y="2141"/>
              <a:ext cx="172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1" name="Line 312"/>
            <p:cNvSpPr>
              <a:spLocks noChangeShapeType="1"/>
            </p:cNvSpPr>
            <p:nvPr/>
          </p:nvSpPr>
          <p:spPr bwMode="auto">
            <a:xfrm>
              <a:off x="1338" y="2252"/>
              <a:ext cx="172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2" name="Line 313"/>
            <p:cNvSpPr>
              <a:spLocks noChangeShapeType="1"/>
            </p:cNvSpPr>
            <p:nvPr/>
          </p:nvSpPr>
          <p:spPr bwMode="auto">
            <a:xfrm>
              <a:off x="1338" y="2141"/>
              <a:ext cx="0" cy="11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3" name="Line 314"/>
            <p:cNvSpPr>
              <a:spLocks noChangeShapeType="1"/>
            </p:cNvSpPr>
            <p:nvPr/>
          </p:nvSpPr>
          <p:spPr bwMode="auto">
            <a:xfrm>
              <a:off x="1453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4" name="Line 315"/>
            <p:cNvSpPr>
              <a:spLocks noChangeShapeType="1"/>
            </p:cNvSpPr>
            <p:nvPr/>
          </p:nvSpPr>
          <p:spPr bwMode="auto">
            <a:xfrm>
              <a:off x="1568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5" name="Line 316"/>
            <p:cNvSpPr>
              <a:spLocks noChangeShapeType="1"/>
            </p:cNvSpPr>
            <p:nvPr/>
          </p:nvSpPr>
          <p:spPr bwMode="auto">
            <a:xfrm>
              <a:off x="1683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6" name="Line 317"/>
            <p:cNvSpPr>
              <a:spLocks noChangeShapeType="1"/>
            </p:cNvSpPr>
            <p:nvPr/>
          </p:nvSpPr>
          <p:spPr bwMode="auto">
            <a:xfrm>
              <a:off x="1798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7" name="Line 318"/>
            <p:cNvSpPr>
              <a:spLocks noChangeShapeType="1"/>
            </p:cNvSpPr>
            <p:nvPr/>
          </p:nvSpPr>
          <p:spPr bwMode="auto">
            <a:xfrm>
              <a:off x="1913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" name="Line 319"/>
            <p:cNvSpPr>
              <a:spLocks noChangeShapeType="1"/>
            </p:cNvSpPr>
            <p:nvPr/>
          </p:nvSpPr>
          <p:spPr bwMode="auto">
            <a:xfrm>
              <a:off x="2028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9" name="Line 320"/>
            <p:cNvSpPr>
              <a:spLocks noChangeShapeType="1"/>
            </p:cNvSpPr>
            <p:nvPr/>
          </p:nvSpPr>
          <p:spPr bwMode="auto">
            <a:xfrm>
              <a:off x="2143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0" name="Line 321"/>
            <p:cNvSpPr>
              <a:spLocks noChangeShapeType="1"/>
            </p:cNvSpPr>
            <p:nvPr/>
          </p:nvSpPr>
          <p:spPr bwMode="auto">
            <a:xfrm>
              <a:off x="2258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1" name="Line 322"/>
            <p:cNvSpPr>
              <a:spLocks noChangeShapeType="1"/>
            </p:cNvSpPr>
            <p:nvPr/>
          </p:nvSpPr>
          <p:spPr bwMode="auto">
            <a:xfrm>
              <a:off x="2373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2" name="Line 323"/>
            <p:cNvSpPr>
              <a:spLocks noChangeShapeType="1"/>
            </p:cNvSpPr>
            <p:nvPr/>
          </p:nvSpPr>
          <p:spPr bwMode="auto">
            <a:xfrm>
              <a:off x="2488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3" name="Line 324"/>
            <p:cNvSpPr>
              <a:spLocks noChangeShapeType="1"/>
            </p:cNvSpPr>
            <p:nvPr/>
          </p:nvSpPr>
          <p:spPr bwMode="auto">
            <a:xfrm>
              <a:off x="2603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4" name="Line 325"/>
            <p:cNvSpPr>
              <a:spLocks noChangeShapeType="1"/>
            </p:cNvSpPr>
            <p:nvPr/>
          </p:nvSpPr>
          <p:spPr bwMode="auto">
            <a:xfrm>
              <a:off x="2718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5" name="Line 326"/>
            <p:cNvSpPr>
              <a:spLocks noChangeShapeType="1"/>
            </p:cNvSpPr>
            <p:nvPr/>
          </p:nvSpPr>
          <p:spPr bwMode="auto">
            <a:xfrm>
              <a:off x="2833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6" name="Line 327"/>
            <p:cNvSpPr>
              <a:spLocks noChangeShapeType="1"/>
            </p:cNvSpPr>
            <p:nvPr/>
          </p:nvSpPr>
          <p:spPr bwMode="auto">
            <a:xfrm>
              <a:off x="2948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7" name="Line 328"/>
            <p:cNvSpPr>
              <a:spLocks noChangeShapeType="1"/>
            </p:cNvSpPr>
            <p:nvPr/>
          </p:nvSpPr>
          <p:spPr bwMode="auto">
            <a:xfrm>
              <a:off x="3063" y="2141"/>
              <a:ext cx="0" cy="11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8" name="Line 329"/>
            <p:cNvSpPr>
              <a:spLocks noChangeShapeType="1"/>
            </p:cNvSpPr>
            <p:nvPr/>
          </p:nvSpPr>
          <p:spPr bwMode="auto">
            <a:xfrm>
              <a:off x="1679" y="2889"/>
              <a:ext cx="703" cy="65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9" name="Line 330"/>
            <p:cNvSpPr>
              <a:spLocks noChangeShapeType="1"/>
            </p:cNvSpPr>
            <p:nvPr/>
          </p:nvSpPr>
          <p:spPr bwMode="auto">
            <a:xfrm flipH="1">
              <a:off x="2382" y="3547"/>
              <a:ext cx="204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0" name="Line 331"/>
            <p:cNvSpPr>
              <a:spLocks noChangeShapeType="1"/>
            </p:cNvSpPr>
            <p:nvPr/>
          </p:nvSpPr>
          <p:spPr bwMode="auto">
            <a:xfrm>
              <a:off x="2586" y="3547"/>
              <a:ext cx="453" cy="431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1" name="Line 332"/>
            <p:cNvSpPr>
              <a:spLocks noChangeShapeType="1"/>
            </p:cNvSpPr>
            <p:nvPr/>
          </p:nvSpPr>
          <p:spPr bwMode="auto">
            <a:xfrm>
              <a:off x="1330" y="2320"/>
              <a:ext cx="363" cy="341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2" name="Line 333"/>
            <p:cNvSpPr>
              <a:spLocks noChangeShapeType="1"/>
            </p:cNvSpPr>
            <p:nvPr/>
          </p:nvSpPr>
          <p:spPr bwMode="auto">
            <a:xfrm flipH="1">
              <a:off x="1679" y="2662"/>
              <a:ext cx="0" cy="227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05889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covered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Pinhole </a:t>
            </a:r>
            <a:r>
              <a:rPr lang="en-US" altLang="en-US" dirty="0" smtClean="0"/>
              <a:t>camera model, perspective projection</a:t>
            </a:r>
            <a:endParaRPr lang="en-US" altLang="en-US" dirty="0"/>
          </a:p>
          <a:p>
            <a:r>
              <a:rPr lang="en-US" altLang="en-US" dirty="0" smtClean="0"/>
              <a:t>Two </a:t>
            </a:r>
            <a:r>
              <a:rPr lang="en-US" altLang="en-US" dirty="0"/>
              <a:t>view </a:t>
            </a:r>
            <a:r>
              <a:rPr lang="en-US" altLang="en-US" dirty="0" smtClean="0"/>
              <a:t>geometry, general case:</a:t>
            </a:r>
            <a:endParaRPr lang="en-US" altLang="en-US" dirty="0"/>
          </a:p>
          <a:p>
            <a:pPr lvl="1"/>
            <a:r>
              <a:rPr lang="en-US" altLang="en-US" dirty="0" err="1" smtClean="0"/>
              <a:t>Epipolar</a:t>
            </a:r>
            <a:r>
              <a:rPr lang="en-US" altLang="en-US" dirty="0" smtClean="0"/>
              <a:t> </a:t>
            </a:r>
            <a:r>
              <a:rPr lang="en-US" altLang="en-US" dirty="0"/>
              <a:t>geometry, the essential matrix</a:t>
            </a:r>
          </a:p>
          <a:p>
            <a:pPr lvl="1"/>
            <a:r>
              <a:rPr lang="en-US" altLang="en-US" dirty="0"/>
              <a:t>Camera calibration, the fundamental </a:t>
            </a:r>
            <a:r>
              <a:rPr lang="en-US" altLang="en-US" dirty="0" smtClean="0"/>
              <a:t>matrix</a:t>
            </a:r>
          </a:p>
          <a:p>
            <a:r>
              <a:rPr lang="en-US" altLang="en-US" dirty="0"/>
              <a:t>Two view geometry</a:t>
            </a:r>
            <a:r>
              <a:rPr lang="en-US" altLang="en-US" dirty="0" smtClean="0"/>
              <a:t>, degenerate cases</a:t>
            </a:r>
          </a:p>
          <a:p>
            <a:pPr lvl="1"/>
            <a:r>
              <a:rPr lang="en-US" altLang="en-US" dirty="0" err="1" smtClean="0"/>
              <a:t>Homography</a:t>
            </a:r>
            <a:r>
              <a:rPr lang="en-US" altLang="en-US" dirty="0" smtClean="0"/>
              <a:t> (planes, camera rotation)</a:t>
            </a:r>
            <a:endParaRPr lang="en-US" altLang="en-US" dirty="0"/>
          </a:p>
          <a:p>
            <a:pPr lvl="1"/>
            <a:r>
              <a:rPr lang="en-US" altLang="en-US" dirty="0"/>
              <a:t>A taste of projective geometry</a:t>
            </a:r>
          </a:p>
          <a:p>
            <a:r>
              <a:rPr lang="en-US" altLang="en-US" dirty="0" smtClean="0">
                <a:solidFill>
                  <a:srgbClr val="C00000"/>
                </a:solidFill>
              </a:rPr>
              <a:t>Stereo </a:t>
            </a:r>
            <a:r>
              <a:rPr lang="en-US" altLang="en-US" dirty="0">
                <a:solidFill>
                  <a:srgbClr val="C00000"/>
                </a:solidFill>
              </a:rPr>
              <a:t>vision: 3D </a:t>
            </a:r>
            <a:r>
              <a:rPr lang="en-US" altLang="en-US" dirty="0" smtClean="0">
                <a:solidFill>
                  <a:srgbClr val="C00000"/>
                </a:solidFill>
              </a:rPr>
              <a:t>reconstruction </a:t>
            </a:r>
            <a:r>
              <a:rPr lang="en-US" altLang="en-US" dirty="0">
                <a:solidFill>
                  <a:srgbClr val="C00000"/>
                </a:solidFill>
              </a:rPr>
              <a:t>from two views</a:t>
            </a:r>
          </a:p>
          <a:p>
            <a:r>
              <a:rPr lang="en-US" altLang="en-US" dirty="0" smtClean="0"/>
              <a:t>Multi-view geometry, reconstruction through factorization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5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 with dynamic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Shortest path in a grid</a:t>
            </a:r>
          </a:p>
          <a:p>
            <a:r>
              <a:rPr lang="en-US" dirty="0"/>
              <a:t>Diagonals: constant disparity</a:t>
            </a:r>
          </a:p>
          <a:p>
            <a:r>
              <a:rPr lang="en-US" dirty="0"/>
              <a:t>Moving along the diagonal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pay </a:t>
            </a:r>
            <a:r>
              <a:rPr lang="en-US" dirty="0"/>
              <a:t>unary cost (cost of pixel match)</a:t>
            </a:r>
          </a:p>
          <a:p>
            <a:r>
              <a:rPr lang="en-US" dirty="0"/>
              <a:t>Move sideways – </a:t>
            </a:r>
            <a:r>
              <a:rPr lang="en-US" dirty="0" smtClean="0"/>
              <a:t>pay </a:t>
            </a:r>
            <a:r>
              <a:rPr lang="en-US" dirty="0"/>
              <a:t>binary cost,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i.e</a:t>
            </a:r>
            <a:r>
              <a:rPr lang="en-US" dirty="0"/>
              <a:t>. disparity change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occlusion, right or left)</a:t>
            </a:r>
          </a:p>
          <a:p>
            <a:r>
              <a:rPr lang="en-US" dirty="0"/>
              <a:t>Cost prefers </a:t>
            </a:r>
            <a:r>
              <a:rPr lang="en-US" dirty="0" err="1"/>
              <a:t>fronto</a:t>
            </a:r>
            <a:r>
              <a:rPr lang="en-US" dirty="0"/>
              <a:t>-parallel </a:t>
            </a:r>
            <a:r>
              <a:rPr lang="en-US" dirty="0" smtClean="0"/>
              <a:t>planes.</a:t>
            </a:r>
            <a:br>
              <a:rPr lang="en-US" dirty="0" smtClean="0"/>
            </a:br>
            <a:r>
              <a:rPr lang="en-US" dirty="0" smtClean="0"/>
              <a:t>Penalty </a:t>
            </a:r>
            <a:r>
              <a:rPr lang="en-US" dirty="0"/>
              <a:t>is paid for tilted planes </a:t>
            </a:r>
            <a:endParaRPr lang="en-CA" dirty="0"/>
          </a:p>
          <a:p>
            <a:endParaRPr lang="en-US" dirty="0"/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6050071" y="4092666"/>
            <a:ext cx="2678222" cy="2369232"/>
            <a:chOff x="1147" y="2141"/>
            <a:chExt cx="1916" cy="1849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2948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2833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718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603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2488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2373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2258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2143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2028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1913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1798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1683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1568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1453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1338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2948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2833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2718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2603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2488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2373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2258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2143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2028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1913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1798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1683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1568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3" name="Rectangle 34"/>
            <p:cNvSpPr>
              <a:spLocks noChangeArrowheads="1"/>
            </p:cNvSpPr>
            <p:nvPr/>
          </p:nvSpPr>
          <p:spPr bwMode="auto">
            <a:xfrm>
              <a:off x="1453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4" name="Rectangle 35"/>
            <p:cNvSpPr>
              <a:spLocks noChangeArrowheads="1"/>
            </p:cNvSpPr>
            <p:nvPr/>
          </p:nvSpPr>
          <p:spPr bwMode="auto">
            <a:xfrm>
              <a:off x="1338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948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6" name="Rectangle 37"/>
            <p:cNvSpPr>
              <a:spLocks noChangeArrowheads="1"/>
            </p:cNvSpPr>
            <p:nvPr/>
          </p:nvSpPr>
          <p:spPr bwMode="auto">
            <a:xfrm>
              <a:off x="2833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7" name="Rectangle 38"/>
            <p:cNvSpPr>
              <a:spLocks noChangeArrowheads="1"/>
            </p:cNvSpPr>
            <p:nvPr/>
          </p:nvSpPr>
          <p:spPr bwMode="auto">
            <a:xfrm>
              <a:off x="2718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8" name="Rectangle 39"/>
            <p:cNvSpPr>
              <a:spLocks noChangeArrowheads="1"/>
            </p:cNvSpPr>
            <p:nvPr/>
          </p:nvSpPr>
          <p:spPr bwMode="auto">
            <a:xfrm>
              <a:off x="2603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9" name="Rectangle 40"/>
            <p:cNvSpPr>
              <a:spLocks noChangeArrowheads="1"/>
            </p:cNvSpPr>
            <p:nvPr/>
          </p:nvSpPr>
          <p:spPr bwMode="auto">
            <a:xfrm>
              <a:off x="2488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40" name="Rectangle 41"/>
            <p:cNvSpPr>
              <a:spLocks noChangeArrowheads="1"/>
            </p:cNvSpPr>
            <p:nvPr/>
          </p:nvSpPr>
          <p:spPr bwMode="auto">
            <a:xfrm>
              <a:off x="2373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41" name="Rectangle 42"/>
            <p:cNvSpPr>
              <a:spLocks noChangeArrowheads="1"/>
            </p:cNvSpPr>
            <p:nvPr/>
          </p:nvSpPr>
          <p:spPr bwMode="auto">
            <a:xfrm>
              <a:off x="2258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2143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43" name="Rectangle 44"/>
            <p:cNvSpPr>
              <a:spLocks noChangeArrowheads="1"/>
            </p:cNvSpPr>
            <p:nvPr/>
          </p:nvSpPr>
          <p:spPr bwMode="auto">
            <a:xfrm>
              <a:off x="2028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44" name="Rectangle 45"/>
            <p:cNvSpPr>
              <a:spLocks noChangeArrowheads="1"/>
            </p:cNvSpPr>
            <p:nvPr/>
          </p:nvSpPr>
          <p:spPr bwMode="auto">
            <a:xfrm>
              <a:off x="1913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45" name="Rectangle 46"/>
            <p:cNvSpPr>
              <a:spLocks noChangeArrowheads="1"/>
            </p:cNvSpPr>
            <p:nvPr/>
          </p:nvSpPr>
          <p:spPr bwMode="auto">
            <a:xfrm>
              <a:off x="1798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46" name="Rectangle 47"/>
            <p:cNvSpPr>
              <a:spLocks noChangeArrowheads="1"/>
            </p:cNvSpPr>
            <p:nvPr/>
          </p:nvSpPr>
          <p:spPr bwMode="auto">
            <a:xfrm>
              <a:off x="1683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47" name="Rectangle 48"/>
            <p:cNvSpPr>
              <a:spLocks noChangeArrowheads="1"/>
            </p:cNvSpPr>
            <p:nvPr/>
          </p:nvSpPr>
          <p:spPr bwMode="auto">
            <a:xfrm>
              <a:off x="1568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48" name="Rectangle 49"/>
            <p:cNvSpPr>
              <a:spLocks noChangeArrowheads="1"/>
            </p:cNvSpPr>
            <p:nvPr/>
          </p:nvSpPr>
          <p:spPr bwMode="auto">
            <a:xfrm>
              <a:off x="1453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49" name="Rectangle 50"/>
            <p:cNvSpPr>
              <a:spLocks noChangeArrowheads="1"/>
            </p:cNvSpPr>
            <p:nvPr/>
          </p:nvSpPr>
          <p:spPr bwMode="auto">
            <a:xfrm>
              <a:off x="1338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50" name="Rectangle 51"/>
            <p:cNvSpPr>
              <a:spLocks noChangeArrowheads="1"/>
            </p:cNvSpPr>
            <p:nvPr/>
          </p:nvSpPr>
          <p:spPr bwMode="auto">
            <a:xfrm>
              <a:off x="2948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51" name="Rectangle 52"/>
            <p:cNvSpPr>
              <a:spLocks noChangeArrowheads="1"/>
            </p:cNvSpPr>
            <p:nvPr/>
          </p:nvSpPr>
          <p:spPr bwMode="auto">
            <a:xfrm>
              <a:off x="2833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52" name="Rectangle 53"/>
            <p:cNvSpPr>
              <a:spLocks noChangeArrowheads="1"/>
            </p:cNvSpPr>
            <p:nvPr/>
          </p:nvSpPr>
          <p:spPr bwMode="auto">
            <a:xfrm>
              <a:off x="2718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53" name="Rectangle 54"/>
            <p:cNvSpPr>
              <a:spLocks noChangeArrowheads="1"/>
            </p:cNvSpPr>
            <p:nvPr/>
          </p:nvSpPr>
          <p:spPr bwMode="auto">
            <a:xfrm>
              <a:off x="2603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54" name="Rectangle 55"/>
            <p:cNvSpPr>
              <a:spLocks noChangeArrowheads="1"/>
            </p:cNvSpPr>
            <p:nvPr/>
          </p:nvSpPr>
          <p:spPr bwMode="auto">
            <a:xfrm>
              <a:off x="2488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55" name="Rectangle 56"/>
            <p:cNvSpPr>
              <a:spLocks noChangeArrowheads="1"/>
            </p:cNvSpPr>
            <p:nvPr/>
          </p:nvSpPr>
          <p:spPr bwMode="auto">
            <a:xfrm>
              <a:off x="2373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56" name="Rectangle 57"/>
            <p:cNvSpPr>
              <a:spLocks noChangeArrowheads="1"/>
            </p:cNvSpPr>
            <p:nvPr/>
          </p:nvSpPr>
          <p:spPr bwMode="auto">
            <a:xfrm>
              <a:off x="2258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57" name="Rectangle 58"/>
            <p:cNvSpPr>
              <a:spLocks noChangeArrowheads="1"/>
            </p:cNvSpPr>
            <p:nvPr/>
          </p:nvSpPr>
          <p:spPr bwMode="auto">
            <a:xfrm>
              <a:off x="2143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58" name="Rectangle 59"/>
            <p:cNvSpPr>
              <a:spLocks noChangeArrowheads="1"/>
            </p:cNvSpPr>
            <p:nvPr/>
          </p:nvSpPr>
          <p:spPr bwMode="auto">
            <a:xfrm>
              <a:off x="2028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59" name="Rectangle 60"/>
            <p:cNvSpPr>
              <a:spLocks noChangeArrowheads="1"/>
            </p:cNvSpPr>
            <p:nvPr/>
          </p:nvSpPr>
          <p:spPr bwMode="auto">
            <a:xfrm>
              <a:off x="1913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60" name="Rectangle 61"/>
            <p:cNvSpPr>
              <a:spLocks noChangeArrowheads="1"/>
            </p:cNvSpPr>
            <p:nvPr/>
          </p:nvSpPr>
          <p:spPr bwMode="auto">
            <a:xfrm>
              <a:off x="1798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61" name="Rectangle 62"/>
            <p:cNvSpPr>
              <a:spLocks noChangeArrowheads="1"/>
            </p:cNvSpPr>
            <p:nvPr/>
          </p:nvSpPr>
          <p:spPr bwMode="auto">
            <a:xfrm>
              <a:off x="1683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62" name="Rectangle 63"/>
            <p:cNvSpPr>
              <a:spLocks noChangeArrowheads="1"/>
            </p:cNvSpPr>
            <p:nvPr/>
          </p:nvSpPr>
          <p:spPr bwMode="auto">
            <a:xfrm>
              <a:off x="1568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63" name="Rectangle 64"/>
            <p:cNvSpPr>
              <a:spLocks noChangeArrowheads="1"/>
            </p:cNvSpPr>
            <p:nvPr/>
          </p:nvSpPr>
          <p:spPr bwMode="auto">
            <a:xfrm>
              <a:off x="1453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64" name="Rectangle 65"/>
            <p:cNvSpPr>
              <a:spLocks noChangeArrowheads="1"/>
            </p:cNvSpPr>
            <p:nvPr/>
          </p:nvSpPr>
          <p:spPr bwMode="auto">
            <a:xfrm>
              <a:off x="1338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65" name="Rectangle 66"/>
            <p:cNvSpPr>
              <a:spLocks noChangeArrowheads="1"/>
            </p:cNvSpPr>
            <p:nvPr/>
          </p:nvSpPr>
          <p:spPr bwMode="auto">
            <a:xfrm>
              <a:off x="2948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66" name="Rectangle 67"/>
            <p:cNvSpPr>
              <a:spLocks noChangeArrowheads="1"/>
            </p:cNvSpPr>
            <p:nvPr/>
          </p:nvSpPr>
          <p:spPr bwMode="auto">
            <a:xfrm>
              <a:off x="2833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67" name="Rectangle 68"/>
            <p:cNvSpPr>
              <a:spLocks noChangeArrowheads="1"/>
            </p:cNvSpPr>
            <p:nvPr/>
          </p:nvSpPr>
          <p:spPr bwMode="auto">
            <a:xfrm>
              <a:off x="2718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68" name="Rectangle 69"/>
            <p:cNvSpPr>
              <a:spLocks noChangeArrowheads="1"/>
            </p:cNvSpPr>
            <p:nvPr/>
          </p:nvSpPr>
          <p:spPr bwMode="auto">
            <a:xfrm>
              <a:off x="2603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69" name="Rectangle 70"/>
            <p:cNvSpPr>
              <a:spLocks noChangeArrowheads="1"/>
            </p:cNvSpPr>
            <p:nvPr/>
          </p:nvSpPr>
          <p:spPr bwMode="auto">
            <a:xfrm>
              <a:off x="2488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70" name="Rectangle 71"/>
            <p:cNvSpPr>
              <a:spLocks noChangeArrowheads="1"/>
            </p:cNvSpPr>
            <p:nvPr/>
          </p:nvSpPr>
          <p:spPr bwMode="auto">
            <a:xfrm>
              <a:off x="2373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71" name="Rectangle 72"/>
            <p:cNvSpPr>
              <a:spLocks noChangeArrowheads="1"/>
            </p:cNvSpPr>
            <p:nvPr/>
          </p:nvSpPr>
          <p:spPr bwMode="auto">
            <a:xfrm>
              <a:off x="2258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72" name="Rectangle 73"/>
            <p:cNvSpPr>
              <a:spLocks noChangeArrowheads="1"/>
            </p:cNvSpPr>
            <p:nvPr/>
          </p:nvSpPr>
          <p:spPr bwMode="auto">
            <a:xfrm>
              <a:off x="2143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73" name="Rectangle 74"/>
            <p:cNvSpPr>
              <a:spLocks noChangeArrowheads="1"/>
            </p:cNvSpPr>
            <p:nvPr/>
          </p:nvSpPr>
          <p:spPr bwMode="auto">
            <a:xfrm>
              <a:off x="2028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74" name="Rectangle 75"/>
            <p:cNvSpPr>
              <a:spLocks noChangeArrowheads="1"/>
            </p:cNvSpPr>
            <p:nvPr/>
          </p:nvSpPr>
          <p:spPr bwMode="auto">
            <a:xfrm>
              <a:off x="1913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75" name="Rectangle 76"/>
            <p:cNvSpPr>
              <a:spLocks noChangeArrowheads="1"/>
            </p:cNvSpPr>
            <p:nvPr/>
          </p:nvSpPr>
          <p:spPr bwMode="auto">
            <a:xfrm>
              <a:off x="1798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76" name="Rectangle 77"/>
            <p:cNvSpPr>
              <a:spLocks noChangeArrowheads="1"/>
            </p:cNvSpPr>
            <p:nvPr/>
          </p:nvSpPr>
          <p:spPr bwMode="auto">
            <a:xfrm>
              <a:off x="1683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77" name="Rectangle 78"/>
            <p:cNvSpPr>
              <a:spLocks noChangeArrowheads="1"/>
            </p:cNvSpPr>
            <p:nvPr/>
          </p:nvSpPr>
          <p:spPr bwMode="auto">
            <a:xfrm>
              <a:off x="1568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78" name="Rectangle 79"/>
            <p:cNvSpPr>
              <a:spLocks noChangeArrowheads="1"/>
            </p:cNvSpPr>
            <p:nvPr/>
          </p:nvSpPr>
          <p:spPr bwMode="auto">
            <a:xfrm>
              <a:off x="1453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79" name="Rectangle 80"/>
            <p:cNvSpPr>
              <a:spLocks noChangeArrowheads="1"/>
            </p:cNvSpPr>
            <p:nvPr/>
          </p:nvSpPr>
          <p:spPr bwMode="auto">
            <a:xfrm>
              <a:off x="1338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80" name="Rectangle 81"/>
            <p:cNvSpPr>
              <a:spLocks noChangeArrowheads="1"/>
            </p:cNvSpPr>
            <p:nvPr/>
          </p:nvSpPr>
          <p:spPr bwMode="auto">
            <a:xfrm>
              <a:off x="2948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81" name="Rectangle 82"/>
            <p:cNvSpPr>
              <a:spLocks noChangeArrowheads="1"/>
            </p:cNvSpPr>
            <p:nvPr/>
          </p:nvSpPr>
          <p:spPr bwMode="auto">
            <a:xfrm>
              <a:off x="2833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82" name="Rectangle 83"/>
            <p:cNvSpPr>
              <a:spLocks noChangeArrowheads="1"/>
            </p:cNvSpPr>
            <p:nvPr/>
          </p:nvSpPr>
          <p:spPr bwMode="auto">
            <a:xfrm>
              <a:off x="2718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83" name="Rectangle 84"/>
            <p:cNvSpPr>
              <a:spLocks noChangeArrowheads="1"/>
            </p:cNvSpPr>
            <p:nvPr/>
          </p:nvSpPr>
          <p:spPr bwMode="auto">
            <a:xfrm>
              <a:off x="2603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84" name="Rectangle 85"/>
            <p:cNvSpPr>
              <a:spLocks noChangeArrowheads="1"/>
            </p:cNvSpPr>
            <p:nvPr/>
          </p:nvSpPr>
          <p:spPr bwMode="auto">
            <a:xfrm>
              <a:off x="2488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85" name="Rectangle 86"/>
            <p:cNvSpPr>
              <a:spLocks noChangeArrowheads="1"/>
            </p:cNvSpPr>
            <p:nvPr/>
          </p:nvSpPr>
          <p:spPr bwMode="auto">
            <a:xfrm>
              <a:off x="2373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86" name="Rectangle 87"/>
            <p:cNvSpPr>
              <a:spLocks noChangeArrowheads="1"/>
            </p:cNvSpPr>
            <p:nvPr/>
          </p:nvSpPr>
          <p:spPr bwMode="auto">
            <a:xfrm>
              <a:off x="2258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87" name="Rectangle 88"/>
            <p:cNvSpPr>
              <a:spLocks noChangeArrowheads="1"/>
            </p:cNvSpPr>
            <p:nvPr/>
          </p:nvSpPr>
          <p:spPr bwMode="auto">
            <a:xfrm>
              <a:off x="2143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88" name="Rectangle 89"/>
            <p:cNvSpPr>
              <a:spLocks noChangeArrowheads="1"/>
            </p:cNvSpPr>
            <p:nvPr/>
          </p:nvSpPr>
          <p:spPr bwMode="auto">
            <a:xfrm>
              <a:off x="2028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89" name="Rectangle 90"/>
            <p:cNvSpPr>
              <a:spLocks noChangeArrowheads="1"/>
            </p:cNvSpPr>
            <p:nvPr/>
          </p:nvSpPr>
          <p:spPr bwMode="auto">
            <a:xfrm>
              <a:off x="1913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90" name="Rectangle 91"/>
            <p:cNvSpPr>
              <a:spLocks noChangeArrowheads="1"/>
            </p:cNvSpPr>
            <p:nvPr/>
          </p:nvSpPr>
          <p:spPr bwMode="auto">
            <a:xfrm>
              <a:off x="1798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91" name="Rectangle 92"/>
            <p:cNvSpPr>
              <a:spLocks noChangeArrowheads="1"/>
            </p:cNvSpPr>
            <p:nvPr/>
          </p:nvSpPr>
          <p:spPr bwMode="auto">
            <a:xfrm>
              <a:off x="1683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92" name="Rectangle 93"/>
            <p:cNvSpPr>
              <a:spLocks noChangeArrowheads="1"/>
            </p:cNvSpPr>
            <p:nvPr/>
          </p:nvSpPr>
          <p:spPr bwMode="auto">
            <a:xfrm>
              <a:off x="1568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93" name="Rectangle 94"/>
            <p:cNvSpPr>
              <a:spLocks noChangeArrowheads="1"/>
            </p:cNvSpPr>
            <p:nvPr/>
          </p:nvSpPr>
          <p:spPr bwMode="auto">
            <a:xfrm>
              <a:off x="1453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94" name="Rectangle 95"/>
            <p:cNvSpPr>
              <a:spLocks noChangeArrowheads="1"/>
            </p:cNvSpPr>
            <p:nvPr/>
          </p:nvSpPr>
          <p:spPr bwMode="auto">
            <a:xfrm>
              <a:off x="1338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95" name="Rectangle 96"/>
            <p:cNvSpPr>
              <a:spLocks noChangeArrowheads="1"/>
            </p:cNvSpPr>
            <p:nvPr/>
          </p:nvSpPr>
          <p:spPr bwMode="auto">
            <a:xfrm>
              <a:off x="2948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96" name="Rectangle 97"/>
            <p:cNvSpPr>
              <a:spLocks noChangeArrowheads="1"/>
            </p:cNvSpPr>
            <p:nvPr/>
          </p:nvSpPr>
          <p:spPr bwMode="auto">
            <a:xfrm>
              <a:off x="2833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97" name="Rectangle 98"/>
            <p:cNvSpPr>
              <a:spLocks noChangeArrowheads="1"/>
            </p:cNvSpPr>
            <p:nvPr/>
          </p:nvSpPr>
          <p:spPr bwMode="auto">
            <a:xfrm>
              <a:off x="2718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98" name="Rectangle 99"/>
            <p:cNvSpPr>
              <a:spLocks noChangeArrowheads="1"/>
            </p:cNvSpPr>
            <p:nvPr/>
          </p:nvSpPr>
          <p:spPr bwMode="auto">
            <a:xfrm>
              <a:off x="2603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99" name="Rectangle 100"/>
            <p:cNvSpPr>
              <a:spLocks noChangeArrowheads="1"/>
            </p:cNvSpPr>
            <p:nvPr/>
          </p:nvSpPr>
          <p:spPr bwMode="auto">
            <a:xfrm>
              <a:off x="2488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00" name="Rectangle 101"/>
            <p:cNvSpPr>
              <a:spLocks noChangeArrowheads="1"/>
            </p:cNvSpPr>
            <p:nvPr/>
          </p:nvSpPr>
          <p:spPr bwMode="auto">
            <a:xfrm>
              <a:off x="2373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01" name="Rectangle 102"/>
            <p:cNvSpPr>
              <a:spLocks noChangeArrowheads="1"/>
            </p:cNvSpPr>
            <p:nvPr/>
          </p:nvSpPr>
          <p:spPr bwMode="auto">
            <a:xfrm>
              <a:off x="2258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02" name="Rectangle 103"/>
            <p:cNvSpPr>
              <a:spLocks noChangeArrowheads="1"/>
            </p:cNvSpPr>
            <p:nvPr/>
          </p:nvSpPr>
          <p:spPr bwMode="auto">
            <a:xfrm>
              <a:off x="2143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03" name="Rectangle 104"/>
            <p:cNvSpPr>
              <a:spLocks noChangeArrowheads="1"/>
            </p:cNvSpPr>
            <p:nvPr/>
          </p:nvSpPr>
          <p:spPr bwMode="auto">
            <a:xfrm>
              <a:off x="2028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04" name="Rectangle 105"/>
            <p:cNvSpPr>
              <a:spLocks noChangeArrowheads="1"/>
            </p:cNvSpPr>
            <p:nvPr/>
          </p:nvSpPr>
          <p:spPr bwMode="auto">
            <a:xfrm>
              <a:off x="1913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05" name="Rectangle 106"/>
            <p:cNvSpPr>
              <a:spLocks noChangeArrowheads="1"/>
            </p:cNvSpPr>
            <p:nvPr/>
          </p:nvSpPr>
          <p:spPr bwMode="auto">
            <a:xfrm>
              <a:off x="1798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06" name="Rectangle 107"/>
            <p:cNvSpPr>
              <a:spLocks noChangeArrowheads="1"/>
            </p:cNvSpPr>
            <p:nvPr/>
          </p:nvSpPr>
          <p:spPr bwMode="auto">
            <a:xfrm>
              <a:off x="1683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07" name="Rectangle 108"/>
            <p:cNvSpPr>
              <a:spLocks noChangeArrowheads="1"/>
            </p:cNvSpPr>
            <p:nvPr/>
          </p:nvSpPr>
          <p:spPr bwMode="auto">
            <a:xfrm>
              <a:off x="1568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08" name="Rectangle 109"/>
            <p:cNvSpPr>
              <a:spLocks noChangeArrowheads="1"/>
            </p:cNvSpPr>
            <p:nvPr/>
          </p:nvSpPr>
          <p:spPr bwMode="auto">
            <a:xfrm>
              <a:off x="1453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09" name="Rectangle 110"/>
            <p:cNvSpPr>
              <a:spLocks noChangeArrowheads="1"/>
            </p:cNvSpPr>
            <p:nvPr/>
          </p:nvSpPr>
          <p:spPr bwMode="auto">
            <a:xfrm>
              <a:off x="1338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10" name="Rectangle 111"/>
            <p:cNvSpPr>
              <a:spLocks noChangeArrowheads="1"/>
            </p:cNvSpPr>
            <p:nvPr/>
          </p:nvSpPr>
          <p:spPr bwMode="auto">
            <a:xfrm>
              <a:off x="2948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11" name="Rectangle 112"/>
            <p:cNvSpPr>
              <a:spLocks noChangeArrowheads="1"/>
            </p:cNvSpPr>
            <p:nvPr/>
          </p:nvSpPr>
          <p:spPr bwMode="auto">
            <a:xfrm>
              <a:off x="2833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12" name="Rectangle 113"/>
            <p:cNvSpPr>
              <a:spLocks noChangeArrowheads="1"/>
            </p:cNvSpPr>
            <p:nvPr/>
          </p:nvSpPr>
          <p:spPr bwMode="auto">
            <a:xfrm>
              <a:off x="2718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13" name="Rectangle 114"/>
            <p:cNvSpPr>
              <a:spLocks noChangeArrowheads="1"/>
            </p:cNvSpPr>
            <p:nvPr/>
          </p:nvSpPr>
          <p:spPr bwMode="auto">
            <a:xfrm>
              <a:off x="2603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14" name="Rectangle 115"/>
            <p:cNvSpPr>
              <a:spLocks noChangeArrowheads="1"/>
            </p:cNvSpPr>
            <p:nvPr/>
          </p:nvSpPr>
          <p:spPr bwMode="auto">
            <a:xfrm>
              <a:off x="2488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15" name="Rectangle 116"/>
            <p:cNvSpPr>
              <a:spLocks noChangeArrowheads="1"/>
            </p:cNvSpPr>
            <p:nvPr/>
          </p:nvSpPr>
          <p:spPr bwMode="auto">
            <a:xfrm>
              <a:off x="2373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16" name="Rectangle 117"/>
            <p:cNvSpPr>
              <a:spLocks noChangeArrowheads="1"/>
            </p:cNvSpPr>
            <p:nvPr/>
          </p:nvSpPr>
          <p:spPr bwMode="auto">
            <a:xfrm>
              <a:off x="2258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17" name="Rectangle 118"/>
            <p:cNvSpPr>
              <a:spLocks noChangeArrowheads="1"/>
            </p:cNvSpPr>
            <p:nvPr/>
          </p:nvSpPr>
          <p:spPr bwMode="auto">
            <a:xfrm>
              <a:off x="2143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18" name="Rectangle 119"/>
            <p:cNvSpPr>
              <a:spLocks noChangeArrowheads="1"/>
            </p:cNvSpPr>
            <p:nvPr/>
          </p:nvSpPr>
          <p:spPr bwMode="auto">
            <a:xfrm>
              <a:off x="2028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19" name="Rectangle 120"/>
            <p:cNvSpPr>
              <a:spLocks noChangeArrowheads="1"/>
            </p:cNvSpPr>
            <p:nvPr/>
          </p:nvSpPr>
          <p:spPr bwMode="auto">
            <a:xfrm>
              <a:off x="1913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20" name="Rectangle 121"/>
            <p:cNvSpPr>
              <a:spLocks noChangeArrowheads="1"/>
            </p:cNvSpPr>
            <p:nvPr/>
          </p:nvSpPr>
          <p:spPr bwMode="auto">
            <a:xfrm>
              <a:off x="1798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21" name="Rectangle 122"/>
            <p:cNvSpPr>
              <a:spLocks noChangeArrowheads="1"/>
            </p:cNvSpPr>
            <p:nvPr/>
          </p:nvSpPr>
          <p:spPr bwMode="auto">
            <a:xfrm>
              <a:off x="1683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22" name="Rectangle 123"/>
            <p:cNvSpPr>
              <a:spLocks noChangeArrowheads="1"/>
            </p:cNvSpPr>
            <p:nvPr/>
          </p:nvSpPr>
          <p:spPr bwMode="auto">
            <a:xfrm>
              <a:off x="1568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23" name="Rectangle 124"/>
            <p:cNvSpPr>
              <a:spLocks noChangeArrowheads="1"/>
            </p:cNvSpPr>
            <p:nvPr/>
          </p:nvSpPr>
          <p:spPr bwMode="auto">
            <a:xfrm>
              <a:off x="1453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24" name="Rectangle 125"/>
            <p:cNvSpPr>
              <a:spLocks noChangeArrowheads="1"/>
            </p:cNvSpPr>
            <p:nvPr/>
          </p:nvSpPr>
          <p:spPr bwMode="auto">
            <a:xfrm>
              <a:off x="1338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25" name="Rectangle 126"/>
            <p:cNvSpPr>
              <a:spLocks noChangeArrowheads="1"/>
            </p:cNvSpPr>
            <p:nvPr/>
          </p:nvSpPr>
          <p:spPr bwMode="auto">
            <a:xfrm>
              <a:off x="2948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26" name="Rectangle 127"/>
            <p:cNvSpPr>
              <a:spLocks noChangeArrowheads="1"/>
            </p:cNvSpPr>
            <p:nvPr/>
          </p:nvSpPr>
          <p:spPr bwMode="auto">
            <a:xfrm>
              <a:off x="2833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27" name="Rectangle 128"/>
            <p:cNvSpPr>
              <a:spLocks noChangeArrowheads="1"/>
            </p:cNvSpPr>
            <p:nvPr/>
          </p:nvSpPr>
          <p:spPr bwMode="auto">
            <a:xfrm>
              <a:off x="2718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28" name="Rectangle 129"/>
            <p:cNvSpPr>
              <a:spLocks noChangeArrowheads="1"/>
            </p:cNvSpPr>
            <p:nvPr/>
          </p:nvSpPr>
          <p:spPr bwMode="auto">
            <a:xfrm>
              <a:off x="2603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29" name="Rectangle 130"/>
            <p:cNvSpPr>
              <a:spLocks noChangeArrowheads="1"/>
            </p:cNvSpPr>
            <p:nvPr/>
          </p:nvSpPr>
          <p:spPr bwMode="auto">
            <a:xfrm>
              <a:off x="2488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30" name="Rectangle 131"/>
            <p:cNvSpPr>
              <a:spLocks noChangeArrowheads="1"/>
            </p:cNvSpPr>
            <p:nvPr/>
          </p:nvSpPr>
          <p:spPr bwMode="auto">
            <a:xfrm>
              <a:off x="2373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31" name="Rectangle 132"/>
            <p:cNvSpPr>
              <a:spLocks noChangeArrowheads="1"/>
            </p:cNvSpPr>
            <p:nvPr/>
          </p:nvSpPr>
          <p:spPr bwMode="auto">
            <a:xfrm>
              <a:off x="2258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32" name="Rectangle 133"/>
            <p:cNvSpPr>
              <a:spLocks noChangeArrowheads="1"/>
            </p:cNvSpPr>
            <p:nvPr/>
          </p:nvSpPr>
          <p:spPr bwMode="auto">
            <a:xfrm>
              <a:off x="2143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33" name="Rectangle 134"/>
            <p:cNvSpPr>
              <a:spLocks noChangeArrowheads="1"/>
            </p:cNvSpPr>
            <p:nvPr/>
          </p:nvSpPr>
          <p:spPr bwMode="auto">
            <a:xfrm>
              <a:off x="2028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34" name="Rectangle 135"/>
            <p:cNvSpPr>
              <a:spLocks noChangeArrowheads="1"/>
            </p:cNvSpPr>
            <p:nvPr/>
          </p:nvSpPr>
          <p:spPr bwMode="auto">
            <a:xfrm>
              <a:off x="1913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35" name="Rectangle 136"/>
            <p:cNvSpPr>
              <a:spLocks noChangeArrowheads="1"/>
            </p:cNvSpPr>
            <p:nvPr/>
          </p:nvSpPr>
          <p:spPr bwMode="auto">
            <a:xfrm>
              <a:off x="1798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36" name="Rectangle 137"/>
            <p:cNvSpPr>
              <a:spLocks noChangeArrowheads="1"/>
            </p:cNvSpPr>
            <p:nvPr/>
          </p:nvSpPr>
          <p:spPr bwMode="auto">
            <a:xfrm>
              <a:off x="1683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37" name="Rectangle 138"/>
            <p:cNvSpPr>
              <a:spLocks noChangeArrowheads="1"/>
            </p:cNvSpPr>
            <p:nvPr/>
          </p:nvSpPr>
          <p:spPr bwMode="auto">
            <a:xfrm>
              <a:off x="1568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38" name="Rectangle 139"/>
            <p:cNvSpPr>
              <a:spLocks noChangeArrowheads="1"/>
            </p:cNvSpPr>
            <p:nvPr/>
          </p:nvSpPr>
          <p:spPr bwMode="auto">
            <a:xfrm>
              <a:off x="1453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39" name="Rectangle 140"/>
            <p:cNvSpPr>
              <a:spLocks noChangeArrowheads="1"/>
            </p:cNvSpPr>
            <p:nvPr/>
          </p:nvSpPr>
          <p:spPr bwMode="auto">
            <a:xfrm>
              <a:off x="1338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40" name="Rectangle 141"/>
            <p:cNvSpPr>
              <a:spLocks noChangeArrowheads="1"/>
            </p:cNvSpPr>
            <p:nvPr/>
          </p:nvSpPr>
          <p:spPr bwMode="auto">
            <a:xfrm>
              <a:off x="2948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41" name="Rectangle 142"/>
            <p:cNvSpPr>
              <a:spLocks noChangeArrowheads="1"/>
            </p:cNvSpPr>
            <p:nvPr/>
          </p:nvSpPr>
          <p:spPr bwMode="auto">
            <a:xfrm>
              <a:off x="2833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42" name="Rectangle 143"/>
            <p:cNvSpPr>
              <a:spLocks noChangeArrowheads="1"/>
            </p:cNvSpPr>
            <p:nvPr/>
          </p:nvSpPr>
          <p:spPr bwMode="auto">
            <a:xfrm>
              <a:off x="2718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43" name="Rectangle 144"/>
            <p:cNvSpPr>
              <a:spLocks noChangeArrowheads="1"/>
            </p:cNvSpPr>
            <p:nvPr/>
          </p:nvSpPr>
          <p:spPr bwMode="auto">
            <a:xfrm>
              <a:off x="2603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44" name="Rectangle 145"/>
            <p:cNvSpPr>
              <a:spLocks noChangeArrowheads="1"/>
            </p:cNvSpPr>
            <p:nvPr/>
          </p:nvSpPr>
          <p:spPr bwMode="auto">
            <a:xfrm>
              <a:off x="2488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45" name="Rectangle 146"/>
            <p:cNvSpPr>
              <a:spLocks noChangeArrowheads="1"/>
            </p:cNvSpPr>
            <p:nvPr/>
          </p:nvSpPr>
          <p:spPr bwMode="auto">
            <a:xfrm>
              <a:off x="2373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46" name="Rectangle 147"/>
            <p:cNvSpPr>
              <a:spLocks noChangeArrowheads="1"/>
            </p:cNvSpPr>
            <p:nvPr/>
          </p:nvSpPr>
          <p:spPr bwMode="auto">
            <a:xfrm>
              <a:off x="2258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47" name="Rectangle 148"/>
            <p:cNvSpPr>
              <a:spLocks noChangeArrowheads="1"/>
            </p:cNvSpPr>
            <p:nvPr/>
          </p:nvSpPr>
          <p:spPr bwMode="auto">
            <a:xfrm>
              <a:off x="2143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48" name="Rectangle 149"/>
            <p:cNvSpPr>
              <a:spLocks noChangeArrowheads="1"/>
            </p:cNvSpPr>
            <p:nvPr/>
          </p:nvSpPr>
          <p:spPr bwMode="auto">
            <a:xfrm>
              <a:off x="2028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49" name="Rectangle 150"/>
            <p:cNvSpPr>
              <a:spLocks noChangeArrowheads="1"/>
            </p:cNvSpPr>
            <p:nvPr/>
          </p:nvSpPr>
          <p:spPr bwMode="auto">
            <a:xfrm>
              <a:off x="1913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50" name="Rectangle 151"/>
            <p:cNvSpPr>
              <a:spLocks noChangeArrowheads="1"/>
            </p:cNvSpPr>
            <p:nvPr/>
          </p:nvSpPr>
          <p:spPr bwMode="auto">
            <a:xfrm>
              <a:off x="1798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51" name="Rectangle 152"/>
            <p:cNvSpPr>
              <a:spLocks noChangeArrowheads="1"/>
            </p:cNvSpPr>
            <p:nvPr/>
          </p:nvSpPr>
          <p:spPr bwMode="auto">
            <a:xfrm>
              <a:off x="1683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52" name="Rectangle 153"/>
            <p:cNvSpPr>
              <a:spLocks noChangeArrowheads="1"/>
            </p:cNvSpPr>
            <p:nvPr/>
          </p:nvSpPr>
          <p:spPr bwMode="auto">
            <a:xfrm>
              <a:off x="1568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53" name="Rectangle 154"/>
            <p:cNvSpPr>
              <a:spLocks noChangeArrowheads="1"/>
            </p:cNvSpPr>
            <p:nvPr/>
          </p:nvSpPr>
          <p:spPr bwMode="auto">
            <a:xfrm>
              <a:off x="1453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54" name="Rectangle 155"/>
            <p:cNvSpPr>
              <a:spLocks noChangeArrowheads="1"/>
            </p:cNvSpPr>
            <p:nvPr/>
          </p:nvSpPr>
          <p:spPr bwMode="auto">
            <a:xfrm>
              <a:off x="1338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55" name="Rectangle 156"/>
            <p:cNvSpPr>
              <a:spLocks noChangeArrowheads="1"/>
            </p:cNvSpPr>
            <p:nvPr/>
          </p:nvSpPr>
          <p:spPr bwMode="auto">
            <a:xfrm>
              <a:off x="2948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56" name="Rectangle 157"/>
            <p:cNvSpPr>
              <a:spLocks noChangeArrowheads="1"/>
            </p:cNvSpPr>
            <p:nvPr/>
          </p:nvSpPr>
          <p:spPr bwMode="auto">
            <a:xfrm>
              <a:off x="2833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57" name="Rectangle 158"/>
            <p:cNvSpPr>
              <a:spLocks noChangeArrowheads="1"/>
            </p:cNvSpPr>
            <p:nvPr/>
          </p:nvSpPr>
          <p:spPr bwMode="auto">
            <a:xfrm>
              <a:off x="2718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58" name="Rectangle 159"/>
            <p:cNvSpPr>
              <a:spLocks noChangeArrowheads="1"/>
            </p:cNvSpPr>
            <p:nvPr/>
          </p:nvSpPr>
          <p:spPr bwMode="auto">
            <a:xfrm>
              <a:off x="2603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59" name="Rectangle 160"/>
            <p:cNvSpPr>
              <a:spLocks noChangeArrowheads="1"/>
            </p:cNvSpPr>
            <p:nvPr/>
          </p:nvSpPr>
          <p:spPr bwMode="auto">
            <a:xfrm>
              <a:off x="2488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60" name="Rectangle 161"/>
            <p:cNvSpPr>
              <a:spLocks noChangeArrowheads="1"/>
            </p:cNvSpPr>
            <p:nvPr/>
          </p:nvSpPr>
          <p:spPr bwMode="auto">
            <a:xfrm>
              <a:off x="2373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61" name="Rectangle 162"/>
            <p:cNvSpPr>
              <a:spLocks noChangeArrowheads="1"/>
            </p:cNvSpPr>
            <p:nvPr/>
          </p:nvSpPr>
          <p:spPr bwMode="auto">
            <a:xfrm>
              <a:off x="2258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62" name="Rectangle 163"/>
            <p:cNvSpPr>
              <a:spLocks noChangeArrowheads="1"/>
            </p:cNvSpPr>
            <p:nvPr/>
          </p:nvSpPr>
          <p:spPr bwMode="auto">
            <a:xfrm>
              <a:off x="2143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63" name="Rectangle 164"/>
            <p:cNvSpPr>
              <a:spLocks noChangeArrowheads="1"/>
            </p:cNvSpPr>
            <p:nvPr/>
          </p:nvSpPr>
          <p:spPr bwMode="auto">
            <a:xfrm>
              <a:off x="2028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64" name="Rectangle 165"/>
            <p:cNvSpPr>
              <a:spLocks noChangeArrowheads="1"/>
            </p:cNvSpPr>
            <p:nvPr/>
          </p:nvSpPr>
          <p:spPr bwMode="auto">
            <a:xfrm>
              <a:off x="1913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65" name="Rectangle 166"/>
            <p:cNvSpPr>
              <a:spLocks noChangeArrowheads="1"/>
            </p:cNvSpPr>
            <p:nvPr/>
          </p:nvSpPr>
          <p:spPr bwMode="auto">
            <a:xfrm>
              <a:off x="1798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66" name="Rectangle 167"/>
            <p:cNvSpPr>
              <a:spLocks noChangeArrowheads="1"/>
            </p:cNvSpPr>
            <p:nvPr/>
          </p:nvSpPr>
          <p:spPr bwMode="auto">
            <a:xfrm>
              <a:off x="1683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67" name="Rectangle 168"/>
            <p:cNvSpPr>
              <a:spLocks noChangeArrowheads="1"/>
            </p:cNvSpPr>
            <p:nvPr/>
          </p:nvSpPr>
          <p:spPr bwMode="auto">
            <a:xfrm>
              <a:off x="1568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68" name="Rectangle 169"/>
            <p:cNvSpPr>
              <a:spLocks noChangeArrowheads="1"/>
            </p:cNvSpPr>
            <p:nvPr/>
          </p:nvSpPr>
          <p:spPr bwMode="auto">
            <a:xfrm>
              <a:off x="1453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69" name="Rectangle 170"/>
            <p:cNvSpPr>
              <a:spLocks noChangeArrowheads="1"/>
            </p:cNvSpPr>
            <p:nvPr/>
          </p:nvSpPr>
          <p:spPr bwMode="auto">
            <a:xfrm>
              <a:off x="1338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70" name="Rectangle 171"/>
            <p:cNvSpPr>
              <a:spLocks noChangeArrowheads="1"/>
            </p:cNvSpPr>
            <p:nvPr/>
          </p:nvSpPr>
          <p:spPr bwMode="auto">
            <a:xfrm>
              <a:off x="2948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71" name="Rectangle 172"/>
            <p:cNvSpPr>
              <a:spLocks noChangeArrowheads="1"/>
            </p:cNvSpPr>
            <p:nvPr/>
          </p:nvSpPr>
          <p:spPr bwMode="auto">
            <a:xfrm>
              <a:off x="2833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72" name="Rectangle 173"/>
            <p:cNvSpPr>
              <a:spLocks noChangeArrowheads="1"/>
            </p:cNvSpPr>
            <p:nvPr/>
          </p:nvSpPr>
          <p:spPr bwMode="auto">
            <a:xfrm>
              <a:off x="2718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73" name="Rectangle 174"/>
            <p:cNvSpPr>
              <a:spLocks noChangeArrowheads="1"/>
            </p:cNvSpPr>
            <p:nvPr/>
          </p:nvSpPr>
          <p:spPr bwMode="auto">
            <a:xfrm>
              <a:off x="2603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74" name="Rectangle 175"/>
            <p:cNvSpPr>
              <a:spLocks noChangeArrowheads="1"/>
            </p:cNvSpPr>
            <p:nvPr/>
          </p:nvSpPr>
          <p:spPr bwMode="auto">
            <a:xfrm>
              <a:off x="2488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75" name="Rectangle 176"/>
            <p:cNvSpPr>
              <a:spLocks noChangeArrowheads="1"/>
            </p:cNvSpPr>
            <p:nvPr/>
          </p:nvSpPr>
          <p:spPr bwMode="auto">
            <a:xfrm>
              <a:off x="2373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76" name="Rectangle 177"/>
            <p:cNvSpPr>
              <a:spLocks noChangeArrowheads="1"/>
            </p:cNvSpPr>
            <p:nvPr/>
          </p:nvSpPr>
          <p:spPr bwMode="auto">
            <a:xfrm>
              <a:off x="2258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77" name="Rectangle 178"/>
            <p:cNvSpPr>
              <a:spLocks noChangeArrowheads="1"/>
            </p:cNvSpPr>
            <p:nvPr/>
          </p:nvSpPr>
          <p:spPr bwMode="auto">
            <a:xfrm>
              <a:off x="2143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78" name="Rectangle 179"/>
            <p:cNvSpPr>
              <a:spLocks noChangeArrowheads="1"/>
            </p:cNvSpPr>
            <p:nvPr/>
          </p:nvSpPr>
          <p:spPr bwMode="auto">
            <a:xfrm>
              <a:off x="2028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79" name="Rectangle 180"/>
            <p:cNvSpPr>
              <a:spLocks noChangeArrowheads="1"/>
            </p:cNvSpPr>
            <p:nvPr/>
          </p:nvSpPr>
          <p:spPr bwMode="auto">
            <a:xfrm>
              <a:off x="1913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80" name="Rectangle 181"/>
            <p:cNvSpPr>
              <a:spLocks noChangeArrowheads="1"/>
            </p:cNvSpPr>
            <p:nvPr/>
          </p:nvSpPr>
          <p:spPr bwMode="auto">
            <a:xfrm>
              <a:off x="1798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81" name="Rectangle 182"/>
            <p:cNvSpPr>
              <a:spLocks noChangeArrowheads="1"/>
            </p:cNvSpPr>
            <p:nvPr/>
          </p:nvSpPr>
          <p:spPr bwMode="auto">
            <a:xfrm>
              <a:off x="1683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82" name="Rectangle 183"/>
            <p:cNvSpPr>
              <a:spLocks noChangeArrowheads="1"/>
            </p:cNvSpPr>
            <p:nvPr/>
          </p:nvSpPr>
          <p:spPr bwMode="auto">
            <a:xfrm>
              <a:off x="1568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83" name="Rectangle 184"/>
            <p:cNvSpPr>
              <a:spLocks noChangeArrowheads="1"/>
            </p:cNvSpPr>
            <p:nvPr/>
          </p:nvSpPr>
          <p:spPr bwMode="auto">
            <a:xfrm>
              <a:off x="1453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84" name="Rectangle 185"/>
            <p:cNvSpPr>
              <a:spLocks noChangeArrowheads="1"/>
            </p:cNvSpPr>
            <p:nvPr/>
          </p:nvSpPr>
          <p:spPr bwMode="auto">
            <a:xfrm>
              <a:off x="1338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85" name="Rectangle 186"/>
            <p:cNvSpPr>
              <a:spLocks noChangeArrowheads="1"/>
            </p:cNvSpPr>
            <p:nvPr/>
          </p:nvSpPr>
          <p:spPr bwMode="auto">
            <a:xfrm>
              <a:off x="2948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86" name="Rectangle 187"/>
            <p:cNvSpPr>
              <a:spLocks noChangeArrowheads="1"/>
            </p:cNvSpPr>
            <p:nvPr/>
          </p:nvSpPr>
          <p:spPr bwMode="auto">
            <a:xfrm>
              <a:off x="2833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87" name="Rectangle 188"/>
            <p:cNvSpPr>
              <a:spLocks noChangeArrowheads="1"/>
            </p:cNvSpPr>
            <p:nvPr/>
          </p:nvSpPr>
          <p:spPr bwMode="auto">
            <a:xfrm>
              <a:off x="2718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88" name="Rectangle 189"/>
            <p:cNvSpPr>
              <a:spLocks noChangeArrowheads="1"/>
            </p:cNvSpPr>
            <p:nvPr/>
          </p:nvSpPr>
          <p:spPr bwMode="auto">
            <a:xfrm>
              <a:off x="2603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89" name="Rectangle 190"/>
            <p:cNvSpPr>
              <a:spLocks noChangeArrowheads="1"/>
            </p:cNvSpPr>
            <p:nvPr/>
          </p:nvSpPr>
          <p:spPr bwMode="auto">
            <a:xfrm>
              <a:off x="2488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90" name="Rectangle 191"/>
            <p:cNvSpPr>
              <a:spLocks noChangeArrowheads="1"/>
            </p:cNvSpPr>
            <p:nvPr/>
          </p:nvSpPr>
          <p:spPr bwMode="auto">
            <a:xfrm>
              <a:off x="2373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91" name="Rectangle 192"/>
            <p:cNvSpPr>
              <a:spLocks noChangeArrowheads="1"/>
            </p:cNvSpPr>
            <p:nvPr/>
          </p:nvSpPr>
          <p:spPr bwMode="auto">
            <a:xfrm>
              <a:off x="2258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92" name="Rectangle 193"/>
            <p:cNvSpPr>
              <a:spLocks noChangeArrowheads="1"/>
            </p:cNvSpPr>
            <p:nvPr/>
          </p:nvSpPr>
          <p:spPr bwMode="auto">
            <a:xfrm>
              <a:off x="2143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93" name="Rectangle 194"/>
            <p:cNvSpPr>
              <a:spLocks noChangeArrowheads="1"/>
            </p:cNvSpPr>
            <p:nvPr/>
          </p:nvSpPr>
          <p:spPr bwMode="auto">
            <a:xfrm>
              <a:off x="2028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94" name="Rectangle 195"/>
            <p:cNvSpPr>
              <a:spLocks noChangeArrowheads="1"/>
            </p:cNvSpPr>
            <p:nvPr/>
          </p:nvSpPr>
          <p:spPr bwMode="auto">
            <a:xfrm>
              <a:off x="1913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95" name="Rectangle 196"/>
            <p:cNvSpPr>
              <a:spLocks noChangeArrowheads="1"/>
            </p:cNvSpPr>
            <p:nvPr/>
          </p:nvSpPr>
          <p:spPr bwMode="auto">
            <a:xfrm>
              <a:off x="1798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96" name="Rectangle 197"/>
            <p:cNvSpPr>
              <a:spLocks noChangeArrowheads="1"/>
            </p:cNvSpPr>
            <p:nvPr/>
          </p:nvSpPr>
          <p:spPr bwMode="auto">
            <a:xfrm>
              <a:off x="1683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97" name="Rectangle 198"/>
            <p:cNvSpPr>
              <a:spLocks noChangeArrowheads="1"/>
            </p:cNvSpPr>
            <p:nvPr/>
          </p:nvSpPr>
          <p:spPr bwMode="auto">
            <a:xfrm>
              <a:off x="1568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98" name="Rectangle 199"/>
            <p:cNvSpPr>
              <a:spLocks noChangeArrowheads="1"/>
            </p:cNvSpPr>
            <p:nvPr/>
          </p:nvSpPr>
          <p:spPr bwMode="auto">
            <a:xfrm>
              <a:off x="1453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99" name="Rectangle 200"/>
            <p:cNvSpPr>
              <a:spLocks noChangeArrowheads="1"/>
            </p:cNvSpPr>
            <p:nvPr/>
          </p:nvSpPr>
          <p:spPr bwMode="auto">
            <a:xfrm>
              <a:off x="1338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00" name="Rectangle 201"/>
            <p:cNvSpPr>
              <a:spLocks noChangeArrowheads="1"/>
            </p:cNvSpPr>
            <p:nvPr/>
          </p:nvSpPr>
          <p:spPr bwMode="auto">
            <a:xfrm>
              <a:off x="2948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01" name="Rectangle 202"/>
            <p:cNvSpPr>
              <a:spLocks noChangeArrowheads="1"/>
            </p:cNvSpPr>
            <p:nvPr/>
          </p:nvSpPr>
          <p:spPr bwMode="auto">
            <a:xfrm>
              <a:off x="2833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02" name="Rectangle 203"/>
            <p:cNvSpPr>
              <a:spLocks noChangeArrowheads="1"/>
            </p:cNvSpPr>
            <p:nvPr/>
          </p:nvSpPr>
          <p:spPr bwMode="auto">
            <a:xfrm>
              <a:off x="2718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03" name="Rectangle 204"/>
            <p:cNvSpPr>
              <a:spLocks noChangeArrowheads="1"/>
            </p:cNvSpPr>
            <p:nvPr/>
          </p:nvSpPr>
          <p:spPr bwMode="auto">
            <a:xfrm>
              <a:off x="2603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04" name="Rectangle 205"/>
            <p:cNvSpPr>
              <a:spLocks noChangeArrowheads="1"/>
            </p:cNvSpPr>
            <p:nvPr/>
          </p:nvSpPr>
          <p:spPr bwMode="auto">
            <a:xfrm>
              <a:off x="2488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05" name="Rectangle 206"/>
            <p:cNvSpPr>
              <a:spLocks noChangeArrowheads="1"/>
            </p:cNvSpPr>
            <p:nvPr/>
          </p:nvSpPr>
          <p:spPr bwMode="auto">
            <a:xfrm>
              <a:off x="2373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06" name="Rectangle 207"/>
            <p:cNvSpPr>
              <a:spLocks noChangeArrowheads="1"/>
            </p:cNvSpPr>
            <p:nvPr/>
          </p:nvSpPr>
          <p:spPr bwMode="auto">
            <a:xfrm>
              <a:off x="2258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07" name="Rectangle 208"/>
            <p:cNvSpPr>
              <a:spLocks noChangeArrowheads="1"/>
            </p:cNvSpPr>
            <p:nvPr/>
          </p:nvSpPr>
          <p:spPr bwMode="auto">
            <a:xfrm>
              <a:off x="2143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08" name="Rectangle 209"/>
            <p:cNvSpPr>
              <a:spLocks noChangeArrowheads="1"/>
            </p:cNvSpPr>
            <p:nvPr/>
          </p:nvSpPr>
          <p:spPr bwMode="auto">
            <a:xfrm>
              <a:off x="2028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09" name="Rectangle 210"/>
            <p:cNvSpPr>
              <a:spLocks noChangeArrowheads="1"/>
            </p:cNvSpPr>
            <p:nvPr/>
          </p:nvSpPr>
          <p:spPr bwMode="auto">
            <a:xfrm>
              <a:off x="1913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10" name="Rectangle 211"/>
            <p:cNvSpPr>
              <a:spLocks noChangeArrowheads="1"/>
            </p:cNvSpPr>
            <p:nvPr/>
          </p:nvSpPr>
          <p:spPr bwMode="auto">
            <a:xfrm>
              <a:off x="1798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11" name="Rectangle 212"/>
            <p:cNvSpPr>
              <a:spLocks noChangeArrowheads="1"/>
            </p:cNvSpPr>
            <p:nvPr/>
          </p:nvSpPr>
          <p:spPr bwMode="auto">
            <a:xfrm>
              <a:off x="1683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12" name="Rectangle 213"/>
            <p:cNvSpPr>
              <a:spLocks noChangeArrowheads="1"/>
            </p:cNvSpPr>
            <p:nvPr/>
          </p:nvSpPr>
          <p:spPr bwMode="auto">
            <a:xfrm>
              <a:off x="1568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13" name="Rectangle 214"/>
            <p:cNvSpPr>
              <a:spLocks noChangeArrowheads="1"/>
            </p:cNvSpPr>
            <p:nvPr/>
          </p:nvSpPr>
          <p:spPr bwMode="auto">
            <a:xfrm>
              <a:off x="1453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14" name="Rectangle 215"/>
            <p:cNvSpPr>
              <a:spLocks noChangeArrowheads="1"/>
            </p:cNvSpPr>
            <p:nvPr/>
          </p:nvSpPr>
          <p:spPr bwMode="auto">
            <a:xfrm>
              <a:off x="1338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15" name="Rectangle 216"/>
            <p:cNvSpPr>
              <a:spLocks noChangeArrowheads="1"/>
            </p:cNvSpPr>
            <p:nvPr/>
          </p:nvSpPr>
          <p:spPr bwMode="auto">
            <a:xfrm>
              <a:off x="2948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16" name="Rectangle 217"/>
            <p:cNvSpPr>
              <a:spLocks noChangeArrowheads="1"/>
            </p:cNvSpPr>
            <p:nvPr/>
          </p:nvSpPr>
          <p:spPr bwMode="auto">
            <a:xfrm>
              <a:off x="2833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17" name="Rectangle 218"/>
            <p:cNvSpPr>
              <a:spLocks noChangeArrowheads="1"/>
            </p:cNvSpPr>
            <p:nvPr/>
          </p:nvSpPr>
          <p:spPr bwMode="auto">
            <a:xfrm>
              <a:off x="2718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18" name="Rectangle 219"/>
            <p:cNvSpPr>
              <a:spLocks noChangeArrowheads="1"/>
            </p:cNvSpPr>
            <p:nvPr/>
          </p:nvSpPr>
          <p:spPr bwMode="auto">
            <a:xfrm>
              <a:off x="2603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19" name="Rectangle 220"/>
            <p:cNvSpPr>
              <a:spLocks noChangeArrowheads="1"/>
            </p:cNvSpPr>
            <p:nvPr/>
          </p:nvSpPr>
          <p:spPr bwMode="auto">
            <a:xfrm>
              <a:off x="2488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20" name="Rectangle 221"/>
            <p:cNvSpPr>
              <a:spLocks noChangeArrowheads="1"/>
            </p:cNvSpPr>
            <p:nvPr/>
          </p:nvSpPr>
          <p:spPr bwMode="auto">
            <a:xfrm>
              <a:off x="2373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21" name="Rectangle 222"/>
            <p:cNvSpPr>
              <a:spLocks noChangeArrowheads="1"/>
            </p:cNvSpPr>
            <p:nvPr/>
          </p:nvSpPr>
          <p:spPr bwMode="auto">
            <a:xfrm>
              <a:off x="2258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22" name="Rectangle 223"/>
            <p:cNvSpPr>
              <a:spLocks noChangeArrowheads="1"/>
            </p:cNvSpPr>
            <p:nvPr/>
          </p:nvSpPr>
          <p:spPr bwMode="auto">
            <a:xfrm>
              <a:off x="2143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23" name="Rectangle 224"/>
            <p:cNvSpPr>
              <a:spLocks noChangeArrowheads="1"/>
            </p:cNvSpPr>
            <p:nvPr/>
          </p:nvSpPr>
          <p:spPr bwMode="auto">
            <a:xfrm>
              <a:off x="2028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24" name="Rectangle 225"/>
            <p:cNvSpPr>
              <a:spLocks noChangeArrowheads="1"/>
            </p:cNvSpPr>
            <p:nvPr/>
          </p:nvSpPr>
          <p:spPr bwMode="auto">
            <a:xfrm>
              <a:off x="1913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25" name="Rectangle 226"/>
            <p:cNvSpPr>
              <a:spLocks noChangeArrowheads="1"/>
            </p:cNvSpPr>
            <p:nvPr/>
          </p:nvSpPr>
          <p:spPr bwMode="auto">
            <a:xfrm>
              <a:off x="1798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26" name="Rectangle 227"/>
            <p:cNvSpPr>
              <a:spLocks noChangeArrowheads="1"/>
            </p:cNvSpPr>
            <p:nvPr/>
          </p:nvSpPr>
          <p:spPr bwMode="auto">
            <a:xfrm>
              <a:off x="1683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27" name="Rectangle 228"/>
            <p:cNvSpPr>
              <a:spLocks noChangeArrowheads="1"/>
            </p:cNvSpPr>
            <p:nvPr/>
          </p:nvSpPr>
          <p:spPr bwMode="auto">
            <a:xfrm>
              <a:off x="1568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28" name="Rectangle 229"/>
            <p:cNvSpPr>
              <a:spLocks noChangeArrowheads="1"/>
            </p:cNvSpPr>
            <p:nvPr/>
          </p:nvSpPr>
          <p:spPr bwMode="auto">
            <a:xfrm>
              <a:off x="1453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29" name="Rectangle 230"/>
            <p:cNvSpPr>
              <a:spLocks noChangeArrowheads="1"/>
            </p:cNvSpPr>
            <p:nvPr/>
          </p:nvSpPr>
          <p:spPr bwMode="auto">
            <a:xfrm>
              <a:off x="1338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30" name="Line 231"/>
            <p:cNvSpPr>
              <a:spLocks noChangeShapeType="1"/>
            </p:cNvSpPr>
            <p:nvPr/>
          </p:nvSpPr>
          <p:spPr bwMode="auto">
            <a:xfrm>
              <a:off x="1338" y="2319"/>
              <a:ext cx="172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1" name="Line 232"/>
            <p:cNvSpPr>
              <a:spLocks noChangeShapeType="1"/>
            </p:cNvSpPr>
            <p:nvPr/>
          </p:nvSpPr>
          <p:spPr bwMode="auto">
            <a:xfrm>
              <a:off x="1338" y="2430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2" name="Line 233"/>
            <p:cNvSpPr>
              <a:spLocks noChangeShapeType="1"/>
            </p:cNvSpPr>
            <p:nvPr/>
          </p:nvSpPr>
          <p:spPr bwMode="auto">
            <a:xfrm>
              <a:off x="1338" y="2539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3" name="Line 234"/>
            <p:cNvSpPr>
              <a:spLocks noChangeShapeType="1"/>
            </p:cNvSpPr>
            <p:nvPr/>
          </p:nvSpPr>
          <p:spPr bwMode="auto">
            <a:xfrm>
              <a:off x="1338" y="2661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4" name="Line 235"/>
            <p:cNvSpPr>
              <a:spLocks noChangeShapeType="1"/>
            </p:cNvSpPr>
            <p:nvPr/>
          </p:nvSpPr>
          <p:spPr bwMode="auto">
            <a:xfrm>
              <a:off x="1338" y="2776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5" name="Line 236"/>
            <p:cNvSpPr>
              <a:spLocks noChangeShapeType="1"/>
            </p:cNvSpPr>
            <p:nvPr/>
          </p:nvSpPr>
          <p:spPr bwMode="auto">
            <a:xfrm>
              <a:off x="1338" y="2884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6" name="Line 237"/>
            <p:cNvSpPr>
              <a:spLocks noChangeShapeType="1"/>
            </p:cNvSpPr>
            <p:nvPr/>
          </p:nvSpPr>
          <p:spPr bwMode="auto">
            <a:xfrm>
              <a:off x="1338" y="2996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7" name="Line 238"/>
            <p:cNvSpPr>
              <a:spLocks noChangeShapeType="1"/>
            </p:cNvSpPr>
            <p:nvPr/>
          </p:nvSpPr>
          <p:spPr bwMode="auto">
            <a:xfrm>
              <a:off x="1338" y="3107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8" name="Line 239"/>
            <p:cNvSpPr>
              <a:spLocks noChangeShapeType="1"/>
            </p:cNvSpPr>
            <p:nvPr/>
          </p:nvSpPr>
          <p:spPr bwMode="auto">
            <a:xfrm>
              <a:off x="1338" y="3216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9" name="Line 240"/>
            <p:cNvSpPr>
              <a:spLocks noChangeShapeType="1"/>
            </p:cNvSpPr>
            <p:nvPr/>
          </p:nvSpPr>
          <p:spPr bwMode="auto">
            <a:xfrm>
              <a:off x="1338" y="3327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0" name="Line 241"/>
            <p:cNvSpPr>
              <a:spLocks noChangeShapeType="1"/>
            </p:cNvSpPr>
            <p:nvPr/>
          </p:nvSpPr>
          <p:spPr bwMode="auto">
            <a:xfrm>
              <a:off x="1338" y="3439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1" name="Line 242"/>
            <p:cNvSpPr>
              <a:spLocks noChangeShapeType="1"/>
            </p:cNvSpPr>
            <p:nvPr/>
          </p:nvSpPr>
          <p:spPr bwMode="auto">
            <a:xfrm>
              <a:off x="1338" y="3547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2" name="Line 243"/>
            <p:cNvSpPr>
              <a:spLocks noChangeShapeType="1"/>
            </p:cNvSpPr>
            <p:nvPr/>
          </p:nvSpPr>
          <p:spPr bwMode="auto">
            <a:xfrm>
              <a:off x="1338" y="3659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3" name="Line 244"/>
            <p:cNvSpPr>
              <a:spLocks noChangeShapeType="1"/>
            </p:cNvSpPr>
            <p:nvPr/>
          </p:nvSpPr>
          <p:spPr bwMode="auto">
            <a:xfrm>
              <a:off x="1338" y="3770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4" name="Line 245"/>
            <p:cNvSpPr>
              <a:spLocks noChangeShapeType="1"/>
            </p:cNvSpPr>
            <p:nvPr/>
          </p:nvSpPr>
          <p:spPr bwMode="auto">
            <a:xfrm>
              <a:off x="1338" y="3879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5" name="Line 246"/>
            <p:cNvSpPr>
              <a:spLocks noChangeShapeType="1"/>
            </p:cNvSpPr>
            <p:nvPr/>
          </p:nvSpPr>
          <p:spPr bwMode="auto">
            <a:xfrm>
              <a:off x="1338" y="3990"/>
              <a:ext cx="172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" name="Line 247"/>
            <p:cNvSpPr>
              <a:spLocks noChangeShapeType="1"/>
            </p:cNvSpPr>
            <p:nvPr/>
          </p:nvSpPr>
          <p:spPr bwMode="auto">
            <a:xfrm>
              <a:off x="1338" y="2319"/>
              <a:ext cx="0" cy="167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7" name="Line 248"/>
            <p:cNvSpPr>
              <a:spLocks noChangeShapeType="1"/>
            </p:cNvSpPr>
            <p:nvPr/>
          </p:nvSpPr>
          <p:spPr bwMode="auto">
            <a:xfrm>
              <a:off x="1453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8" name="Line 249"/>
            <p:cNvSpPr>
              <a:spLocks noChangeShapeType="1"/>
            </p:cNvSpPr>
            <p:nvPr/>
          </p:nvSpPr>
          <p:spPr bwMode="auto">
            <a:xfrm>
              <a:off x="1568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9" name="Line 250"/>
            <p:cNvSpPr>
              <a:spLocks noChangeShapeType="1"/>
            </p:cNvSpPr>
            <p:nvPr/>
          </p:nvSpPr>
          <p:spPr bwMode="auto">
            <a:xfrm>
              <a:off x="1683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0" name="Line 251"/>
            <p:cNvSpPr>
              <a:spLocks noChangeShapeType="1"/>
            </p:cNvSpPr>
            <p:nvPr/>
          </p:nvSpPr>
          <p:spPr bwMode="auto">
            <a:xfrm>
              <a:off x="1798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1" name="Line 252"/>
            <p:cNvSpPr>
              <a:spLocks noChangeShapeType="1"/>
            </p:cNvSpPr>
            <p:nvPr/>
          </p:nvSpPr>
          <p:spPr bwMode="auto">
            <a:xfrm>
              <a:off x="1913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2" name="Line 253"/>
            <p:cNvSpPr>
              <a:spLocks noChangeShapeType="1"/>
            </p:cNvSpPr>
            <p:nvPr/>
          </p:nvSpPr>
          <p:spPr bwMode="auto">
            <a:xfrm>
              <a:off x="2028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3" name="Line 254"/>
            <p:cNvSpPr>
              <a:spLocks noChangeShapeType="1"/>
            </p:cNvSpPr>
            <p:nvPr/>
          </p:nvSpPr>
          <p:spPr bwMode="auto">
            <a:xfrm>
              <a:off x="2143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4" name="Line 255"/>
            <p:cNvSpPr>
              <a:spLocks noChangeShapeType="1"/>
            </p:cNvSpPr>
            <p:nvPr/>
          </p:nvSpPr>
          <p:spPr bwMode="auto">
            <a:xfrm>
              <a:off x="2258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5" name="Line 256"/>
            <p:cNvSpPr>
              <a:spLocks noChangeShapeType="1"/>
            </p:cNvSpPr>
            <p:nvPr/>
          </p:nvSpPr>
          <p:spPr bwMode="auto">
            <a:xfrm>
              <a:off x="2373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6" name="Line 257"/>
            <p:cNvSpPr>
              <a:spLocks noChangeShapeType="1"/>
            </p:cNvSpPr>
            <p:nvPr/>
          </p:nvSpPr>
          <p:spPr bwMode="auto">
            <a:xfrm>
              <a:off x="2488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7" name="Line 258"/>
            <p:cNvSpPr>
              <a:spLocks noChangeShapeType="1"/>
            </p:cNvSpPr>
            <p:nvPr/>
          </p:nvSpPr>
          <p:spPr bwMode="auto">
            <a:xfrm>
              <a:off x="2603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8" name="Line 259"/>
            <p:cNvSpPr>
              <a:spLocks noChangeShapeType="1"/>
            </p:cNvSpPr>
            <p:nvPr/>
          </p:nvSpPr>
          <p:spPr bwMode="auto">
            <a:xfrm>
              <a:off x="2718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9" name="Line 260"/>
            <p:cNvSpPr>
              <a:spLocks noChangeShapeType="1"/>
            </p:cNvSpPr>
            <p:nvPr/>
          </p:nvSpPr>
          <p:spPr bwMode="auto">
            <a:xfrm>
              <a:off x="2833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0" name="Line 261"/>
            <p:cNvSpPr>
              <a:spLocks noChangeShapeType="1"/>
            </p:cNvSpPr>
            <p:nvPr/>
          </p:nvSpPr>
          <p:spPr bwMode="auto">
            <a:xfrm>
              <a:off x="2948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1" name="Line 262"/>
            <p:cNvSpPr>
              <a:spLocks noChangeShapeType="1"/>
            </p:cNvSpPr>
            <p:nvPr/>
          </p:nvSpPr>
          <p:spPr bwMode="auto">
            <a:xfrm>
              <a:off x="3063" y="2319"/>
              <a:ext cx="0" cy="167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2" name="Rectangle 263"/>
            <p:cNvSpPr>
              <a:spLocks noChangeArrowheads="1"/>
            </p:cNvSpPr>
            <p:nvPr/>
          </p:nvSpPr>
          <p:spPr bwMode="auto">
            <a:xfrm>
              <a:off x="1147" y="3866"/>
              <a:ext cx="115" cy="11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63" name="Rectangle 264"/>
            <p:cNvSpPr>
              <a:spLocks noChangeArrowheads="1"/>
            </p:cNvSpPr>
            <p:nvPr/>
          </p:nvSpPr>
          <p:spPr bwMode="auto">
            <a:xfrm>
              <a:off x="1147" y="3757"/>
              <a:ext cx="115" cy="1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64" name="Rectangle 265"/>
            <p:cNvSpPr>
              <a:spLocks noChangeArrowheads="1"/>
            </p:cNvSpPr>
            <p:nvPr/>
          </p:nvSpPr>
          <p:spPr bwMode="auto">
            <a:xfrm>
              <a:off x="1147" y="3646"/>
              <a:ext cx="115" cy="11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65" name="Rectangle 266"/>
            <p:cNvSpPr>
              <a:spLocks noChangeArrowheads="1"/>
            </p:cNvSpPr>
            <p:nvPr/>
          </p:nvSpPr>
          <p:spPr bwMode="auto">
            <a:xfrm>
              <a:off x="1147" y="3534"/>
              <a:ext cx="115" cy="1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66" name="Rectangle 267"/>
            <p:cNvSpPr>
              <a:spLocks noChangeArrowheads="1"/>
            </p:cNvSpPr>
            <p:nvPr/>
          </p:nvSpPr>
          <p:spPr bwMode="auto">
            <a:xfrm>
              <a:off x="1147" y="3425"/>
              <a:ext cx="115" cy="10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67" name="Rectangle 268"/>
            <p:cNvSpPr>
              <a:spLocks noChangeArrowheads="1"/>
            </p:cNvSpPr>
            <p:nvPr/>
          </p:nvSpPr>
          <p:spPr bwMode="auto">
            <a:xfrm>
              <a:off x="1147" y="3314"/>
              <a:ext cx="115" cy="111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68" name="Rectangle 269"/>
            <p:cNvSpPr>
              <a:spLocks noChangeArrowheads="1"/>
            </p:cNvSpPr>
            <p:nvPr/>
          </p:nvSpPr>
          <p:spPr bwMode="auto">
            <a:xfrm>
              <a:off x="1147" y="3203"/>
              <a:ext cx="115" cy="111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69" name="Rectangle 270"/>
            <p:cNvSpPr>
              <a:spLocks noChangeArrowheads="1"/>
            </p:cNvSpPr>
            <p:nvPr/>
          </p:nvSpPr>
          <p:spPr bwMode="auto">
            <a:xfrm>
              <a:off x="1147" y="3094"/>
              <a:ext cx="115" cy="10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70" name="Rectangle 271"/>
            <p:cNvSpPr>
              <a:spLocks noChangeArrowheads="1"/>
            </p:cNvSpPr>
            <p:nvPr/>
          </p:nvSpPr>
          <p:spPr bwMode="auto">
            <a:xfrm>
              <a:off x="1147" y="2983"/>
              <a:ext cx="115" cy="111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71" name="Rectangle 272"/>
            <p:cNvSpPr>
              <a:spLocks noChangeArrowheads="1"/>
            </p:cNvSpPr>
            <p:nvPr/>
          </p:nvSpPr>
          <p:spPr bwMode="auto">
            <a:xfrm>
              <a:off x="1147" y="2872"/>
              <a:ext cx="115" cy="11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72" name="Rectangle 273"/>
            <p:cNvSpPr>
              <a:spLocks noChangeArrowheads="1"/>
            </p:cNvSpPr>
            <p:nvPr/>
          </p:nvSpPr>
          <p:spPr bwMode="auto">
            <a:xfrm>
              <a:off x="1147" y="2763"/>
              <a:ext cx="115" cy="1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73" name="Rectangle 274"/>
            <p:cNvSpPr>
              <a:spLocks noChangeArrowheads="1"/>
            </p:cNvSpPr>
            <p:nvPr/>
          </p:nvSpPr>
          <p:spPr bwMode="auto">
            <a:xfrm>
              <a:off x="1147" y="2651"/>
              <a:ext cx="115" cy="112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74" name="Rectangle 275"/>
            <p:cNvSpPr>
              <a:spLocks noChangeArrowheads="1"/>
            </p:cNvSpPr>
            <p:nvPr/>
          </p:nvSpPr>
          <p:spPr bwMode="auto">
            <a:xfrm>
              <a:off x="1147" y="2540"/>
              <a:ext cx="115" cy="111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75" name="Rectangle 276"/>
            <p:cNvSpPr>
              <a:spLocks noChangeArrowheads="1"/>
            </p:cNvSpPr>
            <p:nvPr/>
          </p:nvSpPr>
          <p:spPr bwMode="auto">
            <a:xfrm>
              <a:off x="1147" y="2431"/>
              <a:ext cx="115" cy="109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76" name="Rectangle 277"/>
            <p:cNvSpPr>
              <a:spLocks noChangeArrowheads="1"/>
            </p:cNvSpPr>
            <p:nvPr/>
          </p:nvSpPr>
          <p:spPr bwMode="auto">
            <a:xfrm>
              <a:off x="1147" y="2320"/>
              <a:ext cx="115" cy="111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77" name="Line 278"/>
            <p:cNvSpPr>
              <a:spLocks noChangeShapeType="1"/>
            </p:cNvSpPr>
            <p:nvPr/>
          </p:nvSpPr>
          <p:spPr bwMode="auto">
            <a:xfrm>
              <a:off x="1147" y="2320"/>
              <a:ext cx="11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8" name="Line 279"/>
            <p:cNvSpPr>
              <a:spLocks noChangeShapeType="1"/>
            </p:cNvSpPr>
            <p:nvPr/>
          </p:nvSpPr>
          <p:spPr bwMode="auto">
            <a:xfrm>
              <a:off x="1147" y="2431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9" name="Line 280"/>
            <p:cNvSpPr>
              <a:spLocks noChangeShapeType="1"/>
            </p:cNvSpPr>
            <p:nvPr/>
          </p:nvSpPr>
          <p:spPr bwMode="auto">
            <a:xfrm>
              <a:off x="1147" y="2540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0" name="Line 281"/>
            <p:cNvSpPr>
              <a:spLocks noChangeShapeType="1"/>
            </p:cNvSpPr>
            <p:nvPr/>
          </p:nvSpPr>
          <p:spPr bwMode="auto">
            <a:xfrm>
              <a:off x="1147" y="2651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1" name="Line 282"/>
            <p:cNvSpPr>
              <a:spLocks noChangeShapeType="1"/>
            </p:cNvSpPr>
            <p:nvPr/>
          </p:nvSpPr>
          <p:spPr bwMode="auto">
            <a:xfrm>
              <a:off x="1147" y="2763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2" name="Line 283"/>
            <p:cNvSpPr>
              <a:spLocks noChangeShapeType="1"/>
            </p:cNvSpPr>
            <p:nvPr/>
          </p:nvSpPr>
          <p:spPr bwMode="auto">
            <a:xfrm>
              <a:off x="1147" y="2872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3" name="Line 284"/>
            <p:cNvSpPr>
              <a:spLocks noChangeShapeType="1"/>
            </p:cNvSpPr>
            <p:nvPr/>
          </p:nvSpPr>
          <p:spPr bwMode="auto">
            <a:xfrm>
              <a:off x="1147" y="2983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4" name="Line 285"/>
            <p:cNvSpPr>
              <a:spLocks noChangeShapeType="1"/>
            </p:cNvSpPr>
            <p:nvPr/>
          </p:nvSpPr>
          <p:spPr bwMode="auto">
            <a:xfrm>
              <a:off x="1147" y="3094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5" name="Line 286"/>
            <p:cNvSpPr>
              <a:spLocks noChangeShapeType="1"/>
            </p:cNvSpPr>
            <p:nvPr/>
          </p:nvSpPr>
          <p:spPr bwMode="auto">
            <a:xfrm>
              <a:off x="1147" y="3203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6" name="Line 287"/>
            <p:cNvSpPr>
              <a:spLocks noChangeShapeType="1"/>
            </p:cNvSpPr>
            <p:nvPr/>
          </p:nvSpPr>
          <p:spPr bwMode="auto">
            <a:xfrm>
              <a:off x="1147" y="3314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" name="Line 288"/>
            <p:cNvSpPr>
              <a:spLocks noChangeShapeType="1"/>
            </p:cNvSpPr>
            <p:nvPr/>
          </p:nvSpPr>
          <p:spPr bwMode="auto">
            <a:xfrm>
              <a:off x="1147" y="3425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8" name="Line 289"/>
            <p:cNvSpPr>
              <a:spLocks noChangeShapeType="1"/>
            </p:cNvSpPr>
            <p:nvPr/>
          </p:nvSpPr>
          <p:spPr bwMode="auto">
            <a:xfrm>
              <a:off x="1147" y="3534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9" name="Line 290"/>
            <p:cNvSpPr>
              <a:spLocks noChangeShapeType="1"/>
            </p:cNvSpPr>
            <p:nvPr/>
          </p:nvSpPr>
          <p:spPr bwMode="auto">
            <a:xfrm>
              <a:off x="1147" y="3646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0" name="Line 291"/>
            <p:cNvSpPr>
              <a:spLocks noChangeShapeType="1"/>
            </p:cNvSpPr>
            <p:nvPr/>
          </p:nvSpPr>
          <p:spPr bwMode="auto">
            <a:xfrm>
              <a:off x="1147" y="3757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1" name="Line 292"/>
            <p:cNvSpPr>
              <a:spLocks noChangeShapeType="1"/>
            </p:cNvSpPr>
            <p:nvPr/>
          </p:nvSpPr>
          <p:spPr bwMode="auto">
            <a:xfrm>
              <a:off x="1147" y="3866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2" name="Line 293"/>
            <p:cNvSpPr>
              <a:spLocks noChangeShapeType="1"/>
            </p:cNvSpPr>
            <p:nvPr/>
          </p:nvSpPr>
          <p:spPr bwMode="auto">
            <a:xfrm>
              <a:off x="1147" y="3977"/>
              <a:ext cx="11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3" name="Line 294"/>
            <p:cNvSpPr>
              <a:spLocks noChangeShapeType="1"/>
            </p:cNvSpPr>
            <p:nvPr/>
          </p:nvSpPr>
          <p:spPr bwMode="auto">
            <a:xfrm>
              <a:off x="1147" y="2320"/>
              <a:ext cx="0" cy="165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4" name="Line 295"/>
            <p:cNvSpPr>
              <a:spLocks noChangeShapeType="1"/>
            </p:cNvSpPr>
            <p:nvPr/>
          </p:nvSpPr>
          <p:spPr bwMode="auto">
            <a:xfrm>
              <a:off x="1262" y="2320"/>
              <a:ext cx="0" cy="165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5" name="Rectangle 296"/>
            <p:cNvSpPr>
              <a:spLocks noChangeArrowheads="1"/>
            </p:cNvSpPr>
            <p:nvPr/>
          </p:nvSpPr>
          <p:spPr bwMode="auto">
            <a:xfrm>
              <a:off x="2948" y="2141"/>
              <a:ext cx="115" cy="11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96" name="Rectangle 297"/>
            <p:cNvSpPr>
              <a:spLocks noChangeArrowheads="1"/>
            </p:cNvSpPr>
            <p:nvPr/>
          </p:nvSpPr>
          <p:spPr bwMode="auto">
            <a:xfrm>
              <a:off x="2833" y="2141"/>
              <a:ext cx="115" cy="1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97" name="Rectangle 298"/>
            <p:cNvSpPr>
              <a:spLocks noChangeArrowheads="1"/>
            </p:cNvSpPr>
            <p:nvPr/>
          </p:nvSpPr>
          <p:spPr bwMode="auto">
            <a:xfrm>
              <a:off x="2718" y="2141"/>
              <a:ext cx="115" cy="11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98" name="Rectangle 299"/>
            <p:cNvSpPr>
              <a:spLocks noChangeArrowheads="1"/>
            </p:cNvSpPr>
            <p:nvPr/>
          </p:nvSpPr>
          <p:spPr bwMode="auto">
            <a:xfrm>
              <a:off x="2603" y="2141"/>
              <a:ext cx="115" cy="1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99" name="Rectangle 300"/>
            <p:cNvSpPr>
              <a:spLocks noChangeArrowheads="1"/>
            </p:cNvSpPr>
            <p:nvPr/>
          </p:nvSpPr>
          <p:spPr bwMode="auto">
            <a:xfrm>
              <a:off x="2488" y="2141"/>
              <a:ext cx="115" cy="111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00" name="Rectangle 301"/>
            <p:cNvSpPr>
              <a:spLocks noChangeArrowheads="1"/>
            </p:cNvSpPr>
            <p:nvPr/>
          </p:nvSpPr>
          <p:spPr bwMode="auto">
            <a:xfrm>
              <a:off x="2373" y="2141"/>
              <a:ext cx="115" cy="111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01" name="Rectangle 302"/>
            <p:cNvSpPr>
              <a:spLocks noChangeArrowheads="1"/>
            </p:cNvSpPr>
            <p:nvPr/>
          </p:nvSpPr>
          <p:spPr bwMode="auto">
            <a:xfrm>
              <a:off x="2258" y="2141"/>
              <a:ext cx="115" cy="11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02" name="Rectangle 303"/>
            <p:cNvSpPr>
              <a:spLocks noChangeArrowheads="1"/>
            </p:cNvSpPr>
            <p:nvPr/>
          </p:nvSpPr>
          <p:spPr bwMode="auto">
            <a:xfrm>
              <a:off x="2143" y="2141"/>
              <a:ext cx="115" cy="111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03" name="Rectangle 304"/>
            <p:cNvSpPr>
              <a:spLocks noChangeArrowheads="1"/>
            </p:cNvSpPr>
            <p:nvPr/>
          </p:nvSpPr>
          <p:spPr bwMode="auto">
            <a:xfrm>
              <a:off x="2028" y="2141"/>
              <a:ext cx="115" cy="111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04" name="Rectangle 305"/>
            <p:cNvSpPr>
              <a:spLocks noChangeArrowheads="1"/>
            </p:cNvSpPr>
            <p:nvPr/>
          </p:nvSpPr>
          <p:spPr bwMode="auto">
            <a:xfrm>
              <a:off x="1913" y="2141"/>
              <a:ext cx="115" cy="11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05" name="Rectangle 306"/>
            <p:cNvSpPr>
              <a:spLocks noChangeArrowheads="1"/>
            </p:cNvSpPr>
            <p:nvPr/>
          </p:nvSpPr>
          <p:spPr bwMode="auto">
            <a:xfrm>
              <a:off x="1798" y="2141"/>
              <a:ext cx="115" cy="111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06" name="Rectangle 307"/>
            <p:cNvSpPr>
              <a:spLocks noChangeArrowheads="1"/>
            </p:cNvSpPr>
            <p:nvPr/>
          </p:nvSpPr>
          <p:spPr bwMode="auto">
            <a:xfrm>
              <a:off x="1683" y="2141"/>
              <a:ext cx="115" cy="11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07" name="Rectangle 308"/>
            <p:cNvSpPr>
              <a:spLocks noChangeArrowheads="1"/>
            </p:cNvSpPr>
            <p:nvPr/>
          </p:nvSpPr>
          <p:spPr bwMode="auto">
            <a:xfrm>
              <a:off x="1568" y="2141"/>
              <a:ext cx="115" cy="111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08" name="Rectangle 309"/>
            <p:cNvSpPr>
              <a:spLocks noChangeArrowheads="1"/>
            </p:cNvSpPr>
            <p:nvPr/>
          </p:nvSpPr>
          <p:spPr bwMode="auto">
            <a:xfrm>
              <a:off x="1453" y="2141"/>
              <a:ext cx="115" cy="111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09" name="Rectangle 310"/>
            <p:cNvSpPr>
              <a:spLocks noChangeArrowheads="1"/>
            </p:cNvSpPr>
            <p:nvPr/>
          </p:nvSpPr>
          <p:spPr bwMode="auto">
            <a:xfrm>
              <a:off x="1338" y="2141"/>
              <a:ext cx="115" cy="111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10" name="Line 311"/>
            <p:cNvSpPr>
              <a:spLocks noChangeShapeType="1"/>
            </p:cNvSpPr>
            <p:nvPr/>
          </p:nvSpPr>
          <p:spPr bwMode="auto">
            <a:xfrm>
              <a:off x="1338" y="2141"/>
              <a:ext cx="172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1" name="Line 312"/>
            <p:cNvSpPr>
              <a:spLocks noChangeShapeType="1"/>
            </p:cNvSpPr>
            <p:nvPr/>
          </p:nvSpPr>
          <p:spPr bwMode="auto">
            <a:xfrm>
              <a:off x="1338" y="2252"/>
              <a:ext cx="172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2" name="Line 313"/>
            <p:cNvSpPr>
              <a:spLocks noChangeShapeType="1"/>
            </p:cNvSpPr>
            <p:nvPr/>
          </p:nvSpPr>
          <p:spPr bwMode="auto">
            <a:xfrm>
              <a:off x="1338" y="2141"/>
              <a:ext cx="0" cy="11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3" name="Line 314"/>
            <p:cNvSpPr>
              <a:spLocks noChangeShapeType="1"/>
            </p:cNvSpPr>
            <p:nvPr/>
          </p:nvSpPr>
          <p:spPr bwMode="auto">
            <a:xfrm>
              <a:off x="1453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4" name="Line 315"/>
            <p:cNvSpPr>
              <a:spLocks noChangeShapeType="1"/>
            </p:cNvSpPr>
            <p:nvPr/>
          </p:nvSpPr>
          <p:spPr bwMode="auto">
            <a:xfrm>
              <a:off x="1568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5" name="Line 316"/>
            <p:cNvSpPr>
              <a:spLocks noChangeShapeType="1"/>
            </p:cNvSpPr>
            <p:nvPr/>
          </p:nvSpPr>
          <p:spPr bwMode="auto">
            <a:xfrm>
              <a:off x="1683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6" name="Line 317"/>
            <p:cNvSpPr>
              <a:spLocks noChangeShapeType="1"/>
            </p:cNvSpPr>
            <p:nvPr/>
          </p:nvSpPr>
          <p:spPr bwMode="auto">
            <a:xfrm>
              <a:off x="1798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7" name="Line 318"/>
            <p:cNvSpPr>
              <a:spLocks noChangeShapeType="1"/>
            </p:cNvSpPr>
            <p:nvPr/>
          </p:nvSpPr>
          <p:spPr bwMode="auto">
            <a:xfrm>
              <a:off x="1913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" name="Line 319"/>
            <p:cNvSpPr>
              <a:spLocks noChangeShapeType="1"/>
            </p:cNvSpPr>
            <p:nvPr/>
          </p:nvSpPr>
          <p:spPr bwMode="auto">
            <a:xfrm>
              <a:off x="2028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9" name="Line 320"/>
            <p:cNvSpPr>
              <a:spLocks noChangeShapeType="1"/>
            </p:cNvSpPr>
            <p:nvPr/>
          </p:nvSpPr>
          <p:spPr bwMode="auto">
            <a:xfrm>
              <a:off x="2143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0" name="Line 321"/>
            <p:cNvSpPr>
              <a:spLocks noChangeShapeType="1"/>
            </p:cNvSpPr>
            <p:nvPr/>
          </p:nvSpPr>
          <p:spPr bwMode="auto">
            <a:xfrm>
              <a:off x="2258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1" name="Line 322"/>
            <p:cNvSpPr>
              <a:spLocks noChangeShapeType="1"/>
            </p:cNvSpPr>
            <p:nvPr/>
          </p:nvSpPr>
          <p:spPr bwMode="auto">
            <a:xfrm>
              <a:off x="2373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2" name="Line 323"/>
            <p:cNvSpPr>
              <a:spLocks noChangeShapeType="1"/>
            </p:cNvSpPr>
            <p:nvPr/>
          </p:nvSpPr>
          <p:spPr bwMode="auto">
            <a:xfrm>
              <a:off x="2488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3" name="Line 324"/>
            <p:cNvSpPr>
              <a:spLocks noChangeShapeType="1"/>
            </p:cNvSpPr>
            <p:nvPr/>
          </p:nvSpPr>
          <p:spPr bwMode="auto">
            <a:xfrm>
              <a:off x="2603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4" name="Line 325"/>
            <p:cNvSpPr>
              <a:spLocks noChangeShapeType="1"/>
            </p:cNvSpPr>
            <p:nvPr/>
          </p:nvSpPr>
          <p:spPr bwMode="auto">
            <a:xfrm>
              <a:off x="2718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5" name="Line 326"/>
            <p:cNvSpPr>
              <a:spLocks noChangeShapeType="1"/>
            </p:cNvSpPr>
            <p:nvPr/>
          </p:nvSpPr>
          <p:spPr bwMode="auto">
            <a:xfrm>
              <a:off x="2833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6" name="Line 327"/>
            <p:cNvSpPr>
              <a:spLocks noChangeShapeType="1"/>
            </p:cNvSpPr>
            <p:nvPr/>
          </p:nvSpPr>
          <p:spPr bwMode="auto">
            <a:xfrm>
              <a:off x="2948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7" name="Line 328"/>
            <p:cNvSpPr>
              <a:spLocks noChangeShapeType="1"/>
            </p:cNvSpPr>
            <p:nvPr/>
          </p:nvSpPr>
          <p:spPr bwMode="auto">
            <a:xfrm>
              <a:off x="3063" y="2141"/>
              <a:ext cx="0" cy="11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8" name="Line 329"/>
            <p:cNvSpPr>
              <a:spLocks noChangeShapeType="1"/>
            </p:cNvSpPr>
            <p:nvPr/>
          </p:nvSpPr>
          <p:spPr bwMode="auto">
            <a:xfrm>
              <a:off x="1679" y="2889"/>
              <a:ext cx="703" cy="65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9" name="Line 330"/>
            <p:cNvSpPr>
              <a:spLocks noChangeShapeType="1"/>
            </p:cNvSpPr>
            <p:nvPr/>
          </p:nvSpPr>
          <p:spPr bwMode="auto">
            <a:xfrm flipH="1">
              <a:off x="2382" y="3547"/>
              <a:ext cx="204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0" name="Line 331"/>
            <p:cNvSpPr>
              <a:spLocks noChangeShapeType="1"/>
            </p:cNvSpPr>
            <p:nvPr/>
          </p:nvSpPr>
          <p:spPr bwMode="auto">
            <a:xfrm>
              <a:off x="2586" y="3547"/>
              <a:ext cx="453" cy="431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1" name="Line 332"/>
            <p:cNvSpPr>
              <a:spLocks noChangeShapeType="1"/>
            </p:cNvSpPr>
            <p:nvPr/>
          </p:nvSpPr>
          <p:spPr bwMode="auto">
            <a:xfrm>
              <a:off x="1330" y="2320"/>
              <a:ext cx="363" cy="341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2" name="Line 333"/>
            <p:cNvSpPr>
              <a:spLocks noChangeShapeType="1"/>
            </p:cNvSpPr>
            <p:nvPr/>
          </p:nvSpPr>
          <p:spPr bwMode="auto">
            <a:xfrm flipH="1">
              <a:off x="1679" y="2662"/>
              <a:ext cx="0" cy="227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81941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</a:t>
            </a:r>
            <a:r>
              <a:rPr lang="en-US" dirty="0" smtClean="0"/>
              <a:t>programming on a grid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835696" y="1988840"/>
            <a:ext cx="144000" cy="14401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5286095" y="3645024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6300208" y="3645024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Arrow Connector 7"/>
          <p:cNvCxnSpPr>
            <a:stCxn id="7" idx="4"/>
            <a:endCxn id="10" idx="0"/>
          </p:cNvCxnSpPr>
          <p:nvPr/>
        </p:nvCxnSpPr>
        <p:spPr>
          <a:xfrm>
            <a:off x="6372208" y="3789040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286095" y="4365104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6300208" y="4365104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1" name="Straight Arrow Connector 10"/>
          <p:cNvCxnSpPr>
            <a:stCxn id="9" idx="6"/>
            <a:endCxn id="10" idx="2"/>
          </p:cNvCxnSpPr>
          <p:nvPr/>
        </p:nvCxnSpPr>
        <p:spPr>
          <a:xfrm>
            <a:off x="5430095" y="4437112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5"/>
            <a:endCxn id="10" idx="1"/>
          </p:cNvCxnSpPr>
          <p:nvPr/>
        </p:nvCxnSpPr>
        <p:spPr>
          <a:xfrm>
            <a:off x="5409007" y="3767949"/>
            <a:ext cx="912289" cy="61824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493966" y="1700808"/>
            <a:ext cx="1053698" cy="467762"/>
          </a:xfrm>
          <a:prstGeom prst="wedgeRoundRectCallout">
            <a:avLst>
              <a:gd name="adj1" fmla="val 73661"/>
              <a:gd name="adj2" fmla="val 19059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Start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907749" y="2138432"/>
            <a:ext cx="3378345" cy="2247763"/>
          </a:xfrm>
          <a:custGeom>
            <a:avLst/>
            <a:gdLst>
              <a:gd name="connsiteX0" fmla="*/ 2330 w 2958890"/>
              <a:gd name="connsiteY0" fmla="*/ 0 h 2743200"/>
              <a:gd name="connsiteX1" fmla="*/ 83610 w 2958890"/>
              <a:gd name="connsiteY1" fmla="*/ 497840 h 2743200"/>
              <a:gd name="connsiteX2" fmla="*/ 550970 w 2958890"/>
              <a:gd name="connsiteY2" fmla="*/ 873760 h 2743200"/>
              <a:gd name="connsiteX3" fmla="*/ 1191050 w 2958890"/>
              <a:gd name="connsiteY3" fmla="*/ 955040 h 2743200"/>
              <a:gd name="connsiteX4" fmla="*/ 1617770 w 2958890"/>
              <a:gd name="connsiteY4" fmla="*/ 1249680 h 2743200"/>
              <a:gd name="connsiteX5" fmla="*/ 1760010 w 2958890"/>
              <a:gd name="connsiteY5" fmla="*/ 1838960 h 2743200"/>
              <a:gd name="connsiteX6" fmla="*/ 1831130 w 2958890"/>
              <a:gd name="connsiteY6" fmla="*/ 2062480 h 2743200"/>
              <a:gd name="connsiteX7" fmla="*/ 2156250 w 2958890"/>
              <a:gd name="connsiteY7" fmla="*/ 2377440 h 2743200"/>
              <a:gd name="connsiteX8" fmla="*/ 2572810 w 2958890"/>
              <a:gd name="connsiteY8" fmla="*/ 2682240 h 2743200"/>
              <a:gd name="connsiteX9" fmla="*/ 2958890 w 2958890"/>
              <a:gd name="connsiteY9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8890" h="2743200">
                <a:moveTo>
                  <a:pt x="2330" y="0"/>
                </a:moveTo>
                <a:cubicBezTo>
                  <a:pt x="-2750" y="176106"/>
                  <a:pt x="-7830" y="352213"/>
                  <a:pt x="83610" y="497840"/>
                </a:cubicBezTo>
                <a:cubicBezTo>
                  <a:pt x="175050" y="643467"/>
                  <a:pt x="366397" y="797560"/>
                  <a:pt x="550970" y="873760"/>
                </a:cubicBezTo>
                <a:cubicBezTo>
                  <a:pt x="735543" y="949960"/>
                  <a:pt x="1013250" y="892387"/>
                  <a:pt x="1191050" y="955040"/>
                </a:cubicBezTo>
                <a:cubicBezTo>
                  <a:pt x="1368850" y="1017693"/>
                  <a:pt x="1522943" y="1102360"/>
                  <a:pt x="1617770" y="1249680"/>
                </a:cubicBezTo>
                <a:cubicBezTo>
                  <a:pt x="1712597" y="1397000"/>
                  <a:pt x="1724450" y="1703493"/>
                  <a:pt x="1760010" y="1838960"/>
                </a:cubicBezTo>
                <a:cubicBezTo>
                  <a:pt x="1795570" y="1974427"/>
                  <a:pt x="1765090" y="1972733"/>
                  <a:pt x="1831130" y="2062480"/>
                </a:cubicBezTo>
                <a:cubicBezTo>
                  <a:pt x="1897170" y="2152227"/>
                  <a:pt x="2032637" y="2274147"/>
                  <a:pt x="2156250" y="2377440"/>
                </a:cubicBezTo>
                <a:cubicBezTo>
                  <a:pt x="2279863" y="2480733"/>
                  <a:pt x="2439037" y="2621280"/>
                  <a:pt x="2572810" y="2682240"/>
                </a:cubicBezTo>
                <a:cubicBezTo>
                  <a:pt x="2706583" y="2743200"/>
                  <a:pt x="2832736" y="2743200"/>
                  <a:pt x="2958890" y="2743200"/>
                </a:cubicBezTo>
              </a:path>
            </a:pathLst>
          </a:custGeom>
          <a:noFill/>
          <a:ln>
            <a:solidFill>
              <a:schemeClr val="accent5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Freeform 14"/>
          <p:cNvSpPr/>
          <p:nvPr/>
        </p:nvSpPr>
        <p:spPr>
          <a:xfrm>
            <a:off x="3275856" y="2908752"/>
            <a:ext cx="2082239" cy="756000"/>
          </a:xfrm>
          <a:custGeom>
            <a:avLst/>
            <a:gdLst>
              <a:gd name="connsiteX0" fmla="*/ 0 w 1961354"/>
              <a:gd name="connsiteY0" fmla="*/ 0 h 995680"/>
              <a:gd name="connsiteX1" fmla="*/ 782320 w 1961354"/>
              <a:gd name="connsiteY1" fmla="*/ 10160 h 995680"/>
              <a:gd name="connsiteX2" fmla="*/ 1127760 w 1961354"/>
              <a:gd name="connsiteY2" fmla="*/ 30480 h 995680"/>
              <a:gd name="connsiteX3" fmla="*/ 1452880 w 1961354"/>
              <a:gd name="connsiteY3" fmla="*/ 172720 h 995680"/>
              <a:gd name="connsiteX4" fmla="*/ 1879600 w 1961354"/>
              <a:gd name="connsiteY4" fmla="*/ 396240 h 995680"/>
              <a:gd name="connsiteX5" fmla="*/ 1960880 w 1961354"/>
              <a:gd name="connsiteY5" fmla="*/ 995680 h 995680"/>
              <a:gd name="connsiteX0" fmla="*/ 0 w 1961354"/>
              <a:gd name="connsiteY0" fmla="*/ 3010 h 998690"/>
              <a:gd name="connsiteX1" fmla="*/ 782320 w 1961354"/>
              <a:gd name="connsiteY1" fmla="*/ 13170 h 998690"/>
              <a:gd name="connsiteX2" fmla="*/ 1127760 w 1961354"/>
              <a:gd name="connsiteY2" fmla="*/ 33490 h 998690"/>
              <a:gd name="connsiteX3" fmla="*/ 1879600 w 1961354"/>
              <a:gd name="connsiteY3" fmla="*/ 399250 h 998690"/>
              <a:gd name="connsiteX4" fmla="*/ 1960880 w 1961354"/>
              <a:gd name="connsiteY4" fmla="*/ 998690 h 998690"/>
              <a:gd name="connsiteX0" fmla="*/ 0 w 1961563"/>
              <a:gd name="connsiteY0" fmla="*/ 0 h 995680"/>
              <a:gd name="connsiteX1" fmla="*/ 782320 w 1961563"/>
              <a:gd name="connsiteY1" fmla="*/ 10160 h 995680"/>
              <a:gd name="connsiteX2" fmla="*/ 1432560 w 1961563"/>
              <a:gd name="connsiteY2" fmla="*/ 60960 h 995680"/>
              <a:gd name="connsiteX3" fmla="*/ 1879600 w 1961563"/>
              <a:gd name="connsiteY3" fmla="*/ 396240 h 995680"/>
              <a:gd name="connsiteX4" fmla="*/ 1960880 w 1961563"/>
              <a:gd name="connsiteY4" fmla="*/ 995680 h 99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1563" h="995680">
                <a:moveTo>
                  <a:pt x="0" y="0"/>
                </a:moveTo>
                <a:cubicBezTo>
                  <a:pt x="260773" y="3387"/>
                  <a:pt x="543560" y="0"/>
                  <a:pt x="782320" y="10160"/>
                </a:cubicBezTo>
                <a:cubicBezTo>
                  <a:pt x="1021080" y="20320"/>
                  <a:pt x="1249680" y="-3387"/>
                  <a:pt x="1432560" y="60960"/>
                </a:cubicBezTo>
                <a:cubicBezTo>
                  <a:pt x="1615440" y="125307"/>
                  <a:pt x="1791547" y="240453"/>
                  <a:pt x="1879600" y="396240"/>
                </a:cubicBezTo>
                <a:cubicBezTo>
                  <a:pt x="1967653" y="552027"/>
                  <a:pt x="1962573" y="764540"/>
                  <a:pt x="1960880" y="995680"/>
                </a:cubicBezTo>
              </a:path>
            </a:pathLst>
          </a:custGeom>
          <a:noFill/>
          <a:ln>
            <a:solidFill>
              <a:schemeClr val="accent5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Freeform 15"/>
          <p:cNvSpPr/>
          <p:nvPr/>
        </p:nvSpPr>
        <p:spPr>
          <a:xfrm>
            <a:off x="1991360" y="2053832"/>
            <a:ext cx="4329936" cy="1591191"/>
          </a:xfrm>
          <a:custGeom>
            <a:avLst/>
            <a:gdLst>
              <a:gd name="connsiteX0" fmla="*/ 0 w 3931920"/>
              <a:gd name="connsiteY0" fmla="*/ 0 h 2032000"/>
              <a:gd name="connsiteX1" fmla="*/ 1574800 w 3931920"/>
              <a:gd name="connsiteY1" fmla="*/ 0 h 2032000"/>
              <a:gd name="connsiteX2" fmla="*/ 2763520 w 3931920"/>
              <a:gd name="connsiteY2" fmla="*/ 40640 h 2032000"/>
              <a:gd name="connsiteX3" fmla="*/ 2976880 w 3931920"/>
              <a:gd name="connsiteY3" fmla="*/ 254000 h 2032000"/>
              <a:gd name="connsiteX4" fmla="*/ 2997200 w 3931920"/>
              <a:gd name="connsiteY4" fmla="*/ 853440 h 2032000"/>
              <a:gd name="connsiteX5" fmla="*/ 3119120 w 3931920"/>
              <a:gd name="connsiteY5" fmla="*/ 985520 h 2032000"/>
              <a:gd name="connsiteX6" fmla="*/ 3931920 w 3931920"/>
              <a:gd name="connsiteY6" fmla="*/ 2032000 h 2032000"/>
              <a:gd name="connsiteX0" fmla="*/ 0 w 3931920"/>
              <a:gd name="connsiteY0" fmla="*/ 0 h 2032000"/>
              <a:gd name="connsiteX1" fmla="*/ 1574800 w 3931920"/>
              <a:gd name="connsiteY1" fmla="*/ 0 h 2032000"/>
              <a:gd name="connsiteX2" fmla="*/ 2763520 w 3931920"/>
              <a:gd name="connsiteY2" fmla="*/ 40640 h 2032000"/>
              <a:gd name="connsiteX3" fmla="*/ 2976880 w 3931920"/>
              <a:gd name="connsiteY3" fmla="*/ 254000 h 2032000"/>
              <a:gd name="connsiteX4" fmla="*/ 3119120 w 3931920"/>
              <a:gd name="connsiteY4" fmla="*/ 985520 h 2032000"/>
              <a:gd name="connsiteX5" fmla="*/ 3931920 w 3931920"/>
              <a:gd name="connsiteY5" fmla="*/ 2032000 h 2032000"/>
              <a:gd name="connsiteX0" fmla="*/ 0 w 3931920"/>
              <a:gd name="connsiteY0" fmla="*/ 0 h 2032000"/>
              <a:gd name="connsiteX1" fmla="*/ 1574800 w 3931920"/>
              <a:gd name="connsiteY1" fmla="*/ 0 h 2032000"/>
              <a:gd name="connsiteX2" fmla="*/ 2763520 w 3931920"/>
              <a:gd name="connsiteY2" fmla="*/ 40640 h 2032000"/>
              <a:gd name="connsiteX3" fmla="*/ 3027680 w 3931920"/>
              <a:gd name="connsiteY3" fmla="*/ 355600 h 2032000"/>
              <a:gd name="connsiteX4" fmla="*/ 3119120 w 3931920"/>
              <a:gd name="connsiteY4" fmla="*/ 985520 h 2032000"/>
              <a:gd name="connsiteX5" fmla="*/ 3931920 w 3931920"/>
              <a:gd name="connsiteY5" fmla="*/ 2032000 h 2032000"/>
              <a:gd name="connsiteX0" fmla="*/ 0 w 3931920"/>
              <a:gd name="connsiteY0" fmla="*/ 4247 h 2036247"/>
              <a:gd name="connsiteX1" fmla="*/ 1574800 w 3931920"/>
              <a:gd name="connsiteY1" fmla="*/ 4247 h 2036247"/>
              <a:gd name="connsiteX2" fmla="*/ 2763520 w 3931920"/>
              <a:gd name="connsiteY2" fmla="*/ 44887 h 2036247"/>
              <a:gd name="connsiteX3" fmla="*/ 3027680 w 3931920"/>
              <a:gd name="connsiteY3" fmla="*/ 437858 h 2036247"/>
              <a:gd name="connsiteX4" fmla="*/ 3119120 w 3931920"/>
              <a:gd name="connsiteY4" fmla="*/ 989767 h 2036247"/>
              <a:gd name="connsiteX5" fmla="*/ 3931920 w 3931920"/>
              <a:gd name="connsiteY5" fmla="*/ 2036247 h 2036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1920" h="2036247">
                <a:moveTo>
                  <a:pt x="0" y="4247"/>
                </a:moveTo>
                <a:lnTo>
                  <a:pt x="1574800" y="4247"/>
                </a:lnTo>
                <a:cubicBezTo>
                  <a:pt x="2035387" y="11020"/>
                  <a:pt x="2521373" y="-27381"/>
                  <a:pt x="2763520" y="44887"/>
                </a:cubicBezTo>
                <a:cubicBezTo>
                  <a:pt x="3005667" y="117155"/>
                  <a:pt x="2968413" y="280378"/>
                  <a:pt x="3027680" y="437858"/>
                </a:cubicBezTo>
                <a:cubicBezTo>
                  <a:pt x="3086947" y="595338"/>
                  <a:pt x="2968413" y="723369"/>
                  <a:pt x="3119120" y="989767"/>
                </a:cubicBezTo>
                <a:cubicBezTo>
                  <a:pt x="3269827" y="1256165"/>
                  <a:pt x="3603413" y="1611220"/>
                  <a:pt x="3931920" y="2036247"/>
                </a:cubicBezTo>
              </a:path>
            </a:pathLst>
          </a:custGeom>
          <a:noFill/>
          <a:ln>
            <a:solidFill>
              <a:schemeClr val="accent5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835696" y="4581128"/>
                <a:ext cx="5269776" cy="2025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lim/>
                        </m:limLow>
                      </m:fName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 </m:t>
                        </m:r>
                      </m:e>
                    </m:func>
                  </m:oMath>
                </a14:m>
                <a:r>
                  <a:rPr lang="en-CA" sz="2800" dirty="0" smtClean="0">
                    <a:solidFill>
                      <a:srgbClr val="C00000"/>
                    </a:solidFill>
                  </a:rPr>
                  <a:t>  </a:t>
                </a:r>
              </a:p>
              <a:p>
                <a:pPr algn="l" rtl="0"/>
                <a:r>
                  <a:rPr lang="en-US" sz="2800" dirty="0" smtClean="0">
                    <a:solidFill>
                      <a:srgbClr val="C00000"/>
                    </a:solidFill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CA" sz="2800" dirty="0" smtClean="0">
                    <a:solidFill>
                      <a:srgbClr val="C00000"/>
                    </a:solidFill>
                  </a:rPr>
                  <a:t>,</a:t>
                </a:r>
              </a:p>
              <a:p>
                <a:pPr algn="l" rtl="0"/>
                <a:r>
                  <a:rPr lang="en-US" sz="2800" dirty="0" smtClean="0">
                    <a:solidFill>
                      <a:srgbClr val="C00000"/>
                    </a:solidFill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CA" sz="2800" dirty="0" smtClean="0">
                  <a:solidFill>
                    <a:srgbClr val="C00000"/>
                  </a:solidFill>
                </a:endParaRPr>
              </a:p>
              <a:p>
                <a:pPr algn="l" rtl="0"/>
                <a:r>
                  <a:rPr lang="en-US" sz="2800" dirty="0" smtClean="0"/>
                  <a:t>Complexity?</a:t>
                </a:r>
                <a:endParaRPr lang="en-CA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581128"/>
                <a:ext cx="5269776" cy="2025555"/>
              </a:xfrm>
              <a:prstGeom prst="rect">
                <a:avLst/>
              </a:prstGeom>
              <a:blipFill rotWithShape="1">
                <a:blip r:embed="rId2"/>
                <a:stretch>
                  <a:fillRect l="-2312" r="-1387" b="-750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360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7"/>
            <a:ext cx="8039361" cy="825568"/>
          </a:xfrm>
        </p:spPr>
        <p:txBody>
          <a:bodyPr>
            <a:normAutofit fontScale="90000"/>
          </a:bodyPr>
          <a:lstStyle/>
          <a:p>
            <a:r>
              <a:rPr lang="en-US" dirty="0"/>
              <a:t>Probability interpretation: </a:t>
            </a:r>
            <a:r>
              <a:rPr lang="en-US" dirty="0" smtClean="0"/>
              <a:t>the Viterbi </a:t>
            </a:r>
            <a:r>
              <a:rPr lang="en-US" dirty="0"/>
              <a:t>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Markov chain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States: discrete set of disparity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  <m:nary>
                        <m:naryPr>
                          <m:chr m:val="∏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CA" dirty="0"/>
              </a:p>
              <a:p>
                <a:r>
                  <a:rPr lang="en-US" dirty="0"/>
                  <a:t>Log probabilities: product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CA" dirty="0"/>
                  <a:t> sum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619672" y="2330084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2633785" y="2330084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3647898" y="2330084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4662011" y="2330084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5676124" y="2330084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6690237" y="2330084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" name="Straight Arrow Connector 9"/>
          <p:cNvCxnSpPr>
            <a:stCxn id="4" idx="6"/>
            <a:endCxn id="5" idx="2"/>
          </p:cNvCxnSpPr>
          <p:nvPr/>
        </p:nvCxnSpPr>
        <p:spPr>
          <a:xfrm>
            <a:off x="1763672" y="2402092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6"/>
            <a:endCxn id="6" idx="2"/>
          </p:cNvCxnSpPr>
          <p:nvPr/>
        </p:nvCxnSpPr>
        <p:spPr>
          <a:xfrm>
            <a:off x="2777785" y="2402092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6"/>
            <a:endCxn id="8" idx="2"/>
          </p:cNvCxnSpPr>
          <p:nvPr/>
        </p:nvCxnSpPr>
        <p:spPr>
          <a:xfrm>
            <a:off x="4806011" y="2402092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6"/>
            <a:endCxn id="9" idx="2"/>
          </p:cNvCxnSpPr>
          <p:nvPr/>
        </p:nvCxnSpPr>
        <p:spPr>
          <a:xfrm>
            <a:off x="5820124" y="2402092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6"/>
            <a:endCxn id="7" idx="2"/>
          </p:cNvCxnSpPr>
          <p:nvPr/>
        </p:nvCxnSpPr>
        <p:spPr>
          <a:xfrm>
            <a:off x="3791898" y="2402092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6"/>
            <a:endCxn id="16" idx="2"/>
          </p:cNvCxnSpPr>
          <p:nvPr/>
        </p:nvCxnSpPr>
        <p:spPr>
          <a:xfrm>
            <a:off x="6834237" y="2402092"/>
            <a:ext cx="870111" cy="10408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704348" y="2340492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074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7"/>
            <a:ext cx="8039361" cy="825568"/>
          </a:xfrm>
        </p:spPr>
        <p:txBody>
          <a:bodyPr>
            <a:normAutofit fontScale="90000"/>
          </a:bodyPr>
          <a:lstStyle/>
          <a:p>
            <a:r>
              <a:rPr lang="en-US" dirty="0"/>
              <a:t>Probability interpretation: </a:t>
            </a:r>
            <a:r>
              <a:rPr lang="en-US" dirty="0" smtClean="0"/>
              <a:t>the Viterbi </a:t>
            </a:r>
            <a:r>
              <a:rPr lang="en-US" dirty="0"/>
              <a:t>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Markov chain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States: discrete set of disparity</a:t>
                </a:r>
                <a:endParaRPr lang="en-US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log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log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CA" dirty="0"/>
              </a:p>
              <a:p>
                <a:r>
                  <a:rPr lang="en-US" dirty="0"/>
                  <a:t>Maximum likelihood: minimize sum of negative logs</a:t>
                </a:r>
              </a:p>
              <a:p>
                <a:r>
                  <a:rPr lang="en-US" dirty="0"/>
                  <a:t>Viterbi algorithm: equivalent to shortest path</a:t>
                </a:r>
                <a:endParaRPr lang="en-CA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1918" r="-1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619672" y="2330084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2633785" y="2330084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3647898" y="2330084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4662011" y="2330084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5676124" y="2330084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6690237" y="2330084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" name="Straight Arrow Connector 9"/>
          <p:cNvCxnSpPr>
            <a:stCxn id="4" idx="6"/>
            <a:endCxn id="5" idx="2"/>
          </p:cNvCxnSpPr>
          <p:nvPr/>
        </p:nvCxnSpPr>
        <p:spPr>
          <a:xfrm>
            <a:off x="1763672" y="2402092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6"/>
            <a:endCxn id="6" idx="2"/>
          </p:cNvCxnSpPr>
          <p:nvPr/>
        </p:nvCxnSpPr>
        <p:spPr>
          <a:xfrm>
            <a:off x="2777785" y="2402092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6"/>
            <a:endCxn id="8" idx="2"/>
          </p:cNvCxnSpPr>
          <p:nvPr/>
        </p:nvCxnSpPr>
        <p:spPr>
          <a:xfrm>
            <a:off x="4806011" y="2402092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6"/>
            <a:endCxn id="9" idx="2"/>
          </p:cNvCxnSpPr>
          <p:nvPr/>
        </p:nvCxnSpPr>
        <p:spPr>
          <a:xfrm>
            <a:off x="5820124" y="2402092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6"/>
            <a:endCxn id="7" idx="2"/>
          </p:cNvCxnSpPr>
          <p:nvPr/>
        </p:nvCxnSpPr>
        <p:spPr>
          <a:xfrm>
            <a:off x="3791898" y="2402092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6"/>
            <a:endCxn id="16" idx="2"/>
          </p:cNvCxnSpPr>
          <p:nvPr/>
        </p:nvCxnSpPr>
        <p:spPr>
          <a:xfrm>
            <a:off x="6834237" y="2402092"/>
            <a:ext cx="870111" cy="10408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704348" y="2340492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978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</a:t>
            </a:r>
            <a:r>
              <a:rPr lang="en-US" dirty="0" smtClean="0"/>
              <a:t>programming</a:t>
            </a:r>
            <a:r>
              <a:rPr lang="en-US" dirty="0"/>
              <a:t>: </a:t>
            </a:r>
            <a:r>
              <a:rPr lang="en-US" dirty="0" smtClean="0"/>
              <a:t>pros </a:t>
            </a:r>
            <a:r>
              <a:rPr lang="en-US" dirty="0"/>
              <a:t>and </a:t>
            </a:r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Simple, efficient</a:t>
            </a:r>
          </a:p>
          <a:p>
            <a:pPr lvl="1"/>
            <a:r>
              <a:rPr lang="en-US" dirty="0"/>
              <a:t>Achieves global optimum</a:t>
            </a:r>
          </a:p>
          <a:p>
            <a:pPr lvl="1"/>
            <a:r>
              <a:rPr lang="en-US" dirty="0"/>
              <a:t>Generally works well</a:t>
            </a:r>
          </a:p>
          <a:p>
            <a:r>
              <a:rPr lang="en-US" dirty="0"/>
              <a:t>Disadvantages: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16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programming: pros and 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Simple, efficient</a:t>
            </a:r>
          </a:p>
          <a:p>
            <a:pPr lvl="1"/>
            <a:r>
              <a:rPr lang="en-US" dirty="0"/>
              <a:t>Achieves global optimum</a:t>
            </a:r>
          </a:p>
          <a:p>
            <a:pPr lvl="1"/>
            <a:r>
              <a:rPr lang="en-US" dirty="0"/>
              <a:t>Generally works well</a:t>
            </a:r>
          </a:p>
          <a:p>
            <a:r>
              <a:rPr lang="en-US" dirty="0"/>
              <a:t>Disadvantages:</a:t>
            </a:r>
          </a:p>
          <a:p>
            <a:pPr lvl="1"/>
            <a:r>
              <a:rPr lang="en-US" dirty="0"/>
              <a:t>Works separately on each </a:t>
            </a:r>
            <a:r>
              <a:rPr lang="en-US" dirty="0" err="1"/>
              <a:t>epipolar</a:t>
            </a:r>
            <a:r>
              <a:rPr lang="en-US" dirty="0"/>
              <a:t> line, </a:t>
            </a:r>
            <a:br>
              <a:rPr lang="en-US" dirty="0"/>
            </a:br>
            <a:r>
              <a:rPr lang="en-US" dirty="0"/>
              <a:t>does not enforce smoothness across </a:t>
            </a:r>
            <a:r>
              <a:rPr lang="en-US" dirty="0" err="1"/>
              <a:t>epipolars</a:t>
            </a:r>
            <a:endParaRPr lang="en-US" dirty="0"/>
          </a:p>
          <a:p>
            <a:pPr lvl="1"/>
            <a:r>
              <a:rPr lang="en-US" dirty="0"/>
              <a:t>Prefers </a:t>
            </a:r>
            <a:r>
              <a:rPr lang="en-US" dirty="0" err="1"/>
              <a:t>fronto</a:t>
            </a:r>
            <a:r>
              <a:rPr lang="en-US" dirty="0"/>
              <a:t>-parallel planes</a:t>
            </a:r>
          </a:p>
          <a:p>
            <a:pPr lvl="1"/>
            <a:r>
              <a:rPr lang="en-US" dirty="0"/>
              <a:t>Too local? (considers only immediate neighbors)</a:t>
            </a:r>
          </a:p>
        </p:txBody>
      </p:sp>
    </p:spTree>
    <p:extLst>
      <p:ext uri="{BB962C8B-B14F-4D97-AF65-F5344CB8AC3E}">
        <p14:creationId xmlns:p14="http://schemas.microsoft.com/office/powerpoint/2010/main" val="103736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</a:t>
            </a:r>
            <a:r>
              <a:rPr lang="en-US" dirty="0" smtClean="0"/>
              <a:t>random </a:t>
            </a:r>
            <a:r>
              <a:rPr lang="en-US" dirty="0"/>
              <a:t>f</a:t>
            </a:r>
            <a:r>
              <a:rPr lang="en-US" dirty="0" smtClean="0"/>
              <a:t>ield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Graph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/>
                </a:r>
                <a:br>
                  <a:rPr lang="en-US" dirty="0">
                    <a:solidFill>
                      <a:srgbClr val="C00000"/>
                    </a:solidFill>
                  </a:rPr>
                </a:br>
                <a:r>
                  <a:rPr lang="en-US" dirty="0"/>
                  <a:t>In our case: graph is</a:t>
                </a:r>
                <a:br>
                  <a:rPr lang="en-US" dirty="0"/>
                </a:br>
                <a:r>
                  <a:rPr lang="en-US" dirty="0"/>
                  <a:t>a 4-connected grid</a:t>
                </a:r>
                <a:br>
                  <a:rPr lang="en-US" dirty="0"/>
                </a:br>
                <a:r>
                  <a:rPr lang="en-US" dirty="0"/>
                  <a:t>representing one image</a:t>
                </a:r>
              </a:p>
              <a:p>
                <a:endParaRPr lang="en-US" dirty="0"/>
              </a:p>
              <a:p>
                <a:r>
                  <a:rPr lang="en-US" dirty="0"/>
                  <a:t>States: disparity</a:t>
                </a:r>
                <a:endParaRPr lang="en-CA" dirty="0"/>
              </a:p>
              <a:p>
                <a:endParaRPr lang="en-US" dirty="0"/>
              </a:p>
              <a:p>
                <a:r>
                  <a:rPr lang="en-US" dirty="0"/>
                  <a:t>Minimize energy of the 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𝒟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𝑞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)∈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CA" dirty="0"/>
              </a:p>
              <a:p>
                <a:r>
                  <a:rPr lang="en-US" dirty="0"/>
                  <a:t>Interpreted as negative log probabilities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1918" b="-2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5489457" y="1512741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6077838" y="1512741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6666220" y="1512741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7254602" y="1512741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7842983" y="1512741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4901075" y="1875396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5489457" y="1875396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6077838" y="1875396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6666220" y="1875396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Oval 12"/>
          <p:cNvSpPr/>
          <p:nvPr/>
        </p:nvSpPr>
        <p:spPr>
          <a:xfrm>
            <a:off x="7254602" y="1875396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7842983" y="1875396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984623" y="1545227"/>
            <a:ext cx="504834" cy="6299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573005" y="1548377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6"/>
            <a:endCxn id="10" idx="2"/>
          </p:cNvCxnSpPr>
          <p:nvPr/>
        </p:nvCxnSpPr>
        <p:spPr>
          <a:xfrm>
            <a:off x="4984623" y="1911032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749768" y="1548377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338149" y="1548377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161386" y="1548377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942849" y="1584012"/>
            <a:ext cx="0" cy="29138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4"/>
            <a:endCxn id="10" idx="0"/>
          </p:cNvCxnSpPr>
          <p:nvPr/>
        </p:nvCxnSpPr>
        <p:spPr>
          <a:xfrm>
            <a:off x="5531231" y="1584012"/>
            <a:ext cx="0" cy="29138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6"/>
            <a:endCxn id="11" idx="2"/>
          </p:cNvCxnSpPr>
          <p:nvPr/>
        </p:nvCxnSpPr>
        <p:spPr>
          <a:xfrm>
            <a:off x="5573005" y="1911032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6"/>
            <a:endCxn id="12" idx="2"/>
          </p:cNvCxnSpPr>
          <p:nvPr/>
        </p:nvCxnSpPr>
        <p:spPr>
          <a:xfrm>
            <a:off x="6161386" y="1911032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6"/>
            <a:endCxn id="13" idx="2"/>
          </p:cNvCxnSpPr>
          <p:nvPr/>
        </p:nvCxnSpPr>
        <p:spPr>
          <a:xfrm>
            <a:off x="6749768" y="1911032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3" idx="6"/>
            <a:endCxn id="14" idx="2"/>
          </p:cNvCxnSpPr>
          <p:nvPr/>
        </p:nvCxnSpPr>
        <p:spPr>
          <a:xfrm>
            <a:off x="7338149" y="1911032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5" idx="4"/>
            <a:endCxn id="11" idx="0"/>
          </p:cNvCxnSpPr>
          <p:nvPr/>
        </p:nvCxnSpPr>
        <p:spPr>
          <a:xfrm>
            <a:off x="6119612" y="1584012"/>
            <a:ext cx="0" cy="29138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4"/>
            <a:endCxn id="12" idx="0"/>
          </p:cNvCxnSpPr>
          <p:nvPr/>
        </p:nvCxnSpPr>
        <p:spPr>
          <a:xfrm>
            <a:off x="6707994" y="1584012"/>
            <a:ext cx="0" cy="29138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4"/>
            <a:endCxn id="13" idx="0"/>
          </p:cNvCxnSpPr>
          <p:nvPr/>
        </p:nvCxnSpPr>
        <p:spPr>
          <a:xfrm>
            <a:off x="7296376" y="1584012"/>
            <a:ext cx="0" cy="29138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4"/>
            <a:endCxn id="14" idx="0"/>
          </p:cNvCxnSpPr>
          <p:nvPr/>
        </p:nvCxnSpPr>
        <p:spPr>
          <a:xfrm>
            <a:off x="7884757" y="1584012"/>
            <a:ext cx="0" cy="29138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4901075" y="2231752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Oval 31"/>
          <p:cNvSpPr/>
          <p:nvPr/>
        </p:nvSpPr>
        <p:spPr>
          <a:xfrm>
            <a:off x="5489457" y="2231752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Oval 32"/>
          <p:cNvSpPr/>
          <p:nvPr/>
        </p:nvSpPr>
        <p:spPr>
          <a:xfrm>
            <a:off x="6077838" y="2231752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Oval 33"/>
          <p:cNvSpPr/>
          <p:nvPr/>
        </p:nvSpPr>
        <p:spPr>
          <a:xfrm>
            <a:off x="6666220" y="2231752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Oval 34"/>
          <p:cNvSpPr/>
          <p:nvPr/>
        </p:nvSpPr>
        <p:spPr>
          <a:xfrm>
            <a:off x="7254602" y="2231752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Oval 35"/>
          <p:cNvSpPr/>
          <p:nvPr/>
        </p:nvSpPr>
        <p:spPr>
          <a:xfrm>
            <a:off x="7842983" y="2231752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Oval 36"/>
          <p:cNvSpPr/>
          <p:nvPr/>
        </p:nvSpPr>
        <p:spPr>
          <a:xfrm>
            <a:off x="4901075" y="2588107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Oval 37"/>
          <p:cNvSpPr/>
          <p:nvPr/>
        </p:nvSpPr>
        <p:spPr>
          <a:xfrm>
            <a:off x="5489457" y="2588107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Oval 38"/>
          <p:cNvSpPr/>
          <p:nvPr/>
        </p:nvSpPr>
        <p:spPr>
          <a:xfrm>
            <a:off x="6077838" y="2588107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Oval 39"/>
          <p:cNvSpPr/>
          <p:nvPr/>
        </p:nvSpPr>
        <p:spPr>
          <a:xfrm>
            <a:off x="6666220" y="2588107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Oval 40"/>
          <p:cNvSpPr/>
          <p:nvPr/>
        </p:nvSpPr>
        <p:spPr>
          <a:xfrm>
            <a:off x="7254602" y="2588107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Oval 41"/>
          <p:cNvSpPr/>
          <p:nvPr/>
        </p:nvSpPr>
        <p:spPr>
          <a:xfrm>
            <a:off x="7842983" y="2588107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3" name="Straight Arrow Connector 42"/>
          <p:cNvCxnSpPr>
            <a:stCxn id="31" idx="6"/>
            <a:endCxn id="32" idx="2"/>
          </p:cNvCxnSpPr>
          <p:nvPr/>
        </p:nvCxnSpPr>
        <p:spPr>
          <a:xfrm>
            <a:off x="4984623" y="2267387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2" idx="6"/>
            <a:endCxn id="33" idx="2"/>
          </p:cNvCxnSpPr>
          <p:nvPr/>
        </p:nvCxnSpPr>
        <p:spPr>
          <a:xfrm>
            <a:off x="5573005" y="2267387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7" idx="6"/>
            <a:endCxn id="38" idx="2"/>
          </p:cNvCxnSpPr>
          <p:nvPr/>
        </p:nvCxnSpPr>
        <p:spPr>
          <a:xfrm>
            <a:off x="4984623" y="2623743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4" idx="6"/>
            <a:endCxn id="35" idx="2"/>
          </p:cNvCxnSpPr>
          <p:nvPr/>
        </p:nvCxnSpPr>
        <p:spPr>
          <a:xfrm>
            <a:off x="6749768" y="2267387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5" idx="6"/>
            <a:endCxn id="36" idx="2"/>
          </p:cNvCxnSpPr>
          <p:nvPr/>
        </p:nvCxnSpPr>
        <p:spPr>
          <a:xfrm>
            <a:off x="7338149" y="2267387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3" idx="6"/>
            <a:endCxn id="34" idx="2"/>
          </p:cNvCxnSpPr>
          <p:nvPr/>
        </p:nvCxnSpPr>
        <p:spPr>
          <a:xfrm>
            <a:off x="6161386" y="2267387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942849" y="2303023"/>
            <a:ext cx="0" cy="28508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2" idx="4"/>
            <a:endCxn id="38" idx="0"/>
          </p:cNvCxnSpPr>
          <p:nvPr/>
        </p:nvCxnSpPr>
        <p:spPr>
          <a:xfrm>
            <a:off x="5531231" y="2303023"/>
            <a:ext cx="0" cy="28508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8" idx="6"/>
            <a:endCxn id="39" idx="2"/>
          </p:cNvCxnSpPr>
          <p:nvPr/>
        </p:nvCxnSpPr>
        <p:spPr>
          <a:xfrm>
            <a:off x="5573005" y="2623743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9" idx="6"/>
            <a:endCxn id="40" idx="2"/>
          </p:cNvCxnSpPr>
          <p:nvPr/>
        </p:nvCxnSpPr>
        <p:spPr>
          <a:xfrm>
            <a:off x="6161386" y="2623743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0" idx="6"/>
            <a:endCxn id="41" idx="2"/>
          </p:cNvCxnSpPr>
          <p:nvPr/>
        </p:nvCxnSpPr>
        <p:spPr>
          <a:xfrm>
            <a:off x="6749768" y="2623743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1" idx="6"/>
            <a:endCxn id="42" idx="2"/>
          </p:cNvCxnSpPr>
          <p:nvPr/>
        </p:nvCxnSpPr>
        <p:spPr>
          <a:xfrm>
            <a:off x="7338149" y="2623743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33" idx="4"/>
            <a:endCxn id="39" idx="0"/>
          </p:cNvCxnSpPr>
          <p:nvPr/>
        </p:nvCxnSpPr>
        <p:spPr>
          <a:xfrm>
            <a:off x="6119612" y="2303023"/>
            <a:ext cx="0" cy="28508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4" idx="4"/>
            <a:endCxn id="40" idx="0"/>
          </p:cNvCxnSpPr>
          <p:nvPr/>
        </p:nvCxnSpPr>
        <p:spPr>
          <a:xfrm>
            <a:off x="6707994" y="2303023"/>
            <a:ext cx="0" cy="28508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5" idx="4"/>
            <a:endCxn id="41" idx="0"/>
          </p:cNvCxnSpPr>
          <p:nvPr/>
        </p:nvCxnSpPr>
        <p:spPr>
          <a:xfrm>
            <a:off x="7296376" y="2303023"/>
            <a:ext cx="0" cy="28508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6" idx="4"/>
            <a:endCxn id="42" idx="0"/>
          </p:cNvCxnSpPr>
          <p:nvPr/>
        </p:nvCxnSpPr>
        <p:spPr>
          <a:xfrm>
            <a:off x="7884757" y="2303023"/>
            <a:ext cx="0" cy="28508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4901075" y="2944463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0" name="Oval 59"/>
          <p:cNvSpPr/>
          <p:nvPr/>
        </p:nvSpPr>
        <p:spPr>
          <a:xfrm>
            <a:off x="5489457" y="2944463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1" name="Oval 60"/>
          <p:cNvSpPr/>
          <p:nvPr/>
        </p:nvSpPr>
        <p:spPr>
          <a:xfrm>
            <a:off x="6077838" y="2944463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Oval 61"/>
          <p:cNvSpPr/>
          <p:nvPr/>
        </p:nvSpPr>
        <p:spPr>
          <a:xfrm>
            <a:off x="6666220" y="2944463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3" name="Oval 62"/>
          <p:cNvSpPr/>
          <p:nvPr/>
        </p:nvSpPr>
        <p:spPr>
          <a:xfrm>
            <a:off x="7254602" y="2944463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4" name="Oval 63"/>
          <p:cNvSpPr/>
          <p:nvPr/>
        </p:nvSpPr>
        <p:spPr>
          <a:xfrm>
            <a:off x="7842983" y="2944463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5" name="Oval 64"/>
          <p:cNvSpPr/>
          <p:nvPr/>
        </p:nvSpPr>
        <p:spPr>
          <a:xfrm>
            <a:off x="4901075" y="3288219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6" name="Oval 65"/>
          <p:cNvSpPr/>
          <p:nvPr/>
        </p:nvSpPr>
        <p:spPr>
          <a:xfrm>
            <a:off x="5489457" y="3288219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7" name="Oval 66"/>
          <p:cNvSpPr/>
          <p:nvPr/>
        </p:nvSpPr>
        <p:spPr>
          <a:xfrm>
            <a:off x="6077838" y="3288219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8" name="Oval 67"/>
          <p:cNvSpPr/>
          <p:nvPr/>
        </p:nvSpPr>
        <p:spPr>
          <a:xfrm>
            <a:off x="6666220" y="3288219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9" name="Oval 68"/>
          <p:cNvSpPr/>
          <p:nvPr/>
        </p:nvSpPr>
        <p:spPr>
          <a:xfrm>
            <a:off x="7254602" y="3288219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0" name="Oval 69"/>
          <p:cNvSpPr/>
          <p:nvPr/>
        </p:nvSpPr>
        <p:spPr>
          <a:xfrm>
            <a:off x="7842983" y="3288219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71" name="Straight Arrow Connector 70"/>
          <p:cNvCxnSpPr>
            <a:stCxn id="59" idx="6"/>
            <a:endCxn id="60" idx="2"/>
          </p:cNvCxnSpPr>
          <p:nvPr/>
        </p:nvCxnSpPr>
        <p:spPr>
          <a:xfrm>
            <a:off x="4984623" y="2980098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60" idx="6"/>
            <a:endCxn id="61" idx="2"/>
          </p:cNvCxnSpPr>
          <p:nvPr/>
        </p:nvCxnSpPr>
        <p:spPr>
          <a:xfrm>
            <a:off x="5573005" y="2980098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2" idx="6"/>
            <a:endCxn id="63" idx="2"/>
          </p:cNvCxnSpPr>
          <p:nvPr/>
        </p:nvCxnSpPr>
        <p:spPr>
          <a:xfrm>
            <a:off x="6749768" y="2980098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63" idx="6"/>
            <a:endCxn id="64" idx="2"/>
          </p:cNvCxnSpPr>
          <p:nvPr/>
        </p:nvCxnSpPr>
        <p:spPr>
          <a:xfrm>
            <a:off x="7338149" y="2980098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61" idx="6"/>
            <a:endCxn id="62" idx="2"/>
          </p:cNvCxnSpPr>
          <p:nvPr/>
        </p:nvCxnSpPr>
        <p:spPr>
          <a:xfrm>
            <a:off x="6161386" y="2980098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4942849" y="3015734"/>
            <a:ext cx="0" cy="27248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0" idx="4"/>
            <a:endCxn id="66" idx="0"/>
          </p:cNvCxnSpPr>
          <p:nvPr/>
        </p:nvCxnSpPr>
        <p:spPr>
          <a:xfrm>
            <a:off x="5531231" y="3015734"/>
            <a:ext cx="0" cy="27248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61" idx="4"/>
            <a:endCxn id="67" idx="0"/>
          </p:cNvCxnSpPr>
          <p:nvPr/>
        </p:nvCxnSpPr>
        <p:spPr>
          <a:xfrm>
            <a:off x="6119612" y="3015734"/>
            <a:ext cx="0" cy="27248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62" idx="4"/>
            <a:endCxn id="68" idx="0"/>
          </p:cNvCxnSpPr>
          <p:nvPr/>
        </p:nvCxnSpPr>
        <p:spPr>
          <a:xfrm>
            <a:off x="6707994" y="3015734"/>
            <a:ext cx="0" cy="27248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63" idx="4"/>
            <a:endCxn id="69" idx="0"/>
          </p:cNvCxnSpPr>
          <p:nvPr/>
        </p:nvCxnSpPr>
        <p:spPr>
          <a:xfrm>
            <a:off x="7296376" y="3015734"/>
            <a:ext cx="0" cy="27248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64" idx="4"/>
            <a:endCxn id="70" idx="0"/>
          </p:cNvCxnSpPr>
          <p:nvPr/>
        </p:nvCxnSpPr>
        <p:spPr>
          <a:xfrm>
            <a:off x="7884757" y="3015734"/>
            <a:ext cx="0" cy="27248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7926531" y="1545227"/>
            <a:ext cx="494388" cy="630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14" idx="6"/>
            <a:endCxn id="91" idx="2"/>
          </p:cNvCxnSpPr>
          <p:nvPr/>
        </p:nvCxnSpPr>
        <p:spPr>
          <a:xfrm>
            <a:off x="7926531" y="1911032"/>
            <a:ext cx="494388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8462693" y="1590312"/>
            <a:ext cx="0" cy="28508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36" idx="6"/>
            <a:endCxn id="93" idx="2"/>
          </p:cNvCxnSpPr>
          <p:nvPr/>
        </p:nvCxnSpPr>
        <p:spPr>
          <a:xfrm>
            <a:off x="7926531" y="2267387"/>
            <a:ext cx="494388" cy="5151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42" idx="6"/>
            <a:endCxn id="98" idx="2"/>
          </p:cNvCxnSpPr>
          <p:nvPr/>
        </p:nvCxnSpPr>
        <p:spPr>
          <a:xfrm>
            <a:off x="7926531" y="2623743"/>
            <a:ext cx="494388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8462693" y="2308174"/>
            <a:ext cx="0" cy="27993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64" idx="6"/>
            <a:endCxn id="92" idx="2"/>
          </p:cNvCxnSpPr>
          <p:nvPr/>
        </p:nvCxnSpPr>
        <p:spPr>
          <a:xfrm>
            <a:off x="7926531" y="2980098"/>
            <a:ext cx="494388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92" idx="4"/>
            <a:endCxn id="115" idx="0"/>
          </p:cNvCxnSpPr>
          <p:nvPr/>
        </p:nvCxnSpPr>
        <p:spPr>
          <a:xfrm>
            <a:off x="8462693" y="3015734"/>
            <a:ext cx="0" cy="27248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8420919" y="1512741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1" name="Oval 90"/>
          <p:cNvSpPr/>
          <p:nvPr/>
        </p:nvSpPr>
        <p:spPr>
          <a:xfrm>
            <a:off x="8420919" y="1875396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2" name="Oval 91"/>
          <p:cNvSpPr/>
          <p:nvPr/>
        </p:nvSpPr>
        <p:spPr>
          <a:xfrm>
            <a:off x="8420919" y="2944463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3" name="Oval 92"/>
          <p:cNvSpPr/>
          <p:nvPr/>
        </p:nvSpPr>
        <p:spPr>
          <a:xfrm>
            <a:off x="8420919" y="2236903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94" name="Straight Arrow Connector 93"/>
          <p:cNvCxnSpPr>
            <a:stCxn id="68" idx="6"/>
            <a:endCxn id="69" idx="2"/>
          </p:cNvCxnSpPr>
          <p:nvPr/>
        </p:nvCxnSpPr>
        <p:spPr>
          <a:xfrm>
            <a:off x="6749768" y="3323854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67" idx="6"/>
            <a:endCxn id="68" idx="2"/>
          </p:cNvCxnSpPr>
          <p:nvPr/>
        </p:nvCxnSpPr>
        <p:spPr>
          <a:xfrm>
            <a:off x="6161386" y="3323854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66" idx="6"/>
            <a:endCxn id="67" idx="2"/>
          </p:cNvCxnSpPr>
          <p:nvPr/>
        </p:nvCxnSpPr>
        <p:spPr>
          <a:xfrm>
            <a:off x="5573005" y="3323854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65" idx="6"/>
            <a:endCxn id="66" idx="2"/>
          </p:cNvCxnSpPr>
          <p:nvPr/>
        </p:nvCxnSpPr>
        <p:spPr>
          <a:xfrm>
            <a:off x="4984623" y="3323854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8420919" y="2588107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4942849" y="1946667"/>
            <a:ext cx="0" cy="28508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4942849" y="2659378"/>
            <a:ext cx="0" cy="28508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10" idx="4"/>
            <a:endCxn id="32" idx="0"/>
          </p:cNvCxnSpPr>
          <p:nvPr/>
        </p:nvCxnSpPr>
        <p:spPr>
          <a:xfrm>
            <a:off x="5531231" y="1946667"/>
            <a:ext cx="0" cy="28508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38" idx="4"/>
            <a:endCxn id="60" idx="0"/>
          </p:cNvCxnSpPr>
          <p:nvPr/>
        </p:nvCxnSpPr>
        <p:spPr>
          <a:xfrm>
            <a:off x="5531231" y="2659378"/>
            <a:ext cx="0" cy="28508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39" idx="4"/>
            <a:endCxn id="61" idx="0"/>
          </p:cNvCxnSpPr>
          <p:nvPr/>
        </p:nvCxnSpPr>
        <p:spPr>
          <a:xfrm>
            <a:off x="6119612" y="2659378"/>
            <a:ext cx="0" cy="28508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11" idx="4"/>
            <a:endCxn id="33" idx="0"/>
          </p:cNvCxnSpPr>
          <p:nvPr/>
        </p:nvCxnSpPr>
        <p:spPr>
          <a:xfrm>
            <a:off x="6119612" y="1946667"/>
            <a:ext cx="0" cy="28508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40" idx="4"/>
            <a:endCxn id="62" idx="0"/>
          </p:cNvCxnSpPr>
          <p:nvPr/>
        </p:nvCxnSpPr>
        <p:spPr>
          <a:xfrm>
            <a:off x="6707994" y="2659378"/>
            <a:ext cx="0" cy="28508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12" idx="4"/>
            <a:endCxn id="34" idx="0"/>
          </p:cNvCxnSpPr>
          <p:nvPr/>
        </p:nvCxnSpPr>
        <p:spPr>
          <a:xfrm>
            <a:off x="6707994" y="1946667"/>
            <a:ext cx="0" cy="28508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41" idx="4"/>
            <a:endCxn id="63" idx="0"/>
          </p:cNvCxnSpPr>
          <p:nvPr/>
        </p:nvCxnSpPr>
        <p:spPr>
          <a:xfrm>
            <a:off x="7296376" y="2659378"/>
            <a:ext cx="0" cy="28508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13" idx="4"/>
            <a:endCxn id="35" idx="0"/>
          </p:cNvCxnSpPr>
          <p:nvPr/>
        </p:nvCxnSpPr>
        <p:spPr>
          <a:xfrm>
            <a:off x="7296376" y="1946667"/>
            <a:ext cx="0" cy="28508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42" idx="4"/>
            <a:endCxn id="64" idx="0"/>
          </p:cNvCxnSpPr>
          <p:nvPr/>
        </p:nvCxnSpPr>
        <p:spPr>
          <a:xfrm>
            <a:off x="7884757" y="2659378"/>
            <a:ext cx="0" cy="28508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14" idx="4"/>
            <a:endCxn id="36" idx="0"/>
          </p:cNvCxnSpPr>
          <p:nvPr/>
        </p:nvCxnSpPr>
        <p:spPr>
          <a:xfrm>
            <a:off x="7884757" y="1946667"/>
            <a:ext cx="0" cy="28508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8462693" y="2659378"/>
            <a:ext cx="0" cy="28508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8462693" y="1946667"/>
            <a:ext cx="0" cy="29023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9" idx="6"/>
            <a:endCxn id="70" idx="2"/>
          </p:cNvCxnSpPr>
          <p:nvPr/>
        </p:nvCxnSpPr>
        <p:spPr>
          <a:xfrm>
            <a:off x="7338149" y="3323854"/>
            <a:ext cx="50483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70" idx="6"/>
            <a:endCxn id="115" idx="2"/>
          </p:cNvCxnSpPr>
          <p:nvPr/>
        </p:nvCxnSpPr>
        <p:spPr>
          <a:xfrm>
            <a:off x="7926531" y="3323854"/>
            <a:ext cx="494388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/>
          <p:cNvSpPr/>
          <p:nvPr/>
        </p:nvSpPr>
        <p:spPr>
          <a:xfrm>
            <a:off x="8420919" y="3288219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6" name="Oval 115"/>
          <p:cNvSpPr/>
          <p:nvPr/>
        </p:nvSpPr>
        <p:spPr>
          <a:xfrm>
            <a:off x="4901075" y="1512741"/>
            <a:ext cx="83548" cy="71271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020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Iterated </a:t>
            </a:r>
            <a:r>
              <a:rPr lang="en-US" dirty="0" smtClean="0"/>
              <a:t>conditional modes </a:t>
            </a:r>
            <a:r>
              <a:rPr lang="en-US" dirty="0"/>
              <a:t>(ICM)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Initialize states (= disparities) for every pixel</a:t>
                </a:r>
              </a:p>
              <a:p>
                <a:r>
                  <a:rPr lang="en-US" dirty="0"/>
                  <a:t>Update repeatedly each pixel by the most likely disparity given the values assigned to its neighbors:</a:t>
                </a:r>
              </a:p>
              <a:p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𝑞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𝒩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𝑞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CA" dirty="0"/>
              </a:p>
              <a:p>
                <a:endParaRPr lang="en-US" dirty="0"/>
              </a:p>
              <a:p>
                <a:r>
                  <a:rPr lang="en-US" dirty="0"/>
                  <a:t>Markov blanket: the state of a pixel only depends on the states of its immediate neighbors</a:t>
                </a:r>
              </a:p>
              <a:p>
                <a:r>
                  <a:rPr lang="en-US" dirty="0"/>
                  <a:t>Similar to Gauss-Seidel iterations</a:t>
                </a:r>
              </a:p>
              <a:p>
                <a:r>
                  <a:rPr lang="en-US" dirty="0"/>
                  <a:t>Slow convergence to (often bad) local minimum</a:t>
                </a:r>
                <a:endParaRPr lang="en-CA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638" r="-386" b="-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7452320" y="3101574"/>
            <a:ext cx="1368152" cy="1119514"/>
            <a:chOff x="6176726" y="5054586"/>
            <a:chExt cx="2499730" cy="1542766"/>
          </a:xfrm>
        </p:grpSpPr>
        <p:sp>
          <p:nvSpPr>
            <p:cNvPr id="5" name="Oval 4"/>
            <p:cNvSpPr/>
            <p:nvPr/>
          </p:nvSpPr>
          <p:spPr>
            <a:xfrm>
              <a:off x="7353488" y="5054586"/>
              <a:ext cx="167096" cy="1425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Oval 5"/>
            <p:cNvSpPr/>
            <p:nvPr/>
          </p:nvSpPr>
          <p:spPr>
            <a:xfrm>
              <a:off x="6176726" y="5767298"/>
              <a:ext cx="167096" cy="1425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Oval 6"/>
            <p:cNvSpPr/>
            <p:nvPr/>
          </p:nvSpPr>
          <p:spPr>
            <a:xfrm>
              <a:off x="7353488" y="5767298"/>
              <a:ext cx="167096" cy="142542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Oval 7"/>
            <p:cNvSpPr/>
            <p:nvPr/>
          </p:nvSpPr>
          <p:spPr>
            <a:xfrm>
              <a:off x="7353488" y="6454810"/>
              <a:ext cx="167096" cy="1425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9" name="Straight Arrow Connector 8"/>
            <p:cNvCxnSpPr>
              <a:stCxn id="6" idx="6"/>
              <a:endCxn id="7" idx="2"/>
            </p:cNvCxnSpPr>
            <p:nvPr/>
          </p:nvCxnSpPr>
          <p:spPr>
            <a:xfrm>
              <a:off x="6343820" y="5838568"/>
              <a:ext cx="1009668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7" idx="4"/>
              <a:endCxn id="8" idx="0"/>
            </p:cNvCxnSpPr>
            <p:nvPr/>
          </p:nvCxnSpPr>
          <p:spPr>
            <a:xfrm>
              <a:off x="7437036" y="5909840"/>
              <a:ext cx="0" cy="544970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7" idx="6"/>
              <a:endCxn id="12" idx="2"/>
            </p:cNvCxnSpPr>
            <p:nvPr/>
          </p:nvCxnSpPr>
          <p:spPr>
            <a:xfrm>
              <a:off x="7520584" y="5838568"/>
              <a:ext cx="988776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8509360" y="5767298"/>
              <a:ext cx="167096" cy="1425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3" name="Straight Arrow Connector 12"/>
            <p:cNvCxnSpPr>
              <a:stCxn id="5" idx="4"/>
              <a:endCxn id="7" idx="0"/>
            </p:cNvCxnSpPr>
            <p:nvPr/>
          </p:nvCxnSpPr>
          <p:spPr>
            <a:xfrm>
              <a:off x="7437036" y="5197128"/>
              <a:ext cx="0" cy="570168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050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cuts: expansion moves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non-negative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metric: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en-CA" dirty="0">
                  <a:solidFill>
                    <a:srgbClr val="C0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CA" dirty="0">
                  <a:solidFill>
                    <a:srgbClr val="C0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We </a:t>
                </a:r>
                <a:r>
                  <a:rPr lang="en-US" dirty="0"/>
                  <a:t>can apply more semi-global moves using minimal s-t cuts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Converges </a:t>
                </a:r>
                <a:r>
                  <a:rPr lang="en-US" dirty="0"/>
                  <a:t>faster to a better (local) minimum</a:t>
                </a:r>
                <a:endParaRPr lang="en-CA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1918" r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661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α-Expansion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any one round, expansion move allows </a:t>
            </a:r>
            <a:r>
              <a:rPr lang="en-US" i="1" dirty="0"/>
              <a:t>each</a:t>
            </a:r>
            <a:r>
              <a:rPr lang="en-US" dirty="0"/>
              <a:t> pixel to either </a:t>
            </a:r>
          </a:p>
          <a:p>
            <a:pPr lvl="1"/>
            <a:r>
              <a:rPr lang="en-US" dirty="0"/>
              <a:t>change its state to </a:t>
            </a:r>
            <a:r>
              <a:rPr lang="en-CA" dirty="0">
                <a:solidFill>
                  <a:srgbClr val="C00000"/>
                </a:solidFill>
              </a:rPr>
              <a:t>α</a:t>
            </a:r>
            <a:r>
              <a:rPr lang="en-CA" dirty="0"/>
              <a:t>, </a:t>
            </a:r>
            <a:r>
              <a:rPr lang="en-CA" u="sng" dirty="0"/>
              <a:t>or</a:t>
            </a:r>
          </a:p>
          <a:p>
            <a:pPr lvl="1"/>
            <a:r>
              <a:rPr lang="en-CA" dirty="0"/>
              <a:t>maintain its previous state</a:t>
            </a:r>
          </a:p>
          <a:p>
            <a:pPr marL="0" indent="0">
              <a:buNone/>
            </a:pPr>
            <a:r>
              <a:rPr lang="en-CA" dirty="0"/>
              <a:t>    Each round is implemented via max flow/min cut</a:t>
            </a:r>
          </a:p>
          <a:p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/>
              <a:t>iteration: apply expansion moves sequentially with all possible disparity values</a:t>
            </a:r>
          </a:p>
          <a:p>
            <a:endParaRPr lang="en-US" dirty="0" smtClean="0"/>
          </a:p>
          <a:p>
            <a:r>
              <a:rPr lang="en-US" dirty="0" smtClean="0"/>
              <a:t>Repeat </a:t>
            </a:r>
            <a:r>
              <a:rPr lang="en-US" dirty="0"/>
              <a:t>till convergence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11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last lecture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28651" y="1397000"/>
              <a:ext cx="7886700" cy="504444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1577340"/>
                    <a:gridCol w="1577340"/>
                    <a:gridCol w="1577340"/>
                    <a:gridCol w="1577340"/>
                    <a:gridCol w="157734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Homography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Perspective (calibrated)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Perspective (</a:t>
                          </a:r>
                          <a:r>
                            <a:rPr lang="en-US" dirty="0" err="1" smtClean="0"/>
                            <a:t>uncalibrated</a:t>
                          </a:r>
                          <a:r>
                            <a:rPr lang="en-US" dirty="0" smtClean="0"/>
                            <a:t>)</a:t>
                          </a:r>
                        </a:p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Orthographic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Form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∝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𝐻𝑝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𝐸𝑝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Properties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One-to-one (group)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Concentric </a:t>
                          </a:r>
                          <a:r>
                            <a:rPr lang="en-US" dirty="0" err="1" smtClean="0"/>
                            <a:t>epipolar</a:t>
                          </a:r>
                          <a:r>
                            <a:rPr lang="en-US" dirty="0" smtClean="0"/>
                            <a:t> lines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Concentric </a:t>
                          </a:r>
                          <a:r>
                            <a:rPr lang="en-US" dirty="0" err="1" smtClean="0"/>
                            <a:t>epipolar</a:t>
                          </a:r>
                          <a:r>
                            <a:rPr lang="en-US" dirty="0" smtClean="0"/>
                            <a:t> lines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Parallel </a:t>
                          </a:r>
                          <a:r>
                            <a:rPr lang="en-US" dirty="0" err="1" smtClean="0"/>
                            <a:t>epipolar</a:t>
                          </a:r>
                          <a:r>
                            <a:rPr lang="en-US" dirty="0" smtClean="0"/>
                            <a:t> lines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DOFs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8(5)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8(5)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8(7)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Eqs</a:t>
                          </a:r>
                          <a:r>
                            <a:rPr lang="en-US" dirty="0" smtClean="0"/>
                            <a:t>/</a:t>
                          </a:r>
                          <a:r>
                            <a:rPr lang="en-US" dirty="0" err="1" smtClean="0"/>
                            <a:t>pnt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Minimal configuration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5+ (8,linear)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7+ (8,linear)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Depth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No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Yes,</a:t>
                          </a:r>
                          <a:r>
                            <a:rPr lang="en-US" baseline="0" dirty="0" smtClean="0"/>
                            <a:t> up to scale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Yes, projective structure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Affine structure (third view required for Euclidean structure)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28651" y="1397000"/>
              <a:ext cx="7886700" cy="504444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1577340"/>
                    <a:gridCol w="1577340"/>
                    <a:gridCol w="1577340"/>
                    <a:gridCol w="1577340"/>
                    <a:gridCol w="1577340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Homography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Perspective (calibrated)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Perspective (</a:t>
                          </a:r>
                          <a:r>
                            <a:rPr lang="en-US" dirty="0" err="1" smtClean="0"/>
                            <a:t>uncalibrated</a:t>
                          </a:r>
                          <a:r>
                            <a:rPr lang="en-US" dirty="0" smtClean="0"/>
                            <a:t>)</a:t>
                          </a:r>
                        </a:p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Orthographic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Form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100386" t="-254098" r="-300386" b="-10377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201163" t="-254098" r="-201550" b="-10377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300000" t="-254098" r="-100772" b="-10377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400000" t="-254098" r="-772" b="-1037705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Properties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One-to-one (group)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Concentric </a:t>
                          </a:r>
                          <a:r>
                            <a:rPr lang="en-US" dirty="0" err="1" smtClean="0"/>
                            <a:t>epipolar</a:t>
                          </a:r>
                          <a:r>
                            <a:rPr lang="en-US" dirty="0" smtClean="0"/>
                            <a:t> lines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Concentric </a:t>
                          </a:r>
                          <a:r>
                            <a:rPr lang="en-US" dirty="0" err="1" smtClean="0"/>
                            <a:t>epipolar</a:t>
                          </a:r>
                          <a:r>
                            <a:rPr lang="en-US" dirty="0" smtClean="0"/>
                            <a:t> lines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Parallel </a:t>
                          </a:r>
                          <a:r>
                            <a:rPr lang="en-US" dirty="0" err="1" smtClean="0"/>
                            <a:t>epipolar</a:t>
                          </a:r>
                          <a:r>
                            <a:rPr lang="en-US" dirty="0" smtClean="0"/>
                            <a:t> lines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DOFs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8(5)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8(5)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8(7)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Eqs</a:t>
                          </a:r>
                          <a:r>
                            <a:rPr lang="en-US" dirty="0" smtClean="0"/>
                            <a:t>/</a:t>
                          </a:r>
                          <a:r>
                            <a:rPr lang="en-US" dirty="0" err="1" smtClean="0"/>
                            <a:t>pnt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Minimal configuration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5+ (8,linear)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7+ (8,linear)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7373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Depth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No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Yes,</a:t>
                          </a:r>
                          <a:r>
                            <a:rPr lang="en-US" baseline="0" dirty="0" smtClean="0"/>
                            <a:t> up to scale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Yes, projective structure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Affine structure (third view required for Euclidean structure)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1905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α-Expansion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Every round achieves a globally optimal solution over one expansion move</a:t>
                </a:r>
              </a:p>
              <a:p>
                <a:r>
                  <a:rPr lang="en-US" dirty="0"/>
                  <a:t>Energy decreases (non-increasing) monotonically between rounds</a:t>
                </a:r>
              </a:p>
              <a:p>
                <a:r>
                  <a:rPr lang="en-US" dirty="0"/>
                  <a:t>At convergence energy is optimal with respect to all expansion moves, and within a scale factor from the global optimum: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𝒟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𝑒𝑥𝑝𝑎𝑛𝑠𝑖𝑜𝑛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𝑐𝐸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𝒟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CA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   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≠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∈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𝒟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≠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∈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𝒟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1918" r="-2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724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prstClr val="black"/>
                </a:solidFill>
              </a:rPr>
              <a:t>α-Expansion (1D example)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95271" y="3284984"/>
                <a:ext cx="2844881" cy="556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CA" sz="2800" dirty="0" smtClean="0"/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endParaRPr lang="en-CA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271" y="3284984"/>
                <a:ext cx="2844881" cy="55643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1043608" y="3861047"/>
            <a:ext cx="144000" cy="14254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3299864" y="3861047"/>
            <a:ext cx="144000" cy="14254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5556120" y="3861047"/>
            <a:ext cx="144000" cy="14254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7812376" y="3861047"/>
            <a:ext cx="144000" cy="14254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" name="Straight Arrow Connector 9"/>
          <p:cNvCxnSpPr>
            <a:endCxn id="6" idx="2"/>
          </p:cNvCxnSpPr>
          <p:nvPr/>
        </p:nvCxnSpPr>
        <p:spPr>
          <a:xfrm>
            <a:off x="393980" y="3932318"/>
            <a:ext cx="649628" cy="0"/>
          </a:xfrm>
          <a:prstGeom prst="straightConnector1">
            <a:avLst/>
          </a:prstGeom>
          <a:ln w="28575">
            <a:solidFill>
              <a:srgbClr val="00206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6"/>
            <a:endCxn id="7" idx="2"/>
          </p:cNvCxnSpPr>
          <p:nvPr/>
        </p:nvCxnSpPr>
        <p:spPr>
          <a:xfrm>
            <a:off x="1187608" y="3932318"/>
            <a:ext cx="2112256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6"/>
            <a:endCxn id="8" idx="2"/>
          </p:cNvCxnSpPr>
          <p:nvPr/>
        </p:nvCxnSpPr>
        <p:spPr>
          <a:xfrm>
            <a:off x="3443864" y="3932318"/>
            <a:ext cx="2112256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6"/>
            <a:endCxn id="9" idx="2"/>
          </p:cNvCxnSpPr>
          <p:nvPr/>
        </p:nvCxnSpPr>
        <p:spPr>
          <a:xfrm>
            <a:off x="5700120" y="3932318"/>
            <a:ext cx="2112256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6"/>
          </p:cNvCxnSpPr>
          <p:nvPr/>
        </p:nvCxnSpPr>
        <p:spPr>
          <a:xfrm>
            <a:off x="7956376" y="3932318"/>
            <a:ext cx="720080" cy="1"/>
          </a:xfrm>
          <a:prstGeom prst="straightConnector1">
            <a:avLst/>
          </a:prstGeom>
          <a:ln w="28575">
            <a:solidFill>
              <a:srgbClr val="00206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21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prstClr val="black"/>
                </a:solidFill>
              </a:rPr>
              <a:t>α-Expansion (1D example)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22" idx="6"/>
            <a:endCxn id="23" idx="2"/>
          </p:cNvCxnSpPr>
          <p:nvPr/>
        </p:nvCxnSpPr>
        <p:spPr>
          <a:xfrm>
            <a:off x="3059816" y="3932318"/>
            <a:ext cx="2880352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89936" y="1456884"/>
                <a:ext cx="5369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936" y="1456884"/>
                <a:ext cx="536942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254510" y="5892028"/>
                <a:ext cx="6174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sz="3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CA" sz="3200" i="1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m:rPr>
                              <m:nor/>
                            </m:rPr>
                            <a:rPr lang="en-CA" sz="3200" dirty="0"/>
                            <m:t> </m:t>
                          </m:r>
                        </m:e>
                      </m:acc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510" y="5892028"/>
                <a:ext cx="617477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stCxn id="25" idx="3"/>
            <a:endCxn id="22" idx="0"/>
          </p:cNvCxnSpPr>
          <p:nvPr/>
        </p:nvCxnSpPr>
        <p:spPr>
          <a:xfrm flipH="1">
            <a:off x="2987816" y="2110507"/>
            <a:ext cx="1485721" cy="175054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5" idx="5"/>
            <a:endCxn id="23" idx="0"/>
          </p:cNvCxnSpPr>
          <p:nvPr/>
        </p:nvCxnSpPr>
        <p:spPr>
          <a:xfrm>
            <a:off x="4575361" y="2110507"/>
            <a:ext cx="1436807" cy="175054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4" idx="1"/>
            <a:endCxn id="22" idx="4"/>
          </p:cNvCxnSpPr>
          <p:nvPr/>
        </p:nvCxnSpPr>
        <p:spPr>
          <a:xfrm flipH="1" flipV="1">
            <a:off x="2987816" y="4003589"/>
            <a:ext cx="1485913" cy="175075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3" idx="4"/>
            <a:endCxn id="24" idx="7"/>
          </p:cNvCxnSpPr>
          <p:nvPr/>
        </p:nvCxnSpPr>
        <p:spPr>
          <a:xfrm flipH="1">
            <a:off x="4576472" y="4003589"/>
            <a:ext cx="1435696" cy="175075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915816" y="3861047"/>
            <a:ext cx="144000" cy="14254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Oval 22"/>
          <p:cNvSpPr/>
          <p:nvPr/>
        </p:nvSpPr>
        <p:spPr>
          <a:xfrm>
            <a:off x="5940168" y="3861047"/>
            <a:ext cx="144000" cy="14254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4452450" y="5733256"/>
            <a:ext cx="145301" cy="14400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Oval 24"/>
          <p:cNvSpPr/>
          <p:nvPr/>
        </p:nvSpPr>
        <p:spPr>
          <a:xfrm>
            <a:off x="4452449" y="1988840"/>
            <a:ext cx="144000" cy="14254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6" name="Straight Arrow Connector 25"/>
          <p:cNvCxnSpPr>
            <a:stCxn id="23" idx="6"/>
          </p:cNvCxnSpPr>
          <p:nvPr/>
        </p:nvCxnSpPr>
        <p:spPr>
          <a:xfrm>
            <a:off x="6084168" y="3932318"/>
            <a:ext cx="816096" cy="1"/>
          </a:xfrm>
          <a:prstGeom prst="straightConnector1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2" idx="2"/>
          </p:cNvCxnSpPr>
          <p:nvPr/>
        </p:nvCxnSpPr>
        <p:spPr>
          <a:xfrm>
            <a:off x="2242180" y="3932318"/>
            <a:ext cx="673636" cy="0"/>
          </a:xfrm>
          <a:prstGeom prst="straightConnector1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83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prstClr val="black"/>
                </a:solidFill>
              </a:rPr>
              <a:t>α-Expansion (1D example)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203848" y="2913769"/>
            <a:ext cx="2736304" cy="1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699792" y="2348880"/>
                <a:ext cx="1200906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348880"/>
                <a:ext cx="1200906" cy="55643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171294" y="2348880"/>
                <a:ext cx="1197636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294" y="2348880"/>
                <a:ext cx="1197636" cy="55643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14" idx="6"/>
            <a:endCxn id="15" idx="2"/>
          </p:cNvCxnSpPr>
          <p:nvPr/>
        </p:nvCxnSpPr>
        <p:spPr>
          <a:xfrm>
            <a:off x="3059816" y="3932318"/>
            <a:ext cx="2880352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89936" y="1456884"/>
                <a:ext cx="5369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936" y="1456884"/>
                <a:ext cx="536942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54510" y="5892028"/>
                <a:ext cx="6174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sz="3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CA" sz="3200" i="1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m:rPr>
                              <m:nor/>
                            </m:rPr>
                            <a:rPr lang="en-CA" sz="3200" dirty="0"/>
                            <m:t> </m:t>
                          </m:r>
                        </m:e>
                      </m:acc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510" y="5892028"/>
                <a:ext cx="617477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17" idx="3"/>
            <a:endCxn id="14" idx="0"/>
          </p:cNvCxnSpPr>
          <p:nvPr/>
        </p:nvCxnSpPr>
        <p:spPr>
          <a:xfrm flipH="1">
            <a:off x="2987816" y="2110507"/>
            <a:ext cx="1485721" cy="175054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7" idx="5"/>
            <a:endCxn id="15" idx="0"/>
          </p:cNvCxnSpPr>
          <p:nvPr/>
        </p:nvCxnSpPr>
        <p:spPr>
          <a:xfrm>
            <a:off x="4575361" y="2110507"/>
            <a:ext cx="1436807" cy="175054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6" idx="1"/>
            <a:endCxn id="14" idx="4"/>
          </p:cNvCxnSpPr>
          <p:nvPr/>
        </p:nvCxnSpPr>
        <p:spPr>
          <a:xfrm flipH="1" flipV="1">
            <a:off x="2987816" y="4003589"/>
            <a:ext cx="1485913" cy="175075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5" idx="4"/>
            <a:endCxn id="16" idx="7"/>
          </p:cNvCxnSpPr>
          <p:nvPr/>
        </p:nvCxnSpPr>
        <p:spPr>
          <a:xfrm flipH="1">
            <a:off x="4576472" y="4003589"/>
            <a:ext cx="1435696" cy="175075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915816" y="3861047"/>
            <a:ext cx="144000" cy="14254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/>
          <p:cNvSpPr/>
          <p:nvPr/>
        </p:nvSpPr>
        <p:spPr>
          <a:xfrm>
            <a:off x="5940168" y="3861047"/>
            <a:ext cx="144000" cy="14254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4452450" y="5733256"/>
            <a:ext cx="145301" cy="14400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Oval 16"/>
          <p:cNvSpPr/>
          <p:nvPr/>
        </p:nvSpPr>
        <p:spPr>
          <a:xfrm>
            <a:off x="4452449" y="1988840"/>
            <a:ext cx="144000" cy="14254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8" name="Straight Arrow Connector 17"/>
          <p:cNvCxnSpPr>
            <a:stCxn id="15" idx="6"/>
          </p:cNvCxnSpPr>
          <p:nvPr/>
        </p:nvCxnSpPr>
        <p:spPr>
          <a:xfrm>
            <a:off x="6084168" y="3932318"/>
            <a:ext cx="816096" cy="1"/>
          </a:xfrm>
          <a:prstGeom prst="straightConnector1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2"/>
          </p:cNvCxnSpPr>
          <p:nvPr/>
        </p:nvCxnSpPr>
        <p:spPr>
          <a:xfrm>
            <a:off x="2242180" y="3932318"/>
            <a:ext cx="673636" cy="0"/>
          </a:xfrm>
          <a:prstGeom prst="straightConnector1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loud 19"/>
          <p:cNvSpPr/>
          <p:nvPr/>
        </p:nvSpPr>
        <p:spPr>
          <a:xfrm>
            <a:off x="5770112" y="4649137"/>
            <a:ext cx="3050360" cy="1105207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l" rtl="0"/>
            <a:endParaRPr lang="en-CA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017515" y="4888790"/>
                <a:ext cx="2300758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𝑝𝑞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CA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515" y="4888790"/>
                <a:ext cx="2300758" cy="55643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09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prstClr val="black"/>
                </a:solidFill>
              </a:rPr>
              <a:t>α-Expansion (1D example)</a:t>
            </a:r>
            <a:endParaRPr lang="en-US" dirty="0"/>
          </a:p>
        </p:txBody>
      </p:sp>
      <p:cxnSp>
        <p:nvCxnSpPr>
          <p:cNvPr id="3" name="Straight Arrow Connector 2"/>
          <p:cNvCxnSpPr>
            <a:endCxn id="13" idx="2"/>
          </p:cNvCxnSpPr>
          <p:nvPr/>
        </p:nvCxnSpPr>
        <p:spPr>
          <a:xfrm>
            <a:off x="2242180" y="3932318"/>
            <a:ext cx="673636" cy="0"/>
          </a:xfrm>
          <a:prstGeom prst="straightConnector1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13" idx="6"/>
            <a:endCxn id="14" idx="2"/>
          </p:cNvCxnSpPr>
          <p:nvPr/>
        </p:nvCxnSpPr>
        <p:spPr>
          <a:xfrm>
            <a:off x="3059816" y="3932318"/>
            <a:ext cx="2880352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4" idx="6"/>
          </p:cNvCxnSpPr>
          <p:nvPr/>
        </p:nvCxnSpPr>
        <p:spPr>
          <a:xfrm>
            <a:off x="6084168" y="3932318"/>
            <a:ext cx="816096" cy="1"/>
          </a:xfrm>
          <a:prstGeom prst="straightConnector1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89936" y="1456884"/>
                <a:ext cx="5369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936" y="1456884"/>
                <a:ext cx="536942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54510" y="5892028"/>
                <a:ext cx="6174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sz="3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CA" sz="3200" i="1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m:rPr>
                              <m:nor/>
                            </m:rPr>
                            <a:rPr lang="en-CA" sz="3200" dirty="0"/>
                            <m:t> </m:t>
                          </m:r>
                        </m:e>
                      </m:acc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510" y="5892028"/>
                <a:ext cx="617477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16" idx="3"/>
            <a:endCxn id="13" idx="0"/>
          </p:cNvCxnSpPr>
          <p:nvPr/>
        </p:nvCxnSpPr>
        <p:spPr>
          <a:xfrm flipH="1">
            <a:off x="2987816" y="2110507"/>
            <a:ext cx="1485721" cy="175054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6" idx="5"/>
            <a:endCxn id="14" idx="0"/>
          </p:cNvCxnSpPr>
          <p:nvPr/>
        </p:nvCxnSpPr>
        <p:spPr>
          <a:xfrm>
            <a:off x="4575361" y="2110507"/>
            <a:ext cx="1436807" cy="175054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5" idx="1"/>
            <a:endCxn id="13" idx="4"/>
          </p:cNvCxnSpPr>
          <p:nvPr/>
        </p:nvCxnSpPr>
        <p:spPr>
          <a:xfrm flipH="1" flipV="1">
            <a:off x="2987816" y="4003589"/>
            <a:ext cx="1485913" cy="175075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4" idx="4"/>
            <a:endCxn id="15" idx="7"/>
          </p:cNvCxnSpPr>
          <p:nvPr/>
        </p:nvCxnSpPr>
        <p:spPr>
          <a:xfrm flipH="1">
            <a:off x="4576472" y="4003589"/>
            <a:ext cx="1435696" cy="175075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915816" y="3861047"/>
            <a:ext cx="144000" cy="14254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5940168" y="3861047"/>
            <a:ext cx="144000" cy="14254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4452450" y="5733256"/>
            <a:ext cx="145301" cy="14400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Oval 15"/>
          <p:cNvSpPr/>
          <p:nvPr/>
        </p:nvSpPr>
        <p:spPr>
          <a:xfrm>
            <a:off x="4452449" y="1988840"/>
            <a:ext cx="144000" cy="14254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203848" y="5013175"/>
            <a:ext cx="2736304" cy="1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701160" y="5032806"/>
                <a:ext cx="1366784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160" y="5032806"/>
                <a:ext cx="1366784" cy="55643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004048" y="5032806"/>
                <a:ext cx="1360244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5032806"/>
                <a:ext cx="1360244" cy="55643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084168" y="2009630"/>
                <a:ext cx="2446375" cy="9873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l" rtl="0"/>
                <a:r>
                  <a:rPr lang="en-US" sz="2800" dirty="0" smtClean="0">
                    <a:solidFill>
                      <a:prstClr val="black"/>
                    </a:solidFill>
                  </a:rPr>
                  <a:t>But what about</a:t>
                </a:r>
                <a:br>
                  <a:rPr lang="en-US" sz="2800" dirty="0" smtClean="0">
                    <a:solidFill>
                      <a:prstClr val="black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𝑝𝑞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CA" sz="2800" dirty="0" smtClean="0">
                    <a:solidFill>
                      <a:prstClr val="black"/>
                    </a:solidFill>
                  </a:rPr>
                  <a:t>?</a:t>
                </a:r>
                <a:endParaRPr lang="en-CA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2009630"/>
                <a:ext cx="2446375" cy="987322"/>
              </a:xfrm>
              <a:prstGeom prst="rect">
                <a:avLst/>
              </a:prstGeom>
              <a:blipFill rotWithShape="1">
                <a:blip r:embed="rId6"/>
                <a:stretch>
                  <a:fillRect l="-4988" t="-5556" r="-3990" b="-1358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loud 20"/>
          <p:cNvSpPr/>
          <p:nvPr/>
        </p:nvSpPr>
        <p:spPr>
          <a:xfrm>
            <a:off x="5580112" y="1844824"/>
            <a:ext cx="3240360" cy="1465247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l" rtl="0"/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39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prstClr val="black"/>
                </a:solidFill>
              </a:rPr>
              <a:t>α-Expansion (1D example)</a:t>
            </a:r>
            <a:endParaRPr lang="en-US" dirty="0"/>
          </a:p>
        </p:txBody>
      </p:sp>
      <p:cxnSp>
        <p:nvCxnSpPr>
          <p:cNvPr id="3" name="Straight Arrow Connector 2"/>
          <p:cNvCxnSpPr>
            <a:stCxn id="13" idx="6"/>
            <a:endCxn id="14" idx="2"/>
          </p:cNvCxnSpPr>
          <p:nvPr/>
        </p:nvCxnSpPr>
        <p:spPr>
          <a:xfrm>
            <a:off x="3059816" y="3932318"/>
            <a:ext cx="2880352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89936" y="1456884"/>
                <a:ext cx="5369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936" y="1456884"/>
                <a:ext cx="536942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54510" y="5892028"/>
                <a:ext cx="6174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sz="3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CA" sz="3200" i="1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m:rPr>
                              <m:nor/>
                            </m:rPr>
                            <a:rPr lang="en-CA" sz="3200" dirty="0"/>
                            <m:t> </m:t>
                          </m:r>
                        </m:e>
                      </m:acc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510" y="5892028"/>
                <a:ext cx="617477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16" idx="3"/>
            <a:endCxn id="13" idx="0"/>
          </p:cNvCxnSpPr>
          <p:nvPr/>
        </p:nvCxnSpPr>
        <p:spPr>
          <a:xfrm flipH="1">
            <a:off x="2987816" y="2110507"/>
            <a:ext cx="1485721" cy="175054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6" idx="5"/>
            <a:endCxn id="14" idx="0"/>
          </p:cNvCxnSpPr>
          <p:nvPr/>
        </p:nvCxnSpPr>
        <p:spPr>
          <a:xfrm>
            <a:off x="4575361" y="2110507"/>
            <a:ext cx="1436807" cy="175054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5" idx="1"/>
            <a:endCxn id="13" idx="4"/>
          </p:cNvCxnSpPr>
          <p:nvPr/>
        </p:nvCxnSpPr>
        <p:spPr>
          <a:xfrm flipH="1" flipV="1">
            <a:off x="2987816" y="4003589"/>
            <a:ext cx="1485913" cy="175075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4" idx="4"/>
            <a:endCxn id="15" idx="7"/>
          </p:cNvCxnSpPr>
          <p:nvPr/>
        </p:nvCxnSpPr>
        <p:spPr>
          <a:xfrm flipH="1">
            <a:off x="4576472" y="4003589"/>
            <a:ext cx="1435696" cy="175075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spect="1"/>
          </p:cNvSpPr>
          <p:nvPr/>
        </p:nvSpPr>
        <p:spPr>
          <a:xfrm>
            <a:off x="4428000" y="3789040"/>
            <a:ext cx="288000" cy="2850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2" name="Straight Arrow Connector 11"/>
          <p:cNvCxnSpPr>
            <a:stCxn id="11" idx="2"/>
            <a:endCxn id="15" idx="0"/>
          </p:cNvCxnSpPr>
          <p:nvPr/>
        </p:nvCxnSpPr>
        <p:spPr>
          <a:xfrm flipH="1">
            <a:off x="4525101" y="4074124"/>
            <a:ext cx="46899" cy="165913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915816" y="3861047"/>
            <a:ext cx="144000" cy="14254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5940168" y="3861047"/>
            <a:ext cx="144000" cy="14254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4452450" y="5733256"/>
            <a:ext cx="145301" cy="14400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Oval 15"/>
          <p:cNvSpPr/>
          <p:nvPr/>
        </p:nvSpPr>
        <p:spPr>
          <a:xfrm>
            <a:off x="4452449" y="1988840"/>
            <a:ext cx="144000" cy="14254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Arrow Connector 16"/>
          <p:cNvCxnSpPr>
            <a:stCxn id="14" idx="6"/>
          </p:cNvCxnSpPr>
          <p:nvPr/>
        </p:nvCxnSpPr>
        <p:spPr>
          <a:xfrm>
            <a:off x="6084168" y="3932318"/>
            <a:ext cx="816096" cy="1"/>
          </a:xfrm>
          <a:prstGeom prst="straightConnector1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3" idx="2"/>
          </p:cNvCxnSpPr>
          <p:nvPr/>
        </p:nvCxnSpPr>
        <p:spPr>
          <a:xfrm>
            <a:off x="2242180" y="3932318"/>
            <a:ext cx="673636" cy="0"/>
          </a:xfrm>
          <a:prstGeom prst="straightConnector1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203848" y="5013175"/>
            <a:ext cx="2736304" cy="1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701160" y="5032806"/>
                <a:ext cx="1366784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160" y="5032806"/>
                <a:ext cx="1366784" cy="55643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004048" y="5032806"/>
                <a:ext cx="1360244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5032806"/>
                <a:ext cx="1360244" cy="55643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ular Callout 21"/>
              <p:cNvSpPr/>
              <p:nvPr/>
            </p:nvSpPr>
            <p:spPr>
              <a:xfrm>
                <a:off x="683568" y="4074124"/>
                <a:ext cx="1895430" cy="612648"/>
              </a:xfrm>
              <a:prstGeom prst="wedgeRoundRectCallout">
                <a:avLst>
                  <a:gd name="adj1" fmla="val 152943"/>
                  <a:gd name="adj2" fmla="val 24357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𝑝𝑞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CA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8" name="Rounded Rectangular Callout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074124"/>
                <a:ext cx="1895430" cy="612648"/>
              </a:xfrm>
              <a:prstGeom prst="wedgeRoundRectCallout">
                <a:avLst>
                  <a:gd name="adj1" fmla="val 152943"/>
                  <a:gd name="adj2" fmla="val 24357"/>
                  <a:gd name="adj3" fmla="val 16667"/>
                </a:avLst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764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prstClr val="black"/>
                </a:solidFill>
              </a:rPr>
              <a:t>α-Expansion (1D example)</a:t>
            </a:r>
            <a:endParaRPr lang="en-US" dirty="0"/>
          </a:p>
        </p:txBody>
      </p:sp>
      <p:cxnSp>
        <p:nvCxnSpPr>
          <p:cNvPr id="3" name="Straight Arrow Connector 2"/>
          <p:cNvCxnSpPr>
            <a:stCxn id="13" idx="6"/>
            <a:endCxn id="14" idx="2"/>
          </p:cNvCxnSpPr>
          <p:nvPr/>
        </p:nvCxnSpPr>
        <p:spPr>
          <a:xfrm>
            <a:off x="3059816" y="3932318"/>
            <a:ext cx="2880352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89936" y="1456884"/>
                <a:ext cx="5369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936" y="1456884"/>
                <a:ext cx="536942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54510" y="5892028"/>
                <a:ext cx="6174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sz="3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CA" sz="3200" i="1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m:rPr>
                              <m:nor/>
                            </m:rPr>
                            <a:rPr lang="en-CA" sz="3200" dirty="0"/>
                            <m:t> </m:t>
                          </m:r>
                        </m:e>
                      </m:acc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510" y="5892028"/>
                <a:ext cx="617477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16" idx="3"/>
            <a:endCxn id="13" idx="0"/>
          </p:cNvCxnSpPr>
          <p:nvPr/>
        </p:nvCxnSpPr>
        <p:spPr>
          <a:xfrm flipH="1">
            <a:off x="2987816" y="2110507"/>
            <a:ext cx="1485721" cy="175054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6" idx="5"/>
            <a:endCxn id="14" idx="0"/>
          </p:cNvCxnSpPr>
          <p:nvPr/>
        </p:nvCxnSpPr>
        <p:spPr>
          <a:xfrm>
            <a:off x="4575361" y="2110507"/>
            <a:ext cx="1436807" cy="175054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5" idx="1"/>
            <a:endCxn id="13" idx="4"/>
          </p:cNvCxnSpPr>
          <p:nvPr/>
        </p:nvCxnSpPr>
        <p:spPr>
          <a:xfrm flipH="1" flipV="1">
            <a:off x="2987816" y="4003589"/>
            <a:ext cx="1485913" cy="175075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4" idx="4"/>
            <a:endCxn id="15" idx="7"/>
          </p:cNvCxnSpPr>
          <p:nvPr/>
        </p:nvCxnSpPr>
        <p:spPr>
          <a:xfrm flipH="1">
            <a:off x="4576472" y="4003589"/>
            <a:ext cx="1435696" cy="175075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spect="1"/>
          </p:cNvSpPr>
          <p:nvPr/>
        </p:nvSpPr>
        <p:spPr>
          <a:xfrm>
            <a:off x="4428000" y="3789040"/>
            <a:ext cx="288000" cy="2850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2" name="Straight Arrow Connector 11"/>
          <p:cNvCxnSpPr>
            <a:stCxn id="11" idx="2"/>
            <a:endCxn id="15" idx="0"/>
          </p:cNvCxnSpPr>
          <p:nvPr/>
        </p:nvCxnSpPr>
        <p:spPr>
          <a:xfrm flipH="1">
            <a:off x="4525101" y="4074124"/>
            <a:ext cx="46899" cy="165913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915816" y="3861047"/>
            <a:ext cx="144000" cy="14254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5940168" y="3861047"/>
            <a:ext cx="144000" cy="14254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4452450" y="5733256"/>
            <a:ext cx="145301" cy="14400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Oval 15"/>
          <p:cNvSpPr/>
          <p:nvPr/>
        </p:nvSpPr>
        <p:spPr>
          <a:xfrm>
            <a:off x="4452449" y="1988840"/>
            <a:ext cx="144000" cy="14254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Arrow Connector 16"/>
          <p:cNvCxnSpPr>
            <a:stCxn id="14" idx="6"/>
          </p:cNvCxnSpPr>
          <p:nvPr/>
        </p:nvCxnSpPr>
        <p:spPr>
          <a:xfrm>
            <a:off x="6084168" y="3932318"/>
            <a:ext cx="816096" cy="1"/>
          </a:xfrm>
          <a:prstGeom prst="straightConnector1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3" idx="2"/>
          </p:cNvCxnSpPr>
          <p:nvPr/>
        </p:nvCxnSpPr>
        <p:spPr>
          <a:xfrm>
            <a:off x="2242180" y="3932318"/>
            <a:ext cx="673636" cy="0"/>
          </a:xfrm>
          <a:prstGeom prst="straightConnector1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701160" y="5032806"/>
                <a:ext cx="1366784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160" y="5032806"/>
                <a:ext cx="1366784" cy="55643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urved Connector 19"/>
          <p:cNvCxnSpPr/>
          <p:nvPr/>
        </p:nvCxnSpPr>
        <p:spPr>
          <a:xfrm flipV="1">
            <a:off x="2578998" y="2996952"/>
            <a:ext cx="3289146" cy="1906738"/>
          </a:xfrm>
          <a:prstGeom prst="curvedConnector3">
            <a:avLst>
              <a:gd name="adj1" fmla="val 44440"/>
            </a:avLst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ular Callout 20"/>
              <p:cNvSpPr/>
              <p:nvPr/>
            </p:nvSpPr>
            <p:spPr>
              <a:xfrm>
                <a:off x="1403648" y="2657870"/>
                <a:ext cx="1728192" cy="612648"/>
              </a:xfrm>
              <a:prstGeom prst="wedgeRoundRectCallout">
                <a:avLst>
                  <a:gd name="adj1" fmla="val 84401"/>
                  <a:gd name="adj2" fmla="val 152052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𝑝𝑞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CA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Rounded Rectangular Callou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657870"/>
                <a:ext cx="1728192" cy="612648"/>
              </a:xfrm>
              <a:prstGeom prst="wedgeRoundRectCallout">
                <a:avLst>
                  <a:gd name="adj1" fmla="val 84401"/>
                  <a:gd name="adj2" fmla="val 152052"/>
                  <a:gd name="adj3" fmla="val 16667"/>
                </a:avLst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171294" y="2348880"/>
                <a:ext cx="1197636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294" y="2348880"/>
                <a:ext cx="1197636" cy="55643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679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prstClr val="black"/>
                </a:solidFill>
              </a:rPr>
              <a:t>α-Expansion (1D example)</a:t>
            </a:r>
            <a:endParaRPr lang="en-US" dirty="0"/>
          </a:p>
        </p:txBody>
      </p:sp>
      <p:cxnSp>
        <p:nvCxnSpPr>
          <p:cNvPr id="3" name="Straight Arrow Connector 2"/>
          <p:cNvCxnSpPr>
            <a:stCxn id="13" idx="6"/>
            <a:endCxn id="14" idx="2"/>
          </p:cNvCxnSpPr>
          <p:nvPr/>
        </p:nvCxnSpPr>
        <p:spPr>
          <a:xfrm>
            <a:off x="3059816" y="3932318"/>
            <a:ext cx="2880352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89936" y="1456884"/>
                <a:ext cx="5369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936" y="1456884"/>
                <a:ext cx="536942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54510" y="5892028"/>
                <a:ext cx="6174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sz="3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CA" sz="3200" i="1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m:rPr>
                              <m:nor/>
                            </m:rPr>
                            <a:rPr lang="en-CA" sz="3200" dirty="0"/>
                            <m:t> </m:t>
                          </m:r>
                        </m:e>
                      </m:acc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510" y="5892028"/>
                <a:ext cx="617477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16" idx="3"/>
            <a:endCxn id="13" idx="0"/>
          </p:cNvCxnSpPr>
          <p:nvPr/>
        </p:nvCxnSpPr>
        <p:spPr>
          <a:xfrm flipH="1">
            <a:off x="2987816" y="2110507"/>
            <a:ext cx="1485721" cy="175054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6" idx="5"/>
            <a:endCxn id="14" idx="0"/>
          </p:cNvCxnSpPr>
          <p:nvPr/>
        </p:nvCxnSpPr>
        <p:spPr>
          <a:xfrm>
            <a:off x="4575361" y="2110507"/>
            <a:ext cx="1436807" cy="175054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5" idx="1"/>
            <a:endCxn id="13" idx="4"/>
          </p:cNvCxnSpPr>
          <p:nvPr/>
        </p:nvCxnSpPr>
        <p:spPr>
          <a:xfrm flipH="1" flipV="1">
            <a:off x="2987816" y="4003589"/>
            <a:ext cx="1485913" cy="175075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4" idx="4"/>
            <a:endCxn id="15" idx="7"/>
          </p:cNvCxnSpPr>
          <p:nvPr/>
        </p:nvCxnSpPr>
        <p:spPr>
          <a:xfrm flipH="1">
            <a:off x="4576472" y="4003589"/>
            <a:ext cx="1435696" cy="175075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spect="1"/>
          </p:cNvSpPr>
          <p:nvPr/>
        </p:nvSpPr>
        <p:spPr>
          <a:xfrm>
            <a:off x="4428000" y="3789040"/>
            <a:ext cx="288000" cy="2850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2" name="Straight Arrow Connector 11"/>
          <p:cNvCxnSpPr>
            <a:stCxn id="11" idx="2"/>
            <a:endCxn id="15" idx="0"/>
          </p:cNvCxnSpPr>
          <p:nvPr/>
        </p:nvCxnSpPr>
        <p:spPr>
          <a:xfrm flipH="1">
            <a:off x="4525101" y="4074124"/>
            <a:ext cx="46899" cy="165913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915816" y="3861047"/>
            <a:ext cx="144000" cy="14254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5940168" y="3861047"/>
            <a:ext cx="144000" cy="14254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4452450" y="5733256"/>
            <a:ext cx="145301" cy="14400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Oval 15"/>
          <p:cNvSpPr/>
          <p:nvPr/>
        </p:nvSpPr>
        <p:spPr>
          <a:xfrm>
            <a:off x="4452449" y="1988840"/>
            <a:ext cx="144000" cy="14254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Arrow Connector 16"/>
          <p:cNvCxnSpPr>
            <a:stCxn id="14" idx="6"/>
          </p:cNvCxnSpPr>
          <p:nvPr/>
        </p:nvCxnSpPr>
        <p:spPr>
          <a:xfrm>
            <a:off x="6084168" y="3932318"/>
            <a:ext cx="816096" cy="1"/>
          </a:xfrm>
          <a:prstGeom prst="straightConnector1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3" idx="2"/>
          </p:cNvCxnSpPr>
          <p:nvPr/>
        </p:nvCxnSpPr>
        <p:spPr>
          <a:xfrm>
            <a:off x="2242180" y="3932318"/>
            <a:ext cx="673636" cy="0"/>
          </a:xfrm>
          <a:prstGeom prst="straightConnector1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933408" y="5032806"/>
                <a:ext cx="1360244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408" y="5032806"/>
                <a:ext cx="1360244" cy="55643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urved Connector 19"/>
          <p:cNvCxnSpPr/>
          <p:nvPr/>
        </p:nvCxnSpPr>
        <p:spPr>
          <a:xfrm flipH="1" flipV="1">
            <a:off x="3347864" y="2996952"/>
            <a:ext cx="3289146" cy="1906738"/>
          </a:xfrm>
          <a:prstGeom prst="curvedConnector3">
            <a:avLst>
              <a:gd name="adj1" fmla="val 44440"/>
            </a:avLst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ular Callout 20"/>
              <p:cNvSpPr/>
              <p:nvPr/>
            </p:nvSpPr>
            <p:spPr>
              <a:xfrm>
                <a:off x="5940152" y="2657870"/>
                <a:ext cx="1728192" cy="612648"/>
              </a:xfrm>
              <a:prstGeom prst="wedgeRoundRectCallout">
                <a:avLst>
                  <a:gd name="adj1" fmla="val -81386"/>
                  <a:gd name="adj2" fmla="val 155369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𝑝𝑞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CA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Rounded Rectangular Callou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2657870"/>
                <a:ext cx="1728192" cy="612648"/>
              </a:xfrm>
              <a:prstGeom prst="wedgeRoundRectCallout">
                <a:avLst>
                  <a:gd name="adj1" fmla="val -81386"/>
                  <a:gd name="adj2" fmla="val 155369"/>
                  <a:gd name="adj3" fmla="val 16667"/>
                </a:avLst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843808" y="2348880"/>
                <a:ext cx="1200906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2348880"/>
                <a:ext cx="1200906" cy="55643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841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prstClr val="black"/>
                </a:solidFill>
              </a:rPr>
              <a:t>α-Expansion (1D example)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32" idx="6"/>
            <a:endCxn id="33" idx="2"/>
          </p:cNvCxnSpPr>
          <p:nvPr/>
        </p:nvCxnSpPr>
        <p:spPr>
          <a:xfrm>
            <a:off x="3059816" y="3932318"/>
            <a:ext cx="2880352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89936" y="1456884"/>
                <a:ext cx="5369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936" y="1456884"/>
                <a:ext cx="536942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54510" y="5892028"/>
                <a:ext cx="6174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sz="3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CA" sz="3200" i="1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m:rPr>
                              <m:nor/>
                            </m:rPr>
                            <a:rPr lang="en-CA" sz="3200" dirty="0"/>
                            <m:t> </m:t>
                          </m:r>
                        </m:e>
                      </m:acc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510" y="5892028"/>
                <a:ext cx="617477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>
            <a:stCxn id="35" idx="3"/>
            <a:endCxn id="32" idx="0"/>
          </p:cNvCxnSpPr>
          <p:nvPr/>
        </p:nvCxnSpPr>
        <p:spPr>
          <a:xfrm flipH="1">
            <a:off x="2987816" y="2110507"/>
            <a:ext cx="1485721" cy="175054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5"/>
            <a:endCxn id="33" idx="0"/>
          </p:cNvCxnSpPr>
          <p:nvPr/>
        </p:nvCxnSpPr>
        <p:spPr>
          <a:xfrm>
            <a:off x="4575361" y="2110507"/>
            <a:ext cx="1436807" cy="175054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4" idx="1"/>
            <a:endCxn id="32" idx="4"/>
          </p:cNvCxnSpPr>
          <p:nvPr/>
        </p:nvCxnSpPr>
        <p:spPr>
          <a:xfrm flipH="1" flipV="1">
            <a:off x="2987816" y="4003589"/>
            <a:ext cx="1485913" cy="175075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3" idx="4"/>
            <a:endCxn id="34" idx="7"/>
          </p:cNvCxnSpPr>
          <p:nvPr/>
        </p:nvCxnSpPr>
        <p:spPr>
          <a:xfrm flipH="1">
            <a:off x="4576472" y="4003589"/>
            <a:ext cx="1435696" cy="175075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>
            <a:spLocks noChangeAspect="1"/>
          </p:cNvSpPr>
          <p:nvPr/>
        </p:nvSpPr>
        <p:spPr>
          <a:xfrm>
            <a:off x="4428000" y="3789040"/>
            <a:ext cx="288000" cy="2850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1" name="Straight Arrow Connector 30"/>
          <p:cNvCxnSpPr>
            <a:stCxn id="30" idx="2"/>
            <a:endCxn id="34" idx="0"/>
          </p:cNvCxnSpPr>
          <p:nvPr/>
        </p:nvCxnSpPr>
        <p:spPr>
          <a:xfrm flipH="1">
            <a:off x="4525101" y="4074124"/>
            <a:ext cx="46899" cy="165913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2915816" y="3861047"/>
            <a:ext cx="144000" cy="14254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Oval 32"/>
          <p:cNvSpPr/>
          <p:nvPr/>
        </p:nvSpPr>
        <p:spPr>
          <a:xfrm>
            <a:off x="5940168" y="3861047"/>
            <a:ext cx="144000" cy="14254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4452450" y="5733256"/>
            <a:ext cx="145301" cy="14400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Oval 34"/>
          <p:cNvSpPr/>
          <p:nvPr/>
        </p:nvSpPr>
        <p:spPr>
          <a:xfrm>
            <a:off x="4452449" y="1988840"/>
            <a:ext cx="144000" cy="14254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6" name="Straight Arrow Connector 35"/>
          <p:cNvCxnSpPr>
            <a:stCxn id="33" idx="6"/>
          </p:cNvCxnSpPr>
          <p:nvPr/>
        </p:nvCxnSpPr>
        <p:spPr>
          <a:xfrm>
            <a:off x="6084168" y="3932318"/>
            <a:ext cx="816096" cy="1"/>
          </a:xfrm>
          <a:prstGeom prst="straightConnector1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2" idx="2"/>
          </p:cNvCxnSpPr>
          <p:nvPr/>
        </p:nvCxnSpPr>
        <p:spPr>
          <a:xfrm>
            <a:off x="2242180" y="3932318"/>
            <a:ext cx="673636" cy="0"/>
          </a:xfrm>
          <a:prstGeom prst="straightConnector1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/>
          <p:nvPr/>
        </p:nvCxnSpPr>
        <p:spPr>
          <a:xfrm flipH="1" flipV="1">
            <a:off x="3203848" y="2996952"/>
            <a:ext cx="3289146" cy="1906738"/>
          </a:xfrm>
          <a:prstGeom prst="curvedConnector3">
            <a:avLst>
              <a:gd name="adj1" fmla="val 75947"/>
            </a:avLst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ular Callout 38"/>
              <p:cNvSpPr/>
              <p:nvPr/>
            </p:nvSpPr>
            <p:spPr>
              <a:xfrm>
                <a:off x="5940152" y="2657870"/>
                <a:ext cx="1728192" cy="612648"/>
              </a:xfrm>
              <a:prstGeom prst="wedgeRoundRectCallout">
                <a:avLst>
                  <a:gd name="adj1" fmla="val -81386"/>
                  <a:gd name="adj2" fmla="val 155369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𝑝𝑞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CA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Rounded Rectangular Callou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2657870"/>
                <a:ext cx="1728192" cy="612648"/>
              </a:xfrm>
              <a:prstGeom prst="wedgeRoundRectCallout">
                <a:avLst>
                  <a:gd name="adj1" fmla="val -81386"/>
                  <a:gd name="adj2" fmla="val 155369"/>
                  <a:gd name="adj3" fmla="val 16667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ular Callout 39"/>
              <p:cNvSpPr/>
              <p:nvPr/>
            </p:nvSpPr>
            <p:spPr>
              <a:xfrm>
                <a:off x="1403648" y="2657870"/>
                <a:ext cx="1728192" cy="612648"/>
              </a:xfrm>
              <a:prstGeom prst="wedgeRoundRectCallout">
                <a:avLst>
                  <a:gd name="adj1" fmla="val 84401"/>
                  <a:gd name="adj2" fmla="val 152052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𝑝𝑞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CA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3" name="Rounded Rectangular Callout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657870"/>
                <a:ext cx="1728192" cy="612648"/>
              </a:xfrm>
              <a:prstGeom prst="wedgeRoundRectCallout">
                <a:avLst>
                  <a:gd name="adj1" fmla="val 84401"/>
                  <a:gd name="adj2" fmla="val 152052"/>
                  <a:gd name="adj3" fmla="val 16667"/>
                </a:avLst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ular Callout 40"/>
              <p:cNvSpPr/>
              <p:nvPr/>
            </p:nvSpPr>
            <p:spPr>
              <a:xfrm>
                <a:off x="683568" y="4074124"/>
                <a:ext cx="1895430" cy="612648"/>
              </a:xfrm>
              <a:prstGeom prst="wedgeRoundRectCallout">
                <a:avLst>
                  <a:gd name="adj1" fmla="val 152943"/>
                  <a:gd name="adj2" fmla="val 24357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𝑝𝑞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CA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8" name="Rounded Rectangular Callou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074124"/>
                <a:ext cx="1895430" cy="612648"/>
              </a:xfrm>
              <a:prstGeom prst="wedgeRoundRectCallout">
                <a:avLst>
                  <a:gd name="adj1" fmla="val 152943"/>
                  <a:gd name="adj2" fmla="val 24357"/>
                  <a:gd name="adj3" fmla="val 16667"/>
                </a:avLst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365561" y="5363164"/>
                <a:ext cx="8412879" cy="10181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lvl="0" algn="l" rtl="0"/>
                <a:r>
                  <a:rPr lang="en-US" sz="2800" dirty="0" smtClean="0">
                    <a:solidFill>
                      <a:prstClr val="black"/>
                    </a:solidFill>
                  </a:rPr>
                  <a:t>Such a cut </a:t>
                </a:r>
                <a:r>
                  <a:rPr lang="en-US" sz="2800" u="sng" dirty="0" smtClean="0">
                    <a:solidFill>
                      <a:prstClr val="black"/>
                    </a:solidFill>
                  </a:rPr>
                  <a:t>cannot be obtained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due to triangle inequality:</a:t>
                </a:r>
              </a:p>
              <a:p>
                <a:pPr lvl="0"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𝑝𝑞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CA" sz="2800" dirty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  <m:r>
                            <a:rPr lang="en-CA" sz="2800" i="1" dirty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𝑝𝑞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𝑝𝑞</m:t>
                          </m:r>
                        </m:sub>
                      </m:sSub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CA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61" y="5363164"/>
                <a:ext cx="8412879" cy="1018164"/>
              </a:xfrm>
              <a:prstGeom prst="rect">
                <a:avLst/>
              </a:prstGeom>
              <a:blipFill rotWithShape="1">
                <a:blip r:embed="rId7"/>
                <a:stretch>
                  <a:fillRect l="-1447" t="-4734" r="-579"/>
                </a:stretch>
              </a:blipFill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680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</a:t>
            </a:r>
            <a:r>
              <a:rPr lang="en-US" dirty="0" smtClean="0"/>
              <a:t>metrics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dirty="0"/>
                  <a:t>Potts model: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≠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𝑦</m:t>
                                    </m:r>
                                  </m:e>
                                </m:mr>
                              </m:m>
                            </m:e>
                          </m:eqArr>
                        </m:e>
                      </m:d>
                    </m:oMath>
                  </m:oMathPara>
                </a14:m>
                <a:endParaRPr lang="en-US" i="1" dirty="0">
                  <a:solidFill>
                    <a:srgbClr val="C00000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endParaRPr lang="en-US" i="1" dirty="0">
                  <a:solidFill>
                    <a:srgbClr val="C00000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dirty="0"/>
                  <a:t>Truncated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dirty="0"/>
                  <a:t>: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     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dirty="0"/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dirty="0"/>
                  <a:t>Truncated squared difference is </a:t>
                </a:r>
                <a:r>
                  <a:rPr lang="en-US" u="sng" dirty="0"/>
                  <a:t>not</a:t>
                </a:r>
                <a:r>
                  <a:rPr lang="en-US" dirty="0"/>
                  <a:t> a metric</a:t>
                </a:r>
                <a:endParaRPr lang="en-CA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05" b="-1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68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rotation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Images obtained by rotating the camera about its optical axis are related by </a:t>
                </a:r>
                <a:r>
                  <a:rPr lang="en-US" dirty="0" err="1" smtClean="0"/>
                  <a:t>homography</a:t>
                </a:r>
                <a:r>
                  <a:rPr lang="en-US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𝑅𝑝</m:t>
                    </m:r>
                  </m:oMath>
                </a14:m>
                <a:r>
                  <a:rPr lang="en-US" dirty="0" smtClean="0"/>
                  <a:t>  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dirty="0" smtClean="0"/>
                  <a:t>Verify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does not depend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</m:oMath>
                </a14:m>
                <a:r>
                  <a:rPr lang="en-US" dirty="0"/>
                  <a:t>,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</m:oMath>
                </a14:m>
                <a:r>
                  <a:rPr lang="en-US" dirty="0"/>
                  <a:t>,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8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Reconstruction with graph-cuts</a:t>
            </a:r>
          </a:p>
        </p:txBody>
      </p:sp>
      <p:pic>
        <p:nvPicPr>
          <p:cNvPr id="5" name="Picture 10" descr="scen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4" y="2290765"/>
            <a:ext cx="2971235" cy="222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383" y="2367161"/>
            <a:ext cx="2971235" cy="215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192" y="2368784"/>
            <a:ext cx="2971235" cy="215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63201" y="4581128"/>
            <a:ext cx="7785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dirty="0" smtClean="0"/>
              <a:t>Original                         Result                    Ground truth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05714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different application: detect skyline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9857" y="1190696"/>
            <a:ext cx="8490857" cy="53951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Input: one image, oriented with sky above</a:t>
            </a:r>
          </a:p>
          <a:p>
            <a:r>
              <a:rPr lang="en-US" dirty="0"/>
              <a:t>Objective: find the skyline in the image</a:t>
            </a:r>
          </a:p>
          <a:p>
            <a:r>
              <a:rPr lang="en-US" dirty="0"/>
              <a:t>Graph: grid</a:t>
            </a:r>
          </a:p>
          <a:p>
            <a:r>
              <a:rPr lang="en-US" dirty="0"/>
              <a:t>Two states: sky, ground</a:t>
            </a:r>
          </a:p>
          <a:p>
            <a:r>
              <a:rPr lang="en-US" dirty="0"/>
              <a:t>Unary (data) term:</a:t>
            </a:r>
          </a:p>
          <a:p>
            <a:pPr lvl="1"/>
            <a:r>
              <a:rPr lang="en-US" dirty="0"/>
              <a:t>State = sky, low if blue, otherwise high</a:t>
            </a:r>
          </a:p>
          <a:p>
            <a:pPr lvl="1"/>
            <a:r>
              <a:rPr lang="en-US" dirty="0"/>
              <a:t>State = ground, high if blue, otherwise low</a:t>
            </a:r>
          </a:p>
          <a:p>
            <a:r>
              <a:rPr lang="en-US" dirty="0"/>
              <a:t>Binary term for vertical connections:</a:t>
            </a:r>
          </a:p>
          <a:p>
            <a:pPr lvl="1"/>
            <a:r>
              <a:rPr lang="en-US" dirty="0"/>
              <a:t>If </a:t>
            </a:r>
            <a:r>
              <a:rPr lang="en-US" dirty="0" smtClean="0"/>
              <a:t>state(node)=sky then state(node above)=sky (infinity </a:t>
            </a:r>
            <a:r>
              <a:rPr lang="en-US" dirty="0"/>
              <a:t>if not)</a:t>
            </a:r>
          </a:p>
          <a:p>
            <a:pPr lvl="1"/>
            <a:r>
              <a:rPr lang="en-US" dirty="0"/>
              <a:t>If state(node</a:t>
            </a:r>
            <a:r>
              <a:rPr lang="en-US" dirty="0" smtClean="0"/>
              <a:t>)=ground </a:t>
            </a:r>
            <a:r>
              <a:rPr lang="en-US" dirty="0"/>
              <a:t>then state(node </a:t>
            </a:r>
            <a:r>
              <a:rPr lang="en-US" dirty="0" smtClean="0"/>
              <a:t>below)=</a:t>
            </a:r>
            <a:r>
              <a:rPr lang="en-US" dirty="0"/>
              <a:t> </a:t>
            </a:r>
            <a:r>
              <a:rPr lang="en-US" dirty="0" smtClean="0"/>
              <a:t>ground</a:t>
            </a:r>
            <a:endParaRPr lang="en-US" dirty="0"/>
          </a:p>
          <a:p>
            <a:r>
              <a:rPr lang="en-US" dirty="0" smtClean="0"/>
              <a:t>Solve </a:t>
            </a:r>
            <a:r>
              <a:rPr lang="en-US" dirty="0"/>
              <a:t>with expansion move. This is a </a:t>
            </a:r>
            <a:r>
              <a:rPr lang="en-US" dirty="0" smtClean="0"/>
              <a:t>two state </a:t>
            </a:r>
            <a:r>
              <a:rPr lang="en-US" dirty="0"/>
              <a:t>problem, and so graph cut </a:t>
            </a:r>
            <a:r>
              <a:rPr lang="en-US" dirty="0" smtClean="0"/>
              <a:t>finds </a:t>
            </a:r>
            <a:r>
              <a:rPr lang="en-US" dirty="0"/>
              <a:t>the </a:t>
            </a:r>
            <a:r>
              <a:rPr lang="en-US" i="1" dirty="0"/>
              <a:t>global</a:t>
            </a:r>
            <a:r>
              <a:rPr lang="en-US" dirty="0"/>
              <a:t> optimum in one expansion move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5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scene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For a planar scene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𝐻𝑝</m:t>
                    </m:r>
                  </m:oMath>
                </a14:m>
                <a:r>
                  <a:rPr lang="en-US" dirty="0" smtClean="0"/>
                  <a:t>,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  and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59" t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11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lines</a:t>
            </a:r>
            <a:endParaRPr lang="en-US" dirty="0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2213719" y="3042442"/>
            <a:ext cx="1436576" cy="2595145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720 h 1104"/>
              <a:gd name="T4" fmla="*/ 768 w 768"/>
              <a:gd name="T5" fmla="*/ 1104 h 1104"/>
              <a:gd name="T6" fmla="*/ 768 w 768"/>
              <a:gd name="T7" fmla="*/ 384 h 1104"/>
              <a:gd name="T8" fmla="*/ 0 w 768"/>
              <a:gd name="T9" fmla="*/ 0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5412345" y="3042442"/>
            <a:ext cx="1436576" cy="2595145"/>
          </a:xfrm>
          <a:custGeom>
            <a:avLst/>
            <a:gdLst>
              <a:gd name="T0" fmla="*/ 768 w 768"/>
              <a:gd name="T1" fmla="*/ 0 h 1104"/>
              <a:gd name="T2" fmla="*/ 768 w 768"/>
              <a:gd name="T3" fmla="*/ 720 h 1104"/>
              <a:gd name="T4" fmla="*/ 0 w 768"/>
              <a:gd name="T5" fmla="*/ 1104 h 1104"/>
              <a:gd name="T6" fmla="*/ 0 w 768"/>
              <a:gd name="T7" fmla="*/ 384 h 1104"/>
              <a:gd name="T8" fmla="*/ 0 w 768"/>
              <a:gd name="T9" fmla="*/ 371 h 1104"/>
              <a:gd name="T10" fmla="*/ 768 w 768"/>
              <a:gd name="T11" fmla="*/ 0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8" h="1104">
                <a:moveTo>
                  <a:pt x="768" y="0"/>
                </a:moveTo>
                <a:lnTo>
                  <a:pt x="768" y="720"/>
                </a:lnTo>
                <a:lnTo>
                  <a:pt x="0" y="1104"/>
                </a:lnTo>
                <a:lnTo>
                  <a:pt x="0" y="384"/>
                </a:lnTo>
                <a:lnTo>
                  <a:pt x="0" y="371"/>
                </a:lnTo>
                <a:lnTo>
                  <a:pt x="768" y="0"/>
                </a:lnTo>
                <a:close/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5412345" y="3945101"/>
            <a:ext cx="0" cy="1015492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650295" y="3945101"/>
            <a:ext cx="0" cy="1128324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 flipV="1">
            <a:off x="3233163" y="3695929"/>
            <a:ext cx="417131" cy="249172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V="1">
            <a:off x="5412345" y="4173117"/>
            <a:ext cx="1436576" cy="1015492"/>
          </a:xfrm>
          <a:prstGeom prst="line">
            <a:avLst/>
          </a:prstGeom>
          <a:noFill/>
          <a:ln w="1905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888498" y="3825926"/>
            <a:ext cx="19111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  <a:flatTx/>
          </a:bodyPr>
          <a:lstStyle/>
          <a:p>
            <a:pPr algn="ctr" rtl="0" eaLnBrk="0" hangingPunct="0"/>
            <a:r>
              <a:rPr lang="en-US" sz="2400" dirty="0" err="1"/>
              <a:t>epipolar</a:t>
            </a:r>
            <a:r>
              <a:rPr lang="en-US" sz="2400" dirty="0"/>
              <a:t> lines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 flipH="1">
            <a:off x="272392" y="3868238"/>
            <a:ext cx="19111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  <a:flatTx/>
          </a:bodyPr>
          <a:lstStyle/>
          <a:p>
            <a:pPr algn="ctr" rtl="0" eaLnBrk="0" hangingPunct="0"/>
            <a:r>
              <a:rPr lang="en-US" sz="2400" dirty="0" err="1"/>
              <a:t>epipolar</a:t>
            </a:r>
            <a:r>
              <a:rPr lang="en-US" sz="2400" dirty="0"/>
              <a:t> lines</a:t>
            </a: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H="1" flipV="1">
            <a:off x="2213719" y="4057933"/>
            <a:ext cx="1438446" cy="1114220"/>
          </a:xfrm>
          <a:prstGeom prst="line">
            <a:avLst/>
          </a:prstGeom>
          <a:noFill/>
          <a:ln w="1905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 flipH="1">
            <a:off x="3942331" y="4941168"/>
            <a:ext cx="12602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  <a:flatTx/>
          </a:bodyPr>
          <a:lstStyle/>
          <a:p>
            <a:pPr algn="ctr" rtl="0" eaLnBrk="0" hangingPunct="0"/>
            <a:r>
              <a:rPr lang="en-US" sz="2400" dirty="0"/>
              <a:t>Baseline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 flipH="1">
            <a:off x="1828527" y="5005117"/>
            <a:ext cx="3401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  <a:flatTx/>
          </a:bodyPr>
          <a:lstStyle/>
          <a:p>
            <a:pPr algn="ctr" rtl="0" eaLnBrk="0" hangingPunct="0"/>
            <a:r>
              <a:rPr lang="en-US" i="1" dirty="0"/>
              <a:t>O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 flipH="1">
            <a:off x="6996274" y="4979260"/>
            <a:ext cx="4011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  <a:flatTx/>
          </a:bodyPr>
          <a:lstStyle/>
          <a:p>
            <a:pPr algn="ctr" rtl="0" eaLnBrk="0" hangingPunct="0"/>
            <a:r>
              <a:rPr lang="en-US" i="1" dirty="0">
                <a:solidFill>
                  <a:schemeClr val="tx2"/>
                </a:solidFill>
              </a:rPr>
              <a:t>O’</a:t>
            </a: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2209978" y="3310419"/>
            <a:ext cx="1451540" cy="208034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2209978" y="4591537"/>
            <a:ext cx="1451540" cy="43722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flipV="1">
            <a:off x="5421697" y="3275159"/>
            <a:ext cx="1423483" cy="2162621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flipV="1">
            <a:off x="5393640" y="4568031"/>
            <a:ext cx="1451540" cy="50774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 flipH="1">
            <a:off x="3498780" y="3253646"/>
            <a:ext cx="20725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  <a:flatTx/>
          </a:bodyPr>
          <a:lstStyle/>
          <a:p>
            <a:pPr algn="ctr" rtl="0" eaLnBrk="0" hangingPunct="0"/>
            <a:r>
              <a:rPr lang="en-US" sz="2400" dirty="0" err="1"/>
              <a:t>epipolar</a:t>
            </a:r>
            <a:r>
              <a:rPr lang="en-US" sz="2400" dirty="0"/>
              <a:t> plane</a:t>
            </a:r>
          </a:p>
        </p:txBody>
      </p:sp>
      <p:sp>
        <p:nvSpPr>
          <p:cNvPr id="22" name="AutoShape 28"/>
          <p:cNvSpPr>
            <a:spLocks noChangeArrowheads="1"/>
          </p:cNvSpPr>
          <p:nvPr/>
        </p:nvSpPr>
        <p:spPr bwMode="auto">
          <a:xfrm>
            <a:off x="2107097" y="1831845"/>
            <a:ext cx="4857797" cy="3128748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2056593" y="4901826"/>
            <a:ext cx="126000" cy="126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6963024" y="4899475"/>
            <a:ext cx="126000" cy="126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5" name="Oval 29"/>
          <p:cNvSpPr>
            <a:spLocks noChangeArrowheads="1"/>
          </p:cNvSpPr>
          <p:nvPr/>
        </p:nvSpPr>
        <p:spPr bwMode="auto">
          <a:xfrm>
            <a:off x="6482295" y="4330612"/>
            <a:ext cx="126000" cy="126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6" name="Oval 30"/>
          <p:cNvSpPr>
            <a:spLocks noChangeArrowheads="1"/>
          </p:cNvSpPr>
          <p:nvPr/>
        </p:nvSpPr>
        <p:spPr bwMode="auto">
          <a:xfrm>
            <a:off x="2533581" y="4288299"/>
            <a:ext cx="126000" cy="126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7" name="Oval 31"/>
          <p:cNvSpPr>
            <a:spLocks noChangeArrowheads="1"/>
          </p:cNvSpPr>
          <p:nvPr/>
        </p:nvSpPr>
        <p:spPr bwMode="auto">
          <a:xfrm>
            <a:off x="4467720" y="1782480"/>
            <a:ext cx="169200" cy="169249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624113" y="5877272"/>
                <a:ext cx="1895775" cy="523220"/>
              </a:xfrm>
              <a:prstGeom prst="rect">
                <a:avLst/>
              </a:prstGeom>
              <a:ln w="19050">
                <a:solidFill>
                  <a:schemeClr val="tx2">
                    <a:lumMod val="7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′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𝐸𝑝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113" y="5877272"/>
                <a:ext cx="1895775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19050"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98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Rectification: rotation and scaling of each camera’s coordinate frame to make the </a:t>
            </a:r>
            <a:r>
              <a:rPr lang="en-US" dirty="0" err="1"/>
              <a:t>epipolar</a:t>
            </a:r>
            <a:r>
              <a:rPr lang="en-US" dirty="0"/>
              <a:t> lines horizontal and </a:t>
            </a:r>
            <a:r>
              <a:rPr lang="en-US" dirty="0" err="1"/>
              <a:t>equi</a:t>
            </a:r>
            <a:r>
              <a:rPr lang="en-US" dirty="0"/>
              <a:t>-height,</a:t>
            </a:r>
            <a:br>
              <a:rPr lang="en-US" dirty="0"/>
            </a:br>
            <a:r>
              <a:rPr lang="en-US" dirty="0"/>
              <a:t>by bringing the two image planes to be parallel to the baseline</a:t>
            </a:r>
          </a:p>
          <a:p>
            <a:endParaRPr lang="en-US" dirty="0" smtClean="0"/>
          </a:p>
          <a:p>
            <a:r>
              <a:rPr lang="en-US" dirty="0" smtClean="0"/>
              <a:t>Rectification </a:t>
            </a:r>
            <a:r>
              <a:rPr lang="en-US" dirty="0"/>
              <a:t>is achieved by applying </a:t>
            </a:r>
            <a:r>
              <a:rPr lang="en-US" dirty="0" err="1"/>
              <a:t>homography</a:t>
            </a:r>
            <a:r>
              <a:rPr lang="en-US" dirty="0"/>
              <a:t> to each of the two images</a:t>
            </a:r>
            <a:endParaRPr lang="en-CA" dirty="0"/>
          </a:p>
          <a:p>
            <a:pPr marL="0" indent="0">
              <a:lnSpc>
                <a:spcPct val="110000"/>
              </a:lnSpc>
              <a:spcAft>
                <a:spcPts val="30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41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Rectification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 flipH="1">
            <a:off x="3942331" y="4941168"/>
            <a:ext cx="12602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  <a:flatTx/>
          </a:bodyPr>
          <a:lstStyle/>
          <a:p>
            <a:pPr algn="ctr" rtl="0" eaLnBrk="0" hangingPunct="0"/>
            <a:r>
              <a:rPr lang="en-US" sz="2400" dirty="0"/>
              <a:t>Baseline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 flipH="1">
            <a:off x="1828527" y="5005117"/>
            <a:ext cx="3401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  <a:flatTx/>
          </a:bodyPr>
          <a:lstStyle/>
          <a:p>
            <a:pPr algn="ctr" rtl="0" eaLnBrk="0" hangingPunct="0"/>
            <a:r>
              <a:rPr lang="en-US" i="1" dirty="0"/>
              <a:t>O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 flipH="1">
            <a:off x="6996274" y="4979260"/>
            <a:ext cx="4011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  <a:flatTx/>
          </a:bodyPr>
          <a:lstStyle/>
          <a:p>
            <a:pPr algn="ctr" rtl="0" eaLnBrk="0" hangingPunct="0"/>
            <a:r>
              <a:rPr lang="en-US" i="1" dirty="0">
                <a:solidFill>
                  <a:schemeClr val="tx2"/>
                </a:solidFill>
              </a:rPr>
              <a:t>O’</a:t>
            </a:r>
          </a:p>
        </p:txBody>
      </p:sp>
      <p:sp>
        <p:nvSpPr>
          <p:cNvPr id="8" name="AutoShape 28"/>
          <p:cNvSpPr>
            <a:spLocks noChangeArrowheads="1"/>
          </p:cNvSpPr>
          <p:nvPr/>
        </p:nvSpPr>
        <p:spPr bwMode="auto">
          <a:xfrm>
            <a:off x="2107097" y="1831845"/>
            <a:ext cx="4857797" cy="3128748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9" name="Oval 23"/>
          <p:cNvSpPr>
            <a:spLocks noChangeArrowheads="1"/>
          </p:cNvSpPr>
          <p:nvPr/>
        </p:nvSpPr>
        <p:spPr bwMode="auto">
          <a:xfrm>
            <a:off x="2056593" y="4901826"/>
            <a:ext cx="126000" cy="126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" name="Oval 24"/>
          <p:cNvSpPr>
            <a:spLocks noChangeArrowheads="1"/>
          </p:cNvSpPr>
          <p:nvPr/>
        </p:nvSpPr>
        <p:spPr bwMode="auto">
          <a:xfrm>
            <a:off x="6963024" y="4899475"/>
            <a:ext cx="126000" cy="126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1" name="Oval 31"/>
          <p:cNvSpPr>
            <a:spLocks noChangeArrowheads="1"/>
          </p:cNvSpPr>
          <p:nvPr/>
        </p:nvSpPr>
        <p:spPr bwMode="auto">
          <a:xfrm>
            <a:off x="4467720" y="1782480"/>
            <a:ext cx="169200" cy="169249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814371" y="5877272"/>
                <a:ext cx="3515258" cy="549318"/>
              </a:xfrm>
              <a:prstGeom prst="rect">
                <a:avLst/>
              </a:prstGeom>
              <a:ln w="19050">
                <a:solidFill>
                  <a:schemeClr val="tx2">
                    <a:lumMod val="7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𝑞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′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𝐸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e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𝑞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371" y="5877272"/>
                <a:ext cx="3515258" cy="54931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19050"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5580112" y="3368751"/>
            <a:ext cx="2088232" cy="142840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5580112" y="4005064"/>
            <a:ext cx="208823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580112" y="4365104"/>
            <a:ext cx="2088232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580112" y="4653136"/>
            <a:ext cx="20882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29"/>
          <p:cNvSpPr>
            <a:spLocks noChangeArrowheads="1"/>
          </p:cNvSpPr>
          <p:nvPr/>
        </p:nvSpPr>
        <p:spPr bwMode="auto">
          <a:xfrm>
            <a:off x="6482295" y="4330612"/>
            <a:ext cx="126000" cy="126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8" name="Rectangle 17"/>
          <p:cNvSpPr/>
          <p:nvPr/>
        </p:nvSpPr>
        <p:spPr>
          <a:xfrm>
            <a:off x="1475656" y="3368751"/>
            <a:ext cx="2088232" cy="142840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475656" y="4005064"/>
            <a:ext cx="208823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475656" y="4365104"/>
            <a:ext cx="2088232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475656" y="4653136"/>
            <a:ext cx="20882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30"/>
          <p:cNvSpPr>
            <a:spLocks noChangeArrowheads="1"/>
          </p:cNvSpPr>
          <p:nvPr/>
        </p:nvSpPr>
        <p:spPr bwMode="auto">
          <a:xfrm>
            <a:off x="2533581" y="4288299"/>
            <a:ext cx="126000" cy="126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3" name="Arc 22"/>
          <p:cNvSpPr/>
          <p:nvPr/>
        </p:nvSpPr>
        <p:spPr>
          <a:xfrm>
            <a:off x="4932040" y="2780927"/>
            <a:ext cx="2912873" cy="2592289"/>
          </a:xfrm>
          <a:prstGeom prst="arc">
            <a:avLst>
              <a:gd name="adj1" fmla="val 10881583"/>
              <a:gd name="adj2" fmla="val 16247355"/>
            </a:avLst>
          </a:prstGeom>
          <a:ln w="381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Arc 23"/>
          <p:cNvSpPr/>
          <p:nvPr/>
        </p:nvSpPr>
        <p:spPr>
          <a:xfrm flipH="1">
            <a:off x="1187624" y="2780928"/>
            <a:ext cx="2912873" cy="2592289"/>
          </a:xfrm>
          <a:prstGeom prst="arc">
            <a:avLst>
              <a:gd name="adj1" fmla="val 10881583"/>
              <a:gd name="adj2" fmla="val 16247355"/>
            </a:avLst>
          </a:prstGeom>
          <a:ln w="381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480554" y="2185700"/>
                <a:ext cx="6234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554" y="2185700"/>
                <a:ext cx="623439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918938" y="2185700"/>
                <a:ext cx="66928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938" y="2185700"/>
                <a:ext cx="66928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097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Cyclopean coordinates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 smtClean="0"/>
                  <a:t>Given a </a:t>
                </a:r>
                <a:r>
                  <a:rPr lang="en-US" dirty="0"/>
                  <a:t>rectified stereo rig with baseline </a:t>
                </a:r>
                <a:r>
                  <a:rPr lang="en-US" dirty="0" smtClean="0"/>
                  <a:t>length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, we place the origin at the midpoint between the camera centers.</a:t>
                </a:r>
              </a:p>
              <a:p>
                <a:pPr>
                  <a:lnSpc>
                    <a:spcPct val="110000"/>
                  </a:lnSpc>
                </a:pPr>
                <a:endParaRPr lang="en-US" dirty="0" smtClean="0"/>
              </a:p>
              <a:p>
                <a:pPr>
                  <a:lnSpc>
                    <a:spcPct val="110000"/>
                  </a:lnSpc>
                </a:pPr>
                <a:r>
                  <a:rPr lang="en-US" dirty="0" smtClean="0"/>
                  <a:t>a </a:t>
                </a:r>
                <a:r>
                  <a:rPr lang="en-US" dirty="0"/>
                  <a:t>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𝑌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dirty="0"/>
                  <a:t> is projected to: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dirty="0"/>
                  <a:t>Left image: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𝑍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𝑓𝑌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𝑍</m:t>
                        </m:r>
                      </m:den>
                    </m:f>
                  </m:oMath>
                </a14:m>
                <a:endParaRPr lang="en-US" dirty="0"/>
              </a:p>
              <a:p>
                <a:pPr lvl="1">
                  <a:lnSpc>
                    <a:spcPct val="110000"/>
                  </a:lnSpc>
                </a:pPr>
                <a:r>
                  <a:rPr lang="en-US" dirty="0"/>
                  <a:t>Right image: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𝑍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𝑓𝑌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𝑍</m:t>
                        </m:r>
                      </m:den>
                    </m:f>
                  </m:oMath>
                </a14:m>
                <a:endParaRPr lang="en-CA" dirty="0"/>
              </a:p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endParaRPr lang="en-US" dirty="0" smtClean="0"/>
              </a:p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US" dirty="0" smtClean="0"/>
                  <a:t>Cyclopean </a:t>
                </a:r>
                <a:r>
                  <a:rPr lang="en-US" dirty="0"/>
                  <a:t>coordinates: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400">
                          <a:solidFill>
                            <a:srgbClr val="C00000"/>
                          </a:solidFill>
                          <a:latin typeface="Cambria Math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/>
                        </a:rPr>
                        <m:t>Y</m:t>
                      </m:r>
                      <m:r>
                        <a:rPr lang="en-US" sz="240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</a:rPr>
                        <m:t>, 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</a:rPr>
                        <m:t>𝑍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𝑓𝑏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59" t="-1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487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1625</TotalTime>
  <Words>879</Words>
  <Application>Microsoft Office PowerPoint</Application>
  <PresentationFormat>On-screen Show (4:3)</PresentationFormat>
  <Paragraphs>287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Wingdings</vt:lpstr>
      <vt:lpstr>Office Theme</vt:lpstr>
      <vt:lpstr>Geometry 3: Stereo Reconstruction</vt:lpstr>
      <vt:lpstr>Material covered</vt:lpstr>
      <vt:lpstr>Summary of last lecture</vt:lpstr>
      <vt:lpstr>Camera rotation</vt:lpstr>
      <vt:lpstr>Planar scene</vt:lpstr>
      <vt:lpstr>Epipolar lines</vt:lpstr>
      <vt:lpstr>Rectification</vt:lpstr>
      <vt:lpstr>Rectification</vt:lpstr>
      <vt:lpstr>Cyclopean coordinates</vt:lpstr>
      <vt:lpstr>Disparity</vt:lpstr>
      <vt:lpstr>The correspondence problem</vt:lpstr>
      <vt:lpstr>The correspondence problem</vt:lpstr>
      <vt:lpstr>Random dot stereogram</vt:lpstr>
      <vt:lpstr>Moving random dots</vt:lpstr>
      <vt:lpstr>Compared elements for correspondence</vt:lpstr>
      <vt:lpstr>Dynamic programming</vt:lpstr>
      <vt:lpstr>String matching</vt:lpstr>
      <vt:lpstr>String matching</vt:lpstr>
      <vt:lpstr>PowerPoint Presentation</vt:lpstr>
      <vt:lpstr>Stereo with dynamic programming</vt:lpstr>
      <vt:lpstr>Dynamic programming on a grid</vt:lpstr>
      <vt:lpstr>Probability interpretation: the Viterbi algorithm</vt:lpstr>
      <vt:lpstr>Probability interpretation: the Viterbi algorithm</vt:lpstr>
      <vt:lpstr>Dynamic programming: pros and cons</vt:lpstr>
      <vt:lpstr>Dynamic programming: pros and cons</vt:lpstr>
      <vt:lpstr>Markov random field</vt:lpstr>
      <vt:lpstr>Iterated conditional modes (ICM)</vt:lpstr>
      <vt:lpstr>Graph cuts: expansion moves</vt:lpstr>
      <vt:lpstr>α-Expansion</vt:lpstr>
      <vt:lpstr>α-Expansion</vt:lpstr>
      <vt:lpstr>α-Expansion (1D example)</vt:lpstr>
      <vt:lpstr>α-Expansion (1D example)</vt:lpstr>
      <vt:lpstr>α-Expansion (1D example)</vt:lpstr>
      <vt:lpstr>α-Expansion (1D example)</vt:lpstr>
      <vt:lpstr>α-Expansion (1D example)</vt:lpstr>
      <vt:lpstr>α-Expansion (1D example)</vt:lpstr>
      <vt:lpstr>α-Expansion (1D example)</vt:lpstr>
      <vt:lpstr>α-Expansion (1D example)</vt:lpstr>
      <vt:lpstr>Common metrics</vt:lpstr>
      <vt:lpstr>Reconstruction with graph-cuts</vt:lpstr>
      <vt:lpstr>A different application: detect skyline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Geometry 1: Projection and Epipolar Lines</dc:title>
  <dc:creator>Ronen Basri</dc:creator>
  <cp:lastModifiedBy>Ronen Basri</cp:lastModifiedBy>
  <cp:revision>199</cp:revision>
  <dcterms:created xsi:type="dcterms:W3CDTF">2014-11-17T09:32:23Z</dcterms:created>
  <dcterms:modified xsi:type="dcterms:W3CDTF">2015-12-08T15:18:21Z</dcterms:modified>
</cp:coreProperties>
</file>