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6" r:id="rId1"/>
    <p:sldMasterId id="2147483753" r:id="rId2"/>
    <p:sldMasterId id="2147483777" r:id="rId3"/>
  </p:sldMasterIdLst>
  <p:notesMasterIdLst>
    <p:notesMasterId r:id="rId24"/>
  </p:notesMasterIdLst>
  <p:handoutMasterIdLst>
    <p:handoutMasterId r:id="rId25"/>
  </p:handoutMasterIdLst>
  <p:sldIdLst>
    <p:sldId id="415" r:id="rId4"/>
    <p:sldId id="461" r:id="rId5"/>
    <p:sldId id="430" r:id="rId6"/>
    <p:sldId id="419" r:id="rId7"/>
    <p:sldId id="450" r:id="rId8"/>
    <p:sldId id="364" r:id="rId9"/>
    <p:sldId id="462" r:id="rId10"/>
    <p:sldId id="335" r:id="rId11"/>
    <p:sldId id="449" r:id="rId12"/>
    <p:sldId id="442" r:id="rId13"/>
    <p:sldId id="443" r:id="rId14"/>
    <p:sldId id="426" r:id="rId15"/>
    <p:sldId id="445" r:id="rId16"/>
    <p:sldId id="460" r:id="rId17"/>
    <p:sldId id="459" r:id="rId18"/>
    <p:sldId id="386" r:id="rId19"/>
    <p:sldId id="434" r:id="rId20"/>
    <p:sldId id="435" r:id="rId21"/>
    <p:sldId id="397" r:id="rId22"/>
    <p:sldId id="33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66FFFF"/>
    <a:srgbClr val="00FFFF"/>
    <a:srgbClr val="FF00FF"/>
    <a:srgbClr val="FF0080"/>
    <a:srgbClr val="00FF00"/>
    <a:srgbClr val="558ED5"/>
    <a:srgbClr val="FDF3E8"/>
    <a:srgbClr val="C6D9F1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913" autoAdjust="0"/>
    <p:restoredTop sz="96919" autoAdjust="0"/>
  </p:normalViewPr>
  <p:slideViewPr>
    <p:cSldViewPr snapToGrid="0" snapToObjects="1">
      <p:cViewPr>
        <p:scale>
          <a:sx n="100" d="100"/>
          <a:sy n="100" d="100"/>
        </p:scale>
        <p:origin x="-72" y="-126"/>
      </p:cViewPr>
      <p:guideLst>
        <p:guide orient="horz" pos="1968"/>
        <p:guide pos="4031"/>
      </p:guideLst>
    </p:cSldViewPr>
  </p:slideViewPr>
  <p:outlineViewPr>
    <p:cViewPr>
      <p:scale>
        <a:sx n="33" d="100"/>
        <a:sy n="33" d="100"/>
      </p:scale>
      <p:origin x="0" y="1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F632B02-AEF0-42E2-88D7-E4A700F8805B}" type="datetime1">
              <a:rPr lang="en-US"/>
              <a:pPr/>
              <a:t>7/10/2011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8324122-249A-473E-9088-FA0DBFBCF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84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BA4FD23-A878-4972-9729-FAAB45A5BDB6}" type="datetime1">
              <a:rPr lang="en-US"/>
              <a:pPr/>
              <a:t>7/10/2011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AA3A6A9-0083-4BD5-BD5F-F572F7A2BC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58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5569" algn="l" defTabSz="9142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2" algn="l" defTabSz="9142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7" algn="l" defTabSz="9142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10" algn="l" defTabSz="9142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15ED2E4-5453-4357-AC25-D7376BAA5450}" type="slidenum">
              <a:rPr lang="en-US" sz="1200">
                <a:latin typeface="Calibri" pitchFamily="34" charset="0"/>
              </a:rPr>
              <a:pPr eaLnBrk="1" hangingPunct="1"/>
              <a:t>20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E5EE6-D753-4967-9E02-96C21E6C99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9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F66DA-90DA-4698-AA8F-6977816DE71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 descr="raytheon_bbn_log.tiff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12" y="94638"/>
            <a:ext cx="1109388" cy="360000"/>
          </a:xfrm>
          <a:prstGeom prst="rect">
            <a:avLst/>
          </a:prstGeom>
        </p:spPr>
      </p:pic>
      <p:pic>
        <p:nvPicPr>
          <p:cNvPr id="12" name="Picture 11" descr="WIS.jpg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924800" y="94638"/>
            <a:ext cx="116703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3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-52388" y="6629400"/>
            <a:ext cx="2490788" cy="228600"/>
          </a:xfrm>
          <a:prstGeom prst="rect">
            <a:avLst/>
          </a:prstGeom>
        </p:spPr>
        <p:txBody>
          <a:bodyPr lIns="91423" tIns="45712" rIns="91423" bIns="45712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CD366-FF73-44EE-84F3-82A8A4E1FC2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 descr="raytheon_bbn_log.tiff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12" y="94638"/>
            <a:ext cx="1109388" cy="360000"/>
          </a:xfrm>
          <a:prstGeom prst="rect">
            <a:avLst/>
          </a:prstGeom>
        </p:spPr>
      </p:pic>
      <p:pic>
        <p:nvPicPr>
          <p:cNvPr id="10" name="Picture 9" descr="WIS.jpg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924800" y="94638"/>
            <a:ext cx="116703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1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-52388" y="6629400"/>
            <a:ext cx="2490788" cy="228600"/>
          </a:xfrm>
          <a:prstGeom prst="rect">
            <a:avLst/>
          </a:prstGeom>
        </p:spPr>
        <p:txBody>
          <a:bodyPr lIns="91423" tIns="45712" rIns="91423" bIns="45712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CD366-FF73-44EE-84F3-82A8A4E1F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1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 userDrawn="1"/>
        </p:nvSpPr>
        <p:spPr>
          <a:xfrm>
            <a:off x="-52388" y="6629400"/>
            <a:ext cx="2490788" cy="228600"/>
          </a:xfrm>
          <a:prstGeom prst="rect">
            <a:avLst/>
          </a:prstGeom>
        </p:spPr>
        <p:txBody>
          <a:bodyPr lIns="91423" tIns="45712" rIns="91423" bIns="45712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E26BE-B8E3-4907-BDB0-E6C15471DF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0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676400"/>
            <a:ext cx="7467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3A85499-8436-4321-A688-FE385E1C90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5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10000"/>
            </a:lvl1pPr>
          </a:lstStyle>
          <a:p>
            <a:r>
              <a:rPr lang="en-US" dirty="0" smtClean="0"/>
              <a:t>Hidden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9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56589-1C93-46B1-B1E7-CC1C313E87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-52388" y="6629400"/>
            <a:ext cx="2490788" cy="228600"/>
          </a:xfrm>
          <a:prstGeom prst="rect">
            <a:avLst/>
          </a:prstGeom>
        </p:spPr>
        <p:txBody>
          <a:bodyPr lIns="91423" tIns="45712" rIns="91423" bIns="45712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CD366-FF73-44EE-84F3-82A8A4E1F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1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05DB392-7B88-4C25-8633-D59C58C9CDC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5" r:id="rId4"/>
    <p:sldLayoutId id="2147483772" r:id="rId5"/>
    <p:sldLayoutId id="2147483773" r:id="rId6"/>
    <p:sldLayoutId id="214748377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113" algn="ctr" defTabSz="4571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228" algn="ctr" defTabSz="4571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341" algn="ctr" defTabSz="4571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456" algn="ctr" defTabSz="4571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126" indent="-228558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0" indent="-228558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4" indent="-228558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8" indent="-228558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7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3" y="277813"/>
            <a:ext cx="8232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266" tIns="60133" rIns="120266" bIns="601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5613" y="1600200"/>
            <a:ext cx="82327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266" tIns="60133" rIns="120266" bIns="60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5613" y="63547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0266" tIns="60133" rIns="120266" bIns="60133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5788" y="6354763"/>
            <a:ext cx="289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0266" tIns="60133" rIns="120266" bIns="60133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4788" y="63547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0266" tIns="60133" rIns="120266" bIns="60133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7D2979B4-B039-46DD-A2B4-555B1A9406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sldNum="0" hdr="0" ftr="0" dt="0"/>
  <p:txStyles>
    <p:titleStyle>
      <a:lvl1pPr algn="ctr" defTabSz="120332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12033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ctr" defTabSz="12033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ctr" defTabSz="12033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ctr" defTabSz="12033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55543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6pPr>
      <a:lvl7pPr marL="1110877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7pPr>
      <a:lvl8pPr marL="1666316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8pPr>
      <a:lvl9pPr marL="2221757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9pPr>
    </p:titleStyle>
    <p:bodyStyle>
      <a:lvl1pPr marL="450850" indent="-450850" algn="l" defTabSz="1203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976313" indent="-377825" algn="l" defTabSz="1203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01775" indent="-298450" algn="l" defTabSz="1203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05025" indent="-301625" algn="l" defTabSz="1203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05100" indent="-300038" algn="l" defTabSz="1203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054915" indent="-277720" algn="l" defTabSz="11108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0354" indent="-277720" algn="l" defTabSz="11108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5793" indent="-277720" algn="l" defTabSz="11108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1232" indent="-277720" algn="l" defTabSz="11108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39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877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316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757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195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2634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8072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3514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05DB392-7B88-4C25-8633-D59C58C9CDC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113" algn="ctr" defTabSz="4571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228" algn="ctr" defTabSz="4571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341" algn="ctr" defTabSz="4571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456" algn="ctr" defTabSz="4571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126" indent="-228558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0" indent="-228558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4" indent="-228558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8" indent="-228558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7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37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85800" y="438150"/>
            <a:ext cx="7772400" cy="21526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Contour-Based Joint Clustering of Multiple Segmentations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81200"/>
            <a:ext cx="7239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Daniel </a:t>
            </a:r>
            <a:r>
              <a:rPr lang="en-US" dirty="0" err="1" smtClean="0">
                <a:solidFill>
                  <a:schemeClr val="tx1"/>
                </a:solidFill>
              </a:rPr>
              <a:t>Glasner</a:t>
            </a:r>
            <a:r>
              <a:rPr lang="en-US" dirty="0" smtClean="0">
                <a:solidFill>
                  <a:schemeClr val="tx1"/>
                </a:solidFill>
              </a:rPr>
              <a:t> *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N. </a:t>
            </a:r>
            <a:r>
              <a:rPr lang="en-US" dirty="0" err="1" smtClean="0">
                <a:solidFill>
                  <a:schemeClr val="tx1"/>
                </a:solidFill>
              </a:rPr>
              <a:t>Vitaladevuni</a:t>
            </a:r>
            <a:r>
              <a:rPr lang="en-US" dirty="0" smtClean="0">
                <a:solidFill>
                  <a:schemeClr val="tx1"/>
                </a:solidFill>
              </a:rPr>
              <a:t> *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Ronen </a:t>
            </a:r>
            <a:r>
              <a:rPr lang="en-US" dirty="0" err="1" smtClean="0">
                <a:solidFill>
                  <a:schemeClr val="tx1"/>
                </a:solidFill>
              </a:rPr>
              <a:t>Basri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br>
              <a:rPr lang="en-US" baseline="30000" dirty="0" smtClean="0">
                <a:solidFill>
                  <a:schemeClr val="tx1"/>
                </a:solidFill>
              </a:rPr>
            </a:br>
            <a:endParaRPr lang="en-US" baseline="30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* equal contribution authors</a:t>
            </a:r>
          </a:p>
        </p:txBody>
      </p:sp>
      <p:pic>
        <p:nvPicPr>
          <p:cNvPr id="7" name="Picture 6" descr="raytheon_bbn_lo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5348400"/>
            <a:ext cx="2773469" cy="900000"/>
          </a:xfrm>
          <a:prstGeom prst="rect">
            <a:avLst/>
          </a:prstGeom>
        </p:spPr>
      </p:pic>
      <p:pic>
        <p:nvPicPr>
          <p:cNvPr id="9" name="Picture 8" descr="W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8" y="5348400"/>
            <a:ext cx="2917582" cy="900000"/>
          </a:xfrm>
          <a:prstGeom prst="rect">
            <a:avLst/>
          </a:prstGeom>
          <a:ln>
            <a:noFill/>
          </a:ln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522259" y="524666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1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876800" y="526894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Comparing Shapes Across Images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14950" y="3743460"/>
            <a:ext cx="914400" cy="2741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/>
            <a:r>
              <a:rPr lang="en-US" sz="3200" dirty="0">
                <a:latin typeface="Calibri" pitchFamily="34" charset="0"/>
                <a:ea typeface="Arial" pitchFamily="34" charset="0"/>
              </a:rPr>
              <a:t>B</a:t>
            </a:r>
            <a:r>
              <a:rPr lang="en-US" sz="3200" baseline="-25000" dirty="0">
                <a:latin typeface="Calibri" pitchFamily="34" charset="0"/>
                <a:ea typeface="Arial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9735" y="4573453"/>
            <a:ext cx="512762" cy="584200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dirty="0">
                <a:latin typeface="Calibri" pitchFamily="34" charset="0"/>
              </a:rPr>
              <a:t>x</a:t>
            </a:r>
            <a:r>
              <a:rPr lang="en-US" sz="3200" baseline="-25000" dirty="0">
                <a:latin typeface="Calibri" pitchFamily="34" charset="0"/>
              </a:rPr>
              <a:t>2</a:t>
            </a:r>
          </a:p>
        </p:txBody>
      </p:sp>
      <p:pic>
        <p:nvPicPr>
          <p:cNvPr id="106" name="Picture 2" descr="M:\glasner_WIS\cc\presentation\sq_SP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405968"/>
            <a:ext cx="275555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3" descr="M:\glasner_WIS\cc\presentation\sq_SP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405968"/>
            <a:ext cx="275555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911227" y="3730903"/>
            <a:ext cx="914400" cy="24446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/>
            <a:r>
              <a:rPr lang="en-US" sz="3200" dirty="0" smtClean="0">
                <a:latin typeface="Calibri" pitchFamily="34" charset="0"/>
                <a:ea typeface="Arial" pitchFamily="34" charset="0"/>
              </a:rPr>
              <a:t>B</a:t>
            </a:r>
            <a:r>
              <a:rPr lang="en-US" sz="3200" baseline="-25000" dirty="0" smtClean="0">
                <a:latin typeface="Calibri" pitchFamily="34" charset="0"/>
                <a:ea typeface="Arial" pitchFamily="34" charset="0"/>
              </a:rPr>
              <a:t>1</a:t>
            </a:r>
            <a:endParaRPr lang="en-US" sz="3200" baseline="-25000" dirty="0">
              <a:latin typeface="Calibri" pitchFamily="34" charset="0"/>
              <a:ea typeface="Arial" pitchFamily="34" charset="0"/>
            </a:endParaRP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6376728" y="3730902"/>
          <a:ext cx="179388" cy="959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9388"/>
              </a:tblGrid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9" name="Table 108"/>
          <p:cNvGraphicFramePr>
            <a:graphicFrameLocks noGrp="1"/>
          </p:cNvGraphicFramePr>
          <p:nvPr/>
        </p:nvGraphicFramePr>
        <p:xfrm>
          <a:off x="1966913" y="3730902"/>
          <a:ext cx="179388" cy="959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9388"/>
              </a:tblGrid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12" name="Picture 111" descr="frag2_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950" y="1405968"/>
            <a:ext cx="2755555" cy="1440000"/>
          </a:xfrm>
          <a:prstGeom prst="rect">
            <a:avLst/>
          </a:prstGeom>
        </p:spPr>
      </p:pic>
      <p:pic>
        <p:nvPicPr>
          <p:cNvPr id="113" name="Picture 112" descr="frag1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700" y="1405968"/>
            <a:ext cx="2755555" cy="1440000"/>
          </a:xfrm>
          <a:prstGeom prst="rect">
            <a:avLst/>
          </a:prstGeom>
        </p:spPr>
      </p:pic>
      <p:pic>
        <p:nvPicPr>
          <p:cNvPr id="129" name="Picture 128" descr="shil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421" y="3730902"/>
            <a:ext cx="2066666" cy="1080000"/>
          </a:xfrm>
          <a:prstGeom prst="rect">
            <a:avLst/>
          </a:prstGeom>
        </p:spPr>
      </p:pic>
      <p:pic>
        <p:nvPicPr>
          <p:cNvPr id="130" name="Picture 129" descr="shil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7850" y="3730902"/>
            <a:ext cx="2066666" cy="1080000"/>
          </a:xfrm>
          <a:prstGeom prst="rect">
            <a:avLst/>
          </a:prstGeom>
        </p:spPr>
      </p:pic>
      <p:sp>
        <p:nvSpPr>
          <p:cNvPr id="136" name="TextBox 18"/>
          <p:cNvSpPr txBox="1">
            <a:spLocks noChangeArrowheads="1"/>
          </p:cNvSpPr>
          <p:nvPr/>
        </p:nvSpPr>
        <p:spPr bwMode="auto">
          <a:xfrm>
            <a:off x="1510954" y="3766048"/>
            <a:ext cx="182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400" dirty="0" smtClean="0">
                <a:latin typeface="Calibri" pitchFamily="34" charset="0"/>
              </a:rPr>
              <a:t>=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137" name="TextBox 18"/>
          <p:cNvSpPr txBox="1">
            <a:spLocks noChangeArrowheads="1"/>
          </p:cNvSpPr>
          <p:nvPr/>
        </p:nvSpPr>
        <p:spPr bwMode="auto">
          <a:xfrm>
            <a:off x="5870316" y="3778748"/>
            <a:ext cx="182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400" dirty="0" smtClean="0">
                <a:latin typeface="Calibri" pitchFamily="34" charset="0"/>
              </a:rPr>
              <a:t>=</a:t>
            </a:r>
            <a:endParaRPr lang="en-US" sz="4400" dirty="0">
              <a:latin typeface="Calibri" pitchFamily="34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6556116" y="4810904"/>
            <a:ext cx="2641124" cy="1364644"/>
            <a:chOff x="2463454" y="4678147"/>
            <a:chExt cx="2641124" cy="1364644"/>
          </a:xfrm>
        </p:grpSpPr>
        <p:sp>
          <p:nvSpPr>
            <p:cNvPr id="155" name="Text Box 11"/>
            <p:cNvSpPr txBox="1">
              <a:spLocks noChangeArrowheads="1"/>
            </p:cNvSpPr>
            <p:nvPr/>
          </p:nvSpPr>
          <p:spPr bwMode="auto">
            <a:xfrm>
              <a:off x="2463454" y="5211794"/>
              <a:ext cx="264112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Contour descriptor</a:t>
              </a:r>
              <a:br>
                <a:rPr lang="en-US" sz="2400" dirty="0" smtClean="0">
                  <a:latin typeface="+mn-lt"/>
                  <a:ea typeface="Arial" charset="0"/>
                  <a:cs typeface="Arial" charset="0"/>
                </a:rPr>
              </a:b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in </a:t>
              </a:r>
              <a:r>
                <a:rPr lang="en-US" sz="2400" dirty="0">
                  <a:latin typeface="+mn-lt"/>
                  <a:ea typeface="Arial" charset="0"/>
                  <a:cs typeface="Arial" charset="0"/>
                </a:rPr>
                <a:t>image</a:t>
              </a: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 2</a:t>
              </a:r>
              <a:endParaRPr lang="en-US" sz="2400" dirty="0">
                <a:latin typeface="+mn-lt"/>
                <a:ea typeface="Arial" charset="0"/>
                <a:cs typeface="Arial" charset="0"/>
              </a:endParaRPr>
            </a:p>
          </p:txBody>
        </p:sp>
        <p:sp>
          <p:nvSpPr>
            <p:cNvPr id="156" name="AutoShape 12"/>
            <p:cNvSpPr>
              <a:spLocks/>
            </p:cNvSpPr>
            <p:nvPr/>
          </p:nvSpPr>
          <p:spPr bwMode="auto">
            <a:xfrm rot="16200000">
              <a:off x="3573992" y="4066345"/>
              <a:ext cx="533648" cy="1757252"/>
            </a:xfrm>
            <a:prstGeom prst="leftBrace">
              <a:avLst>
                <a:gd name="adj1" fmla="val 2992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2019192" y="4810904"/>
            <a:ext cx="2641124" cy="1364644"/>
            <a:chOff x="2463454" y="4678147"/>
            <a:chExt cx="2641124" cy="1364644"/>
          </a:xfrm>
        </p:grpSpPr>
        <p:sp>
          <p:nvSpPr>
            <p:cNvPr id="159" name="Text Box 11"/>
            <p:cNvSpPr txBox="1">
              <a:spLocks noChangeArrowheads="1"/>
            </p:cNvSpPr>
            <p:nvPr/>
          </p:nvSpPr>
          <p:spPr bwMode="auto">
            <a:xfrm>
              <a:off x="2463454" y="5211794"/>
              <a:ext cx="264112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Contour descriptor</a:t>
              </a:r>
              <a:br>
                <a:rPr lang="en-US" sz="2400" dirty="0" smtClean="0">
                  <a:latin typeface="+mn-lt"/>
                  <a:ea typeface="Arial" charset="0"/>
                  <a:cs typeface="Arial" charset="0"/>
                </a:rPr>
              </a:b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in </a:t>
              </a:r>
              <a:r>
                <a:rPr lang="en-US" sz="2400" dirty="0">
                  <a:latin typeface="+mn-lt"/>
                  <a:ea typeface="Arial" charset="0"/>
                  <a:cs typeface="Arial" charset="0"/>
                </a:rPr>
                <a:t>image</a:t>
              </a: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 1</a:t>
              </a:r>
              <a:endParaRPr lang="en-US" sz="2400" dirty="0">
                <a:latin typeface="+mn-lt"/>
                <a:ea typeface="Arial" charset="0"/>
                <a:cs typeface="Arial" charset="0"/>
              </a:endParaRPr>
            </a:p>
          </p:txBody>
        </p:sp>
        <p:sp>
          <p:nvSpPr>
            <p:cNvPr id="160" name="AutoShape 12"/>
            <p:cNvSpPr>
              <a:spLocks/>
            </p:cNvSpPr>
            <p:nvPr/>
          </p:nvSpPr>
          <p:spPr bwMode="auto">
            <a:xfrm rot="16200000">
              <a:off x="3573992" y="4066345"/>
              <a:ext cx="533648" cy="1757252"/>
            </a:xfrm>
            <a:prstGeom prst="leftBrace">
              <a:avLst>
                <a:gd name="adj1" fmla="val 2992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1876427" y="4573453"/>
            <a:ext cx="512762" cy="584200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dirty="0" smtClean="0">
                <a:latin typeface="Calibri" pitchFamily="34" charset="0"/>
              </a:rPr>
              <a:t>x</a:t>
            </a:r>
            <a:r>
              <a:rPr lang="en-US" sz="3200" baseline="-25000" dirty="0" smtClean="0">
                <a:latin typeface="Calibri" pitchFamily="34" charset="0"/>
              </a:rPr>
              <a:t>1</a:t>
            </a:r>
            <a:endParaRPr lang="en-US" sz="3200" baseline="-25000" dirty="0">
              <a:latin typeface="Calibri" pitchFamily="34" charset="0"/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4090988" y="1405968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Image</a:t>
            </a:r>
            <a:r>
              <a:rPr lang="en-US" dirty="0" smtClean="0">
                <a:latin typeface="Calibri" pitchFamily="34" charset="0"/>
              </a:rPr>
              <a:t> 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-14287" y="1405968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latin typeface="Calibri" pitchFamily="34" charset="0"/>
              </a:rPr>
              <a:t>Image 1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08611" y="3610591"/>
            <a:ext cx="3290885" cy="1200312"/>
            <a:chOff x="1808611" y="3610591"/>
            <a:chExt cx="3290885" cy="1200312"/>
          </a:xfrm>
        </p:grpSpPr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1808611" y="3610591"/>
              <a:ext cx="3290885" cy="12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3" tIns="45712" rIns="91423" bIns="45712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Binary indicator </a:t>
              </a:r>
              <a:br>
                <a:rPr lang="en-US" sz="2400" dirty="0" smtClean="0">
                  <a:latin typeface="+mn-lt"/>
                  <a:ea typeface="Arial" charset="0"/>
                  <a:cs typeface="Arial" charset="0"/>
                </a:rPr>
              </a:b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of segments</a:t>
              </a:r>
              <a:br>
                <a:rPr lang="en-US" sz="2400" dirty="0" smtClean="0">
                  <a:latin typeface="+mn-lt"/>
                  <a:ea typeface="Arial" charset="0"/>
                  <a:cs typeface="Arial" charset="0"/>
                </a:rPr>
              </a:b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in image 1</a:t>
              </a:r>
              <a:endParaRPr lang="en-US" sz="2400" dirty="0">
                <a:latin typeface="+mn-lt"/>
                <a:ea typeface="Arial" charset="0"/>
                <a:cs typeface="Arial" charset="0"/>
              </a:endParaRPr>
            </a:p>
          </p:txBody>
        </p:sp>
        <p:sp>
          <p:nvSpPr>
            <p:cNvPr id="29" name="Right Brace 28"/>
            <p:cNvSpPr/>
            <p:nvPr/>
          </p:nvSpPr>
          <p:spPr>
            <a:xfrm>
              <a:off x="2265812" y="3730902"/>
              <a:ext cx="294609" cy="959040"/>
            </a:xfrm>
            <a:prstGeom prst="righ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167973" y="3616630"/>
            <a:ext cx="3290885" cy="1200312"/>
            <a:chOff x="1808611" y="3610591"/>
            <a:chExt cx="3290885" cy="1200312"/>
          </a:xfrm>
        </p:grpSpPr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1808611" y="3610591"/>
              <a:ext cx="3290885" cy="12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3" tIns="45712" rIns="91423" bIns="45712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Binary indicator </a:t>
              </a:r>
              <a:br>
                <a:rPr lang="en-US" sz="2400" dirty="0" smtClean="0">
                  <a:latin typeface="+mn-lt"/>
                  <a:ea typeface="Arial" charset="0"/>
                  <a:cs typeface="Arial" charset="0"/>
                </a:rPr>
              </a:b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of segments</a:t>
              </a:r>
              <a:br>
                <a:rPr lang="en-US" sz="2400" dirty="0" smtClean="0">
                  <a:latin typeface="+mn-lt"/>
                  <a:ea typeface="Arial" charset="0"/>
                  <a:cs typeface="Arial" charset="0"/>
                </a:rPr>
              </a:b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in image 2</a:t>
              </a:r>
              <a:endParaRPr lang="en-US" sz="2400" dirty="0">
                <a:latin typeface="+mn-lt"/>
                <a:ea typeface="Arial" charset="0"/>
                <a:cs typeface="Arial" charset="0"/>
              </a:endParaRPr>
            </a:p>
          </p:txBody>
        </p:sp>
        <p:sp>
          <p:nvSpPr>
            <p:cNvPr id="33" name="Right Brace 32"/>
            <p:cNvSpPr/>
            <p:nvPr/>
          </p:nvSpPr>
          <p:spPr>
            <a:xfrm>
              <a:off x="2265812" y="3730902"/>
              <a:ext cx="294609" cy="959040"/>
            </a:xfrm>
            <a:prstGeom prst="righ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6" grpId="0"/>
      <p:bldP spid="137" grpId="0"/>
      <p:bldP spid="1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8" descr="shil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421" y="3730902"/>
            <a:ext cx="2066666" cy="1080000"/>
          </a:xfrm>
          <a:prstGeom prst="rect">
            <a:avLst/>
          </a:prstGeom>
        </p:spPr>
      </p:pic>
      <p:pic>
        <p:nvPicPr>
          <p:cNvPr id="130" name="Picture 129" descr="shil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850" y="3730902"/>
            <a:ext cx="2066666" cy="1080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14950" y="3743460"/>
            <a:ext cx="914400" cy="2741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/>
            <a:r>
              <a:rPr lang="en-US" sz="3200" dirty="0">
                <a:latin typeface="Calibri" pitchFamily="34" charset="0"/>
                <a:ea typeface="Arial" pitchFamily="34" charset="0"/>
              </a:rPr>
              <a:t>B</a:t>
            </a:r>
            <a:r>
              <a:rPr lang="en-US" sz="3200" baseline="-25000" dirty="0">
                <a:latin typeface="Calibri" pitchFamily="34" charset="0"/>
                <a:ea typeface="Arial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9735" y="4573453"/>
            <a:ext cx="512762" cy="584200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dirty="0">
                <a:latin typeface="Calibri" pitchFamily="34" charset="0"/>
              </a:rPr>
              <a:t>x</a:t>
            </a:r>
            <a:r>
              <a:rPr lang="en-US" sz="3200" baseline="-25000" dirty="0">
                <a:latin typeface="Calibri" pitchFamily="34" charset="0"/>
              </a:rPr>
              <a:t>2</a:t>
            </a:r>
          </a:p>
        </p:txBody>
      </p:sp>
      <p:sp>
        <p:nvSpPr>
          <p:cNvPr id="108" name="Rectangle 6"/>
          <p:cNvSpPr>
            <a:spLocks noChangeAspect="1" noChangeArrowheads="1"/>
          </p:cNvSpPr>
          <p:nvPr/>
        </p:nvSpPr>
        <p:spPr bwMode="auto">
          <a:xfrm>
            <a:off x="911229" y="3730901"/>
            <a:ext cx="917572" cy="24412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/>
            <a:r>
              <a:rPr lang="en-US" sz="3200" dirty="0" smtClean="0">
                <a:latin typeface="Calibri" pitchFamily="34" charset="0"/>
                <a:ea typeface="Arial" pitchFamily="34" charset="0"/>
              </a:rPr>
              <a:t>B</a:t>
            </a:r>
            <a:r>
              <a:rPr lang="en-US" sz="3200" baseline="-25000" dirty="0" smtClean="0">
                <a:latin typeface="Calibri" pitchFamily="34" charset="0"/>
                <a:ea typeface="Arial" pitchFamily="34" charset="0"/>
              </a:rPr>
              <a:t>1</a:t>
            </a:r>
            <a:endParaRPr lang="en-US" sz="3200" baseline="-25000" dirty="0">
              <a:latin typeface="Calibri" pitchFamily="34" charset="0"/>
              <a:ea typeface="Arial" pitchFamily="34" charset="0"/>
            </a:endParaRP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6376728" y="3730902"/>
          <a:ext cx="179388" cy="959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9388"/>
              </a:tblGrid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9" name="Table 108"/>
          <p:cNvGraphicFramePr>
            <a:graphicFrameLocks noGrp="1"/>
          </p:cNvGraphicFramePr>
          <p:nvPr/>
        </p:nvGraphicFramePr>
        <p:xfrm>
          <a:off x="1966913" y="3730902"/>
          <a:ext cx="179388" cy="959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9388"/>
              </a:tblGrid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36" name="TextBox 18"/>
          <p:cNvSpPr txBox="1">
            <a:spLocks noChangeArrowheads="1"/>
          </p:cNvSpPr>
          <p:nvPr/>
        </p:nvSpPr>
        <p:spPr bwMode="auto">
          <a:xfrm>
            <a:off x="1510954" y="3766048"/>
            <a:ext cx="182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400" dirty="0" smtClean="0">
                <a:latin typeface="Calibri" pitchFamily="34" charset="0"/>
              </a:rPr>
              <a:t>=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137" name="TextBox 18"/>
          <p:cNvSpPr txBox="1">
            <a:spLocks noChangeArrowheads="1"/>
          </p:cNvSpPr>
          <p:nvPr/>
        </p:nvSpPr>
        <p:spPr bwMode="auto">
          <a:xfrm>
            <a:off x="5870316" y="3778748"/>
            <a:ext cx="182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400" dirty="0" smtClean="0">
                <a:latin typeface="Calibri" pitchFamily="34" charset="0"/>
              </a:rPr>
              <a:t>=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876427" y="4573453"/>
            <a:ext cx="512762" cy="584200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dirty="0" smtClean="0">
                <a:latin typeface="Calibri" pitchFamily="34" charset="0"/>
              </a:rPr>
              <a:t>x</a:t>
            </a:r>
            <a:r>
              <a:rPr lang="en-US" sz="3200" baseline="-25000" dirty="0" smtClean="0">
                <a:latin typeface="Calibri" pitchFamily="34" charset="0"/>
              </a:rPr>
              <a:t>1</a:t>
            </a:r>
            <a:endParaRPr lang="en-US" sz="3200" baseline="-25000" dirty="0">
              <a:latin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0653" y="1038135"/>
            <a:ext cx="6322087" cy="1200329"/>
            <a:chOff x="380653" y="1038135"/>
            <a:chExt cx="6322087" cy="1200329"/>
          </a:xfrm>
        </p:grpSpPr>
        <p:sp>
          <p:nvSpPr>
            <p:cNvPr id="25" name="TextBox 24"/>
            <p:cNvSpPr txBox="1"/>
            <p:nvPr/>
          </p:nvSpPr>
          <p:spPr>
            <a:xfrm>
              <a:off x="380653" y="1358612"/>
              <a:ext cx="231946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Shape-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sim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1795" y="1038135"/>
              <a:ext cx="46009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+mn-lt"/>
                </a:rPr>
                <a:t>(        ,         )      </a:t>
              </a:r>
              <a:endParaRPr lang="en-US" sz="7200" dirty="0">
                <a:latin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467216" y="1307812"/>
            <a:ext cx="460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=</a:t>
            </a:r>
            <a:endParaRPr lang="en-US" sz="44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77050" y="1127035"/>
            <a:ext cx="771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?</a:t>
            </a:r>
            <a:endParaRPr lang="en-US" sz="7200" dirty="0">
              <a:latin typeface="+mj-lt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297104" y="3730902"/>
            <a:ext cx="2741612" cy="18288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lvl="0" algn="ctr"/>
            <a:r>
              <a:rPr lang="en-US" sz="3200" baseline="30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Correspondence</a:t>
            </a:r>
          </a:p>
          <a:p>
            <a:pPr lvl="0" algn="ctr"/>
            <a:r>
              <a:rPr lang="en-US" sz="3200" baseline="30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Matrix</a:t>
            </a:r>
          </a:p>
          <a:p>
            <a:pPr algn="ctr"/>
            <a:r>
              <a:rPr lang="en-US" sz="3200" dirty="0" smtClean="0">
                <a:latin typeface="+mn-lt"/>
                <a:cs typeface="Arial" pitchFamily="34" charset="0"/>
              </a:rPr>
              <a:t>W</a:t>
            </a:r>
            <a:r>
              <a:rPr lang="en-US" sz="3200" baseline="30000" dirty="0" smtClean="0">
                <a:latin typeface="+mn-lt"/>
                <a:cs typeface="Arial" pitchFamily="34" charset="0"/>
              </a:rPr>
              <a:t>1,2</a:t>
            </a:r>
          </a:p>
        </p:txBody>
      </p:sp>
      <p:sp>
        <p:nvSpPr>
          <p:cNvPr id="31" name="Rectangle 4"/>
          <p:cNvSpPr>
            <a:spLocks noChangeAspect="1" noChangeArrowheads="1"/>
          </p:cNvSpPr>
          <p:nvPr/>
        </p:nvSpPr>
        <p:spPr bwMode="auto">
          <a:xfrm>
            <a:off x="1708936" y="3733800"/>
            <a:ext cx="2421964" cy="935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/>
            <a:r>
              <a:rPr lang="en-US" sz="3200" dirty="0">
                <a:latin typeface="Calibri" pitchFamily="34" charset="0"/>
                <a:cs typeface="Arial" pitchFamily="34" charset="0"/>
              </a:rPr>
              <a:t>B</a:t>
            </a:r>
            <a:r>
              <a:rPr lang="en-US" sz="3200" baseline="-25000" dirty="0">
                <a:latin typeface="Calibri" pitchFamily="34" charset="0"/>
                <a:cs typeface="Arial" pitchFamily="34" charset="0"/>
              </a:rPr>
              <a:t>1</a:t>
            </a:r>
            <a:r>
              <a:rPr lang="en-US" sz="3200" baseline="30000" dirty="0">
                <a:latin typeface="Calibri" pitchFamily="34" charset="0"/>
                <a:cs typeface="Arial" pitchFamily="34" charset="0"/>
              </a:rPr>
              <a:t>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1185" y="3912909"/>
            <a:ext cx="710409" cy="584759"/>
          </a:xfrm>
          <a:prstGeom prst="rect">
            <a:avLst/>
          </a:prstGeom>
          <a:noFill/>
        </p:spPr>
        <p:txBody>
          <a:bodyPr wrap="square"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dirty="0" smtClean="0">
                <a:latin typeface="Calibri" pitchFamily="34" charset="0"/>
              </a:rPr>
              <a:t>x</a:t>
            </a:r>
            <a:r>
              <a:rPr lang="en-US" sz="3200" baseline="-25000" dirty="0" smtClean="0">
                <a:latin typeface="Calibri" pitchFamily="34" charset="0"/>
              </a:rPr>
              <a:t>1</a:t>
            </a:r>
            <a:r>
              <a:rPr lang="en-US" sz="3200" baseline="30000" dirty="0" smtClean="0">
                <a:latin typeface="Calibri" pitchFamily="34" charset="0"/>
              </a:rPr>
              <a:t>T</a:t>
            </a:r>
            <a:endParaRPr lang="en-US" sz="3200" baseline="30000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14950" y="4069634"/>
            <a:ext cx="771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?</a:t>
            </a:r>
            <a:endParaRPr lang="en-US" sz="7200" dirty="0">
              <a:latin typeface="+mj-lt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4708947" y="2327364"/>
            <a:ext cx="4207100" cy="1284288"/>
          </a:xfrm>
          <a:prstGeom prst="wedgeRoundRectCallout">
            <a:avLst>
              <a:gd name="adj1" fmla="val -22688"/>
              <a:gd name="adj2" fmla="val 83446"/>
              <a:gd name="adj3" fmla="val 16667"/>
            </a:avLst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# contour elements image1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X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# contour elements image2</a:t>
            </a:r>
          </a:p>
        </p:txBody>
      </p:sp>
      <p:pic>
        <p:nvPicPr>
          <p:cNvPr id="35" name="Picture 3" descr="squirrel_i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21" y="2416264"/>
            <a:ext cx="206617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squirrel_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16264"/>
            <a:ext cx="206617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708936" y="2654300"/>
            <a:ext cx="152054" cy="161836"/>
          </a:xfrm>
          <a:prstGeom prst="rect">
            <a:avLst/>
          </a:prstGeom>
          <a:noFill/>
          <a:ln w="508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297104" y="4630902"/>
            <a:ext cx="2741612" cy="180000"/>
          </a:xfrm>
          <a:prstGeom prst="rect">
            <a:avLst/>
          </a:prstGeom>
          <a:noFill/>
          <a:ln w="508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Comparing Shapes Across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02917 -0.38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1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00879 L -0.27048 -0.383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875 -0.10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5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10261 -0.0553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21267 -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21666 1.1111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11094 -0.09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4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20434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69 L 0.08264 -0.03032 " pathEditMode="relative" ptsTypes="AA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-0.03032 C 0.1875 -0.03217 0.29271 -0.03333 0.29184 -0.03032 C 0.29132 -0.02685 0.07986 -0.01551 0.07969 -0.00995 C 0.07951 -0.00416 0.28958 -0.00162 0.29028 0.00301 C 0.29114 0.0081 0.0842 0.01181 0.0842 0.01968 C 0.0842 0.02801 0.29114 0.04051 0.29028 0.05116 C 0.28958 0.06227 0.07951 0.07732 0.07969 0.08449 C 0.07986 0.09213 0.2559 0.09236 0.29184 0.09607 " pathEditMode="relative" rAng="0" ptsTypes="aaaaaaaA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08" grpId="0" animBg="1"/>
      <p:bldP spid="108" grpId="1" animBg="1"/>
      <p:bldP spid="108" grpId="2" animBg="1"/>
      <p:bldP spid="136" grpId="0"/>
      <p:bldP spid="137" grpId="0"/>
      <p:bldP spid="164" grpId="0"/>
      <p:bldP spid="164" grpId="1"/>
      <p:bldP spid="28" grpId="0"/>
      <p:bldP spid="29" grpId="0"/>
      <p:bldP spid="30" grpId="0" animBg="1"/>
      <p:bldP spid="31" grpId="0" animBg="1"/>
      <p:bldP spid="32" grpId="0"/>
      <p:bldP spid="33" grpId="0"/>
      <p:bldP spid="33" grpId="1"/>
      <p:bldP spid="33" grpId="2"/>
      <p:bldP spid="34" grpId="1" animBg="1"/>
      <p:bldP spid="37" grpId="0" animBg="1"/>
      <p:bldP spid="37" grpId="1" animBg="1"/>
      <p:bldP spid="37" grpId="2" animBg="1"/>
      <p:bldP spid="37" grpId="3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Shapes Across Images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24687" y="1752600"/>
            <a:ext cx="914400" cy="27416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/>
            <a:r>
              <a:rPr lang="en-US" sz="3200" dirty="0">
                <a:latin typeface="Calibri" pitchFamily="34" charset="0"/>
                <a:ea typeface="Arial" pitchFamily="34" charset="0"/>
              </a:rPr>
              <a:t>B</a:t>
            </a:r>
            <a:r>
              <a:rPr lang="en-US" sz="3200" baseline="-25000" dirty="0">
                <a:latin typeface="Calibri" pitchFamily="34" charset="0"/>
                <a:ea typeface="Arial" pitchFamily="34" charset="0"/>
              </a:rPr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167687" y="1752600"/>
          <a:ext cx="179388" cy="959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9388"/>
              </a:tblGrid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980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805" marR="37805" marT="18960" marB="18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33487" y="1752600"/>
          <a:ext cx="708026" cy="1793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1108"/>
                <a:gridCol w="121108"/>
                <a:gridCol w="121108"/>
                <a:gridCol w="121108"/>
                <a:gridCol w="121108"/>
                <a:gridCol w="102486"/>
              </a:tblGrid>
              <a:tr h="17938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43" marR="37943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43" marR="37943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43" marR="37943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43" marR="37943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43" marR="37943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43" marR="37943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35925" y="2819400"/>
            <a:ext cx="512762" cy="584200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dirty="0">
                <a:latin typeface="Calibri" pitchFamily="34" charset="0"/>
              </a:rPr>
              <a:t>x</a:t>
            </a:r>
            <a:r>
              <a:rPr lang="en-US" sz="3200" baseline="-25000" dirty="0">
                <a:latin typeface="Calibri" pitchFamily="34" charset="0"/>
              </a:rPr>
              <a:t>2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054475" y="1752600"/>
            <a:ext cx="2741612" cy="18288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/>
            <a:r>
              <a:rPr lang="en-US" sz="3200" dirty="0">
                <a:latin typeface="+mn-lt"/>
                <a:cs typeface="Arial" pitchFamily="34" charset="0"/>
              </a:rPr>
              <a:t>W</a:t>
            </a:r>
            <a:r>
              <a:rPr lang="en-US" sz="3200" baseline="30000" dirty="0">
                <a:latin typeface="+mn-lt"/>
                <a:cs typeface="Arial" pitchFamily="34" charset="0"/>
              </a:rPr>
              <a:t>1,2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9687" y="1828800"/>
            <a:ext cx="838200" cy="584200"/>
          </a:xfrm>
          <a:prstGeom prst="rect">
            <a:avLst/>
          </a:prstGeom>
          <a:noFill/>
        </p:spPr>
        <p:txBody>
          <a:bodyPr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dirty="0">
                <a:latin typeface="Calibri" pitchFamily="34" charset="0"/>
              </a:rPr>
              <a:t>x</a:t>
            </a:r>
            <a:r>
              <a:rPr lang="en-US" sz="3200" baseline="-25000" dirty="0">
                <a:latin typeface="Calibri" pitchFamily="34" charset="0"/>
              </a:rPr>
              <a:t>1</a:t>
            </a:r>
            <a:r>
              <a:rPr lang="en-US" sz="3200" baseline="30000" dirty="0">
                <a:latin typeface="Calibri" pitchFamily="34" charset="0"/>
              </a:rPr>
              <a:t>T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71687" y="1752600"/>
            <a:ext cx="1828800" cy="685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/>
            <a:r>
              <a:rPr lang="en-US" sz="3200" dirty="0">
                <a:latin typeface="Calibri" pitchFamily="34" charset="0"/>
                <a:cs typeface="Arial" pitchFamily="34" charset="0"/>
              </a:rPr>
              <a:t>B</a:t>
            </a:r>
            <a:r>
              <a:rPr lang="en-US" sz="3200" baseline="-25000" dirty="0">
                <a:latin typeface="Calibri" pitchFamily="34" charset="0"/>
                <a:cs typeface="Arial" pitchFamily="34" charset="0"/>
              </a:rPr>
              <a:t>1</a:t>
            </a:r>
            <a:r>
              <a:rPr lang="en-US" sz="3200" baseline="30000" dirty="0">
                <a:latin typeface="Calibri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74700" y="2689225"/>
            <a:ext cx="3430587" cy="1112838"/>
            <a:chOff x="379413" y="2612400"/>
            <a:chExt cx="3430587" cy="1114198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79413" y="2895320"/>
              <a:ext cx="3430587" cy="83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n-lt"/>
                  <a:ea typeface="Arial" charset="0"/>
                  <a:cs typeface="Arial" charset="0"/>
                </a:rPr>
                <a:t>Contour descriptor of shape in image 1</a:t>
              </a:r>
            </a:p>
          </p:txBody>
        </p:sp>
        <p:sp>
          <p:nvSpPr>
            <p:cNvPr id="38959" name="AutoShape 12"/>
            <p:cNvSpPr>
              <a:spLocks/>
            </p:cNvSpPr>
            <p:nvPr/>
          </p:nvSpPr>
          <p:spPr bwMode="auto">
            <a:xfrm rot="-5400000">
              <a:off x="2043596" y="1407006"/>
              <a:ext cx="256212" cy="2666999"/>
            </a:xfrm>
            <a:prstGeom prst="leftBrace">
              <a:avLst>
                <a:gd name="adj1" fmla="val 2992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912043" y="4495792"/>
            <a:ext cx="3430587" cy="996956"/>
            <a:chOff x="5591369" y="4571997"/>
            <a:chExt cx="3430587" cy="996757"/>
          </a:xfrm>
        </p:grpSpPr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5591369" y="4737070"/>
              <a:ext cx="3430587" cy="83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Contour descriptor</a:t>
              </a:r>
              <a:br>
                <a:rPr lang="en-US" sz="2400" dirty="0" smtClean="0">
                  <a:latin typeface="+mn-lt"/>
                  <a:ea typeface="Arial" charset="0"/>
                  <a:cs typeface="Arial" charset="0"/>
                </a:rPr>
              </a:b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 </a:t>
              </a:r>
              <a:r>
                <a:rPr lang="en-US" sz="2400" dirty="0">
                  <a:latin typeface="+mn-lt"/>
                  <a:ea typeface="Arial" charset="0"/>
                  <a:cs typeface="Arial" charset="0"/>
                </a:rPr>
                <a:t>of shape in image 2</a:t>
              </a:r>
            </a:p>
          </p:txBody>
        </p:sp>
        <p:sp>
          <p:nvSpPr>
            <p:cNvPr id="38957" name="AutoShape 12"/>
            <p:cNvSpPr>
              <a:spLocks/>
            </p:cNvSpPr>
            <p:nvPr/>
          </p:nvSpPr>
          <p:spPr bwMode="auto">
            <a:xfrm rot="16200000">
              <a:off x="7300600" y="3900800"/>
              <a:ext cx="256218" cy="1598612"/>
            </a:xfrm>
            <a:prstGeom prst="leftBrace">
              <a:avLst>
                <a:gd name="adj1" fmla="val 299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</p:grpSp>
      <p:grpSp>
        <p:nvGrpSpPr>
          <p:cNvPr id="52" name="Group 24"/>
          <p:cNvGrpSpPr>
            <a:grpSpLocks/>
          </p:cNvGrpSpPr>
          <p:nvPr/>
        </p:nvGrpSpPr>
        <p:grpSpPr bwMode="auto">
          <a:xfrm>
            <a:off x="776287" y="1752600"/>
            <a:ext cx="1800225" cy="685800"/>
            <a:chOff x="304800" y="1676400"/>
            <a:chExt cx="1800225" cy="685800"/>
          </a:xfrm>
        </p:grpSpPr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304800" y="1676400"/>
              <a:ext cx="914400" cy="6858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3" tIns="45712" rIns="91423" bIns="45712" anchor="ctr"/>
            <a:lstStyle/>
            <a:p>
              <a:pPr algn="ctr"/>
              <a:r>
                <a:rPr lang="en-US" sz="3200" dirty="0">
                  <a:latin typeface="+mn-lt"/>
                  <a:cs typeface="Arial" pitchFamily="34" charset="0"/>
                </a:rPr>
                <a:t>Q</a:t>
              </a:r>
              <a:r>
                <a:rPr lang="en-US" sz="3200" baseline="30000" dirty="0">
                  <a:latin typeface="+mn-lt"/>
                  <a:cs typeface="Arial" pitchFamily="34" charset="0"/>
                </a:rPr>
                <a:t>1,2</a:t>
              </a:r>
            </a:p>
          </p:txBody>
        </p:sp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736600" y="1685925"/>
              <a:ext cx="1368425" cy="58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3" tIns="45712" rIns="91423" bIns="45712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 b="1" dirty="0">
                  <a:latin typeface="+mn-lt"/>
                  <a:ea typeface="Arial" charset="0"/>
                  <a:cs typeface="Arial" charset="0"/>
                </a:rPr>
                <a:t>=</a:t>
              </a:r>
            </a:p>
          </p:txBody>
        </p:sp>
      </p:grpSp>
      <p:sp>
        <p:nvSpPr>
          <p:cNvPr id="67" name="Rounded Rectangular Callout 66"/>
          <p:cNvSpPr/>
          <p:nvPr/>
        </p:nvSpPr>
        <p:spPr>
          <a:xfrm>
            <a:off x="457200" y="4109918"/>
            <a:ext cx="2705100" cy="1284288"/>
          </a:xfrm>
          <a:prstGeom prst="wedgeRoundRectCallout">
            <a:avLst>
              <a:gd name="adj1" fmla="val -25508"/>
              <a:gd name="adj2" fmla="val -175640"/>
              <a:gd name="adj3" fmla="val 16667"/>
            </a:avLst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# segments image1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X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# segments image2</a:t>
            </a:r>
          </a:p>
        </p:txBody>
      </p:sp>
      <p:sp>
        <p:nvSpPr>
          <p:cNvPr id="68" name="Rounded Rectangular Callout 67"/>
          <p:cNvSpPr/>
          <p:nvPr/>
        </p:nvSpPr>
        <p:spPr>
          <a:xfrm>
            <a:off x="2147887" y="4109918"/>
            <a:ext cx="3884612" cy="1284288"/>
          </a:xfrm>
          <a:prstGeom prst="wedgeRoundRectCallout">
            <a:avLst>
              <a:gd name="adj1" fmla="val 32382"/>
              <a:gd name="adj2" fmla="val -87828"/>
              <a:gd name="adj3" fmla="val 16667"/>
            </a:avLst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# contour elements image1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X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# contour elements image2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7" grpId="0" animBg="1"/>
      <p:bldP spid="68" grpId="0" animBg="1"/>
      <p:bldP spid="6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2"/>
          <p:cNvSpPr txBox="1">
            <a:spLocks/>
          </p:cNvSpPr>
          <p:nvPr/>
        </p:nvSpPr>
        <p:spPr bwMode="auto">
          <a:xfrm>
            <a:off x="604420" y="601611"/>
            <a:ext cx="80772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3" tIns="45712" rIns="91423" bIns="45712"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Similar </a:t>
            </a:r>
            <a:r>
              <a:rPr lang="en-US" sz="3200" b="1" dirty="0" smtClean="0">
                <a:solidFill>
                  <a:srgbClr val="E46C0A"/>
                </a:solidFill>
                <a:latin typeface="+mn-lt"/>
              </a:rPr>
              <a:t>shape </a:t>
            </a: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across frames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Coherent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regions </a:t>
            </a: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within frames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000000"/>
              </a:solidFill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1774825" y="5191125"/>
            <a:ext cx="5815328" cy="1260475"/>
            <a:chOff x="1793560" y="4521200"/>
            <a:chExt cx="5815328" cy="1260475"/>
          </a:xfrm>
        </p:grpSpPr>
        <p:graphicFrame>
          <p:nvGraphicFramePr>
            <p:cNvPr id="162819" name="Object 3"/>
            <p:cNvGraphicFramePr>
              <a:graphicFrameLocks noChangeAspect="1"/>
            </p:cNvGraphicFramePr>
            <p:nvPr/>
          </p:nvGraphicFramePr>
          <p:xfrm>
            <a:off x="2259013" y="4521200"/>
            <a:ext cx="5349875" cy="1260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59" name="Equation" r:id="rId3" imgW="1511300" imgH="355600" progId="Equation.3">
                    <p:embed/>
                  </p:oleObj>
                </mc:Choice>
                <mc:Fallback>
                  <p:oleObj name="Equation" r:id="rId3" imgW="1511300" imgH="355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9013" y="4521200"/>
                          <a:ext cx="5349875" cy="126047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1793560" y="4660900"/>
              <a:ext cx="5743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n-lt"/>
                </a:rPr>
                <a:t>=</a:t>
              </a:r>
              <a:endParaRPr lang="en-US" sz="3200" dirty="0">
                <a:latin typeface="+mn-lt"/>
              </a:endParaRPr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373312" y="2126160"/>
          <a:ext cx="1619250" cy="1793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1925"/>
                <a:gridCol w="161925"/>
                <a:gridCol w="161925"/>
                <a:gridCol w="161925"/>
                <a:gridCol w="161925"/>
                <a:gridCol w="161925"/>
                <a:gridCol w="161925"/>
                <a:gridCol w="161925"/>
                <a:gridCol w="161925"/>
                <a:gridCol w="161925"/>
              </a:tblGrid>
              <a:tr h="17938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16" marR="37916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16" marR="37916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16" marR="37916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16" marR="37916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16" marR="37916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16" marR="37916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16" marR="37916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16" marR="37916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16" marR="37916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7916" marR="37916" marT="18900" marB="189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035675" y="2153148"/>
          <a:ext cx="180975" cy="159861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0975"/>
              </a:tblGrid>
              <a:tr h="1598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139" marR="38139" marT="18966" marB="1896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98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139" marR="38139" marT="18966" marB="1896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139" marR="38139" marT="18966" marB="1896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139" marR="38139" marT="18966" marB="1896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98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139" marR="38139" marT="18966" marB="1896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98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139" marR="38139" marT="18966" marB="1896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139" marR="38139" marT="18966" marB="1896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139" marR="38139" marT="18966" marB="1896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8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139" marR="38139" marT="18966" marB="1896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986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139" marR="38139" marT="18966" marB="1896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3" name="Group 26"/>
          <p:cNvGrpSpPr/>
          <p:nvPr/>
        </p:nvGrpSpPr>
        <p:grpSpPr>
          <a:xfrm>
            <a:off x="1797050" y="3969202"/>
            <a:ext cx="6702740" cy="1200329"/>
            <a:chOff x="2167066" y="4978221"/>
            <a:chExt cx="6702740" cy="1200329"/>
          </a:xfrm>
        </p:grpSpPr>
        <p:pic>
          <p:nvPicPr>
            <p:cNvPr id="34" name="Picture 33" descr="shil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6534" y="5073150"/>
              <a:ext cx="2066666" cy="1080000"/>
            </a:xfrm>
            <a:prstGeom prst="rect">
              <a:avLst/>
            </a:prstGeom>
          </p:spPr>
        </p:pic>
        <p:pic>
          <p:nvPicPr>
            <p:cNvPr id="35" name="Picture 34" descr="shil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80434" y="5073150"/>
              <a:ext cx="2066666" cy="10800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167066" y="5363452"/>
              <a:ext cx="231946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+mn-lt"/>
                </a:rPr>
                <a:t>=</a:t>
              </a:r>
              <a:r>
                <a:rPr lang="en-US" sz="3200" b="1" dirty="0" smtClean="0">
                  <a:solidFill>
                    <a:srgbClr val="1F497D"/>
                  </a:solidFill>
                  <a:latin typeface="+mn-lt"/>
                </a:rPr>
                <a:t> </a:t>
              </a:r>
              <a:r>
                <a:rPr lang="en-US" sz="3200" b="1" dirty="0" smtClean="0">
                  <a:solidFill>
                    <a:srgbClr val="E46C0A"/>
                  </a:solidFill>
                  <a:latin typeface="+mn-lt"/>
                </a:rPr>
                <a:t>Shape-</a:t>
              </a:r>
              <a:r>
                <a:rPr lang="en-US" sz="3200" b="1" dirty="0" err="1" smtClean="0">
                  <a:solidFill>
                    <a:srgbClr val="E46C0A"/>
                  </a:solidFill>
                  <a:latin typeface="+mn-lt"/>
                </a:rPr>
                <a:t>sim</a:t>
              </a:r>
              <a:endParaRPr lang="en-US" sz="3200" b="1" dirty="0">
                <a:solidFill>
                  <a:srgbClr val="E46C0A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68861" y="4978221"/>
              <a:ext cx="46009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+mn-lt"/>
                </a:rPr>
                <a:t>(        ,         )      </a:t>
              </a:r>
              <a:endParaRPr lang="en-US" sz="7200" dirty="0">
                <a:latin typeface="+mn-lt"/>
              </a:endParaRPr>
            </a:p>
          </p:txBody>
        </p:sp>
      </p:grpSp>
      <p:grpSp>
        <p:nvGrpSpPr>
          <p:cNvPr id="38" name="Group 26"/>
          <p:cNvGrpSpPr/>
          <p:nvPr/>
        </p:nvGrpSpPr>
        <p:grpSpPr>
          <a:xfrm>
            <a:off x="2163762" y="2126160"/>
            <a:ext cx="4241800" cy="2095500"/>
            <a:chOff x="2209800" y="2425700"/>
            <a:chExt cx="4241800" cy="2095500"/>
          </a:xfrm>
        </p:grpSpPr>
        <p:sp>
          <p:nvSpPr>
            <p:cNvPr id="39" name="TextBox 38"/>
            <p:cNvSpPr txBox="1"/>
            <p:nvPr/>
          </p:nvSpPr>
          <p:spPr>
            <a:xfrm>
              <a:off x="2209800" y="2578100"/>
              <a:ext cx="2057400" cy="584200"/>
            </a:xfrm>
            <a:prstGeom prst="rect">
              <a:avLst/>
            </a:prstGeom>
            <a:noFill/>
          </p:spPr>
          <p:txBody>
            <a:bodyPr lIns="91423" tIns="45712" rIns="91423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3200" dirty="0" err="1" smtClean="0">
                  <a:latin typeface="Calibri" pitchFamily="34" charset="0"/>
                </a:rPr>
                <a:t>x</a:t>
              </a:r>
              <a:r>
                <a:rPr lang="en-US" sz="3200" baseline="30000" dirty="0" err="1" smtClean="0">
                  <a:latin typeface="Calibri" pitchFamily="34" charset="0"/>
                </a:rPr>
                <a:t>T</a:t>
              </a:r>
              <a:endParaRPr lang="en-US" sz="3200" baseline="30000" dirty="0">
                <a:latin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94400" y="3937000"/>
              <a:ext cx="457200" cy="584200"/>
            </a:xfrm>
            <a:prstGeom prst="rect">
              <a:avLst/>
            </a:prstGeom>
            <a:noFill/>
          </p:spPr>
          <p:txBody>
            <a:bodyPr lIns="91423" tIns="45712" rIns="91423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3200" dirty="0" err="1">
                  <a:latin typeface="Calibri" pitchFamily="34" charset="0"/>
                </a:rPr>
                <a:t>x</a:t>
              </a:r>
              <a:endParaRPr lang="en-US" sz="3200" dirty="0">
                <a:latin typeface="Calibri" pitchFamily="34" charset="0"/>
              </a:endParaRPr>
            </a:p>
          </p:txBody>
        </p:sp>
        <p:grpSp>
          <p:nvGrpSpPr>
            <p:cNvPr id="41" name="Group 19"/>
            <p:cNvGrpSpPr>
              <a:grpSpLocks/>
            </p:cNvGrpSpPr>
            <p:nvPr/>
          </p:nvGrpSpPr>
          <p:grpSpPr bwMode="auto">
            <a:xfrm>
              <a:off x="4232275" y="2425700"/>
              <a:ext cx="1620838" cy="1625600"/>
              <a:chOff x="4232500" y="2425700"/>
              <a:chExt cx="1620000" cy="1625600"/>
            </a:xfrm>
          </p:grpSpPr>
          <p:sp>
            <p:nvSpPr>
              <p:cNvPr id="42" name="Rectangle 14"/>
              <p:cNvSpPr>
                <a:spLocks noChangeArrowheads="1"/>
              </p:cNvSpPr>
              <p:nvPr/>
            </p:nvSpPr>
            <p:spPr bwMode="auto">
              <a:xfrm>
                <a:off x="4925400" y="2425700"/>
                <a:ext cx="914400" cy="685800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3" tIns="45712" rIns="91423" bIns="45712" anchor="ctr"/>
              <a:lstStyle/>
              <a:p>
                <a:pPr algn="ctr"/>
                <a:r>
                  <a:rPr lang="en-US" sz="3200" dirty="0">
                    <a:latin typeface="+mn-lt"/>
                    <a:cs typeface="Arial" pitchFamily="34" charset="0"/>
                  </a:rPr>
                  <a:t>Q</a:t>
                </a:r>
                <a:r>
                  <a:rPr lang="en-US" sz="3200" baseline="30000" dirty="0">
                    <a:latin typeface="+mn-lt"/>
                    <a:cs typeface="Arial" pitchFamily="34" charset="0"/>
                  </a:rPr>
                  <a:t>1,2</a:t>
                </a:r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4241400" y="3115301"/>
                <a:ext cx="684000" cy="935999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3" tIns="45712" rIns="91423" bIns="45712" anchor="ctr"/>
              <a:lstStyle/>
              <a:p>
                <a:pPr algn="ctr"/>
                <a:r>
                  <a:rPr lang="en-US" sz="2600" dirty="0">
                    <a:latin typeface="+mn-lt"/>
                    <a:cs typeface="Arial" pitchFamily="34" charset="0"/>
                  </a:rPr>
                  <a:t>Q</a:t>
                </a:r>
                <a:r>
                  <a:rPr lang="en-US" sz="2600" baseline="30000" dirty="0">
                    <a:latin typeface="+mn-lt"/>
                    <a:cs typeface="Arial" pitchFamily="34" charset="0"/>
                  </a:rPr>
                  <a:t>1,2H</a:t>
                </a: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4232500" y="2431300"/>
                <a:ext cx="1620000" cy="162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3" tIns="45712" rIns="91423" bIns="45712" anchor="ctr"/>
              <a:lstStyle/>
              <a:p>
                <a:pPr algn="ctr"/>
                <a:endParaRPr lang="he-IL" sz="3200" baseline="30000"/>
              </a:p>
            </p:txBody>
          </p:sp>
        </p:grpSp>
      </p:grpSp>
      <p:graphicFrame>
        <p:nvGraphicFramePr>
          <p:cNvPr id="45" name="Object 2"/>
          <p:cNvGraphicFramePr>
            <a:graphicFrameLocks noChangeAspect="1"/>
          </p:cNvGraphicFramePr>
          <p:nvPr/>
        </p:nvGraphicFramePr>
        <p:xfrm>
          <a:off x="471487" y="1967866"/>
          <a:ext cx="139223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0" name="Equation" r:id="rId7" imgW="368300" imgH="190500" progId="Equation.3">
                  <p:embed/>
                </p:oleObj>
              </mc:Choice>
              <mc:Fallback>
                <p:oleObj name="Equation" r:id="rId7" imgW="368300" imgH="190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" y="1967866"/>
                        <a:ext cx="1392238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787525" y="2062660"/>
            <a:ext cx="5743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=</a:t>
            </a:r>
            <a:endParaRPr lang="en-US" sz="3200" dirty="0">
              <a:latin typeface="+mn-lt"/>
            </a:endParaRP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71487" y="672466"/>
            <a:ext cx="8229600" cy="1143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For arbitrary selection of segments</a:t>
            </a:r>
            <a:endParaRPr lang="en-US" sz="3200" i="1" dirty="0" smtClean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6381750" y="627011"/>
          <a:ext cx="1516778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1" name="Equation" r:id="rId9" imgW="533400" imgH="444500" progId="Equation.3">
                  <p:embed/>
                </p:oleObj>
              </mc:Choice>
              <mc:Fallback>
                <p:oleObj name="Equation" r:id="rId9" imgW="533400" imgH="4445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627011"/>
                        <a:ext cx="1516778" cy="12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3"/>
          <p:cNvSpPr>
            <a:spLocks noChangeAspect="1" noChangeArrowheads="1"/>
          </p:cNvSpPr>
          <p:nvPr/>
        </p:nvSpPr>
        <p:spPr bwMode="auto">
          <a:xfrm>
            <a:off x="4186237" y="2126160"/>
            <a:ext cx="684000" cy="684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/>
            <a:r>
              <a:rPr lang="en-US" sz="3200" dirty="0">
                <a:latin typeface="+mn-lt"/>
                <a:cs typeface="Arial" pitchFamily="34" charset="0"/>
              </a:rPr>
              <a:t>Q</a:t>
            </a:r>
            <a:r>
              <a:rPr lang="en-US" sz="3200" baseline="30000" dirty="0">
                <a:latin typeface="+mn-lt"/>
                <a:cs typeface="Arial" pitchFamily="34" charset="0"/>
              </a:rPr>
              <a:t>1,1</a:t>
            </a:r>
          </a:p>
        </p:txBody>
      </p:sp>
      <p:sp>
        <p:nvSpPr>
          <p:cNvPr id="59" name="Rectangle 3"/>
          <p:cNvSpPr>
            <a:spLocks noChangeAspect="1" noChangeArrowheads="1"/>
          </p:cNvSpPr>
          <p:nvPr/>
        </p:nvSpPr>
        <p:spPr bwMode="auto">
          <a:xfrm>
            <a:off x="4870237" y="2815761"/>
            <a:ext cx="935999" cy="93599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/>
            <a:r>
              <a:rPr lang="en-US" sz="3200" dirty="0" smtClean="0">
                <a:latin typeface="+mn-lt"/>
                <a:cs typeface="Arial" pitchFamily="34" charset="0"/>
              </a:rPr>
              <a:t>Q</a:t>
            </a:r>
            <a:r>
              <a:rPr lang="en-US" sz="3200" baseline="30000" dirty="0" smtClean="0">
                <a:latin typeface="+mn-lt"/>
                <a:cs typeface="Arial" pitchFamily="34" charset="0"/>
              </a:rPr>
              <a:t>2,2</a:t>
            </a:r>
            <a:endParaRPr lang="en-US" sz="3200" baseline="30000" dirty="0">
              <a:latin typeface="+mn-lt"/>
              <a:cs typeface="Arial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76394" y="5172191"/>
            <a:ext cx="8904106" cy="1200329"/>
            <a:chOff x="176394" y="5172191"/>
            <a:chExt cx="8904106" cy="1200329"/>
          </a:xfrm>
        </p:grpSpPr>
        <p:grpSp>
          <p:nvGrpSpPr>
            <p:cNvPr id="61" name="Group 28"/>
            <p:cNvGrpSpPr/>
            <p:nvPr/>
          </p:nvGrpSpPr>
          <p:grpSpPr>
            <a:xfrm>
              <a:off x="6511555" y="5172191"/>
              <a:ext cx="2568945" cy="1200329"/>
              <a:chOff x="6511555" y="5172191"/>
              <a:chExt cx="2568945" cy="1200329"/>
            </a:xfrm>
          </p:grpSpPr>
          <p:pic>
            <p:nvPicPr>
              <p:cNvPr id="67" name="Picture 66" descr="seg2.pn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0217" y="5232355"/>
                <a:ext cx="2066667" cy="1080000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6511555" y="5172191"/>
                <a:ext cx="25689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+mn-lt"/>
                  </a:rPr>
                  <a:t>(        )      </a:t>
                </a:r>
                <a:endParaRPr lang="en-US" sz="7200" dirty="0">
                  <a:latin typeface="+mn-lt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76394" y="5479967"/>
              <a:ext cx="243980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n-lt"/>
                </a:rPr>
                <a:t>+ </a:t>
              </a:r>
              <a:r>
                <a:rPr lang="en-US" sz="3200" dirty="0" smtClean="0">
                  <a:solidFill>
                    <a:srgbClr val="558ED5"/>
                  </a:solidFill>
                  <a:latin typeface="+mn-lt"/>
                </a:rPr>
                <a:t>Coherency</a:t>
              </a:r>
              <a:endParaRPr lang="en-US" sz="3200" dirty="0">
                <a:solidFill>
                  <a:srgbClr val="558ED5"/>
                </a:solidFill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458482" y="5479967"/>
              <a:ext cx="243980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n-lt"/>
                </a:rPr>
                <a:t>+ </a:t>
              </a:r>
              <a:r>
                <a:rPr lang="en-US" sz="3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Coherency</a:t>
              </a:r>
              <a:endPara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grpSp>
          <p:nvGrpSpPr>
            <p:cNvPr id="64" name="Group 29"/>
            <p:cNvGrpSpPr/>
            <p:nvPr/>
          </p:nvGrpSpPr>
          <p:grpSpPr>
            <a:xfrm>
              <a:off x="2191477" y="5172191"/>
              <a:ext cx="2568945" cy="1200329"/>
              <a:chOff x="2191477" y="5172191"/>
              <a:chExt cx="2568945" cy="1200329"/>
            </a:xfrm>
          </p:grpSpPr>
          <p:pic>
            <p:nvPicPr>
              <p:cNvPr id="65" name="Picture 64" descr="seg1.pn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91815" y="5246777"/>
                <a:ext cx="2066667" cy="1080000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2191477" y="5172191"/>
                <a:ext cx="25689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+mn-lt"/>
                  </a:rPr>
                  <a:t>(        )      </a:t>
                </a:r>
                <a:endParaRPr lang="en-US" sz="7200" dirty="0"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947988" y="1616075"/>
          <a:ext cx="3243262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7" name="Equation" r:id="rId3" imgW="1193800" imgH="1193800" progId="Equation.3">
                  <p:embed/>
                </p:oleObj>
              </mc:Choice>
              <mc:Fallback>
                <p:oleObj name="Equation" r:id="rId3" imgW="1193800" imgH="119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616075"/>
                        <a:ext cx="3243262" cy="3240088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 w="50800">
                        <a:solidFill>
                          <a:srgbClr val="558ED5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/>
            <a:r>
              <a:rPr lang="en-US" sz="2400" dirty="0" err="1">
                <a:cs typeface="Arial" pitchFamily="34" charset="0"/>
              </a:rPr>
              <a:t>Vitaladevuni</a:t>
            </a:r>
            <a:r>
              <a:rPr lang="en-US" sz="2400" dirty="0">
                <a:cs typeface="Arial" pitchFamily="34" charset="0"/>
              </a:rPr>
              <a:t> and </a:t>
            </a:r>
            <a:r>
              <a:rPr lang="en-US" sz="2400" dirty="0" err="1">
                <a:cs typeface="Arial" pitchFamily="34" charset="0"/>
              </a:rPr>
              <a:t>Basri</a:t>
            </a:r>
            <a:r>
              <a:rPr lang="en-US" sz="2400" dirty="0">
                <a:cs typeface="Arial" pitchFamily="34" charset="0"/>
              </a:rPr>
              <a:t> CVPR </a:t>
            </a:r>
            <a:r>
              <a:rPr lang="en-US" sz="2400" dirty="0" smtClean="0">
                <a:cs typeface="Arial" pitchFamily="34" charset="0"/>
              </a:rPr>
              <a:t>2010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3388" y="1714500"/>
            <a:ext cx="2106612" cy="1104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6788" y="2933699"/>
            <a:ext cx="2284412" cy="1884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616200" y="5033344"/>
            <a:ext cx="4254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200" dirty="0" smtClean="0"/>
              <a:t>NP-hard </a:t>
            </a:r>
            <a:br>
              <a:rPr lang="en-US" sz="3200" dirty="0" smtClean="0"/>
            </a:br>
            <a:r>
              <a:rPr lang="en-US" sz="2400" dirty="0" smtClean="0"/>
              <a:t>[</a:t>
            </a:r>
            <a:r>
              <a:rPr lang="en-US" sz="2400" dirty="0" err="1" smtClean="0"/>
              <a:t>Garey</a:t>
            </a:r>
            <a:r>
              <a:rPr lang="en-US" sz="2400" dirty="0" smtClean="0"/>
              <a:t> and Johnson 1979]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3980" y="1860115"/>
            <a:ext cx="80423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/>
              <a:buChar char="•"/>
            </a:pPr>
            <a:r>
              <a:rPr lang="en-US" sz="3200" dirty="0" smtClean="0"/>
              <a:t>Efficient l</a:t>
            </a:r>
            <a:r>
              <a:rPr lang="en-US" sz="3200" dirty="0" smtClean="0">
                <a:latin typeface="+mn-lt"/>
              </a:rPr>
              <a:t>inear programming relaxation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[</a:t>
            </a:r>
            <a:r>
              <a:rPr lang="en-US" sz="2400" dirty="0" err="1" smtClean="0">
                <a:latin typeface="+mn-lt"/>
              </a:rPr>
              <a:t>Vitaladevuni</a:t>
            </a:r>
            <a:r>
              <a:rPr lang="en-US" sz="2400" dirty="0" smtClean="0">
                <a:latin typeface="+mn-lt"/>
              </a:rPr>
              <a:t> &amp; </a:t>
            </a:r>
            <a:r>
              <a:rPr lang="en-US" sz="2400" dirty="0" err="1" smtClean="0">
                <a:latin typeface="+mn-lt"/>
              </a:rPr>
              <a:t>Basri</a:t>
            </a:r>
            <a:r>
              <a:rPr lang="en-US" sz="2400" dirty="0" smtClean="0">
                <a:latin typeface="+mn-lt"/>
              </a:rPr>
              <a:t> 2010, </a:t>
            </a:r>
            <a:r>
              <a:rPr lang="en-US" sz="2400" dirty="0" err="1" smtClean="0">
                <a:latin typeface="+mn-lt"/>
              </a:rPr>
              <a:t>Charikar</a:t>
            </a:r>
            <a:r>
              <a:rPr lang="en-US" sz="2400" dirty="0" smtClean="0">
                <a:latin typeface="+mn-lt"/>
              </a:rPr>
              <a:t> et al. 2003</a:t>
            </a:r>
            <a:r>
              <a:rPr lang="en-US" sz="3200" dirty="0" smtClean="0">
                <a:latin typeface="+mn-lt"/>
              </a:rPr>
              <a:t>]</a:t>
            </a:r>
          </a:p>
          <a:p>
            <a:pPr marL="811213" lvl="1" indent="-355600">
              <a:buFont typeface="Arial"/>
              <a:buChar char="•"/>
            </a:pPr>
            <a:endParaRPr lang="en-US" sz="3200" dirty="0" smtClean="0">
              <a:latin typeface="+mn-lt"/>
            </a:endParaRPr>
          </a:p>
          <a:p>
            <a:pPr marL="355600" indent="-355600">
              <a:buFont typeface="Arial"/>
              <a:buChar char="•"/>
            </a:pPr>
            <a:r>
              <a:rPr lang="en-US" sz="3200" dirty="0" smtClean="0">
                <a:latin typeface="+mn-lt"/>
              </a:rPr>
              <a:t>Q is </a:t>
            </a:r>
            <a:r>
              <a:rPr lang="en-US" sz="3200" dirty="0" err="1" smtClean="0">
                <a:latin typeface="+mn-lt"/>
              </a:rPr>
              <a:t>hermitian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  <a:sym typeface="Wingdings"/>
              </a:rPr>
              <a:t></a:t>
            </a:r>
            <a:r>
              <a:rPr lang="en-US" sz="3200" dirty="0" smtClean="0">
                <a:latin typeface="+mn-lt"/>
              </a:rPr>
              <a:t> objective is real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Video Dataset for Occlusion/Object Boundary Detection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19270" y="2169315"/>
            <a:ext cx="6959600" cy="2778124"/>
            <a:chOff x="5655733" y="2008981"/>
            <a:chExt cx="6959600" cy="2778124"/>
          </a:xfrm>
        </p:grpSpPr>
        <p:pic>
          <p:nvPicPr>
            <p:cNvPr id="56324" name="Picture 5" descr="im_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495" y="2008981"/>
              <a:ext cx="1570038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5" name="Picture 6" descr="GT_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495" y="3518693"/>
              <a:ext cx="1570038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6" name="Picture 7" descr="GT_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733" y="3518693"/>
              <a:ext cx="1665287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7" name="Picture 8" descr="im_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733" y="2008981"/>
              <a:ext cx="1665287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0" name="Picture 13" descr="im_1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820" y="2016918"/>
              <a:ext cx="1687513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1" name="Picture 14" descr="GT_1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820" y="3518693"/>
              <a:ext cx="1687513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2" name="Picture 15" descr="im_26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117" y="2016918"/>
              <a:ext cx="175895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3" name="Picture 16" descr="GT_26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117" y="3526630"/>
              <a:ext cx="175895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152400" y="5105400"/>
            <a:ext cx="8882063" cy="1569644"/>
          </a:xfrm>
          <a:prstGeom prst="rect">
            <a:avLst/>
          </a:prstGeom>
        </p:spPr>
        <p:txBody>
          <a:bodyPr lIns="91423" tIns="45712" rIns="91423" bIns="45712">
            <a:spAutoFit/>
          </a:bodyPr>
          <a:lstStyle/>
          <a:p>
            <a:pPr marL="342834" indent="-342834">
              <a:buFontTx/>
              <a:buAutoNum type="alphaUcPeriod"/>
              <a:defRPr/>
            </a:pPr>
            <a:r>
              <a:rPr lang="en-US" sz="2400" dirty="0">
                <a:latin typeface="+mn-lt"/>
                <a:ea typeface="ＭＳ Ｐゴシック" charset="-128"/>
                <a:cs typeface="ＭＳ Ｐゴシック" charset="-128"/>
              </a:rPr>
              <a:t>Stein and M. Hebert. </a:t>
            </a:r>
          </a:p>
          <a:p>
            <a:pPr>
              <a:defRPr/>
            </a:pPr>
            <a:r>
              <a:rPr lang="en-US" sz="2400" i="1" dirty="0">
                <a:latin typeface="+mn-lt"/>
                <a:ea typeface="ＭＳ Ｐゴシック" charset="-128"/>
                <a:cs typeface="ＭＳ Ｐゴシック" charset="-128"/>
              </a:rPr>
              <a:t>Occlusion boundaries from motion: </a:t>
            </a:r>
            <a:r>
              <a:rPr lang="en-US" sz="2400" i="1" dirty="0" smtClean="0">
                <a:latin typeface="+mn-lt"/>
                <a:ea typeface="ＭＳ Ｐゴシック" charset="-128"/>
                <a:cs typeface="ＭＳ Ｐゴシック" charset="-128"/>
              </a:rPr>
              <a:t>low-level </a:t>
            </a:r>
            <a:r>
              <a:rPr lang="en-US" sz="2400" i="1" dirty="0">
                <a:latin typeface="+mn-lt"/>
                <a:ea typeface="ＭＳ Ｐゴシック" charset="-128"/>
                <a:cs typeface="ＭＳ Ｐゴシック" charset="-128"/>
              </a:rPr>
              <a:t>detection and mid-</a:t>
            </a:r>
            <a:r>
              <a:rPr lang="en-US" sz="2400" i="1" dirty="0" smtClean="0">
                <a:latin typeface="+mn-lt"/>
                <a:ea typeface="ＭＳ Ｐゴシック" charset="-128"/>
                <a:cs typeface="ＭＳ Ｐゴシック" charset="-128"/>
              </a:rPr>
              <a:t>level reasoning</a:t>
            </a:r>
            <a:r>
              <a:rPr lang="en-US" sz="2400" i="1" dirty="0">
                <a:latin typeface="+mn-lt"/>
                <a:ea typeface="ＭＳ Ｐゴシック" charset="-128"/>
                <a:cs typeface="ＭＳ Ｐゴシック" charset="-128"/>
              </a:rPr>
              <a:t>.</a:t>
            </a:r>
            <a:r>
              <a:rPr lang="en-US" sz="2400" i="1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 smtClean="0">
                <a:latin typeface="+mn-lt"/>
                <a:ea typeface="ＭＳ Ｐゴシック" charset="-128"/>
                <a:cs typeface="ＭＳ Ｐゴシック" charset="-128"/>
              </a:rPr>
              <a:t>IJCV</a:t>
            </a:r>
            <a:r>
              <a:rPr lang="en-US" sz="2400" dirty="0">
                <a:latin typeface="+mn-lt"/>
                <a:ea typeface="ＭＳ Ｐゴシック" charset="-128"/>
                <a:cs typeface="ＭＳ Ｐゴシック" charset="-128"/>
              </a:rPr>
              <a:t>, 82(3), </a:t>
            </a:r>
            <a:r>
              <a:rPr lang="en-US" sz="2400" dirty="0" smtClean="0">
                <a:latin typeface="+mn-lt"/>
                <a:ea typeface="ＭＳ Ｐゴシック" charset="-128"/>
                <a:cs typeface="ＭＳ Ｐゴシック" charset="-128"/>
              </a:rPr>
              <a:t>2009. 2</a:t>
            </a:r>
          </a:p>
          <a:p>
            <a:pPr marL="342834" indent="-342834">
              <a:defRPr/>
            </a:pPr>
            <a:r>
              <a:rPr lang="en-US" sz="2400" dirty="0">
                <a:latin typeface="+mn-lt"/>
                <a:ea typeface="ＭＳ Ｐゴシック" charset="-128"/>
                <a:cs typeface="ＭＳ Ｐゴシック" charset="-128"/>
              </a:rPr>
              <a:t>http://</a:t>
            </a:r>
            <a:r>
              <a:rPr lang="en-US" sz="2400" dirty="0" err="1">
                <a:latin typeface="+mn-lt"/>
                <a:ea typeface="ＭＳ Ｐゴシック" charset="-128"/>
                <a:cs typeface="ＭＳ Ｐゴシック" charset="-128"/>
              </a:rPr>
              <a:t>www.cs.cmu.edu/~stein/occlusion_data</a:t>
            </a:r>
            <a:r>
              <a:rPr lang="en-US" sz="2400" dirty="0">
                <a:latin typeface="+mn-lt"/>
                <a:ea typeface="ＭＳ Ｐゴシック" charset="-128"/>
                <a:cs typeface="ＭＳ Ｐゴシック" charset="-128"/>
              </a:rPr>
              <a:t>/</a:t>
            </a:r>
          </a:p>
        </p:txBody>
      </p:sp>
      <p:sp>
        <p:nvSpPr>
          <p:cNvPr id="16" name="Text Box 61"/>
          <p:cNvSpPr txBox="1">
            <a:spLocks noChangeArrowheads="1"/>
          </p:cNvSpPr>
          <p:nvPr/>
        </p:nvSpPr>
        <p:spPr bwMode="auto">
          <a:xfrm>
            <a:off x="-199486" y="2262121"/>
            <a:ext cx="2197621" cy="107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latin typeface="+mj-lt"/>
                <a:ea typeface="Arial" charset="0"/>
                <a:cs typeface="Arial" charset="0"/>
              </a:rPr>
              <a:t>reference</a:t>
            </a:r>
            <a:br>
              <a:rPr lang="en-US" sz="3200" dirty="0" smtClean="0">
                <a:latin typeface="+mj-lt"/>
                <a:ea typeface="Arial" charset="0"/>
                <a:cs typeface="Arial" charset="0"/>
              </a:rPr>
            </a:br>
            <a:r>
              <a:rPr lang="en-US" sz="3200" dirty="0" smtClean="0">
                <a:latin typeface="+mj-lt"/>
                <a:ea typeface="Arial" charset="0"/>
                <a:cs typeface="Arial" charset="0"/>
              </a:rPr>
              <a:t>frame</a:t>
            </a:r>
            <a:endParaRPr lang="en-US" sz="3200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" name="Text Box 61"/>
          <p:cNvSpPr txBox="1">
            <a:spLocks noChangeArrowheads="1"/>
          </p:cNvSpPr>
          <p:nvPr/>
        </p:nvSpPr>
        <p:spPr bwMode="auto">
          <a:xfrm>
            <a:off x="-33866" y="3759457"/>
            <a:ext cx="1800225" cy="107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latin typeface="+mj-lt"/>
                <a:ea typeface="Arial" charset="0"/>
                <a:cs typeface="Arial" charset="0"/>
              </a:rPr>
              <a:t>ground truth</a:t>
            </a:r>
            <a:endParaRPr lang="en-US" sz="3200" dirty="0">
              <a:latin typeface="+mj-lt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Qualitative Results</a:t>
            </a:r>
          </a:p>
        </p:txBody>
      </p:sp>
      <p:pic>
        <p:nvPicPr>
          <p:cNvPr id="65541" name="Picture 5" descr="ours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2" y="4419600"/>
            <a:ext cx="27632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im_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862137"/>
            <a:ext cx="27632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im_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1" y="1865312"/>
            <a:ext cx="2525339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ours_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2" y="4403725"/>
            <a:ext cx="2525339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1"/>
          <p:cNvSpPr txBox="1">
            <a:spLocks noChangeArrowheads="1"/>
          </p:cNvSpPr>
          <p:nvPr/>
        </p:nvSpPr>
        <p:spPr bwMode="auto">
          <a:xfrm>
            <a:off x="158748" y="1280553"/>
            <a:ext cx="3989389" cy="5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latin typeface="+mj-lt"/>
                <a:ea typeface="Arial" charset="0"/>
                <a:cs typeface="Arial" charset="0"/>
              </a:rPr>
              <a:t>Reference frame:</a:t>
            </a:r>
            <a:endParaRPr lang="en-US" sz="3200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0" name="Text Box 61"/>
          <p:cNvSpPr txBox="1">
            <a:spLocks noChangeArrowheads="1"/>
          </p:cNvSpPr>
          <p:nvPr/>
        </p:nvSpPr>
        <p:spPr bwMode="auto">
          <a:xfrm>
            <a:off x="101601" y="3852832"/>
            <a:ext cx="3989389" cy="5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latin typeface="+mj-lt"/>
                <a:ea typeface="Arial" charset="0"/>
                <a:cs typeface="Arial" charset="0"/>
              </a:rPr>
              <a:t>Our result:</a:t>
            </a:r>
            <a:endParaRPr lang="en-US" sz="3200" dirty="0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12" name="Picture 5" descr="ours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03725"/>
            <a:ext cx="2617627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im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3250"/>
            <a:ext cx="2617627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Qualitative Results</a:t>
            </a:r>
          </a:p>
        </p:txBody>
      </p:sp>
      <p:pic>
        <p:nvPicPr>
          <p:cNvPr id="67587" name="Picture 3" descr="our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37591"/>
            <a:ext cx="2468571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im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5312"/>
            <a:ext cx="2468571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ours_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437591"/>
            <a:ext cx="2665385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8" descr="im_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872832"/>
            <a:ext cx="2665385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_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65" y="1865312"/>
            <a:ext cx="2665384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ours_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8865" y="4437591"/>
            <a:ext cx="2665384" cy="1980000"/>
          </a:xfrm>
          <a:prstGeom prst="rect">
            <a:avLst/>
          </a:prstGeom>
        </p:spPr>
      </p:pic>
      <p:sp>
        <p:nvSpPr>
          <p:cNvPr id="11" name="Text Box 61"/>
          <p:cNvSpPr txBox="1">
            <a:spLocks noChangeArrowheads="1"/>
          </p:cNvSpPr>
          <p:nvPr/>
        </p:nvSpPr>
        <p:spPr bwMode="auto">
          <a:xfrm>
            <a:off x="158748" y="1280553"/>
            <a:ext cx="3989389" cy="5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latin typeface="+mj-lt"/>
                <a:ea typeface="Arial" charset="0"/>
                <a:cs typeface="Arial" charset="0"/>
              </a:rPr>
              <a:t>Reference frame:</a:t>
            </a:r>
            <a:endParaRPr lang="en-US" sz="3200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01601" y="3852832"/>
            <a:ext cx="3989389" cy="5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latin typeface="+mj-lt"/>
                <a:ea typeface="Arial" charset="0"/>
                <a:cs typeface="Arial" charset="0"/>
              </a:rPr>
              <a:t>Our result:</a:t>
            </a:r>
            <a:endParaRPr lang="en-US" sz="3200" dirty="0">
              <a:latin typeface="+mj-lt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segmentation of closely related images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Additive </a:t>
            </a:r>
            <a:r>
              <a:rPr lang="en-US" dirty="0" smtClean="0"/>
              <a:t>contour representation</a:t>
            </a:r>
          </a:p>
          <a:p>
            <a:pPr lvl="1"/>
            <a:r>
              <a:rPr lang="en-US" dirty="0" smtClean="0"/>
              <a:t>Ignores internal contours of unions of segments</a:t>
            </a:r>
          </a:p>
          <a:p>
            <a:r>
              <a:rPr lang="en-US" dirty="0" smtClean="0"/>
              <a:t>Efficient </a:t>
            </a:r>
            <a:r>
              <a:rPr lang="en-US" b="1" dirty="0" smtClean="0">
                <a:solidFill>
                  <a:srgbClr val="558ED5"/>
                </a:solidFill>
              </a:rPr>
              <a:t>convex optimization </a:t>
            </a:r>
            <a:r>
              <a:rPr lang="en-US" dirty="0" smtClean="0"/>
              <a:t>to find subsets of segments with a similar shape</a:t>
            </a:r>
          </a:p>
          <a:p>
            <a:r>
              <a:rPr lang="en-US" dirty="0" smtClean="0"/>
              <a:t>Combine </a:t>
            </a:r>
            <a:r>
              <a:rPr lang="en-US" b="1" dirty="0" smtClean="0">
                <a:solidFill>
                  <a:srgbClr val="558ED5"/>
                </a:solidFill>
              </a:rPr>
              <a:t>inter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558ED5"/>
                </a:solidFill>
              </a:rPr>
              <a:t>intra </a:t>
            </a:r>
            <a:r>
              <a:rPr lang="en-US" dirty="0" smtClean="0"/>
              <a:t>image similarity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4" descr="squirrel_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23" y="1416050"/>
            <a:ext cx="31464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1"/>
          <p:cNvGrpSpPr/>
          <p:nvPr/>
        </p:nvGrpSpPr>
        <p:grpSpPr>
          <a:xfrm>
            <a:off x="2332563" y="4908550"/>
            <a:ext cx="6438902" cy="1646238"/>
            <a:chOff x="2332563" y="4908550"/>
            <a:chExt cx="6438902" cy="1646238"/>
          </a:xfrm>
        </p:grpSpPr>
        <p:pic>
          <p:nvPicPr>
            <p:cNvPr id="215046" name="Picture 6" descr="squirrel_labels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040" y="4908550"/>
              <a:ext cx="3146425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47" name="Picture 7" descr="squirrel_labels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793" y="4910138"/>
              <a:ext cx="3146425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3"/>
            <p:cNvGrpSpPr/>
            <p:nvPr/>
          </p:nvGrpSpPr>
          <p:grpSpPr>
            <a:xfrm>
              <a:off x="2332563" y="4910138"/>
              <a:ext cx="1574800" cy="1321952"/>
              <a:chOff x="2332563" y="4910138"/>
              <a:chExt cx="1574800" cy="132195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332563" y="4910138"/>
                <a:ext cx="4191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white"/>
                    </a:solidFill>
                    <a:latin typeface="Calibri"/>
                  </a:rPr>
                  <a:t>1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916763" y="5558414"/>
                <a:ext cx="4191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FFFF"/>
                    </a:solidFill>
                    <a:latin typeface="Calibri"/>
                  </a:rPr>
                  <a:t>2</a:t>
                </a: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488263" y="5647314"/>
                <a:ext cx="4191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FFFF"/>
                    </a:solidFill>
                    <a:latin typeface="Calibri"/>
                  </a:rPr>
                  <a:t>3</a:t>
                </a: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4" name="Group 24"/>
            <p:cNvGrpSpPr/>
            <p:nvPr/>
          </p:nvGrpSpPr>
          <p:grpSpPr>
            <a:xfrm>
              <a:off x="5647532" y="4910138"/>
              <a:ext cx="1574800" cy="1321952"/>
              <a:chOff x="2332563" y="4910138"/>
              <a:chExt cx="1574800" cy="132195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332563" y="4910138"/>
                <a:ext cx="4191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FFFF"/>
                    </a:solidFill>
                    <a:latin typeface="Calibri"/>
                  </a:rPr>
                  <a:t>1</a:t>
                </a: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916763" y="5558414"/>
                <a:ext cx="4191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FFFF"/>
                    </a:solidFill>
                    <a:latin typeface="Calibri"/>
                  </a:rPr>
                  <a:t>2</a:t>
                </a: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488263" y="5647314"/>
                <a:ext cx="4191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FFFF"/>
                    </a:solidFill>
                    <a:latin typeface="Calibri"/>
                  </a:rPr>
                  <a:t>3</a:t>
                </a: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5" name="Group 45"/>
          <p:cNvGrpSpPr/>
          <p:nvPr/>
        </p:nvGrpSpPr>
        <p:grpSpPr>
          <a:xfrm>
            <a:off x="2311009" y="4909760"/>
            <a:ext cx="6460431" cy="1656378"/>
            <a:chOff x="2311009" y="4909760"/>
            <a:chExt cx="6460431" cy="1656378"/>
          </a:xfrm>
        </p:grpSpPr>
        <p:grpSp>
          <p:nvGrpSpPr>
            <p:cNvPr id="6" name="Group 44"/>
            <p:cNvGrpSpPr/>
            <p:nvPr/>
          </p:nvGrpSpPr>
          <p:grpSpPr>
            <a:xfrm>
              <a:off x="2311009" y="4909760"/>
              <a:ext cx="3168889" cy="1656378"/>
              <a:chOff x="2311009" y="4909760"/>
              <a:chExt cx="3168889" cy="1656378"/>
            </a:xfrm>
          </p:grpSpPr>
          <p:pic>
            <p:nvPicPr>
              <p:cNvPr id="44" name="Picture 43" descr="clust2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1009" y="4910138"/>
                <a:ext cx="3168889" cy="1656000"/>
              </a:xfrm>
              <a:prstGeom prst="rect">
                <a:avLst/>
              </a:prstGeom>
            </p:spPr>
          </p:pic>
          <p:grpSp>
            <p:nvGrpSpPr>
              <p:cNvPr id="7" name="Group 35"/>
              <p:cNvGrpSpPr/>
              <p:nvPr/>
            </p:nvGrpSpPr>
            <p:grpSpPr>
              <a:xfrm>
                <a:off x="2320654" y="4909760"/>
                <a:ext cx="1574800" cy="1321952"/>
                <a:chOff x="5857082" y="1821298"/>
                <a:chExt cx="1574800" cy="1321952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5857082" y="1821298"/>
                  <a:ext cx="4191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  <a:endParaRPr lang="en-US" sz="3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441282" y="2469574"/>
                  <a:ext cx="4191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  <a:endParaRPr lang="en-US" sz="3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012782" y="2558474"/>
                  <a:ext cx="4191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  <a:endParaRPr lang="en-US" sz="3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8" name="Group 40"/>
            <p:cNvGrpSpPr/>
            <p:nvPr/>
          </p:nvGrpSpPr>
          <p:grpSpPr>
            <a:xfrm>
              <a:off x="5602551" y="4910138"/>
              <a:ext cx="3168889" cy="1656000"/>
              <a:chOff x="-417226" y="1487250"/>
              <a:chExt cx="3168889" cy="1656000"/>
            </a:xfrm>
          </p:grpSpPr>
          <p:pic>
            <p:nvPicPr>
              <p:cNvPr id="30" name="Picture 29" descr="clust2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7226" y="1487250"/>
                <a:ext cx="3168889" cy="1656000"/>
              </a:xfrm>
              <a:prstGeom prst="rect">
                <a:avLst/>
              </a:prstGeom>
            </p:spPr>
          </p:pic>
          <p:grpSp>
            <p:nvGrpSpPr>
              <p:cNvPr id="9" name="Group 36"/>
              <p:cNvGrpSpPr/>
              <p:nvPr/>
            </p:nvGrpSpPr>
            <p:grpSpPr>
              <a:xfrm>
                <a:off x="-417226" y="1487250"/>
                <a:ext cx="1574800" cy="1321952"/>
                <a:chOff x="5857082" y="1821298"/>
                <a:chExt cx="1574800" cy="1321952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5857082" y="1821298"/>
                  <a:ext cx="4191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  <a:endParaRPr lang="en-US" sz="3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441282" y="2469574"/>
                  <a:ext cx="4191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  <a:endParaRPr lang="en-US" sz="3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012782" y="2558474"/>
                  <a:ext cx="4191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  <a:endParaRPr lang="en-US" sz="3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10" name="Group 20"/>
          <p:cNvGrpSpPr/>
          <p:nvPr/>
        </p:nvGrpSpPr>
        <p:grpSpPr>
          <a:xfrm>
            <a:off x="2336793" y="4897200"/>
            <a:ext cx="6479626" cy="1668938"/>
            <a:chOff x="2314304" y="4897200"/>
            <a:chExt cx="6479626" cy="1668938"/>
          </a:xfrm>
        </p:grpSpPr>
        <p:pic>
          <p:nvPicPr>
            <p:cNvPr id="19" name="Picture 18" descr="seg1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25043" y="4897200"/>
              <a:ext cx="3168887" cy="1656000"/>
            </a:xfrm>
            <a:prstGeom prst="rect">
              <a:avLst/>
            </a:prstGeom>
          </p:spPr>
        </p:pic>
        <p:pic>
          <p:nvPicPr>
            <p:cNvPr id="20" name="Picture 19" descr="seg2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14304" y="4910138"/>
              <a:ext cx="3168889" cy="1656000"/>
            </a:xfrm>
            <a:prstGeom prst="rect">
              <a:avLst/>
            </a:prstGeom>
          </p:spPr>
        </p:pic>
      </p:grp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Joint-Clustering of Image Segments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262466" y="152400"/>
            <a:ext cx="854286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3" tIns="45712" rIns="91423" bIns="45712"/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Calibri"/>
              </a:rPr>
              <a:t>Objective:   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1.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Similar </a:t>
            </a:r>
            <a:r>
              <a:rPr lang="en-US" sz="3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shape 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across frames</a:t>
            </a:r>
          </a:p>
          <a:p>
            <a:pPr marL="514350" indent="-514350"/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                      2. </a:t>
            </a:r>
            <a:r>
              <a:rPr lang="en-US" sz="3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Coherent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regions 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within frames </a:t>
            </a:r>
          </a:p>
          <a:p>
            <a:pPr marL="514350" indent="-514350"/>
            <a:endParaRPr lang="en-US" sz="3200" dirty="0" smtClean="0">
              <a:solidFill>
                <a:srgbClr val="000000"/>
              </a:solidFill>
              <a:latin typeface="Calibri"/>
            </a:endParaRPr>
          </a:p>
          <a:p>
            <a:pPr marL="514350" indent="-514350"/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5043" name="Picture 3" descr="squirrel_im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23" y="1416050"/>
            <a:ext cx="31464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60863" y="3143250"/>
            <a:ext cx="2590800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defTabSz="45561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/>
                <a:cs typeface="ＭＳ Ｐゴシック" charset="-128"/>
              </a:rPr>
              <a:t>Segments /</a:t>
            </a:r>
          </a:p>
          <a:p>
            <a:pPr defTabSz="45561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/>
                <a:cs typeface="ＭＳ Ｐゴシック" charset="-128"/>
              </a:rPr>
              <a:t>Super-pixels</a:t>
            </a:r>
          </a:p>
          <a:p>
            <a:pPr defTabSz="455613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200" dirty="0" smtClean="0">
              <a:solidFill>
                <a:prstClr val="black"/>
              </a:solidFill>
              <a:latin typeface="Calibri"/>
              <a:cs typeface="ＭＳ Ｐゴシック" charset="-128"/>
            </a:endParaRPr>
          </a:p>
          <a:p>
            <a:pPr defTabSz="455613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200" dirty="0" smtClean="0">
              <a:solidFill>
                <a:prstClr val="black"/>
              </a:solidFill>
              <a:latin typeface="Calibri"/>
              <a:cs typeface="ＭＳ Ｐゴシック" charset="-128"/>
            </a:endParaRPr>
          </a:p>
          <a:p>
            <a:pPr defTabSz="455613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200" dirty="0" smtClean="0">
              <a:solidFill>
                <a:prstClr val="black"/>
              </a:solidFill>
              <a:latin typeface="Calibri"/>
              <a:cs typeface="ＭＳ Ｐゴシック" charset="-128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60863" y="4897200"/>
            <a:ext cx="2590800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defTabSz="45561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/>
                <a:cs typeface="ＭＳ Ｐゴシック" charset="-128"/>
              </a:rPr>
              <a:t>Our</a:t>
            </a:r>
            <a:br>
              <a:rPr lang="en-US" sz="3200" dirty="0" smtClean="0">
                <a:solidFill>
                  <a:prstClr val="black"/>
                </a:solidFill>
                <a:latin typeface="Calibri"/>
                <a:cs typeface="ＭＳ Ｐゴシック" charset="-128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cs typeface="ＭＳ Ｐゴシック" charset="-128"/>
              </a:rPr>
              <a:t>clustering</a:t>
            </a:r>
            <a:br>
              <a:rPr lang="en-US" sz="3200" dirty="0" smtClean="0">
                <a:solidFill>
                  <a:prstClr val="black"/>
                </a:solidFill>
                <a:latin typeface="Calibri"/>
                <a:cs typeface="ＭＳ Ｐゴシック" charset="-128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cs typeface="ＭＳ Ｐゴシック" charset="-128"/>
              </a:rPr>
              <a:t>result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60863" y="1404700"/>
            <a:ext cx="2590800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defTabSz="45561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/>
                <a:cs typeface="ＭＳ Ｐゴシック" charset="-128"/>
              </a:rPr>
              <a:t>Input</a:t>
            </a:r>
            <a:br>
              <a:rPr lang="en-US" sz="3200" dirty="0" smtClean="0">
                <a:solidFill>
                  <a:prstClr val="black"/>
                </a:solidFill>
                <a:latin typeface="Calibri"/>
                <a:cs typeface="ＭＳ Ｐゴシック" charset="-128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cs typeface="ＭＳ Ｐゴシック" charset="-128"/>
              </a:rPr>
              <a:t>frame</a:t>
            </a:r>
          </a:p>
        </p:txBody>
      </p:sp>
      <p:pic>
        <p:nvPicPr>
          <p:cNvPr id="47" name="Picture 2" descr="M:\glasner_WIS\cc\presentation\sq_SP_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93" y="3141599"/>
            <a:ext cx="3146400" cy="164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M:\glasner_WIS\cc\presentation\sq_SP_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40" y="3143250"/>
            <a:ext cx="3146400" cy="164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2"/>
          <p:cNvSpPr txBox="1">
            <a:spLocks/>
          </p:cNvSpPr>
          <p:nvPr/>
        </p:nvSpPr>
        <p:spPr bwMode="auto">
          <a:xfrm>
            <a:off x="2292084" y="4986536"/>
            <a:ext cx="6513247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3" tIns="45712" rIns="91423" bIns="45712"/>
          <a:lstStyle/>
          <a:p>
            <a:pPr marL="514350" indent="-514350" algn="ctr"/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Object contours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  <a:sym typeface="Wingdings"/>
              </a:rPr>
              <a:t>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can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 be matched</a:t>
            </a:r>
          </a:p>
          <a:p>
            <a:pPr marL="514350" indent="-514350" algn="ctr"/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Oversegmentation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 artifacts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  <a:sym typeface="Wingdings"/>
              </a:rPr>
              <a:t>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sym typeface="Wingdings"/>
              </a:rPr>
              <a:t> can not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36146 1.48148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3592 -0.0004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5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92 -0.00046 L -2.77778E-6 -0.0004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4" grpId="0" build="allAtOnce" animBg="1"/>
      <p:bldP spid="12" grpId="0"/>
      <p:bldP spid="15" grpId="0" build="p"/>
      <p:bldP spid="50" grpId="0" animBg="1"/>
      <p:bldP spid="5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Thank you!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19200" y="1011267"/>
            <a:ext cx="6934200" cy="2160000"/>
            <a:chOff x="1219200" y="1600200"/>
            <a:chExt cx="6934200" cy="2160000"/>
          </a:xfrm>
        </p:grpSpPr>
        <p:pic>
          <p:nvPicPr>
            <p:cNvPr id="5" name="Picture 3" descr="dino_i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600200"/>
              <a:ext cx="3247059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dino_im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341" y="1600200"/>
              <a:ext cx="3247059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219200" y="4038600"/>
            <a:ext cx="6934200" cy="2160000"/>
            <a:chOff x="1219200" y="4038600"/>
            <a:chExt cx="6934200" cy="2160000"/>
          </a:xfrm>
        </p:grpSpPr>
        <p:pic>
          <p:nvPicPr>
            <p:cNvPr id="7" name="Picture 7" descr="dino_labels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341" y="4038600"/>
              <a:ext cx="3247059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dino_labels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038600"/>
              <a:ext cx="3247059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861053"/>
            <a:ext cx="4152900" cy="1615162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Large deformation histograms are similar</a:t>
            </a:r>
          </a:p>
          <a:p>
            <a:pPr lvl="0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Single object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2861053"/>
            <a:ext cx="45720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lvl="0" indent="-341313" defTabSz="45561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/>
                <a:cs typeface="ＭＳ Ｐゴシック" charset="-128"/>
              </a:rPr>
              <a:t>Inter image similarity:</a:t>
            </a:r>
          </a:p>
          <a:p>
            <a:pPr marL="796926" lvl="1" indent="-341313" defTabSz="45561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/>
                <a:cs typeface="ＭＳ Ｐゴシック" charset="-128"/>
              </a:rPr>
              <a:t>Overlap</a:t>
            </a:r>
          </a:p>
          <a:p>
            <a:pPr marL="796926" lvl="1" indent="-341313" defTabSz="45561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/>
                <a:cs typeface="ＭＳ Ｐゴシック" charset="-128"/>
              </a:rPr>
              <a:t>Color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110"/>
            <a:ext cx="3860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Related Work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Screen shot 2011-06-14 at 15.18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00" y="4419600"/>
            <a:ext cx="2635800" cy="1656000"/>
          </a:xfrm>
          <a:prstGeom prst="rect">
            <a:avLst/>
          </a:prstGeom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Picture 3" descr="squirrel_i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30" y="4419600"/>
            <a:ext cx="3168139" cy="1656000"/>
          </a:xfrm>
          <a:prstGeom prst="rect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quirrel_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30" y="4419600"/>
            <a:ext cx="3168139" cy="1656000"/>
          </a:xfrm>
          <a:prstGeom prst="rect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826000" y="461110"/>
            <a:ext cx="386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This 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58ED5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1604110"/>
            <a:ext cx="4114800" cy="1077218"/>
          </a:xfrm>
          <a:prstGeom prst="rect">
            <a:avLst/>
          </a:prstGeom>
          <a:solidFill>
            <a:srgbClr val="F79646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Co-segmentation</a:t>
            </a:r>
            <a:br>
              <a:rPr lang="en-US" sz="2400" dirty="0" smtClean="0"/>
            </a:br>
            <a:r>
              <a:rPr lang="en-US" sz="2000" dirty="0" smtClean="0"/>
              <a:t>[</a:t>
            </a:r>
            <a:r>
              <a:rPr lang="en-US" sz="2000" dirty="0" err="1" smtClean="0"/>
              <a:t>Rother</a:t>
            </a:r>
            <a:r>
              <a:rPr lang="en-US" sz="2000" dirty="0" smtClean="0"/>
              <a:t> </a:t>
            </a:r>
            <a:r>
              <a:rPr lang="en-US" sz="1400" dirty="0" smtClean="0"/>
              <a:t>et al.</a:t>
            </a:r>
            <a:r>
              <a:rPr lang="en-US" sz="2000" dirty="0" smtClean="0"/>
              <a:t>06, </a:t>
            </a:r>
            <a:r>
              <a:rPr lang="en-US" sz="2000" dirty="0" err="1" smtClean="0"/>
              <a:t>Bagon</a:t>
            </a:r>
            <a:r>
              <a:rPr lang="en-US" sz="2000" dirty="0" smtClean="0"/>
              <a:t> </a:t>
            </a:r>
            <a:r>
              <a:rPr lang="en-US" sz="1400" dirty="0" smtClean="0"/>
              <a:t>et al.</a:t>
            </a:r>
            <a:r>
              <a:rPr lang="en-US" sz="2000" dirty="0" smtClean="0"/>
              <a:t>08, </a:t>
            </a:r>
            <a:r>
              <a:rPr lang="en-US" sz="2000" dirty="0" err="1" smtClean="0"/>
              <a:t>Hochbaum</a:t>
            </a:r>
            <a:r>
              <a:rPr lang="en-US" sz="2000" dirty="0" smtClean="0"/>
              <a:t> </a:t>
            </a:r>
            <a:r>
              <a:rPr lang="en-US" sz="1400" dirty="0" smtClean="0"/>
              <a:t>et al.</a:t>
            </a:r>
            <a:r>
              <a:rPr lang="en-US" sz="2000" dirty="0" smtClean="0"/>
              <a:t>09, </a:t>
            </a:r>
            <a:r>
              <a:rPr lang="en-US" sz="2000" dirty="0" err="1" smtClean="0"/>
              <a:t>Joulin</a:t>
            </a:r>
            <a:r>
              <a:rPr lang="en-US" sz="2000" dirty="0" smtClean="0"/>
              <a:t> </a:t>
            </a:r>
            <a:r>
              <a:rPr lang="en-US" sz="1400" dirty="0" smtClean="0"/>
              <a:t>et al.</a:t>
            </a:r>
            <a:r>
              <a:rPr lang="en-US" sz="2000" dirty="0" smtClean="0"/>
              <a:t>10]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3200" y="1604110"/>
            <a:ext cx="4257040" cy="830997"/>
          </a:xfrm>
          <a:prstGeom prst="rect">
            <a:avLst/>
          </a:prstGeom>
          <a:solidFill>
            <a:srgbClr val="F79646">
              <a:alpha val="15000"/>
            </a:srgbClr>
          </a:solidFill>
        </p:spPr>
        <p:txBody>
          <a:bodyPr wrap="square">
            <a:spAutoFit/>
          </a:bodyPr>
          <a:lstStyle/>
          <a:p>
            <a:pPr lvl="0" algn="ctr" defTabSz="455613"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ＭＳ Ｐゴシック" charset="-128"/>
              </a:rPr>
              <a:t>Co-clustering of image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ＭＳ Ｐゴシック" charset="-128"/>
              </a:rPr>
              <a:t>segments[Vitaladevuni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ＭＳ Ｐゴシック" charset="-128"/>
              </a:rPr>
              <a:t> and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ＭＳ Ｐゴシック" charset="-128"/>
              </a:rPr>
              <a:t>Basri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ＭＳ Ｐゴシック" charset="-128"/>
              </a:rPr>
              <a:t> 2010]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826000" y="2804438"/>
            <a:ext cx="4080130" cy="31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5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Small deformation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shapes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 are similar</a:t>
            </a:r>
          </a:p>
          <a:p>
            <a:pPr marL="341313" marR="0" lvl="0" indent="-341313" algn="l" defTabSz="455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rgbClr val="000000"/>
                </a:solidFill>
                <a:latin typeface="+mn-lt"/>
                <a:cs typeface="ＭＳ Ｐゴシック" charset="-128"/>
              </a:rPr>
              <a:t>Full image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cs typeface="ＭＳ Ｐゴシック" charset="-128"/>
              </a:rPr>
              <a:t>s</a:t>
            </a:r>
            <a:r>
              <a:rPr lang="en-US" sz="2400" noProof="0" dirty="0" err="1" smtClean="0">
                <a:solidFill>
                  <a:srgbClr val="000000"/>
                </a:solidFill>
                <a:latin typeface="+mn-lt"/>
                <a:cs typeface="ＭＳ Ｐゴシック" charset="-128"/>
              </a:rPr>
              <a:t>egmentation</a:t>
            </a:r>
            <a:r>
              <a:rPr lang="en-US" sz="2400" noProof="0" dirty="0" smtClean="0">
                <a:solidFill>
                  <a:srgbClr val="000000"/>
                </a:solidFill>
                <a:latin typeface="+mn-lt"/>
                <a:cs typeface="ＭＳ Ｐゴシック" charset="-128"/>
              </a:rPr>
              <a:t/>
            </a:r>
            <a:br>
              <a:rPr lang="en-US" sz="2400" noProof="0" dirty="0" smtClean="0">
                <a:solidFill>
                  <a:srgbClr val="000000"/>
                </a:solidFill>
                <a:latin typeface="+mn-lt"/>
                <a:cs typeface="ＭＳ Ｐゴシック" charset="-128"/>
              </a:rPr>
            </a:br>
            <a:r>
              <a:rPr lang="en-US" sz="2400" dirty="0" smtClean="0">
                <a:solidFill>
                  <a:srgbClr val="000000"/>
                </a:solidFill>
                <a:latin typeface="+mn-lt"/>
                <a:cs typeface="ＭＳ Ｐゴシック" charset="-128"/>
              </a:rPr>
              <a:t># objects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cs typeface="ＭＳ Ｐゴシック" charset="-128"/>
              </a:rPr>
              <a:t>unknown</a:t>
            </a:r>
            <a:endParaRPr lang="en-US" sz="2400" dirty="0" smtClean="0">
              <a:solidFill>
                <a:srgbClr val="000000"/>
              </a:solidFill>
              <a:latin typeface="+mn-lt"/>
              <a:cs typeface="ＭＳ Ｐゴシック" charset="-128"/>
            </a:endParaRPr>
          </a:p>
          <a:p>
            <a:pPr marL="341313" marR="0" lvl="0" indent="-341313" algn="l" defTabSz="455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ＭＳ Ｐゴシック" charset="-128"/>
              </a:rPr>
              <a:t>I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nter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 image similarity:</a:t>
            </a:r>
          </a:p>
          <a:p>
            <a:pPr marL="796926" lvl="1" indent="-341313" defTabSz="4556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ＭＳ Ｐゴシック" charset="-128"/>
              </a:rPr>
              <a:t>Shape</a:t>
            </a:r>
          </a:p>
          <a:p>
            <a:pPr marL="341313" indent="-341313" defTabSz="4556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ＭＳ Ｐゴシック" charset="-128"/>
              </a:rPr>
              <a:t>Intra Image similarity:</a:t>
            </a:r>
          </a:p>
          <a:p>
            <a:pPr marL="796926" lvl="1" indent="-341313" defTabSz="4556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ＭＳ Ｐゴシック" charset="-128"/>
              </a:rPr>
              <a:t>Color / optical flow etc.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373958" y="3839458"/>
            <a:ext cx="4470696" cy="1588"/>
          </a:xfrm>
          <a:prstGeom prst="line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  <p:bldP spid="12" grpId="0" build="p"/>
      <p:bldP spid="10" grpId="0" animBg="1"/>
      <p:bldP spid="10" grpId="1" animBg="1"/>
      <p:bldP spid="8" grpId="0" build="p"/>
      <p:bldP spid="8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33400" y="3032125"/>
            <a:ext cx="82296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/>
          <a:lstStyle>
            <a:lvl1pPr marL="341313" indent="-341313" defTabSz="45561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561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3200" dirty="0" smtClean="0">
                <a:latin typeface="Calibri" pitchFamily="34" charset="0"/>
              </a:rPr>
              <a:t>Different </a:t>
            </a:r>
            <a:r>
              <a:rPr lang="en-US" sz="3200" dirty="0">
                <a:latin typeface="Calibri" pitchFamily="34" charset="0"/>
              </a:rPr>
              <a:t/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lighting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>conditions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Applications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65100"/>
            <a:ext cx="8229600" cy="20034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Video </a:t>
            </a:r>
            <a:br>
              <a:rPr lang="en-US" dirty="0" smtClean="0"/>
            </a:br>
            <a:r>
              <a:rPr lang="en-US" dirty="0" smtClean="0"/>
              <a:t>segmentation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10800000" flipH="1" flipV="1">
            <a:off x="457200" y="2712900"/>
            <a:ext cx="8077200" cy="22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3491458" y="2765300"/>
            <a:ext cx="4608002" cy="2060700"/>
            <a:chOff x="3491458" y="2816100"/>
            <a:chExt cx="4608002" cy="2060700"/>
          </a:xfrm>
        </p:grpSpPr>
        <p:pic>
          <p:nvPicPr>
            <p:cNvPr id="18447" name="Picture 3" descr="dino_im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458" y="3436800"/>
              <a:ext cx="2165441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4" descr="dino_im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831" y="3436800"/>
              <a:ext cx="2163629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9597" y="2816100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77372" y="2816100"/>
              <a:ext cx="5563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/>
          <p:cNvGrpSpPr>
            <a:grpSpLocks noChangeAspect="1"/>
          </p:cNvGrpSpPr>
          <p:nvPr/>
        </p:nvGrpSpPr>
        <p:grpSpPr bwMode="auto">
          <a:xfrm>
            <a:off x="3734400" y="1196700"/>
            <a:ext cx="4800000" cy="1440000"/>
            <a:chOff x="2743200" y="1447800"/>
            <a:chExt cx="6000000" cy="1800000"/>
          </a:xfrm>
        </p:grpSpPr>
        <p:pic>
          <p:nvPicPr>
            <p:cNvPr id="18441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23" b="30278"/>
            <a:stretch>
              <a:fillRect/>
            </a:stretch>
          </p:blipFill>
          <p:spPr bwMode="auto">
            <a:xfrm>
              <a:off x="2743200" y="1447800"/>
              <a:ext cx="60000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3" descr="squirrel_im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855" y="1811390"/>
              <a:ext cx="2064786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4" descr="squirrel_im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537" y="1815600"/>
              <a:ext cx="2064786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174946" y="1816054"/>
              <a:ext cx="112699" cy="10746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403517" y="1819229"/>
              <a:ext cx="111111" cy="10761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19390" y="1811293"/>
              <a:ext cx="393651" cy="1096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10800000" flipH="1" flipV="1">
            <a:off x="457200" y="4914900"/>
            <a:ext cx="8077200" cy="22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533400" y="5064125"/>
            <a:ext cx="82296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/>
          <a:lstStyle>
            <a:lvl1pPr marL="341313" indent="-341313" defTabSz="45561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561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3200" dirty="0" smtClean="0">
                <a:latin typeface="Calibri" pitchFamily="34" charset="0"/>
              </a:rPr>
              <a:t>EM slices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[</a:t>
            </a:r>
            <a:r>
              <a:rPr lang="en-US" dirty="0" err="1" smtClean="0">
                <a:latin typeface="Calibri" pitchFamily="34" charset="0"/>
              </a:rPr>
              <a:t>Vitaladevuni</a:t>
            </a:r>
            <a:r>
              <a:rPr lang="en-US" dirty="0" smtClean="0">
                <a:latin typeface="Calibri" pitchFamily="34" charset="0"/>
              </a:rPr>
              <a:t> &amp;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err="1" smtClean="0">
                <a:latin typeface="Calibri" pitchFamily="34" charset="0"/>
              </a:rPr>
              <a:t>Basri</a:t>
            </a:r>
            <a:r>
              <a:rPr lang="en-US" dirty="0" smtClean="0">
                <a:latin typeface="Calibri" pitchFamily="34" charset="0"/>
              </a:rPr>
              <a:t> CVPR10]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782360" y="5064125"/>
            <a:ext cx="3975192" cy="1440000"/>
            <a:chOff x="3962400" y="5410200"/>
            <a:chExt cx="3975192" cy="1440000"/>
          </a:xfrm>
        </p:grpSpPr>
        <p:pic>
          <p:nvPicPr>
            <p:cNvPr id="24" name="Picture 23" descr="link_ex_image_1.t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5410200"/>
              <a:ext cx="1886896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link_ex_image_2.t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624" y="5410200"/>
              <a:ext cx="1879968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411" grpId="0" build="p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176394" y="5172191"/>
            <a:ext cx="8904106" cy="1200329"/>
            <a:chOff x="176394" y="5172191"/>
            <a:chExt cx="8904106" cy="1200329"/>
          </a:xfrm>
        </p:grpSpPr>
        <p:grpSp>
          <p:nvGrpSpPr>
            <p:cNvPr id="4" name="Group 28"/>
            <p:cNvGrpSpPr/>
            <p:nvPr/>
          </p:nvGrpSpPr>
          <p:grpSpPr>
            <a:xfrm>
              <a:off x="6511555" y="5172191"/>
              <a:ext cx="2568945" cy="1200329"/>
              <a:chOff x="6511555" y="5172191"/>
              <a:chExt cx="2568945" cy="1200329"/>
            </a:xfrm>
          </p:grpSpPr>
          <p:pic>
            <p:nvPicPr>
              <p:cNvPr id="44" name="Picture 43" descr="seg2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0217" y="5232355"/>
                <a:ext cx="2066667" cy="1080000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6511555" y="5172191"/>
                <a:ext cx="25689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+mn-lt"/>
                  </a:rPr>
                  <a:t>(        )      </a:t>
                </a:r>
                <a:endParaRPr lang="en-US" sz="7200" dirty="0">
                  <a:latin typeface="+mn-lt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76394" y="5479967"/>
              <a:ext cx="243980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n-lt"/>
                </a:rPr>
                <a:t>+ </a:t>
              </a:r>
              <a:r>
                <a:rPr lang="en-US" sz="3200" b="1" dirty="0" smtClean="0">
                  <a:solidFill>
                    <a:srgbClr val="558ED5"/>
                  </a:solidFill>
                  <a:latin typeface="+mn-lt"/>
                </a:rPr>
                <a:t>Coherency</a:t>
              </a:r>
              <a:endParaRPr lang="en-US" sz="3200" b="1" dirty="0">
                <a:solidFill>
                  <a:srgbClr val="558ED5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58482" y="5479967"/>
              <a:ext cx="243980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n-lt"/>
                </a:rPr>
                <a:t>+ </a:t>
              </a: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Coherency</a:t>
              </a:r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grpSp>
          <p:nvGrpSpPr>
            <p:cNvPr id="9" name="Group 29"/>
            <p:cNvGrpSpPr/>
            <p:nvPr/>
          </p:nvGrpSpPr>
          <p:grpSpPr>
            <a:xfrm>
              <a:off x="2191477" y="5172191"/>
              <a:ext cx="2568945" cy="1200329"/>
              <a:chOff x="2191477" y="5172191"/>
              <a:chExt cx="2568945" cy="1200329"/>
            </a:xfrm>
          </p:grpSpPr>
          <p:pic>
            <p:nvPicPr>
              <p:cNvPr id="43" name="Picture 42" descr="seg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1815" y="5246777"/>
                <a:ext cx="2066667" cy="108000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2191477" y="5172191"/>
                <a:ext cx="25689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+mn-lt"/>
                  </a:rPr>
                  <a:t>(        )      </a:t>
                </a:r>
                <a:endParaRPr lang="en-US" sz="7200" dirty="0">
                  <a:latin typeface="+mn-lt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06207" y="4046448"/>
            <a:ext cx="8160482" cy="1200329"/>
            <a:chOff x="809407" y="4046448"/>
            <a:chExt cx="8160482" cy="1200329"/>
          </a:xfrm>
        </p:grpSpPr>
        <p:sp>
          <p:nvSpPr>
            <p:cNvPr id="25" name="TextBox 24"/>
            <p:cNvSpPr txBox="1"/>
            <p:nvPr/>
          </p:nvSpPr>
          <p:spPr>
            <a:xfrm>
              <a:off x="809407" y="4422315"/>
              <a:ext cx="418636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n-lt"/>
                </a:rPr>
                <a:t>F(union</a:t>
              </a:r>
              <a:r>
                <a:rPr lang="en-US" sz="3200" dirty="0" smtClean="0">
                  <a:latin typeface="+mn-lt"/>
                </a:rPr>
                <a:t>) = 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Shape-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sim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368944" y="4046448"/>
              <a:ext cx="4600945" cy="1200329"/>
              <a:chOff x="3054398" y="3921363"/>
              <a:chExt cx="4600945" cy="1200329"/>
            </a:xfrm>
          </p:grpSpPr>
          <p:pic>
            <p:nvPicPr>
              <p:cNvPr id="19" name="Picture 18" descr="shil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2072" y="4016292"/>
                <a:ext cx="2066666" cy="1080000"/>
              </a:xfrm>
              <a:prstGeom prst="rect">
                <a:avLst/>
              </a:prstGeom>
            </p:spPr>
          </p:pic>
          <p:pic>
            <p:nvPicPr>
              <p:cNvPr id="20" name="Picture 19" descr="shil2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5970" y="4016292"/>
                <a:ext cx="2066666" cy="10800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054398" y="3921363"/>
                <a:ext cx="46009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+mn-lt"/>
                  </a:rPr>
                  <a:t>(        ,         )      </a:t>
                </a:r>
                <a:endParaRPr lang="en-US" sz="7200" dirty="0">
                  <a:latin typeface="+mn-lt"/>
                </a:endParaRPr>
              </a:p>
            </p:txBody>
          </p:sp>
        </p:grpSp>
      </p:grp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1219200" y="4368800"/>
          <a:ext cx="665321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606"/>
                <a:gridCol w="3326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Shape similarity</a:t>
                      </a:r>
                    </a:p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across</a:t>
                      </a:r>
                      <a:r>
                        <a:rPr lang="en-US" sz="32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frames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×</a:t>
                      </a:r>
                      <a:endParaRPr lang="en-US" sz="60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Coherency</a:t>
                      </a:r>
                      <a:r>
                        <a:rPr lang="en-US" sz="32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en-US" sz="3200" b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32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within frame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008000"/>
                          </a:solidFill>
                          <a:latin typeface="+mn-lt"/>
                          <a:ea typeface="Zapf Dingbats"/>
                          <a:cs typeface="Zapf Dingbats"/>
                        </a:rPr>
                        <a:t>✓</a:t>
                      </a:r>
                      <a:endParaRPr lang="en-US" sz="6000" b="0" dirty="0">
                        <a:solidFill>
                          <a:srgbClr val="008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5873051" y="4384215"/>
            <a:ext cx="638504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n-lt"/>
              </a:rPr>
              <a:t>   </a:t>
            </a:r>
            <a:endParaRPr lang="en-US" sz="60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51432" y="4384215"/>
            <a:ext cx="765504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8000"/>
                </a:solidFill>
                <a:latin typeface="+mn-lt"/>
                <a:ea typeface="Zapf Dingbats"/>
                <a:cs typeface="Zapf Dingbats"/>
              </a:rPr>
              <a:t>✓</a:t>
            </a:r>
            <a:endParaRPr lang="en-US" sz="6000" dirty="0">
              <a:latin typeface="+mn-lt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011717" y="2281034"/>
            <a:ext cx="7141923" cy="1644248"/>
            <a:chOff x="1006094" y="2281034"/>
            <a:chExt cx="7141923" cy="1644248"/>
          </a:xfrm>
        </p:grpSpPr>
        <p:pic>
          <p:nvPicPr>
            <p:cNvPr id="6" name="Picture 3" descr="M:\glasner_WIS\cc\presentation\sq_SP_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1617" y="2281034"/>
              <a:ext cx="3146400" cy="164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M:\glasner_WIS\cc\presentation\sq_SP_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094" y="2281034"/>
              <a:ext cx="3146400" cy="164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1000695" y="2275158"/>
            <a:ext cx="7163967" cy="1656000"/>
            <a:chOff x="994850" y="2275158"/>
            <a:chExt cx="7163967" cy="1656000"/>
          </a:xfrm>
        </p:grpSpPr>
        <p:pic>
          <p:nvPicPr>
            <p:cNvPr id="13" name="Picture 12" descr="frag2_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90817" y="2275391"/>
              <a:ext cx="3168000" cy="1655535"/>
            </a:xfrm>
            <a:prstGeom prst="rect">
              <a:avLst/>
            </a:prstGeom>
          </p:spPr>
        </p:pic>
        <p:pic>
          <p:nvPicPr>
            <p:cNvPr id="8" name="Picture 7" descr="frag1_1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4850" y="2275158"/>
              <a:ext cx="3168889" cy="165600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000694" y="2275158"/>
            <a:ext cx="7163968" cy="1656000"/>
            <a:chOff x="995294" y="2275158"/>
            <a:chExt cx="7163968" cy="1656000"/>
          </a:xfrm>
        </p:grpSpPr>
        <p:pic>
          <p:nvPicPr>
            <p:cNvPr id="45" name="Picture 44" descr="frag2_3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90373" y="2275158"/>
              <a:ext cx="3168889" cy="1656000"/>
            </a:xfrm>
            <a:prstGeom prst="rect">
              <a:avLst/>
            </a:prstGeom>
          </p:spPr>
        </p:pic>
        <p:pic>
          <p:nvPicPr>
            <p:cNvPr id="10" name="Picture 9" descr="frag1_2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5294" y="2275391"/>
              <a:ext cx="3168000" cy="1655535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000472" y="2282296"/>
            <a:ext cx="7164412" cy="1656000"/>
            <a:chOff x="994850" y="2275158"/>
            <a:chExt cx="7164412" cy="1656000"/>
          </a:xfrm>
        </p:grpSpPr>
        <p:pic>
          <p:nvPicPr>
            <p:cNvPr id="21" name="Picture 20" descr="frag2_4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90373" y="2275158"/>
              <a:ext cx="3168889" cy="1656000"/>
            </a:xfrm>
            <a:prstGeom prst="rect">
              <a:avLst/>
            </a:prstGeom>
          </p:spPr>
        </p:pic>
        <p:pic>
          <p:nvPicPr>
            <p:cNvPr id="22" name="Picture 21" descr="frag1_4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4850" y="2275158"/>
              <a:ext cx="3168889" cy="165600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00472" y="2275158"/>
            <a:ext cx="7164412" cy="1656000"/>
            <a:chOff x="994850" y="2275158"/>
            <a:chExt cx="7164412" cy="1656000"/>
          </a:xfrm>
        </p:grpSpPr>
        <p:pic>
          <p:nvPicPr>
            <p:cNvPr id="31" name="Picture 30" descr="internal1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94850" y="2275158"/>
              <a:ext cx="3168889" cy="1656000"/>
            </a:xfrm>
            <a:prstGeom prst="rect">
              <a:avLst/>
            </a:prstGeom>
          </p:spPr>
        </p:pic>
        <p:pic>
          <p:nvPicPr>
            <p:cNvPr id="32" name="Picture 31" descr="internal2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90373" y="2275158"/>
              <a:ext cx="3168889" cy="165600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1000472" y="2275158"/>
            <a:ext cx="7164412" cy="1656000"/>
            <a:chOff x="994850" y="2275158"/>
            <a:chExt cx="7164412" cy="1656000"/>
          </a:xfrm>
        </p:grpSpPr>
        <p:pic>
          <p:nvPicPr>
            <p:cNvPr id="33" name="Picture 32" descr="shil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4850" y="2275158"/>
              <a:ext cx="3168889" cy="1656000"/>
            </a:xfrm>
            <a:prstGeom prst="rect">
              <a:avLst/>
            </a:prstGeom>
          </p:spPr>
        </p:pic>
        <p:pic>
          <p:nvPicPr>
            <p:cNvPr id="34" name="Picture 33" descr="shil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0373" y="2275158"/>
              <a:ext cx="3168889" cy="165600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000472" y="2275158"/>
            <a:ext cx="7164412" cy="1656000"/>
            <a:chOff x="994850" y="2275158"/>
            <a:chExt cx="7164412" cy="1656000"/>
          </a:xfrm>
        </p:grpSpPr>
        <p:pic>
          <p:nvPicPr>
            <p:cNvPr id="37" name="Picture 36" descr="seg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850" y="2275158"/>
              <a:ext cx="3168889" cy="1656000"/>
            </a:xfrm>
            <a:prstGeom prst="rect">
              <a:avLst/>
            </a:prstGeom>
          </p:spPr>
        </p:pic>
        <p:pic>
          <p:nvPicPr>
            <p:cNvPr id="40" name="Picture 39" descr="seg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0373" y="2275158"/>
              <a:ext cx="3168889" cy="1656000"/>
            </a:xfrm>
            <a:prstGeom prst="rect">
              <a:avLst/>
            </a:prstGeom>
          </p:spPr>
        </p:pic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a Good Cluster</a:t>
            </a:r>
            <a:endParaRPr lang="en-US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07182" y="241300"/>
            <a:ext cx="8178018" cy="1828800"/>
          </a:xfrm>
          <a:prstGeom prst="rect">
            <a:avLst/>
          </a:prstGeom>
          <a:solidFill>
            <a:srgbClr val="FDEADA">
              <a:alpha val="50000"/>
            </a:srgbClr>
          </a:solidFill>
          <a:ln w="50800" cap="flat" cmpd="sng" algn="ctr">
            <a:solidFill>
              <a:srgbClr val="558ED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3" tIns="45712" rIns="91423" bIns="45712"/>
          <a:lstStyle>
            <a:lvl1pPr marL="341313" indent="-341313" defTabSz="45561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561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723900" indent="-546100" eaLnBrk="1" hangingPunct="1">
              <a:spcBef>
                <a:spcPct val="20000"/>
              </a:spcBef>
            </a:pPr>
            <a:r>
              <a:rPr lang="en-US" sz="3200" b="1" dirty="0" smtClean="0">
                <a:latin typeface="Calibri" pitchFamily="34" charset="0"/>
              </a:rPr>
              <a:t>Convex </a:t>
            </a:r>
            <a:r>
              <a:rPr lang="en-US" sz="3200" dirty="0" smtClean="0">
                <a:latin typeface="Calibri" pitchFamily="34" charset="0"/>
              </a:rPr>
              <a:t>functional of </a:t>
            </a:r>
            <a:r>
              <a:rPr lang="en-US" sz="3200" b="1" dirty="0" smtClean="0">
                <a:latin typeface="Calibri" pitchFamily="34" charset="0"/>
              </a:rPr>
              <a:t>unions</a:t>
            </a:r>
            <a:r>
              <a:rPr lang="en-US" sz="3200" dirty="0" smtClean="0">
                <a:latin typeface="Calibri" pitchFamily="34" charset="0"/>
              </a:rPr>
              <a:t> of segments </a:t>
            </a:r>
          </a:p>
          <a:p>
            <a:pPr marL="723900" indent="-5461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</a:rPr>
              <a:t>Bounding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contours </a:t>
            </a:r>
            <a:r>
              <a:rPr lang="en-US" sz="3200" dirty="0" smtClean="0">
                <a:latin typeface="Calibri" pitchFamily="34" charset="0"/>
              </a:rPr>
              <a:t>match - across frames</a:t>
            </a:r>
          </a:p>
          <a:p>
            <a:pPr marL="723900" indent="-5461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rgbClr val="558ED5"/>
                </a:solidFill>
                <a:latin typeface="Calibri" pitchFamily="34" charset="0"/>
              </a:rPr>
              <a:t>Coherent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regions - within frame</a:t>
            </a: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1219201" y="1358900"/>
            <a:ext cx="6653212" cy="711200"/>
          </a:xfrm>
          <a:prstGeom prst="rect">
            <a:avLst/>
          </a:prstGeom>
          <a:solidFill>
            <a:srgbClr val="FDEADA">
              <a:alpha val="50000"/>
            </a:srgbClr>
          </a:solidFill>
          <a:ln w="50800" cap="flat" cmpd="sng" algn="ctr">
            <a:solidFill>
              <a:srgbClr val="558ED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3" tIns="45712" rIns="91423" bIns="45712"/>
          <a:lstStyle>
            <a:lvl1pPr marL="341313" indent="-341313" defTabSz="45561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561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723900" indent="-546100" algn="ctr" eaLnBrk="1" hangingPunct="1">
              <a:spcBef>
                <a:spcPct val="20000"/>
              </a:spcBef>
            </a:pPr>
            <a:r>
              <a:rPr lang="en-US" sz="3200" b="1" dirty="0" smtClean="0">
                <a:latin typeface="Calibri" pitchFamily="34" charset="0"/>
              </a:rPr>
              <a:t>Exterior bounding contours match</a:t>
            </a:r>
            <a:endParaRPr lang="en-US" sz="32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4" grpId="0" animBg="1"/>
      <p:bldP spid="64" grpId="1" animBg="1"/>
      <p:bldP spid="27" grpId="0"/>
      <p:bldP spid="18" grpId="0" build="p" animBg="1"/>
      <p:bldP spid="65" grpId="0" build="p" animBg="1"/>
      <p:bldP spid="65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Shape</a:t>
            </a:r>
          </a:p>
        </p:txBody>
      </p:sp>
      <p:grpSp>
        <p:nvGrpSpPr>
          <p:cNvPr id="29699" name="Group 13"/>
          <p:cNvGrpSpPr>
            <a:grpSpLocks/>
          </p:cNvGrpSpPr>
          <p:nvPr/>
        </p:nvGrpSpPr>
        <p:grpSpPr bwMode="auto">
          <a:xfrm>
            <a:off x="936400" y="1654175"/>
            <a:ext cx="2590800" cy="4375150"/>
            <a:chOff x="609600" y="1654175"/>
            <a:chExt cx="2590800" cy="4374852"/>
          </a:xfrm>
        </p:grpSpPr>
        <p:pic>
          <p:nvPicPr>
            <p:cNvPr id="29718" name="Picture 3" descr="cardiac_image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54175"/>
              <a:ext cx="18000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6" descr="cardiac_image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686400"/>
              <a:ext cx="18000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0" name="TextBox 25"/>
            <p:cNvSpPr txBox="1">
              <a:spLocks noChangeArrowheads="1"/>
            </p:cNvSpPr>
            <p:nvPr/>
          </p:nvSpPr>
          <p:spPr bwMode="auto">
            <a:xfrm>
              <a:off x="609600" y="5567362"/>
              <a:ext cx="2590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>
                  <a:latin typeface="Calibri" pitchFamily="34" charset="0"/>
                </a:rPr>
                <a:t>Input frames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461000" y="1654175"/>
            <a:ext cx="2590800" cy="4739688"/>
            <a:chOff x="2590800" y="1654175"/>
            <a:chExt cx="2590800" cy="4739365"/>
          </a:xfrm>
        </p:grpSpPr>
        <p:pic>
          <p:nvPicPr>
            <p:cNvPr id="29715" name="Picture 5" descr="cardiac_labels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654175"/>
              <a:ext cx="18000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8" descr="cardiac_labels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686400"/>
              <a:ext cx="18000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7" name="TextBox 12"/>
            <p:cNvSpPr txBox="1">
              <a:spLocks noChangeArrowheads="1"/>
            </p:cNvSpPr>
            <p:nvPr/>
          </p:nvSpPr>
          <p:spPr bwMode="auto">
            <a:xfrm>
              <a:off x="2590800" y="5562600"/>
              <a:ext cx="2590800" cy="8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latin typeface="Calibri" pitchFamily="34" charset="0"/>
                </a:rPr>
                <a:t>Shape-based</a:t>
              </a:r>
              <a:br>
                <a:rPr lang="en-US" dirty="0" smtClean="0">
                  <a:latin typeface="Calibri" pitchFamily="34" charset="0"/>
                </a:rPr>
              </a:br>
              <a:r>
                <a:rPr lang="en-US" dirty="0" smtClean="0">
                  <a:latin typeface="Calibri" pitchFamily="34" charset="0"/>
                </a:rPr>
                <a:t>joint clustering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27200" y="2643154"/>
            <a:ext cx="4191000" cy="1800087"/>
            <a:chOff x="4708300" y="2643154"/>
            <a:chExt cx="4191000" cy="1800087"/>
          </a:xfrm>
        </p:grpSpPr>
        <p:pic>
          <p:nvPicPr>
            <p:cNvPr id="29704" name="Picture 9" descr="cardiac_intersect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300" y="2643154"/>
              <a:ext cx="1800000" cy="1800087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ight Arrow 29"/>
            <p:cNvSpPr/>
            <p:nvPr/>
          </p:nvSpPr>
          <p:spPr>
            <a:xfrm>
              <a:off x="4708300" y="3089639"/>
              <a:ext cx="1933800" cy="94333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rPr>
                <a:t>Intersection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3384100" y="2708963"/>
            <a:ext cx="2311400" cy="173427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Shape-based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similarity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Placeholder 2"/>
          <p:cNvSpPr txBox="1">
            <a:spLocks/>
          </p:cNvSpPr>
          <p:nvPr/>
        </p:nvSpPr>
        <p:spPr bwMode="auto">
          <a:xfrm>
            <a:off x="1409699" y="127000"/>
            <a:ext cx="6019801" cy="1511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558ED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3" tIns="45712" rIns="91423" bIns="45712"/>
          <a:lstStyle/>
          <a:p>
            <a:pPr algn="ctr" defTabSz="457113" eaLnBrk="0" hangingPunct="0">
              <a:spcBef>
                <a:spcPct val="20000"/>
              </a:spcBef>
              <a:defRPr/>
            </a:pPr>
            <a:r>
              <a:rPr lang="en-US" sz="4400" dirty="0" smtClean="0">
                <a:latin typeface="+mj-lt"/>
                <a:ea typeface="ＭＳ Ｐゴシック" charset="-128"/>
                <a:cs typeface="ＭＳ Ｐゴシック" charset="-128"/>
              </a:rPr>
              <a:t>Descriptor (</a:t>
            </a:r>
            <a:r>
              <a:rPr lang="en-US" sz="4400" dirty="0">
                <a:latin typeface="+mj-lt"/>
                <a:ea typeface="ＭＳ Ｐゴシック" charset="-128"/>
                <a:cs typeface="ＭＳ Ｐゴシック" charset="-128"/>
              </a:rPr>
              <a:t>segment) = </a:t>
            </a:r>
            <a:r>
              <a:rPr lang="en-US" sz="4400" dirty="0" smtClean="0"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lang="en-US" sz="4400" dirty="0" smtClean="0"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US" sz="4400" dirty="0" smtClean="0">
                <a:latin typeface="+mj-lt"/>
                <a:ea typeface="ＭＳ Ｐゴシック" charset="-128"/>
                <a:cs typeface="ＭＳ Ｐゴシック" charset="-128"/>
              </a:rPr>
              <a:t>bounding contour</a:t>
            </a:r>
            <a:endParaRPr lang="en-US" sz="440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4073525" y="1971675"/>
            <a:ext cx="717550" cy="1206500"/>
          </a:xfrm>
          <a:custGeom>
            <a:avLst/>
            <a:gdLst>
              <a:gd name="connsiteX0" fmla="*/ 903214 w 1382785"/>
              <a:gd name="connsiteY0" fmla="*/ 113251 h 1799439"/>
              <a:gd name="connsiteX1" fmla="*/ 173372 w 1382785"/>
              <a:gd name="connsiteY1" fmla="*/ 893428 h 1799439"/>
              <a:gd name="connsiteX2" fmla="*/ 173372 w 1382785"/>
              <a:gd name="connsiteY2" fmla="*/ 1749105 h 1799439"/>
              <a:gd name="connsiteX3" fmla="*/ 1213607 w 1382785"/>
              <a:gd name="connsiteY3" fmla="*/ 1195431 h 1799439"/>
              <a:gd name="connsiteX4" fmla="*/ 1188440 w 1382785"/>
              <a:gd name="connsiteY4" fmla="*/ 213919 h 1799439"/>
              <a:gd name="connsiteX5" fmla="*/ 903214 w 1382785"/>
              <a:gd name="connsiteY5" fmla="*/ 113251 h 179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2785" h="1799439">
                <a:moveTo>
                  <a:pt x="903214" y="113251"/>
                </a:moveTo>
                <a:cubicBezTo>
                  <a:pt x="734036" y="226502"/>
                  <a:pt x="295012" y="620786"/>
                  <a:pt x="173372" y="893428"/>
                </a:cubicBezTo>
                <a:cubicBezTo>
                  <a:pt x="51732" y="1166070"/>
                  <a:pt x="0" y="1698771"/>
                  <a:pt x="173372" y="1749105"/>
                </a:cubicBezTo>
                <a:cubicBezTo>
                  <a:pt x="346744" y="1799439"/>
                  <a:pt x="1044429" y="1451295"/>
                  <a:pt x="1213607" y="1195431"/>
                </a:cubicBezTo>
                <a:cubicBezTo>
                  <a:pt x="1382785" y="939567"/>
                  <a:pt x="1244367" y="392884"/>
                  <a:pt x="1188440" y="213919"/>
                </a:cubicBezTo>
                <a:cubicBezTo>
                  <a:pt x="1132513" y="34954"/>
                  <a:pt x="1072392" y="0"/>
                  <a:pt x="903214" y="113251"/>
                </a:cubicBezTo>
                <a:close/>
              </a:path>
            </a:pathLst>
          </a:cu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917" name="Freeform 70"/>
          <p:cNvSpPr>
            <a:spLocks/>
          </p:cNvSpPr>
          <p:nvPr/>
        </p:nvSpPr>
        <p:spPr bwMode="auto">
          <a:xfrm>
            <a:off x="4243388" y="1936750"/>
            <a:ext cx="925512" cy="1600200"/>
          </a:xfrm>
          <a:custGeom>
            <a:avLst/>
            <a:gdLst>
              <a:gd name="T0" fmla="*/ 67084 w 1785457"/>
              <a:gd name="T1" fmla="*/ 56659 h 2388066"/>
              <a:gd name="T2" fmla="*/ 81026 w 1785457"/>
              <a:gd name="T3" fmla="*/ 14377 h 2388066"/>
              <a:gd name="T4" fmla="*/ 112547 w 1785457"/>
              <a:gd name="T5" fmla="*/ 51585 h 2388066"/>
              <a:gd name="T6" fmla="*/ 121033 w 1785457"/>
              <a:gd name="T7" fmla="*/ 323885 h 2388066"/>
              <a:gd name="T8" fmla="*/ 64659 w 1785457"/>
              <a:gd name="T9" fmla="*/ 379697 h 2388066"/>
              <a:gd name="T10" fmla="*/ 21014 w 1785457"/>
              <a:gd name="T11" fmla="*/ 479484 h 2388066"/>
              <a:gd name="T12" fmla="*/ 1616 w 1785457"/>
              <a:gd name="T13" fmla="*/ 391536 h 2388066"/>
              <a:gd name="T14" fmla="*/ 11315 w 1785457"/>
              <a:gd name="T15" fmla="*/ 361093 h 2388066"/>
              <a:gd name="T16" fmla="*/ 34956 w 1785457"/>
              <a:gd name="T17" fmla="*/ 330649 h 2388066"/>
              <a:gd name="T18" fmla="*/ 62234 w 1785457"/>
              <a:gd name="T19" fmla="*/ 276528 h 2388066"/>
              <a:gd name="T20" fmla="*/ 70721 w 1785457"/>
              <a:gd name="T21" fmla="*/ 234246 h 2388066"/>
              <a:gd name="T22" fmla="*/ 74964 w 1785457"/>
              <a:gd name="T23" fmla="*/ 191963 h 2388066"/>
              <a:gd name="T24" fmla="*/ 72539 w 1785457"/>
              <a:gd name="T25" fmla="*/ 119237 h 2388066"/>
              <a:gd name="T26" fmla="*/ 68902 w 1785457"/>
              <a:gd name="T27" fmla="*/ 82028 h 2388066"/>
              <a:gd name="T28" fmla="*/ 67084 w 1785457"/>
              <a:gd name="T29" fmla="*/ 56659 h 23880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85457"/>
              <a:gd name="T46" fmla="*/ 0 h 2388066"/>
              <a:gd name="T47" fmla="*/ 1785457 w 1785457"/>
              <a:gd name="T48" fmla="*/ 2388066 h 238806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85457" h="2388066">
                <a:moveTo>
                  <a:pt x="928382" y="281031"/>
                </a:moveTo>
                <a:cubicBezTo>
                  <a:pt x="956345" y="225105"/>
                  <a:pt x="1016467" y="75501"/>
                  <a:pt x="1121329" y="71307"/>
                </a:cubicBezTo>
                <a:cubicBezTo>
                  <a:pt x="1226191" y="67113"/>
                  <a:pt x="1465278" y="0"/>
                  <a:pt x="1557557" y="255864"/>
                </a:cubicBezTo>
                <a:cubicBezTo>
                  <a:pt x="1649836" y="511728"/>
                  <a:pt x="1785457" y="1335248"/>
                  <a:pt x="1675002" y="1606492"/>
                </a:cubicBezTo>
                <a:cubicBezTo>
                  <a:pt x="1564547" y="1877736"/>
                  <a:pt x="1125523" y="1754698"/>
                  <a:pt x="894826" y="1883329"/>
                </a:cubicBezTo>
                <a:cubicBezTo>
                  <a:pt x="664129" y="2011960"/>
                  <a:pt x="436228" y="2368492"/>
                  <a:pt x="290819" y="2378279"/>
                </a:cubicBezTo>
                <a:cubicBezTo>
                  <a:pt x="145410" y="2388066"/>
                  <a:pt x="44742" y="2039923"/>
                  <a:pt x="22371" y="1942052"/>
                </a:cubicBezTo>
                <a:cubicBezTo>
                  <a:pt x="0" y="1844181"/>
                  <a:pt x="79696" y="1841384"/>
                  <a:pt x="156595" y="1791050"/>
                </a:cubicBezTo>
                <a:cubicBezTo>
                  <a:pt x="233494" y="1740716"/>
                  <a:pt x="366320" y="1709956"/>
                  <a:pt x="483766" y="1640048"/>
                </a:cubicBezTo>
                <a:cubicBezTo>
                  <a:pt x="601212" y="1570140"/>
                  <a:pt x="778778" y="1451296"/>
                  <a:pt x="861270" y="1371600"/>
                </a:cubicBezTo>
                <a:cubicBezTo>
                  <a:pt x="943762" y="1291905"/>
                  <a:pt x="949355" y="1231783"/>
                  <a:pt x="978716" y="1161875"/>
                </a:cubicBezTo>
                <a:cubicBezTo>
                  <a:pt x="1008077" y="1091967"/>
                  <a:pt x="1033245" y="1047226"/>
                  <a:pt x="1037439" y="952151"/>
                </a:cubicBezTo>
                <a:cubicBezTo>
                  <a:pt x="1041633" y="857076"/>
                  <a:pt x="1017865" y="682305"/>
                  <a:pt x="1003883" y="591424"/>
                </a:cubicBezTo>
                <a:cubicBezTo>
                  <a:pt x="989901" y="500543"/>
                  <a:pt x="967531" y="455802"/>
                  <a:pt x="953549" y="406866"/>
                </a:cubicBezTo>
                <a:cubicBezTo>
                  <a:pt x="939567" y="357930"/>
                  <a:pt x="900419" y="336957"/>
                  <a:pt x="928382" y="281031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  <a:round/>
            <a:headEnd/>
            <a:tailEnd/>
          </a:ln>
        </p:spPr>
        <p:txBody>
          <a:bodyPr lIns="91423" tIns="45712" rIns="91423" bIns="45712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4038071" y="1936750"/>
            <a:ext cx="1143000" cy="1638300"/>
            <a:chOff x="457200" y="1725082"/>
            <a:chExt cx="1143000" cy="1638300"/>
          </a:xfrm>
        </p:grpSpPr>
        <p:sp>
          <p:nvSpPr>
            <p:cNvPr id="30747" name="Oval 67"/>
            <p:cNvSpPr>
              <a:spLocks noChangeArrowheads="1"/>
            </p:cNvSpPr>
            <p:nvPr/>
          </p:nvSpPr>
          <p:spPr bwMode="auto">
            <a:xfrm>
              <a:off x="752087" y="1975129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48" name="Oval 67"/>
            <p:cNvSpPr>
              <a:spLocks noChangeArrowheads="1"/>
            </p:cNvSpPr>
            <p:nvPr/>
          </p:nvSpPr>
          <p:spPr bwMode="auto">
            <a:xfrm>
              <a:off x="664422" y="2109257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49" name="Oval 67"/>
            <p:cNvSpPr>
              <a:spLocks noChangeArrowheads="1"/>
            </p:cNvSpPr>
            <p:nvPr/>
          </p:nvSpPr>
          <p:spPr bwMode="auto">
            <a:xfrm>
              <a:off x="588222" y="2252458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50" name="Oval 67"/>
            <p:cNvSpPr>
              <a:spLocks noChangeArrowheads="1"/>
            </p:cNvSpPr>
            <p:nvPr/>
          </p:nvSpPr>
          <p:spPr bwMode="auto">
            <a:xfrm>
              <a:off x="521159" y="2395722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51" name="Oval 67"/>
            <p:cNvSpPr>
              <a:spLocks noChangeArrowheads="1"/>
            </p:cNvSpPr>
            <p:nvPr/>
          </p:nvSpPr>
          <p:spPr bwMode="auto">
            <a:xfrm>
              <a:off x="484611" y="2548122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52" name="Oval 67"/>
            <p:cNvSpPr>
              <a:spLocks noChangeArrowheads="1"/>
            </p:cNvSpPr>
            <p:nvPr/>
          </p:nvSpPr>
          <p:spPr bwMode="auto">
            <a:xfrm>
              <a:off x="472370" y="2810154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53" name="Oval 67"/>
            <p:cNvSpPr>
              <a:spLocks noChangeArrowheads="1"/>
            </p:cNvSpPr>
            <p:nvPr/>
          </p:nvSpPr>
          <p:spPr bwMode="auto">
            <a:xfrm>
              <a:off x="542537" y="2916874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54" name="Oval 67"/>
            <p:cNvSpPr>
              <a:spLocks noChangeArrowheads="1"/>
            </p:cNvSpPr>
            <p:nvPr/>
          </p:nvSpPr>
          <p:spPr bwMode="auto">
            <a:xfrm>
              <a:off x="636905" y="3031065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55" name="Oval 67"/>
            <p:cNvSpPr>
              <a:spLocks noChangeArrowheads="1"/>
            </p:cNvSpPr>
            <p:nvPr/>
          </p:nvSpPr>
          <p:spPr bwMode="auto">
            <a:xfrm>
              <a:off x="664422" y="3176057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56" name="Oval 67"/>
            <p:cNvSpPr>
              <a:spLocks noChangeArrowheads="1"/>
            </p:cNvSpPr>
            <p:nvPr/>
          </p:nvSpPr>
          <p:spPr bwMode="auto">
            <a:xfrm>
              <a:off x="760448" y="3287182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57" name="Oval 67"/>
            <p:cNvSpPr>
              <a:spLocks noChangeArrowheads="1"/>
            </p:cNvSpPr>
            <p:nvPr/>
          </p:nvSpPr>
          <p:spPr bwMode="auto">
            <a:xfrm>
              <a:off x="874748" y="3214157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58" name="Oval 67"/>
            <p:cNvSpPr>
              <a:spLocks noChangeArrowheads="1"/>
            </p:cNvSpPr>
            <p:nvPr/>
          </p:nvSpPr>
          <p:spPr bwMode="auto">
            <a:xfrm>
              <a:off x="950948" y="3099857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59" name="Oval 67"/>
            <p:cNvSpPr>
              <a:spLocks noChangeArrowheads="1"/>
            </p:cNvSpPr>
            <p:nvPr/>
          </p:nvSpPr>
          <p:spPr bwMode="auto">
            <a:xfrm>
              <a:off x="1027148" y="2993074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60" name="Oval 67"/>
            <p:cNvSpPr>
              <a:spLocks noChangeArrowheads="1"/>
            </p:cNvSpPr>
            <p:nvPr/>
          </p:nvSpPr>
          <p:spPr bwMode="auto">
            <a:xfrm>
              <a:off x="1152137" y="2926010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61" name="Oval 67"/>
            <p:cNvSpPr>
              <a:spLocks noChangeArrowheads="1"/>
            </p:cNvSpPr>
            <p:nvPr/>
          </p:nvSpPr>
          <p:spPr bwMode="auto">
            <a:xfrm>
              <a:off x="867622" y="1852082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62" name="Oval 67"/>
            <p:cNvSpPr>
              <a:spLocks noChangeArrowheads="1"/>
            </p:cNvSpPr>
            <p:nvPr/>
          </p:nvSpPr>
          <p:spPr bwMode="auto">
            <a:xfrm>
              <a:off x="970774" y="1743354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63" name="Oval 67"/>
            <p:cNvSpPr>
              <a:spLocks noChangeArrowheads="1"/>
            </p:cNvSpPr>
            <p:nvPr/>
          </p:nvSpPr>
          <p:spPr bwMode="auto">
            <a:xfrm>
              <a:off x="1094211" y="1801282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64" name="Oval 67"/>
            <p:cNvSpPr>
              <a:spLocks noChangeArrowheads="1"/>
            </p:cNvSpPr>
            <p:nvPr/>
          </p:nvSpPr>
          <p:spPr bwMode="auto">
            <a:xfrm>
              <a:off x="1208511" y="1725082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65" name="Oval 67"/>
            <p:cNvSpPr>
              <a:spLocks noChangeArrowheads="1"/>
            </p:cNvSpPr>
            <p:nvPr/>
          </p:nvSpPr>
          <p:spPr bwMode="auto">
            <a:xfrm>
              <a:off x="1447800" y="1810418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66" name="Oval 67"/>
            <p:cNvSpPr>
              <a:spLocks noChangeArrowheads="1"/>
            </p:cNvSpPr>
            <p:nvPr/>
          </p:nvSpPr>
          <p:spPr bwMode="auto">
            <a:xfrm>
              <a:off x="1510559" y="2795057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67" name="Oval 67"/>
            <p:cNvSpPr>
              <a:spLocks noChangeArrowheads="1"/>
            </p:cNvSpPr>
            <p:nvPr/>
          </p:nvSpPr>
          <p:spPr bwMode="auto">
            <a:xfrm>
              <a:off x="1447800" y="1956857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68" name="Oval 67"/>
            <p:cNvSpPr>
              <a:spLocks noChangeArrowheads="1"/>
            </p:cNvSpPr>
            <p:nvPr/>
          </p:nvSpPr>
          <p:spPr bwMode="auto">
            <a:xfrm>
              <a:off x="1484348" y="2109257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69" name="Oval 67"/>
            <p:cNvSpPr>
              <a:spLocks noChangeArrowheads="1"/>
            </p:cNvSpPr>
            <p:nvPr/>
          </p:nvSpPr>
          <p:spPr bwMode="auto">
            <a:xfrm>
              <a:off x="1510559" y="2289002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70" name="Oval 67"/>
            <p:cNvSpPr>
              <a:spLocks noChangeArrowheads="1"/>
            </p:cNvSpPr>
            <p:nvPr/>
          </p:nvSpPr>
          <p:spPr bwMode="auto">
            <a:xfrm>
              <a:off x="1350222" y="1725082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71" name="Oval 67"/>
            <p:cNvSpPr>
              <a:spLocks noChangeArrowheads="1"/>
            </p:cNvSpPr>
            <p:nvPr/>
          </p:nvSpPr>
          <p:spPr bwMode="auto">
            <a:xfrm>
              <a:off x="1524000" y="2459674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72" name="Oval 67"/>
            <p:cNvSpPr>
              <a:spLocks noChangeArrowheads="1"/>
            </p:cNvSpPr>
            <p:nvPr/>
          </p:nvSpPr>
          <p:spPr bwMode="auto">
            <a:xfrm>
              <a:off x="1522448" y="2639482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73" name="Oval 67"/>
            <p:cNvSpPr>
              <a:spLocks noChangeArrowheads="1"/>
            </p:cNvSpPr>
            <p:nvPr/>
          </p:nvSpPr>
          <p:spPr bwMode="auto">
            <a:xfrm>
              <a:off x="1408148" y="2878774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74" name="Oval 67"/>
            <p:cNvSpPr>
              <a:spLocks noChangeArrowheads="1"/>
            </p:cNvSpPr>
            <p:nvPr/>
          </p:nvSpPr>
          <p:spPr bwMode="auto">
            <a:xfrm>
              <a:off x="1274022" y="2886354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75" name="Oval 67"/>
            <p:cNvSpPr>
              <a:spLocks noChangeArrowheads="1"/>
            </p:cNvSpPr>
            <p:nvPr/>
          </p:nvSpPr>
          <p:spPr bwMode="auto">
            <a:xfrm>
              <a:off x="457200" y="2679138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76" name="Oval 67"/>
            <p:cNvSpPr>
              <a:spLocks noChangeArrowheads="1"/>
            </p:cNvSpPr>
            <p:nvPr/>
          </p:nvSpPr>
          <p:spPr bwMode="auto">
            <a:xfrm>
              <a:off x="1121620" y="1953682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77" name="Oval 67"/>
            <p:cNvSpPr>
              <a:spLocks noChangeArrowheads="1"/>
            </p:cNvSpPr>
            <p:nvPr/>
          </p:nvSpPr>
          <p:spPr bwMode="auto">
            <a:xfrm>
              <a:off x="1121620" y="2106083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78" name="Oval 67"/>
            <p:cNvSpPr>
              <a:spLocks noChangeArrowheads="1"/>
            </p:cNvSpPr>
            <p:nvPr/>
          </p:nvSpPr>
          <p:spPr bwMode="auto">
            <a:xfrm>
              <a:off x="1121620" y="2258483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80" name="Oval 67"/>
            <p:cNvSpPr>
              <a:spLocks noChangeArrowheads="1"/>
            </p:cNvSpPr>
            <p:nvPr/>
          </p:nvSpPr>
          <p:spPr bwMode="auto">
            <a:xfrm>
              <a:off x="1066800" y="2601382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81" name="Oval 67"/>
            <p:cNvSpPr>
              <a:spLocks noChangeArrowheads="1"/>
            </p:cNvSpPr>
            <p:nvPr/>
          </p:nvSpPr>
          <p:spPr bwMode="auto">
            <a:xfrm>
              <a:off x="969220" y="2715683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82" name="Oval 67"/>
            <p:cNvSpPr>
              <a:spLocks noChangeArrowheads="1"/>
            </p:cNvSpPr>
            <p:nvPr/>
          </p:nvSpPr>
          <p:spPr bwMode="auto">
            <a:xfrm>
              <a:off x="740620" y="2868083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83" name="Oval 67"/>
            <p:cNvSpPr>
              <a:spLocks noChangeArrowheads="1"/>
            </p:cNvSpPr>
            <p:nvPr/>
          </p:nvSpPr>
          <p:spPr bwMode="auto">
            <a:xfrm>
              <a:off x="848569" y="2791883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79" name="Oval 67"/>
            <p:cNvSpPr>
              <a:spLocks noChangeArrowheads="1"/>
            </p:cNvSpPr>
            <p:nvPr/>
          </p:nvSpPr>
          <p:spPr bwMode="auto">
            <a:xfrm>
              <a:off x="1121620" y="2448982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30745" name="Rectangle 5"/>
          <p:cNvSpPr>
            <a:spLocks noChangeArrowheads="1"/>
          </p:cNvSpPr>
          <p:nvPr/>
        </p:nvSpPr>
        <p:spPr bwMode="auto">
          <a:xfrm>
            <a:off x="3733800" y="1828800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3" tIns="45712" rIns="91423" bIns="45712" anchor="ctr"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A Novel Contour Descriptor</a:t>
            </a:r>
          </a:p>
        </p:txBody>
      </p:sp>
      <p:cxnSp>
        <p:nvCxnSpPr>
          <p:cNvPr id="128" name="Straight Arrow Connector 127"/>
          <p:cNvCxnSpPr>
            <a:cxnSpLocks noChangeShapeType="1"/>
          </p:cNvCxnSpPr>
          <p:nvPr/>
        </p:nvCxnSpPr>
        <p:spPr bwMode="auto">
          <a:xfrm flipH="1" flipV="1">
            <a:off x="4123408" y="1971675"/>
            <a:ext cx="228600" cy="2333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" name="Oval 67"/>
          <p:cNvSpPr>
            <a:spLocks noChangeArrowheads="1"/>
          </p:cNvSpPr>
          <p:nvPr/>
        </p:nvSpPr>
        <p:spPr bwMode="auto">
          <a:xfrm>
            <a:off x="4703233" y="2661180"/>
            <a:ext cx="76200" cy="762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lIns="91423" tIns="45712" rIns="91423" bIns="45712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he-IL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29389" name="AutoShape 13"/>
          <p:cNvCxnSpPr>
            <a:cxnSpLocks noChangeShapeType="1"/>
            <a:endCxn id="229379" idx="1"/>
          </p:cNvCxnSpPr>
          <p:nvPr/>
        </p:nvCxnSpPr>
        <p:spPr bwMode="auto">
          <a:xfrm rot="5400000">
            <a:off x="2801092" y="3059164"/>
            <a:ext cx="2348707" cy="669028"/>
          </a:xfrm>
          <a:prstGeom prst="curvedConnector4">
            <a:avLst>
              <a:gd name="adj1" fmla="val -2502"/>
              <a:gd name="adj2" fmla="val 134169"/>
            </a:avLst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90"/>
          <p:cNvGrpSpPr/>
          <p:nvPr/>
        </p:nvGrpSpPr>
        <p:grpSpPr>
          <a:xfrm>
            <a:off x="3616325" y="3919537"/>
            <a:ext cx="546100" cy="2243372"/>
            <a:chOff x="3616325" y="3919538"/>
            <a:chExt cx="546100" cy="1524000"/>
          </a:xfrm>
        </p:grpSpPr>
        <p:sp>
          <p:nvSpPr>
            <p:cNvPr id="38918" name="Left Bracket 71"/>
            <p:cNvSpPr>
              <a:spLocks/>
            </p:cNvSpPr>
            <p:nvPr/>
          </p:nvSpPr>
          <p:spPr bwMode="auto">
            <a:xfrm>
              <a:off x="3616325" y="3919538"/>
              <a:ext cx="76200" cy="1524000"/>
            </a:xfrm>
            <a:prstGeom prst="leftBracket">
              <a:avLst>
                <a:gd name="adj" fmla="val 8333"/>
              </a:avLst>
            </a:prstGeom>
            <a:noFill/>
            <a:ln w="25400">
              <a:solidFill>
                <a:schemeClr val="accent5"/>
              </a:solidFill>
              <a:round/>
              <a:headEnd/>
              <a:tailEnd/>
            </a:ln>
          </p:spPr>
          <p:txBody>
            <a:bodyPr lIns="91423" tIns="45712" rIns="91423" bIns="45712" anchor="ctr"/>
            <a:lstStyle/>
            <a:p>
              <a:pPr>
                <a:defRPr/>
              </a:pPr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38919" name="Left Bracket 72"/>
            <p:cNvSpPr>
              <a:spLocks/>
            </p:cNvSpPr>
            <p:nvPr/>
          </p:nvSpPr>
          <p:spPr bwMode="auto">
            <a:xfrm flipH="1">
              <a:off x="4086225" y="3919538"/>
              <a:ext cx="76200" cy="1524000"/>
            </a:xfrm>
            <a:prstGeom prst="leftBracket">
              <a:avLst>
                <a:gd name="adj" fmla="val 8333"/>
              </a:avLst>
            </a:prstGeom>
            <a:noFill/>
            <a:ln w="25400">
              <a:solidFill>
                <a:schemeClr val="accent5"/>
              </a:solidFill>
              <a:round/>
              <a:headEnd/>
              <a:tailEnd/>
            </a:ln>
          </p:spPr>
          <p:txBody>
            <a:bodyPr lIns="91423" tIns="45712" rIns="91423" bIns="45712" anchor="ctr"/>
            <a:lstStyle/>
            <a:p>
              <a:pPr>
                <a:defRPr/>
              </a:pPr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" name="Group 91"/>
          <p:cNvGrpSpPr/>
          <p:nvPr/>
        </p:nvGrpSpPr>
        <p:grpSpPr>
          <a:xfrm>
            <a:off x="4783138" y="3898900"/>
            <a:ext cx="782637" cy="2268220"/>
            <a:chOff x="5164138" y="3919538"/>
            <a:chExt cx="782637" cy="1524000"/>
          </a:xfrm>
        </p:grpSpPr>
        <p:sp>
          <p:nvSpPr>
            <p:cNvPr id="38928" name="Left Bracket 71"/>
            <p:cNvSpPr>
              <a:spLocks/>
            </p:cNvSpPr>
            <p:nvPr/>
          </p:nvSpPr>
          <p:spPr bwMode="auto">
            <a:xfrm>
              <a:off x="5164138" y="3919538"/>
              <a:ext cx="76200" cy="1524000"/>
            </a:xfrm>
            <a:prstGeom prst="leftBracket">
              <a:avLst>
                <a:gd name="adj" fmla="val 8333"/>
              </a:avLst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 lIns="91423" tIns="45712" rIns="91423" bIns="45712" anchor="ctr"/>
            <a:lstStyle/>
            <a:p>
              <a:pPr>
                <a:defRPr/>
              </a:pPr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38929" name="Left Bracket 72"/>
            <p:cNvSpPr>
              <a:spLocks/>
            </p:cNvSpPr>
            <p:nvPr/>
          </p:nvSpPr>
          <p:spPr bwMode="auto">
            <a:xfrm flipH="1">
              <a:off x="5870575" y="3919538"/>
              <a:ext cx="76200" cy="1524000"/>
            </a:xfrm>
            <a:prstGeom prst="leftBracket">
              <a:avLst>
                <a:gd name="adj" fmla="val 8333"/>
              </a:avLst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 lIns="91423" tIns="45712" rIns="91423" bIns="45712" anchor="ctr"/>
            <a:lstStyle/>
            <a:p>
              <a:pPr>
                <a:defRPr/>
              </a:pPr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130" name="Straight Arrow Connector 129"/>
          <p:cNvCxnSpPr>
            <a:cxnSpLocks noChangeShapeType="1"/>
          </p:cNvCxnSpPr>
          <p:nvPr/>
        </p:nvCxnSpPr>
        <p:spPr bwMode="auto">
          <a:xfrm flipH="1" flipV="1">
            <a:off x="4378325" y="2614613"/>
            <a:ext cx="304800" cy="76200"/>
          </a:xfrm>
          <a:prstGeom prst="straightConnector1">
            <a:avLst/>
          </a:prstGeom>
          <a:noFill/>
          <a:ln w="25400">
            <a:solidFill>
              <a:srgbClr val="99CC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Straight Arrow Connector 129"/>
          <p:cNvCxnSpPr>
            <a:cxnSpLocks noChangeShapeType="1"/>
          </p:cNvCxnSpPr>
          <p:nvPr/>
        </p:nvCxnSpPr>
        <p:spPr bwMode="auto">
          <a:xfrm>
            <a:off x="4783138" y="2714625"/>
            <a:ext cx="304800" cy="76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29405" name="AutoShape 29"/>
          <p:cNvCxnSpPr>
            <a:cxnSpLocks noChangeShapeType="1"/>
            <a:stCxn id="2" idx="4"/>
            <a:endCxn id="229384" idx="3"/>
          </p:cNvCxnSpPr>
          <p:nvPr/>
        </p:nvCxnSpPr>
        <p:spPr bwMode="auto">
          <a:xfrm rot="5400000">
            <a:off x="3141688" y="3737375"/>
            <a:ext cx="2599641" cy="599651"/>
          </a:xfrm>
          <a:prstGeom prst="curvedConnector2">
            <a:avLst/>
          </a:prstGeom>
          <a:noFill/>
          <a:ln w="25400">
            <a:solidFill>
              <a:srgbClr val="CC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1095375" y="3962698"/>
            <a:ext cx="2268538" cy="2204422"/>
            <a:chOff x="1095375" y="3686174"/>
            <a:chExt cx="2268537" cy="1569645"/>
          </a:xfrm>
        </p:grpSpPr>
        <p:sp>
          <p:nvSpPr>
            <p:cNvPr id="30784" name="AutoShape 60"/>
            <p:cNvSpPr>
              <a:spLocks/>
            </p:cNvSpPr>
            <p:nvPr/>
          </p:nvSpPr>
          <p:spPr bwMode="auto">
            <a:xfrm>
              <a:off x="2895599" y="3686175"/>
              <a:ext cx="468313" cy="1569644"/>
            </a:xfrm>
            <a:prstGeom prst="leftBrace">
              <a:avLst>
                <a:gd name="adj1" fmla="val 3011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23" tIns="45712" rIns="91423" bIns="45712" anchor="ctr">
              <a:spAutoFit/>
            </a:bodyPr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38952" name="Text Box 61"/>
            <p:cNvSpPr txBox="1">
              <a:spLocks noChangeArrowheads="1"/>
            </p:cNvSpPr>
            <p:nvPr/>
          </p:nvSpPr>
          <p:spPr bwMode="auto">
            <a:xfrm>
              <a:off x="1095375" y="3686174"/>
              <a:ext cx="1800224" cy="1380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3" tIns="45712" rIns="91423" bIns="45712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n-lt"/>
                  <a:ea typeface="Arial" charset="0"/>
                  <a:cs typeface="Arial" charset="0"/>
                </a:rPr>
                <a:t>dimension       </a:t>
              </a: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=</a:t>
              </a:r>
              <a:br>
                <a:rPr lang="en-US" sz="2400" dirty="0" smtClean="0">
                  <a:latin typeface="+mn-lt"/>
                  <a:ea typeface="Arial" charset="0"/>
                  <a:cs typeface="Arial" charset="0"/>
                </a:rPr>
              </a:b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# contour samples</a:t>
              </a:r>
              <a:br>
                <a:rPr lang="en-US" sz="2400" dirty="0" smtClean="0">
                  <a:latin typeface="+mn-lt"/>
                  <a:ea typeface="Arial" charset="0"/>
                  <a:cs typeface="Arial" charset="0"/>
                </a:rPr>
              </a:b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in image 1</a:t>
              </a:r>
            </a:p>
          </p:txBody>
        </p:sp>
      </p:grpSp>
      <p:grpSp>
        <p:nvGrpSpPr>
          <p:cNvPr id="7" name="Group 117"/>
          <p:cNvGrpSpPr/>
          <p:nvPr/>
        </p:nvGrpSpPr>
        <p:grpSpPr>
          <a:xfrm>
            <a:off x="3873500" y="4065589"/>
            <a:ext cx="52388" cy="1925636"/>
            <a:chOff x="3873500" y="4065589"/>
            <a:chExt cx="52388" cy="192563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3873500" y="5694363"/>
              <a:ext cx="44450" cy="296862"/>
              <a:chOff x="1674" y="3196"/>
              <a:chExt cx="28" cy="187"/>
            </a:xfrm>
            <a:grpFill/>
          </p:grpSpPr>
          <p:sp>
            <p:nvSpPr>
              <p:cNvPr id="30789" name="Oval 76"/>
              <p:cNvSpPr>
                <a:spLocks noChangeArrowheads="1"/>
              </p:cNvSpPr>
              <p:nvPr/>
            </p:nvSpPr>
            <p:spPr bwMode="auto">
              <a:xfrm>
                <a:off x="1674" y="3196"/>
                <a:ext cx="28" cy="29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0790" name="Oval 77"/>
              <p:cNvSpPr>
                <a:spLocks noChangeArrowheads="1"/>
              </p:cNvSpPr>
              <p:nvPr/>
            </p:nvSpPr>
            <p:spPr bwMode="auto">
              <a:xfrm>
                <a:off x="1674" y="3277"/>
                <a:ext cx="28" cy="29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0791" name="Oval 78"/>
              <p:cNvSpPr>
                <a:spLocks noChangeArrowheads="1"/>
              </p:cNvSpPr>
              <p:nvPr/>
            </p:nvSpPr>
            <p:spPr bwMode="auto">
              <a:xfrm>
                <a:off x="1674" y="3354"/>
                <a:ext cx="28" cy="29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3876675" y="4065589"/>
              <a:ext cx="49213" cy="292100"/>
              <a:chOff x="1674" y="2450"/>
              <a:chExt cx="31" cy="184"/>
            </a:xfrm>
            <a:grpFill/>
          </p:grpSpPr>
          <p:sp>
            <p:nvSpPr>
              <p:cNvPr id="30786" name="Oval 73"/>
              <p:cNvSpPr>
                <a:spLocks noChangeArrowheads="1"/>
              </p:cNvSpPr>
              <p:nvPr/>
            </p:nvSpPr>
            <p:spPr bwMode="auto">
              <a:xfrm>
                <a:off x="1674" y="2605"/>
                <a:ext cx="28" cy="29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0787" name="Oval 74"/>
              <p:cNvSpPr>
                <a:spLocks noChangeArrowheads="1"/>
              </p:cNvSpPr>
              <p:nvPr/>
            </p:nvSpPr>
            <p:spPr bwMode="auto">
              <a:xfrm>
                <a:off x="1674" y="2528"/>
                <a:ext cx="28" cy="29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0788" name="Oval 77"/>
              <p:cNvSpPr>
                <a:spLocks noChangeArrowheads="1"/>
              </p:cNvSpPr>
              <p:nvPr/>
            </p:nvSpPr>
            <p:spPr bwMode="auto">
              <a:xfrm>
                <a:off x="1677" y="2450"/>
                <a:ext cx="28" cy="29"/>
              </a:xfrm>
              <a:prstGeom prst="ellips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88" name="TextBox 18"/>
          <p:cNvSpPr txBox="1">
            <a:spLocks noChangeArrowheads="1"/>
          </p:cNvSpPr>
          <p:nvPr/>
        </p:nvSpPr>
        <p:spPr bwMode="auto">
          <a:xfrm>
            <a:off x="2044700" y="17018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 dirty="0">
                <a:latin typeface="Calibri" pitchFamily="34" charset="0"/>
              </a:rPr>
              <a:t>Image </a:t>
            </a:r>
            <a:r>
              <a:rPr lang="en-US" sz="3200" dirty="0" smtClean="0">
                <a:latin typeface="Calibri" pitchFamily="34" charset="0"/>
              </a:rPr>
              <a:t>1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86" name="TextBox 100"/>
          <p:cNvSpPr txBox="1">
            <a:spLocks noChangeArrowheads="1"/>
          </p:cNvSpPr>
          <p:nvPr/>
        </p:nvSpPr>
        <p:spPr bwMode="auto">
          <a:xfrm>
            <a:off x="3714721" y="4702697"/>
            <a:ext cx="338520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0</a:t>
            </a:r>
            <a:endParaRPr lang="en-US" dirty="0">
              <a:solidFill>
                <a:srgbClr val="0000FF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229398" name="TextBox 79"/>
          <p:cNvSpPr txBox="1">
            <a:spLocks noChangeArrowheads="1"/>
          </p:cNvSpPr>
          <p:nvPr/>
        </p:nvSpPr>
        <p:spPr bwMode="auto">
          <a:xfrm>
            <a:off x="4778691" y="5103813"/>
            <a:ext cx="83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e</a:t>
            </a:r>
            <a:r>
              <a:rPr lang="en-US" baseline="30000" dirty="0" err="1">
                <a:solidFill>
                  <a:srgbClr val="CC0000"/>
                </a:solidFill>
                <a:latin typeface="Calibri" pitchFamily="34" charset="0"/>
              </a:rPr>
              <a:t>i</a:t>
            </a:r>
            <a:r>
              <a:rPr lang="en-US" baseline="30000" dirty="0">
                <a:solidFill>
                  <a:srgbClr val="CC0000"/>
                </a:solidFill>
                <a:latin typeface="Calibri" pitchFamily="34" charset="0"/>
              </a:rPr>
              <a:t>(</a:t>
            </a:r>
            <a:r>
              <a:rPr lang="el-GR" baseline="30000" dirty="0">
                <a:solidFill>
                  <a:srgbClr val="CC0000"/>
                </a:solidFill>
                <a:latin typeface="Calibri" pitchFamily="34" charset="0"/>
              </a:rPr>
              <a:t>θ</a:t>
            </a:r>
            <a:r>
              <a:rPr lang="en-US" baseline="30000" dirty="0">
                <a:solidFill>
                  <a:srgbClr val="CC0000"/>
                </a:solidFill>
                <a:latin typeface="Calibri" pitchFamily="34" charset="0"/>
              </a:rPr>
              <a:t>+</a:t>
            </a:r>
            <a:r>
              <a:rPr lang="en-US" baseline="30000" dirty="0" err="1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baseline="30000" dirty="0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)</a:t>
            </a:r>
          </a:p>
        </p:txBody>
      </p:sp>
      <p:grpSp>
        <p:nvGrpSpPr>
          <p:cNvPr id="10" name="Group 88"/>
          <p:cNvGrpSpPr/>
          <p:nvPr/>
        </p:nvGrpSpPr>
        <p:grpSpPr>
          <a:xfrm>
            <a:off x="4920774" y="4044950"/>
            <a:ext cx="505232" cy="1926431"/>
            <a:chOff x="4920774" y="4044950"/>
            <a:chExt cx="505232" cy="1926431"/>
          </a:xfrm>
        </p:grpSpPr>
        <p:sp>
          <p:nvSpPr>
            <p:cNvPr id="229391" name="TextBox 100"/>
            <p:cNvSpPr txBox="1">
              <a:spLocks noChangeArrowheads="1"/>
            </p:cNvSpPr>
            <p:nvPr/>
          </p:nvSpPr>
          <p:spPr bwMode="auto">
            <a:xfrm>
              <a:off x="5010415" y="4337050"/>
              <a:ext cx="3413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2" rIns="91423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en-US" dirty="0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5168900" y="5674519"/>
              <a:ext cx="44450" cy="296862"/>
              <a:chOff x="2720" y="3196"/>
              <a:chExt cx="28" cy="187"/>
            </a:xfrm>
          </p:grpSpPr>
          <p:sp>
            <p:nvSpPr>
              <p:cNvPr id="30795" name="Oval 76"/>
              <p:cNvSpPr>
                <a:spLocks noChangeArrowheads="1"/>
              </p:cNvSpPr>
              <p:nvPr/>
            </p:nvSpPr>
            <p:spPr bwMode="auto">
              <a:xfrm>
                <a:off x="2720" y="3196"/>
                <a:ext cx="28" cy="29"/>
              </a:xfrm>
              <a:prstGeom prst="ellipse">
                <a:avLst/>
              </a:prstGeom>
              <a:solidFill>
                <a:srgbClr val="7F7F7F"/>
              </a:solidFill>
              <a:ln w="254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0796" name="Oval 77"/>
              <p:cNvSpPr>
                <a:spLocks noChangeArrowheads="1"/>
              </p:cNvSpPr>
              <p:nvPr/>
            </p:nvSpPr>
            <p:spPr bwMode="auto">
              <a:xfrm>
                <a:off x="2720" y="3277"/>
                <a:ext cx="28" cy="29"/>
              </a:xfrm>
              <a:prstGeom prst="ellipse">
                <a:avLst/>
              </a:prstGeom>
              <a:solidFill>
                <a:srgbClr val="7F7F7F"/>
              </a:solidFill>
              <a:ln w="254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0797" name="Oval 78"/>
              <p:cNvSpPr>
                <a:spLocks noChangeArrowheads="1"/>
              </p:cNvSpPr>
              <p:nvPr/>
            </p:nvSpPr>
            <p:spPr bwMode="auto">
              <a:xfrm>
                <a:off x="2720" y="3354"/>
                <a:ext cx="28" cy="29"/>
              </a:xfrm>
              <a:prstGeom prst="ellipse">
                <a:avLst/>
              </a:prstGeom>
              <a:solidFill>
                <a:srgbClr val="7F7F7F"/>
              </a:solidFill>
              <a:ln w="254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5168900" y="4044950"/>
              <a:ext cx="49213" cy="292100"/>
              <a:chOff x="2722" y="2450"/>
              <a:chExt cx="31" cy="184"/>
            </a:xfrm>
          </p:grpSpPr>
          <p:sp>
            <p:nvSpPr>
              <p:cNvPr id="30792" name="Oval 73"/>
              <p:cNvSpPr>
                <a:spLocks noChangeArrowheads="1"/>
              </p:cNvSpPr>
              <p:nvPr/>
            </p:nvSpPr>
            <p:spPr bwMode="auto">
              <a:xfrm>
                <a:off x="2722" y="2605"/>
                <a:ext cx="28" cy="29"/>
              </a:xfrm>
              <a:prstGeom prst="ellipse">
                <a:avLst/>
              </a:prstGeom>
              <a:solidFill>
                <a:srgbClr val="7F7F7F"/>
              </a:solidFill>
              <a:ln w="254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0793" name="Oval 74"/>
              <p:cNvSpPr>
                <a:spLocks noChangeArrowheads="1"/>
              </p:cNvSpPr>
              <p:nvPr/>
            </p:nvSpPr>
            <p:spPr bwMode="auto">
              <a:xfrm>
                <a:off x="2722" y="2528"/>
                <a:ext cx="28" cy="29"/>
              </a:xfrm>
              <a:prstGeom prst="ellipse">
                <a:avLst/>
              </a:prstGeom>
              <a:solidFill>
                <a:srgbClr val="7F7F7F"/>
              </a:solidFill>
              <a:ln w="254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0794" name="Oval 77"/>
              <p:cNvSpPr>
                <a:spLocks noChangeArrowheads="1"/>
              </p:cNvSpPr>
              <p:nvPr/>
            </p:nvSpPr>
            <p:spPr bwMode="auto">
              <a:xfrm>
                <a:off x="2725" y="2450"/>
                <a:ext cx="28" cy="29"/>
              </a:xfrm>
              <a:prstGeom prst="ellipse">
                <a:avLst/>
              </a:prstGeom>
              <a:solidFill>
                <a:srgbClr val="7F7F7F"/>
              </a:solidFill>
              <a:ln w="254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87" name="TextBox 100"/>
            <p:cNvSpPr txBox="1">
              <a:spLocks noChangeArrowheads="1"/>
            </p:cNvSpPr>
            <p:nvPr/>
          </p:nvSpPr>
          <p:spPr bwMode="auto">
            <a:xfrm>
              <a:off x="4920774" y="4702697"/>
              <a:ext cx="505232" cy="46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2" rIns="91423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dirty="0" err="1" smtClean="0">
                  <a:solidFill>
                    <a:srgbClr val="0000FF"/>
                  </a:solidFill>
                  <a:latin typeface="Calibri" pitchFamily="34" charset="0"/>
                </a:rPr>
                <a:t>e</a:t>
              </a:r>
              <a:r>
                <a:rPr lang="en-US" baseline="30000" dirty="0" err="1" smtClean="0">
                  <a:solidFill>
                    <a:srgbClr val="0000FF"/>
                  </a:solidFill>
                  <a:latin typeface="Calibri" pitchFamily="34" charset="0"/>
                </a:rPr>
                <a:t>iα</a:t>
              </a:r>
              <a:endParaRPr lang="en-US" baseline="30000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endParaRPr>
            </a:p>
          </p:txBody>
        </p:sp>
      </p:grpSp>
      <p:sp>
        <p:nvSpPr>
          <p:cNvPr id="229379" name="TextBox 100"/>
          <p:cNvSpPr txBox="1">
            <a:spLocks noChangeArrowheads="1"/>
          </p:cNvSpPr>
          <p:nvPr/>
        </p:nvSpPr>
        <p:spPr bwMode="auto">
          <a:xfrm>
            <a:off x="3640931" y="43370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 err="1">
                <a:latin typeface="Calibri" pitchFamily="34" charset="0"/>
              </a:rPr>
              <a:t>e</a:t>
            </a:r>
            <a:r>
              <a:rPr lang="en-US" baseline="30000" dirty="0" err="1">
                <a:latin typeface="Calibri" pitchFamily="34" charset="0"/>
              </a:rPr>
              <a:t>i</a:t>
            </a:r>
            <a:r>
              <a:rPr lang="en-US" baseline="30000" dirty="0" err="1">
                <a:latin typeface="Symbol" pitchFamily="18" charset="2"/>
                <a:sym typeface="Symbol" pitchFamily="18" charset="2"/>
              </a:rPr>
              <a:t></a:t>
            </a:r>
            <a:endParaRPr lang="en-US" baseline="30000" dirty="0">
              <a:latin typeface="Symbol" pitchFamily="18" charset="2"/>
              <a:sym typeface="Symbol" pitchFamily="18" charset="2"/>
            </a:endParaRPr>
          </a:p>
        </p:txBody>
      </p:sp>
      <p:sp>
        <p:nvSpPr>
          <p:cNvPr id="229384" name="TextBox 79"/>
          <p:cNvSpPr txBox="1">
            <a:spLocks noChangeArrowheads="1"/>
          </p:cNvSpPr>
          <p:nvPr/>
        </p:nvSpPr>
        <p:spPr bwMode="auto">
          <a:xfrm>
            <a:off x="3647969" y="5106039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e</a:t>
            </a:r>
            <a:r>
              <a:rPr lang="en-US" baseline="30000" dirty="0" err="1">
                <a:solidFill>
                  <a:srgbClr val="CC0000"/>
                </a:solidFill>
                <a:latin typeface="Calibri" pitchFamily="34" charset="0"/>
              </a:rPr>
              <a:t>i</a:t>
            </a:r>
            <a:r>
              <a:rPr lang="el-GR" baseline="30000" dirty="0">
                <a:solidFill>
                  <a:srgbClr val="CC0000"/>
                </a:solidFill>
                <a:latin typeface="Calibri" pitchFamily="34" charset="0"/>
              </a:rPr>
              <a:t>θ</a:t>
            </a:r>
            <a:endParaRPr lang="en-US" baseline="30000" dirty="0">
              <a:solidFill>
                <a:srgbClr val="CC0000"/>
              </a:solidFill>
              <a:latin typeface="Calibri" pitchFamily="34" charset="0"/>
            </a:endParaRPr>
          </a:p>
        </p:txBody>
      </p:sp>
      <p:cxnSp>
        <p:nvCxnSpPr>
          <p:cNvPr id="115" name="AutoShape 29"/>
          <p:cNvCxnSpPr>
            <a:cxnSpLocks noChangeShapeType="1"/>
            <a:endCxn id="86" idx="3"/>
          </p:cNvCxnSpPr>
          <p:nvPr/>
        </p:nvCxnSpPr>
        <p:spPr bwMode="auto">
          <a:xfrm rot="5400000">
            <a:off x="3537306" y="3900908"/>
            <a:ext cx="1548549" cy="516678"/>
          </a:xfrm>
          <a:prstGeom prst="curvedConnector2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" name="Oval 67"/>
          <p:cNvSpPr>
            <a:spLocks noChangeArrowheads="1"/>
          </p:cNvSpPr>
          <p:nvPr/>
        </p:nvSpPr>
        <p:spPr bwMode="auto">
          <a:xfrm>
            <a:off x="4332958" y="2186797"/>
            <a:ext cx="76200" cy="76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91423" tIns="45712" rIns="91423" bIns="45712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he-IL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" name="Oval 67"/>
          <p:cNvSpPr>
            <a:spLocks noChangeArrowheads="1"/>
          </p:cNvSpPr>
          <p:nvPr/>
        </p:nvSpPr>
        <p:spPr bwMode="auto">
          <a:xfrm>
            <a:off x="4531820" y="3308773"/>
            <a:ext cx="76200" cy="762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91423" tIns="45712" rIns="91423" bIns="45712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he-IL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" name="Left-Right Arrow 91"/>
          <p:cNvSpPr/>
          <p:nvPr/>
        </p:nvSpPr>
        <p:spPr>
          <a:xfrm>
            <a:off x="4301171" y="5311621"/>
            <a:ext cx="381000" cy="134139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29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70" grpId="0" animBg="1"/>
      <p:bldP spid="70" grpId="1" animBg="1"/>
      <p:bldP spid="38917" grpId="0" animBg="1"/>
      <p:bldP spid="38917" grpId="1" animBg="1"/>
      <p:bldP spid="30722" grpId="0"/>
      <p:bldP spid="2" grpId="0" animBg="1"/>
      <p:bldP spid="2" grpId="1" animBg="1"/>
      <p:bldP spid="2" grpId="2" animBg="1"/>
      <p:bldP spid="86" grpId="0"/>
      <p:bldP spid="229398" grpId="0"/>
      <p:bldP spid="229379" grpId="0"/>
      <p:bldP spid="229384" grpId="0"/>
      <p:bldP spid="119" grpId="0" animBg="1"/>
      <p:bldP spid="119" grpId="1" animBg="1"/>
      <p:bldP spid="120" grpId="0" animBg="1"/>
      <p:bldP spid="120" grpId="1" animBg="1"/>
      <p:bldP spid="92" grpId="0" animBg="1"/>
      <p:bldP spid="9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/>
          <p:cNvSpPr txBox="1">
            <a:spLocks/>
          </p:cNvSpPr>
          <p:nvPr/>
        </p:nvSpPr>
        <p:spPr bwMode="auto">
          <a:xfrm>
            <a:off x="1779587" y="508000"/>
            <a:ext cx="5749925" cy="1511300"/>
          </a:xfrm>
          <a:prstGeom prst="rect">
            <a:avLst/>
          </a:prstGeom>
          <a:solidFill>
            <a:srgbClr val="FDEADA"/>
          </a:solidFill>
          <a:ln w="50800" cap="flat" cmpd="sng" algn="ctr">
            <a:solidFill>
              <a:srgbClr val="558ED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3" tIns="45712" rIns="91423" bIns="45712"/>
          <a:lstStyle/>
          <a:p>
            <a:pPr algn="ctr" defTabSz="457113" eaLnBrk="0" hangingPunct="0">
              <a:spcBef>
                <a:spcPct val="20000"/>
              </a:spcBef>
              <a:defRPr/>
            </a:pPr>
            <a:r>
              <a:rPr lang="en-US" sz="4400" dirty="0" smtClean="0">
                <a:latin typeface="+mj-lt"/>
                <a:ea typeface="ＭＳ Ｐゴシック" charset="-128"/>
                <a:cs typeface="ＭＳ Ｐゴシック" charset="-128"/>
              </a:rPr>
              <a:t>Descriptor (union) = </a:t>
            </a:r>
            <a:br>
              <a:rPr lang="en-US" sz="4400" dirty="0" smtClean="0"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US" sz="4400" dirty="0" smtClean="0">
                <a:latin typeface="+mj-lt"/>
                <a:ea typeface="ＭＳ Ｐゴシック" charset="-128"/>
                <a:cs typeface="ＭＳ Ｐゴシック" charset="-128"/>
              </a:rPr>
              <a:t>its bounding contour</a:t>
            </a:r>
            <a:endParaRPr lang="en-US" sz="440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619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Additive Descriptor &amp; 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Contour Cancellation</a:t>
            </a:r>
          </a:p>
        </p:txBody>
      </p:sp>
      <p:sp>
        <p:nvSpPr>
          <p:cNvPr id="229379" name="TextBox 100"/>
          <p:cNvSpPr txBox="1">
            <a:spLocks noChangeArrowheads="1"/>
          </p:cNvSpPr>
          <p:nvPr/>
        </p:nvSpPr>
        <p:spPr bwMode="auto">
          <a:xfrm>
            <a:off x="2476500" y="4283869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US" baseline="30000" dirty="0" err="1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baseline="30000" dirty="0" err="1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</a:t>
            </a:r>
            <a:endParaRPr lang="en-US" baseline="30000" dirty="0">
              <a:solidFill>
                <a:srgbClr val="0000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2857500" y="2342356"/>
            <a:ext cx="717550" cy="1206500"/>
          </a:xfrm>
          <a:custGeom>
            <a:avLst/>
            <a:gdLst>
              <a:gd name="connsiteX0" fmla="*/ 903214 w 1382785"/>
              <a:gd name="connsiteY0" fmla="*/ 113251 h 1799439"/>
              <a:gd name="connsiteX1" fmla="*/ 173372 w 1382785"/>
              <a:gd name="connsiteY1" fmla="*/ 893428 h 1799439"/>
              <a:gd name="connsiteX2" fmla="*/ 173372 w 1382785"/>
              <a:gd name="connsiteY2" fmla="*/ 1749105 h 1799439"/>
              <a:gd name="connsiteX3" fmla="*/ 1213607 w 1382785"/>
              <a:gd name="connsiteY3" fmla="*/ 1195431 h 1799439"/>
              <a:gd name="connsiteX4" fmla="*/ 1188440 w 1382785"/>
              <a:gd name="connsiteY4" fmla="*/ 213919 h 1799439"/>
              <a:gd name="connsiteX5" fmla="*/ 903214 w 1382785"/>
              <a:gd name="connsiteY5" fmla="*/ 113251 h 179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2785" h="1799439">
                <a:moveTo>
                  <a:pt x="903214" y="113251"/>
                </a:moveTo>
                <a:cubicBezTo>
                  <a:pt x="734036" y="226502"/>
                  <a:pt x="295012" y="620786"/>
                  <a:pt x="173372" y="893428"/>
                </a:cubicBezTo>
                <a:cubicBezTo>
                  <a:pt x="51732" y="1166070"/>
                  <a:pt x="0" y="1698771"/>
                  <a:pt x="173372" y="1749105"/>
                </a:cubicBezTo>
                <a:cubicBezTo>
                  <a:pt x="346744" y="1799439"/>
                  <a:pt x="1044429" y="1451295"/>
                  <a:pt x="1213607" y="1195431"/>
                </a:cubicBezTo>
                <a:cubicBezTo>
                  <a:pt x="1382785" y="939567"/>
                  <a:pt x="1244367" y="392884"/>
                  <a:pt x="1188440" y="213919"/>
                </a:cubicBezTo>
                <a:cubicBezTo>
                  <a:pt x="1132513" y="34954"/>
                  <a:pt x="1072392" y="0"/>
                  <a:pt x="903214" y="113251"/>
                </a:cubicBezTo>
                <a:close/>
              </a:path>
            </a:pathLst>
          </a:cu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917" name="Freeform 70"/>
          <p:cNvSpPr>
            <a:spLocks/>
          </p:cNvSpPr>
          <p:nvPr/>
        </p:nvSpPr>
        <p:spPr bwMode="auto">
          <a:xfrm>
            <a:off x="3027363" y="2307431"/>
            <a:ext cx="925512" cy="1600200"/>
          </a:xfrm>
          <a:custGeom>
            <a:avLst/>
            <a:gdLst>
              <a:gd name="T0" fmla="*/ 67084 w 1785457"/>
              <a:gd name="T1" fmla="*/ 56659 h 2388066"/>
              <a:gd name="T2" fmla="*/ 81026 w 1785457"/>
              <a:gd name="T3" fmla="*/ 14377 h 2388066"/>
              <a:gd name="T4" fmla="*/ 112547 w 1785457"/>
              <a:gd name="T5" fmla="*/ 51585 h 2388066"/>
              <a:gd name="T6" fmla="*/ 121033 w 1785457"/>
              <a:gd name="T7" fmla="*/ 323885 h 2388066"/>
              <a:gd name="T8" fmla="*/ 64659 w 1785457"/>
              <a:gd name="T9" fmla="*/ 379697 h 2388066"/>
              <a:gd name="T10" fmla="*/ 21014 w 1785457"/>
              <a:gd name="T11" fmla="*/ 479484 h 2388066"/>
              <a:gd name="T12" fmla="*/ 1616 w 1785457"/>
              <a:gd name="T13" fmla="*/ 391536 h 2388066"/>
              <a:gd name="T14" fmla="*/ 11315 w 1785457"/>
              <a:gd name="T15" fmla="*/ 361093 h 2388066"/>
              <a:gd name="T16" fmla="*/ 34956 w 1785457"/>
              <a:gd name="T17" fmla="*/ 330649 h 2388066"/>
              <a:gd name="T18" fmla="*/ 62234 w 1785457"/>
              <a:gd name="T19" fmla="*/ 276528 h 2388066"/>
              <a:gd name="T20" fmla="*/ 70721 w 1785457"/>
              <a:gd name="T21" fmla="*/ 234246 h 2388066"/>
              <a:gd name="T22" fmla="*/ 74964 w 1785457"/>
              <a:gd name="T23" fmla="*/ 191963 h 2388066"/>
              <a:gd name="T24" fmla="*/ 72539 w 1785457"/>
              <a:gd name="T25" fmla="*/ 119237 h 2388066"/>
              <a:gd name="T26" fmla="*/ 68902 w 1785457"/>
              <a:gd name="T27" fmla="*/ 82028 h 2388066"/>
              <a:gd name="T28" fmla="*/ 67084 w 1785457"/>
              <a:gd name="T29" fmla="*/ 56659 h 23880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85457"/>
              <a:gd name="T46" fmla="*/ 0 h 2388066"/>
              <a:gd name="T47" fmla="*/ 1785457 w 1785457"/>
              <a:gd name="T48" fmla="*/ 2388066 h 238806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85457" h="2388066">
                <a:moveTo>
                  <a:pt x="928382" y="281031"/>
                </a:moveTo>
                <a:cubicBezTo>
                  <a:pt x="956345" y="225105"/>
                  <a:pt x="1016467" y="75501"/>
                  <a:pt x="1121329" y="71307"/>
                </a:cubicBezTo>
                <a:cubicBezTo>
                  <a:pt x="1226191" y="67113"/>
                  <a:pt x="1465278" y="0"/>
                  <a:pt x="1557557" y="255864"/>
                </a:cubicBezTo>
                <a:cubicBezTo>
                  <a:pt x="1649836" y="511728"/>
                  <a:pt x="1785457" y="1335248"/>
                  <a:pt x="1675002" y="1606492"/>
                </a:cubicBezTo>
                <a:cubicBezTo>
                  <a:pt x="1564547" y="1877736"/>
                  <a:pt x="1125523" y="1754698"/>
                  <a:pt x="894826" y="1883329"/>
                </a:cubicBezTo>
                <a:cubicBezTo>
                  <a:pt x="664129" y="2011960"/>
                  <a:pt x="436228" y="2368492"/>
                  <a:pt x="290819" y="2378279"/>
                </a:cubicBezTo>
                <a:cubicBezTo>
                  <a:pt x="145410" y="2388066"/>
                  <a:pt x="44742" y="2039923"/>
                  <a:pt x="22371" y="1942052"/>
                </a:cubicBezTo>
                <a:cubicBezTo>
                  <a:pt x="0" y="1844181"/>
                  <a:pt x="79696" y="1841384"/>
                  <a:pt x="156595" y="1791050"/>
                </a:cubicBezTo>
                <a:cubicBezTo>
                  <a:pt x="233494" y="1740716"/>
                  <a:pt x="366320" y="1709956"/>
                  <a:pt x="483766" y="1640048"/>
                </a:cubicBezTo>
                <a:cubicBezTo>
                  <a:pt x="601212" y="1570140"/>
                  <a:pt x="778778" y="1451296"/>
                  <a:pt x="861270" y="1371600"/>
                </a:cubicBezTo>
                <a:cubicBezTo>
                  <a:pt x="943762" y="1291905"/>
                  <a:pt x="949355" y="1231783"/>
                  <a:pt x="978716" y="1161875"/>
                </a:cubicBezTo>
                <a:cubicBezTo>
                  <a:pt x="1008077" y="1091967"/>
                  <a:pt x="1033245" y="1047226"/>
                  <a:pt x="1037439" y="952151"/>
                </a:cubicBezTo>
                <a:cubicBezTo>
                  <a:pt x="1041633" y="857076"/>
                  <a:pt x="1017865" y="682305"/>
                  <a:pt x="1003883" y="591424"/>
                </a:cubicBezTo>
                <a:cubicBezTo>
                  <a:pt x="989901" y="500543"/>
                  <a:pt x="967531" y="455802"/>
                  <a:pt x="953549" y="406866"/>
                </a:cubicBezTo>
                <a:cubicBezTo>
                  <a:pt x="939567" y="357930"/>
                  <a:pt x="900419" y="336957"/>
                  <a:pt x="928382" y="281031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  <a:round/>
            <a:headEnd/>
            <a:tailEnd/>
          </a:ln>
        </p:spPr>
        <p:txBody>
          <a:bodyPr lIns="91423" tIns="45712" rIns="91423" bIns="45712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8" name="Left Bracket 71"/>
          <p:cNvSpPr>
            <a:spLocks/>
          </p:cNvSpPr>
          <p:nvPr/>
        </p:nvSpPr>
        <p:spPr bwMode="auto">
          <a:xfrm>
            <a:off x="2400300" y="4060031"/>
            <a:ext cx="76200" cy="1524000"/>
          </a:xfrm>
          <a:prstGeom prst="leftBracket">
            <a:avLst>
              <a:gd name="adj" fmla="val 8333"/>
            </a:avLst>
          </a:prstGeom>
          <a:noFill/>
          <a:ln w="25400">
            <a:solidFill>
              <a:schemeClr val="accent5"/>
            </a:solidFill>
            <a:round/>
            <a:headEnd/>
            <a:tailEnd/>
          </a:ln>
        </p:spPr>
        <p:txBody>
          <a:bodyPr lIns="91423" tIns="45712" rIns="91423" bIns="45712" anchor="ctr"/>
          <a:lstStyle/>
          <a:p>
            <a:pPr>
              <a:defRPr/>
            </a:pPr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38919" name="Left Bracket 72"/>
          <p:cNvSpPr>
            <a:spLocks/>
          </p:cNvSpPr>
          <p:nvPr/>
        </p:nvSpPr>
        <p:spPr bwMode="auto">
          <a:xfrm flipH="1">
            <a:off x="2870200" y="4060031"/>
            <a:ext cx="76200" cy="1524000"/>
          </a:xfrm>
          <a:prstGeom prst="leftBracket">
            <a:avLst>
              <a:gd name="adj" fmla="val 8333"/>
            </a:avLst>
          </a:prstGeom>
          <a:noFill/>
          <a:ln w="25400">
            <a:solidFill>
              <a:schemeClr val="accent5"/>
            </a:solidFill>
            <a:round/>
            <a:headEnd/>
            <a:tailEnd/>
          </a:ln>
        </p:spPr>
        <p:txBody>
          <a:bodyPr lIns="91423" tIns="45712" rIns="91423" bIns="45712" anchor="ctr"/>
          <a:lstStyle/>
          <a:p>
            <a:pPr>
              <a:defRPr/>
            </a:pPr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29384" name="TextBox 79"/>
          <p:cNvSpPr txBox="1">
            <a:spLocks noChangeArrowheads="1"/>
          </p:cNvSpPr>
          <p:nvPr/>
        </p:nvSpPr>
        <p:spPr bwMode="auto">
          <a:xfrm>
            <a:off x="2476500" y="4801394"/>
            <a:ext cx="49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e</a:t>
            </a:r>
            <a:r>
              <a:rPr lang="en-US" baseline="30000" dirty="0" err="1">
                <a:solidFill>
                  <a:srgbClr val="CC0000"/>
                </a:solidFill>
                <a:latin typeface="Calibri" pitchFamily="34" charset="0"/>
              </a:rPr>
              <a:t>i</a:t>
            </a:r>
            <a:r>
              <a:rPr lang="el-GR" baseline="30000" dirty="0">
                <a:solidFill>
                  <a:srgbClr val="CC0000"/>
                </a:solidFill>
                <a:latin typeface="Calibri" pitchFamily="34" charset="0"/>
              </a:rPr>
              <a:t>θ</a:t>
            </a:r>
            <a:endParaRPr lang="en-US" baseline="30000" dirty="0">
              <a:solidFill>
                <a:srgbClr val="CC0000"/>
              </a:solidFill>
              <a:latin typeface="Calibri" pitchFamily="34" charset="0"/>
            </a:endParaRPr>
          </a:p>
        </p:txBody>
      </p:sp>
      <p:cxnSp>
        <p:nvCxnSpPr>
          <p:cNvPr id="128" name="Straight Arrow Connector 127"/>
          <p:cNvCxnSpPr>
            <a:cxnSpLocks noChangeShapeType="1"/>
          </p:cNvCxnSpPr>
          <p:nvPr/>
        </p:nvCxnSpPr>
        <p:spPr bwMode="auto">
          <a:xfrm flipH="1" flipV="1">
            <a:off x="2949575" y="2275681"/>
            <a:ext cx="228600" cy="2333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3170238" y="2502694"/>
            <a:ext cx="76200" cy="76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91423" tIns="45712" rIns="91423" bIns="45712" anchor="ctr"/>
          <a:lstStyle/>
          <a:p>
            <a:pPr algn="ctr"/>
            <a:endParaRPr lang="he-I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Oval 67"/>
          <p:cNvSpPr>
            <a:spLocks noChangeArrowheads="1"/>
          </p:cNvSpPr>
          <p:nvPr/>
        </p:nvSpPr>
        <p:spPr bwMode="auto">
          <a:xfrm>
            <a:off x="3482975" y="3036094"/>
            <a:ext cx="76200" cy="762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lIns="91423" tIns="45712" rIns="91423" bIns="45712" anchor="ctr"/>
          <a:lstStyle/>
          <a:p>
            <a:pPr algn="ctr"/>
            <a:endParaRPr lang="he-IL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29389" name="AutoShape 13"/>
          <p:cNvCxnSpPr>
            <a:cxnSpLocks noChangeShapeType="1"/>
            <a:stCxn id="68" idx="2"/>
            <a:endCxn id="229379" idx="1"/>
          </p:cNvCxnSpPr>
          <p:nvPr/>
        </p:nvCxnSpPr>
        <p:spPr bwMode="auto">
          <a:xfrm rot="10800000" flipV="1">
            <a:off x="2476500" y="2540794"/>
            <a:ext cx="693738" cy="1973262"/>
          </a:xfrm>
          <a:prstGeom prst="curvedConnector3">
            <a:avLst>
              <a:gd name="adj1" fmla="val 132954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9390" name="AutoShape 14"/>
          <p:cNvCxnSpPr>
            <a:cxnSpLocks noChangeShapeType="1"/>
            <a:endCxn id="229398" idx="1"/>
          </p:cNvCxnSpPr>
          <p:nvPr/>
        </p:nvCxnSpPr>
        <p:spPr bwMode="auto">
          <a:xfrm rot="16200000" flipH="1">
            <a:off x="2765425" y="3880644"/>
            <a:ext cx="1957387" cy="344488"/>
          </a:xfrm>
          <a:prstGeom prst="curvedConnector2">
            <a:avLst/>
          </a:prstGeom>
          <a:noFill/>
          <a:ln w="25400">
            <a:solidFill>
              <a:srgbClr val="CC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391" name="TextBox 100"/>
          <p:cNvSpPr txBox="1">
            <a:spLocks noChangeArrowheads="1"/>
          </p:cNvSpPr>
          <p:nvPr/>
        </p:nvSpPr>
        <p:spPr bwMode="auto">
          <a:xfrm>
            <a:off x="4173538" y="4307681"/>
            <a:ext cx="34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dirty="0">
              <a:solidFill>
                <a:srgbClr val="0000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38928" name="Left Bracket 71"/>
          <p:cNvSpPr>
            <a:spLocks/>
          </p:cNvSpPr>
          <p:nvPr/>
        </p:nvSpPr>
        <p:spPr bwMode="auto">
          <a:xfrm>
            <a:off x="3948113" y="4060031"/>
            <a:ext cx="76200" cy="1524000"/>
          </a:xfrm>
          <a:prstGeom prst="leftBracket">
            <a:avLst>
              <a:gd name="adj" fmla="val 8333"/>
            </a:avLst>
          </a:prstGeom>
          <a:noFill/>
          <a:ln w="25400">
            <a:solidFill>
              <a:schemeClr val="accent3"/>
            </a:solidFill>
            <a:round/>
            <a:headEnd/>
            <a:tailEnd/>
          </a:ln>
        </p:spPr>
        <p:txBody>
          <a:bodyPr lIns="91423" tIns="45712" rIns="91423" bIns="45712" anchor="ctr"/>
          <a:lstStyle/>
          <a:p>
            <a:pPr>
              <a:defRPr/>
            </a:pPr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38929" name="Left Bracket 72"/>
          <p:cNvSpPr>
            <a:spLocks/>
          </p:cNvSpPr>
          <p:nvPr/>
        </p:nvSpPr>
        <p:spPr bwMode="auto">
          <a:xfrm flipH="1">
            <a:off x="4654550" y="4060031"/>
            <a:ext cx="76200" cy="1524000"/>
          </a:xfrm>
          <a:prstGeom prst="leftBracket">
            <a:avLst>
              <a:gd name="adj" fmla="val 8333"/>
            </a:avLst>
          </a:prstGeom>
          <a:noFill/>
          <a:ln w="25400">
            <a:solidFill>
              <a:schemeClr val="accent3"/>
            </a:solidFill>
            <a:round/>
            <a:headEnd/>
            <a:tailEnd/>
          </a:ln>
        </p:spPr>
        <p:txBody>
          <a:bodyPr lIns="91423" tIns="45712" rIns="91423" bIns="45712" anchor="ctr"/>
          <a:lstStyle/>
          <a:p>
            <a:pPr>
              <a:defRPr/>
            </a:pPr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321175" y="5244306"/>
            <a:ext cx="44450" cy="296863"/>
            <a:chOff x="2720" y="3196"/>
            <a:chExt cx="28" cy="187"/>
          </a:xfrm>
          <a:solidFill>
            <a:srgbClr val="7F7F7F"/>
          </a:solidFill>
        </p:grpSpPr>
        <p:sp>
          <p:nvSpPr>
            <p:cNvPr id="34876" name="Oval 76"/>
            <p:cNvSpPr>
              <a:spLocks noChangeArrowheads="1"/>
            </p:cNvSpPr>
            <p:nvPr/>
          </p:nvSpPr>
          <p:spPr bwMode="auto">
            <a:xfrm>
              <a:off x="2720" y="3196"/>
              <a:ext cx="28" cy="29"/>
            </a:xfrm>
            <a:prstGeom prst="ellipse">
              <a:avLst/>
            </a:prstGeom>
            <a:grp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877" name="Oval 77"/>
            <p:cNvSpPr>
              <a:spLocks noChangeArrowheads="1"/>
            </p:cNvSpPr>
            <p:nvPr/>
          </p:nvSpPr>
          <p:spPr bwMode="auto">
            <a:xfrm>
              <a:off x="2720" y="3277"/>
              <a:ext cx="28" cy="29"/>
            </a:xfrm>
            <a:prstGeom prst="ellipse">
              <a:avLst/>
            </a:prstGeom>
            <a:grp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878" name="Oval 78"/>
            <p:cNvSpPr>
              <a:spLocks noChangeArrowheads="1"/>
            </p:cNvSpPr>
            <p:nvPr/>
          </p:nvSpPr>
          <p:spPr bwMode="auto">
            <a:xfrm>
              <a:off x="2720" y="3354"/>
              <a:ext cx="28" cy="29"/>
            </a:xfrm>
            <a:prstGeom prst="ellipse">
              <a:avLst/>
            </a:prstGeom>
            <a:grp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29398" name="TextBox 79"/>
          <p:cNvSpPr txBox="1">
            <a:spLocks noChangeArrowheads="1"/>
          </p:cNvSpPr>
          <p:nvPr/>
        </p:nvSpPr>
        <p:spPr bwMode="auto">
          <a:xfrm>
            <a:off x="3916363" y="4801394"/>
            <a:ext cx="83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e</a:t>
            </a:r>
            <a:r>
              <a:rPr lang="en-US" baseline="30000" dirty="0" err="1">
                <a:solidFill>
                  <a:srgbClr val="CC0000"/>
                </a:solidFill>
                <a:latin typeface="Calibri" pitchFamily="34" charset="0"/>
              </a:rPr>
              <a:t>i</a:t>
            </a:r>
            <a:r>
              <a:rPr lang="en-US" baseline="30000" dirty="0">
                <a:solidFill>
                  <a:srgbClr val="CC0000"/>
                </a:solidFill>
                <a:latin typeface="Calibri" pitchFamily="34" charset="0"/>
              </a:rPr>
              <a:t>(</a:t>
            </a:r>
            <a:r>
              <a:rPr lang="el-GR" baseline="30000" dirty="0">
                <a:solidFill>
                  <a:srgbClr val="CC0000"/>
                </a:solidFill>
                <a:latin typeface="Calibri" pitchFamily="34" charset="0"/>
              </a:rPr>
              <a:t>θ</a:t>
            </a:r>
            <a:r>
              <a:rPr lang="en-US" baseline="30000" dirty="0">
                <a:solidFill>
                  <a:srgbClr val="CC0000"/>
                </a:solidFill>
                <a:latin typeface="Calibri" pitchFamily="34" charset="0"/>
              </a:rPr>
              <a:t>+</a:t>
            </a:r>
            <a:r>
              <a:rPr lang="en-US" baseline="30000" dirty="0" err="1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baseline="30000" dirty="0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)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324350" y="4060031"/>
            <a:ext cx="49213" cy="292100"/>
            <a:chOff x="2722" y="2450"/>
            <a:chExt cx="31" cy="184"/>
          </a:xfrm>
          <a:solidFill>
            <a:srgbClr val="7F7F7F"/>
          </a:solidFill>
        </p:grpSpPr>
        <p:sp>
          <p:nvSpPr>
            <p:cNvPr id="34873" name="Oval 73"/>
            <p:cNvSpPr>
              <a:spLocks noChangeArrowheads="1"/>
            </p:cNvSpPr>
            <p:nvPr/>
          </p:nvSpPr>
          <p:spPr bwMode="auto">
            <a:xfrm>
              <a:off x="2722" y="2605"/>
              <a:ext cx="28" cy="29"/>
            </a:xfrm>
            <a:prstGeom prst="ellipse">
              <a:avLst/>
            </a:prstGeom>
            <a:grp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874" name="Oval 74"/>
            <p:cNvSpPr>
              <a:spLocks noChangeArrowheads="1"/>
            </p:cNvSpPr>
            <p:nvPr/>
          </p:nvSpPr>
          <p:spPr bwMode="auto">
            <a:xfrm>
              <a:off x="2722" y="2528"/>
              <a:ext cx="28" cy="29"/>
            </a:xfrm>
            <a:prstGeom prst="ellipse">
              <a:avLst/>
            </a:prstGeom>
            <a:grp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875" name="Oval 77"/>
            <p:cNvSpPr>
              <a:spLocks noChangeArrowheads="1"/>
            </p:cNvSpPr>
            <p:nvPr/>
          </p:nvSpPr>
          <p:spPr bwMode="auto">
            <a:xfrm>
              <a:off x="2725" y="2450"/>
              <a:ext cx="28" cy="29"/>
            </a:xfrm>
            <a:prstGeom prst="ellipse">
              <a:avLst/>
            </a:prstGeom>
            <a:grp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cxnSp>
        <p:nvCxnSpPr>
          <p:cNvPr id="130" name="Straight Arrow Connector 129"/>
          <p:cNvCxnSpPr>
            <a:cxnSpLocks noChangeShapeType="1"/>
          </p:cNvCxnSpPr>
          <p:nvPr/>
        </p:nvCxnSpPr>
        <p:spPr bwMode="auto">
          <a:xfrm flipH="1" flipV="1">
            <a:off x="3162300" y="2985294"/>
            <a:ext cx="304800" cy="76200"/>
          </a:xfrm>
          <a:prstGeom prst="straightConnector1">
            <a:avLst/>
          </a:prstGeom>
          <a:noFill/>
          <a:ln w="25400">
            <a:solidFill>
              <a:srgbClr val="99CC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Straight Arrow Connector 129"/>
          <p:cNvCxnSpPr>
            <a:cxnSpLocks noChangeShapeType="1"/>
          </p:cNvCxnSpPr>
          <p:nvPr/>
        </p:nvCxnSpPr>
        <p:spPr bwMode="auto">
          <a:xfrm>
            <a:off x="3567113" y="3085306"/>
            <a:ext cx="304800" cy="76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29405" name="AutoShape 29"/>
          <p:cNvCxnSpPr>
            <a:cxnSpLocks noChangeShapeType="1"/>
            <a:endCxn id="229384" idx="3"/>
          </p:cNvCxnSpPr>
          <p:nvPr/>
        </p:nvCxnSpPr>
        <p:spPr bwMode="auto">
          <a:xfrm rot="5400000">
            <a:off x="2241550" y="3802857"/>
            <a:ext cx="1957387" cy="500062"/>
          </a:xfrm>
          <a:prstGeom prst="curvedConnector2">
            <a:avLst/>
          </a:prstGeom>
          <a:noFill/>
          <a:ln w="25400">
            <a:solidFill>
              <a:srgbClr val="CC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6" name="Group 65"/>
          <p:cNvGrpSpPr/>
          <p:nvPr/>
        </p:nvGrpSpPr>
        <p:grpSpPr>
          <a:xfrm>
            <a:off x="5516563" y="2231231"/>
            <a:ext cx="1074737" cy="1676400"/>
            <a:chOff x="5513388" y="2060575"/>
            <a:chExt cx="1074737" cy="1676400"/>
          </a:xfrm>
        </p:grpSpPr>
        <p:sp>
          <p:nvSpPr>
            <p:cNvPr id="38921" name="Freeform 112"/>
            <p:cNvSpPr>
              <a:spLocks/>
            </p:cNvSpPr>
            <p:nvPr/>
          </p:nvSpPr>
          <p:spPr bwMode="auto">
            <a:xfrm>
              <a:off x="5513388" y="2136775"/>
              <a:ext cx="1074737" cy="1600200"/>
            </a:xfrm>
            <a:custGeom>
              <a:avLst/>
              <a:gdLst>
                <a:gd name="T0" fmla="*/ 88043 w 2070471"/>
                <a:gd name="T1" fmla="*/ 56659 h 2388066"/>
                <a:gd name="T2" fmla="*/ 102043 w 2070471"/>
                <a:gd name="T3" fmla="*/ 14377 h 2388066"/>
                <a:gd name="T4" fmla="*/ 133695 w 2070471"/>
                <a:gd name="T5" fmla="*/ 51585 h 2388066"/>
                <a:gd name="T6" fmla="*/ 142217 w 2070471"/>
                <a:gd name="T7" fmla="*/ 323885 h 2388066"/>
                <a:gd name="T8" fmla="*/ 85608 w 2070471"/>
                <a:gd name="T9" fmla="*/ 379697 h 2388066"/>
                <a:gd name="T10" fmla="*/ 41782 w 2070471"/>
                <a:gd name="T11" fmla="*/ 479484 h 2388066"/>
                <a:gd name="T12" fmla="*/ 22303 w 2070471"/>
                <a:gd name="T13" fmla="*/ 391536 h 2388066"/>
                <a:gd name="T14" fmla="*/ 5298 w 2070471"/>
                <a:gd name="T15" fmla="*/ 356063 h 2388066"/>
                <a:gd name="T16" fmla="*/ 1424 w 2070471"/>
                <a:gd name="T17" fmla="*/ 288335 h 2388066"/>
                <a:gd name="T18" fmla="*/ 13844 w 2070471"/>
                <a:gd name="T19" fmla="*/ 181344 h 2388066"/>
                <a:gd name="T20" fmla="*/ 33784 w 2070471"/>
                <a:gd name="T21" fmla="*/ 108709 h 2388066"/>
                <a:gd name="T22" fmla="*/ 52584 w 2070471"/>
                <a:gd name="T23" fmla="*/ 68219 h 2388066"/>
                <a:gd name="T24" fmla="*/ 75942 w 2070471"/>
                <a:gd name="T25" fmla="*/ 20858 h 2388066"/>
                <a:gd name="T26" fmla="*/ 88043 w 2070471"/>
                <a:gd name="T27" fmla="*/ 56659 h 23880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70471"/>
                <a:gd name="T43" fmla="*/ 0 h 2388066"/>
                <a:gd name="T44" fmla="*/ 2070471 w 2070471"/>
                <a:gd name="T45" fmla="*/ 2388066 h 23880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70471" h="2388066">
                  <a:moveTo>
                    <a:pt x="1213396" y="281031"/>
                  </a:moveTo>
                  <a:cubicBezTo>
                    <a:pt x="1273350" y="275673"/>
                    <a:pt x="1301481" y="75501"/>
                    <a:pt x="1406343" y="71307"/>
                  </a:cubicBezTo>
                  <a:cubicBezTo>
                    <a:pt x="1511205" y="67113"/>
                    <a:pt x="1750292" y="0"/>
                    <a:pt x="1842571" y="255864"/>
                  </a:cubicBezTo>
                  <a:cubicBezTo>
                    <a:pt x="1934850" y="511728"/>
                    <a:pt x="2070471" y="1335248"/>
                    <a:pt x="1960016" y="1606492"/>
                  </a:cubicBezTo>
                  <a:cubicBezTo>
                    <a:pt x="1849561" y="1877736"/>
                    <a:pt x="1410537" y="1754698"/>
                    <a:pt x="1179840" y="1883329"/>
                  </a:cubicBezTo>
                  <a:cubicBezTo>
                    <a:pt x="949143" y="2011960"/>
                    <a:pt x="721242" y="2368492"/>
                    <a:pt x="575833" y="2378279"/>
                  </a:cubicBezTo>
                  <a:cubicBezTo>
                    <a:pt x="430424" y="2388066"/>
                    <a:pt x="391187" y="2044082"/>
                    <a:pt x="307385" y="1942052"/>
                  </a:cubicBezTo>
                  <a:cubicBezTo>
                    <a:pt x="223583" y="1840022"/>
                    <a:pt x="120980" y="1851413"/>
                    <a:pt x="73021" y="1766098"/>
                  </a:cubicBezTo>
                  <a:cubicBezTo>
                    <a:pt x="25062" y="1680783"/>
                    <a:pt x="0" y="1574598"/>
                    <a:pt x="19629" y="1430162"/>
                  </a:cubicBezTo>
                  <a:cubicBezTo>
                    <a:pt x="39258" y="1285726"/>
                    <a:pt x="116466" y="1047973"/>
                    <a:pt x="190795" y="899480"/>
                  </a:cubicBezTo>
                  <a:cubicBezTo>
                    <a:pt x="265124" y="750987"/>
                    <a:pt x="484539" y="523121"/>
                    <a:pt x="465605" y="539202"/>
                  </a:cubicBezTo>
                  <a:cubicBezTo>
                    <a:pt x="550312" y="460345"/>
                    <a:pt x="598743" y="454831"/>
                    <a:pt x="724704" y="338370"/>
                  </a:cubicBezTo>
                  <a:cubicBezTo>
                    <a:pt x="858517" y="276681"/>
                    <a:pt x="965172" y="113015"/>
                    <a:pt x="1046621" y="103458"/>
                  </a:cubicBezTo>
                  <a:cubicBezTo>
                    <a:pt x="1128070" y="93901"/>
                    <a:pt x="1153442" y="286389"/>
                    <a:pt x="1213396" y="281031"/>
                  </a:cubicBez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accent6"/>
              </a:solidFill>
              <a:round/>
              <a:headEnd/>
              <a:tailEnd/>
            </a:ln>
          </p:spPr>
          <p:txBody>
            <a:bodyPr lIns="91423" tIns="45712" rIns="91423" bIns="45712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Oval 67"/>
            <p:cNvSpPr>
              <a:spLocks noChangeArrowheads="1"/>
            </p:cNvSpPr>
            <p:nvPr/>
          </p:nvSpPr>
          <p:spPr bwMode="auto">
            <a:xfrm>
              <a:off x="5894388" y="2289175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423" tIns="45712" rIns="91423" bIns="45712" anchor="ctr"/>
            <a:lstStyle/>
            <a:p>
              <a:pPr algn="ctr"/>
              <a:endParaRPr lang="he-IL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3" name="Straight Arrow Connector 127"/>
            <p:cNvCxnSpPr>
              <a:cxnSpLocks noChangeShapeType="1"/>
            </p:cNvCxnSpPr>
            <p:nvPr/>
          </p:nvCxnSpPr>
          <p:spPr bwMode="auto">
            <a:xfrm flipH="1" flipV="1">
              <a:off x="5665788" y="2060575"/>
              <a:ext cx="228600" cy="233363"/>
            </a:xfrm>
            <a:prstGeom prst="straightConnector1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34842" name="AutoShape 32"/>
          <p:cNvSpPr>
            <a:spLocks noChangeArrowheads="1"/>
          </p:cNvSpPr>
          <p:nvPr/>
        </p:nvSpPr>
        <p:spPr bwMode="auto">
          <a:xfrm>
            <a:off x="4194175" y="2456656"/>
            <a:ext cx="1066800" cy="1068388"/>
          </a:xfrm>
          <a:prstGeom prst="rightArrow">
            <a:avLst>
              <a:gd name="adj1" fmla="val 50000"/>
              <a:gd name="adj2" fmla="val 3094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/>
          <a:lstStyle/>
          <a:p>
            <a:pPr algn="ctr"/>
            <a:r>
              <a:rPr lang="en-US" sz="2400" dirty="0">
                <a:latin typeface="Calibri" pitchFamily="34" charset="0"/>
              </a:rPr>
              <a:t>union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660650" y="5244306"/>
            <a:ext cx="44450" cy="296863"/>
            <a:chOff x="1674" y="3196"/>
            <a:chExt cx="28" cy="187"/>
          </a:xfrm>
          <a:solidFill>
            <a:srgbClr val="7F7F7F"/>
          </a:solidFill>
        </p:grpSpPr>
        <p:sp>
          <p:nvSpPr>
            <p:cNvPr id="34870" name="Oval 76"/>
            <p:cNvSpPr>
              <a:spLocks noChangeArrowheads="1"/>
            </p:cNvSpPr>
            <p:nvPr/>
          </p:nvSpPr>
          <p:spPr bwMode="auto">
            <a:xfrm>
              <a:off x="1674" y="3196"/>
              <a:ext cx="28" cy="29"/>
            </a:xfrm>
            <a:prstGeom prst="ellipse">
              <a:avLst/>
            </a:prstGeom>
            <a:grp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871" name="Oval 77"/>
            <p:cNvSpPr>
              <a:spLocks noChangeArrowheads="1"/>
            </p:cNvSpPr>
            <p:nvPr/>
          </p:nvSpPr>
          <p:spPr bwMode="auto">
            <a:xfrm>
              <a:off x="1674" y="3277"/>
              <a:ext cx="28" cy="29"/>
            </a:xfrm>
            <a:prstGeom prst="ellipse">
              <a:avLst/>
            </a:prstGeom>
            <a:grp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872" name="Oval 78"/>
            <p:cNvSpPr>
              <a:spLocks noChangeArrowheads="1"/>
            </p:cNvSpPr>
            <p:nvPr/>
          </p:nvSpPr>
          <p:spPr bwMode="auto">
            <a:xfrm>
              <a:off x="1674" y="3354"/>
              <a:ext cx="28" cy="29"/>
            </a:xfrm>
            <a:prstGeom prst="ellipse">
              <a:avLst/>
            </a:prstGeom>
            <a:grp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660650" y="4060031"/>
            <a:ext cx="49213" cy="292100"/>
            <a:chOff x="1674" y="2450"/>
            <a:chExt cx="31" cy="184"/>
          </a:xfrm>
          <a:solidFill>
            <a:srgbClr val="7F7F7F"/>
          </a:solidFill>
        </p:grpSpPr>
        <p:sp>
          <p:nvSpPr>
            <p:cNvPr id="34867" name="Oval 73"/>
            <p:cNvSpPr>
              <a:spLocks noChangeArrowheads="1"/>
            </p:cNvSpPr>
            <p:nvPr/>
          </p:nvSpPr>
          <p:spPr bwMode="auto">
            <a:xfrm>
              <a:off x="1674" y="2605"/>
              <a:ext cx="28" cy="29"/>
            </a:xfrm>
            <a:prstGeom prst="ellipse">
              <a:avLst/>
            </a:prstGeom>
            <a:grp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868" name="Oval 74"/>
            <p:cNvSpPr>
              <a:spLocks noChangeArrowheads="1"/>
            </p:cNvSpPr>
            <p:nvPr/>
          </p:nvSpPr>
          <p:spPr bwMode="auto">
            <a:xfrm>
              <a:off x="1674" y="2528"/>
              <a:ext cx="28" cy="29"/>
            </a:xfrm>
            <a:prstGeom prst="ellipse">
              <a:avLst/>
            </a:prstGeom>
            <a:grp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869" name="Oval 77"/>
            <p:cNvSpPr>
              <a:spLocks noChangeArrowheads="1"/>
            </p:cNvSpPr>
            <p:nvPr/>
          </p:nvSpPr>
          <p:spPr bwMode="auto">
            <a:xfrm>
              <a:off x="1677" y="2450"/>
              <a:ext cx="28" cy="29"/>
            </a:xfrm>
            <a:prstGeom prst="ellipse">
              <a:avLst/>
            </a:prstGeom>
            <a:grpFill/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4864" name="Oval 75"/>
          <p:cNvSpPr>
            <a:spLocks noChangeArrowheads="1"/>
          </p:cNvSpPr>
          <p:nvPr/>
        </p:nvSpPr>
        <p:spPr bwMode="auto">
          <a:xfrm>
            <a:off x="4324350" y="4763294"/>
            <a:ext cx="44450" cy="46037"/>
          </a:xfrm>
          <a:prstGeom prst="ellipse">
            <a:avLst/>
          </a:prstGeom>
          <a:solidFill>
            <a:srgbClr val="7F7F7F"/>
          </a:solidFill>
          <a:ln w="254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/>
          <a:p>
            <a:endParaRPr lang="he-I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65" name="Oval 75"/>
          <p:cNvSpPr>
            <a:spLocks noChangeArrowheads="1"/>
          </p:cNvSpPr>
          <p:nvPr/>
        </p:nvSpPr>
        <p:spPr bwMode="auto">
          <a:xfrm>
            <a:off x="2660650" y="4763294"/>
            <a:ext cx="44450" cy="46037"/>
          </a:xfrm>
          <a:prstGeom prst="ellipse">
            <a:avLst/>
          </a:prstGeom>
          <a:solidFill>
            <a:srgbClr val="7F7F7F"/>
          </a:solidFill>
          <a:ln w="254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/>
          <a:p>
            <a:endParaRPr lang="he-IL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753100" y="4060031"/>
            <a:ext cx="568325" cy="1524000"/>
            <a:chOff x="5749925" y="3889375"/>
            <a:chExt cx="568325" cy="1524000"/>
          </a:xfrm>
        </p:grpSpPr>
        <p:sp>
          <p:nvSpPr>
            <p:cNvPr id="229417" name="TextBox 100"/>
            <p:cNvSpPr txBox="1">
              <a:spLocks noChangeArrowheads="1"/>
            </p:cNvSpPr>
            <p:nvPr/>
          </p:nvSpPr>
          <p:spPr bwMode="auto">
            <a:xfrm>
              <a:off x="5826125" y="4113213"/>
              <a:ext cx="4921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2" rIns="91423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dirty="0" err="1">
                  <a:solidFill>
                    <a:srgbClr val="000000"/>
                  </a:solidFill>
                  <a:latin typeface="Calibri" pitchFamily="34" charset="0"/>
                </a:rPr>
                <a:t>e</a:t>
              </a:r>
              <a:r>
                <a:rPr lang="en-US" baseline="30000" dirty="0" err="1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baseline="30000" dirty="0" err="1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</a:t>
              </a:r>
              <a:endParaRPr lang="en-US" baseline="30000" dirty="0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38942" name="Left Bracket 71"/>
            <p:cNvSpPr>
              <a:spLocks/>
            </p:cNvSpPr>
            <p:nvPr/>
          </p:nvSpPr>
          <p:spPr bwMode="auto">
            <a:xfrm>
              <a:off x="5749925" y="3889375"/>
              <a:ext cx="76200" cy="1524000"/>
            </a:xfrm>
            <a:prstGeom prst="leftBracket">
              <a:avLst>
                <a:gd name="adj" fmla="val 8333"/>
              </a:avLst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</p:spPr>
          <p:txBody>
            <a:bodyPr lIns="91423" tIns="45712" rIns="91423" bIns="45712" anchor="ctr"/>
            <a:lstStyle/>
            <a:p>
              <a:pPr>
                <a:defRPr/>
              </a:pPr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38943" name="Left Bracket 72"/>
            <p:cNvSpPr>
              <a:spLocks/>
            </p:cNvSpPr>
            <p:nvPr/>
          </p:nvSpPr>
          <p:spPr bwMode="auto">
            <a:xfrm flipH="1">
              <a:off x="6219825" y="3889375"/>
              <a:ext cx="76200" cy="1524000"/>
            </a:xfrm>
            <a:prstGeom prst="leftBracket">
              <a:avLst>
                <a:gd name="adj" fmla="val 8333"/>
              </a:avLst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</p:spPr>
          <p:txBody>
            <a:bodyPr lIns="91423" tIns="45712" rIns="91423" bIns="45712" anchor="ctr"/>
            <a:lstStyle/>
            <a:p>
              <a:pPr>
                <a:defRPr/>
              </a:pPr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229420" name="TextBox 79"/>
            <p:cNvSpPr txBox="1">
              <a:spLocks noChangeArrowheads="1"/>
            </p:cNvSpPr>
            <p:nvPr/>
          </p:nvSpPr>
          <p:spPr bwMode="auto">
            <a:xfrm>
              <a:off x="5865813" y="4606925"/>
              <a:ext cx="3413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2" rIns="91423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CC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4866" name="Oval 75"/>
            <p:cNvSpPr>
              <a:spLocks noChangeArrowheads="1"/>
            </p:cNvSpPr>
            <p:nvPr/>
          </p:nvSpPr>
          <p:spPr bwMode="auto">
            <a:xfrm>
              <a:off x="6010275" y="4592638"/>
              <a:ext cx="44450" cy="46037"/>
            </a:xfrm>
            <a:prstGeom prst="ellipse">
              <a:avLst/>
            </a:prstGeom>
            <a:solidFill>
              <a:srgbClr val="7F7F7F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6010275" y="5073650"/>
              <a:ext cx="44450" cy="296863"/>
              <a:chOff x="3786" y="3196"/>
              <a:chExt cx="28" cy="187"/>
            </a:xfrm>
          </p:grpSpPr>
          <p:sp>
            <p:nvSpPr>
              <p:cNvPr id="34861" name="Oval 76"/>
              <p:cNvSpPr>
                <a:spLocks noChangeArrowheads="1"/>
              </p:cNvSpPr>
              <p:nvPr/>
            </p:nvSpPr>
            <p:spPr bwMode="auto">
              <a:xfrm>
                <a:off x="3786" y="3196"/>
                <a:ext cx="28" cy="29"/>
              </a:xfrm>
              <a:prstGeom prst="ellipse">
                <a:avLst/>
              </a:prstGeom>
              <a:solidFill>
                <a:srgbClr val="7F7F7F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34862" name="Oval 77"/>
              <p:cNvSpPr>
                <a:spLocks noChangeArrowheads="1"/>
              </p:cNvSpPr>
              <p:nvPr/>
            </p:nvSpPr>
            <p:spPr bwMode="auto">
              <a:xfrm>
                <a:off x="3786" y="3277"/>
                <a:ext cx="28" cy="29"/>
              </a:xfrm>
              <a:prstGeom prst="ellipse">
                <a:avLst/>
              </a:prstGeom>
              <a:solidFill>
                <a:srgbClr val="7F7F7F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34863" name="Oval 78"/>
              <p:cNvSpPr>
                <a:spLocks noChangeArrowheads="1"/>
              </p:cNvSpPr>
              <p:nvPr/>
            </p:nvSpPr>
            <p:spPr bwMode="auto">
              <a:xfrm>
                <a:off x="3786" y="3354"/>
                <a:ext cx="28" cy="29"/>
              </a:xfrm>
              <a:prstGeom prst="ellipse">
                <a:avLst/>
              </a:prstGeom>
              <a:solidFill>
                <a:srgbClr val="7F7F7F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6010275" y="3889375"/>
              <a:ext cx="49213" cy="292100"/>
              <a:chOff x="3786" y="2450"/>
              <a:chExt cx="31" cy="184"/>
            </a:xfrm>
          </p:grpSpPr>
          <p:sp>
            <p:nvSpPr>
              <p:cNvPr id="34858" name="Oval 73"/>
              <p:cNvSpPr>
                <a:spLocks noChangeArrowheads="1"/>
              </p:cNvSpPr>
              <p:nvPr/>
            </p:nvSpPr>
            <p:spPr bwMode="auto">
              <a:xfrm>
                <a:off x="3786" y="2605"/>
                <a:ext cx="28" cy="29"/>
              </a:xfrm>
              <a:prstGeom prst="ellipse">
                <a:avLst/>
              </a:prstGeom>
              <a:solidFill>
                <a:srgbClr val="7F7F7F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34859" name="Oval 74"/>
              <p:cNvSpPr>
                <a:spLocks noChangeArrowheads="1"/>
              </p:cNvSpPr>
              <p:nvPr/>
            </p:nvSpPr>
            <p:spPr bwMode="auto">
              <a:xfrm>
                <a:off x="3786" y="2528"/>
                <a:ext cx="28" cy="29"/>
              </a:xfrm>
              <a:prstGeom prst="ellipse">
                <a:avLst/>
              </a:prstGeom>
              <a:solidFill>
                <a:srgbClr val="7F7F7F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34860" name="Oval 77"/>
              <p:cNvSpPr>
                <a:spLocks noChangeArrowheads="1"/>
              </p:cNvSpPr>
              <p:nvPr/>
            </p:nvSpPr>
            <p:spPr bwMode="auto">
              <a:xfrm>
                <a:off x="3789" y="2450"/>
                <a:ext cx="28" cy="29"/>
              </a:xfrm>
              <a:prstGeom prst="ellipse">
                <a:avLst/>
              </a:prstGeom>
              <a:solidFill>
                <a:srgbClr val="7F7F7F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229433" name="Text Box 57"/>
          <p:cNvSpPr txBox="1">
            <a:spLocks noChangeArrowheads="1"/>
          </p:cNvSpPr>
          <p:nvPr/>
        </p:nvSpPr>
        <p:spPr bwMode="auto">
          <a:xfrm>
            <a:off x="3328988" y="4145756"/>
            <a:ext cx="30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aseline="-25000" dirty="0">
                <a:latin typeface="Calibri" pitchFamily="34" charset="0"/>
              </a:rPr>
              <a:t>+</a:t>
            </a:r>
          </a:p>
        </p:txBody>
      </p:sp>
      <p:sp>
        <p:nvSpPr>
          <p:cNvPr id="229434" name="Text Box 58"/>
          <p:cNvSpPr txBox="1">
            <a:spLocks noChangeArrowheads="1"/>
          </p:cNvSpPr>
          <p:nvPr/>
        </p:nvSpPr>
        <p:spPr bwMode="auto">
          <a:xfrm>
            <a:off x="5005388" y="4131469"/>
            <a:ext cx="304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aseline="-25000" dirty="0">
                <a:latin typeface="Calibri" pitchFamily="34" charset="0"/>
              </a:rPr>
              <a:t>=</a:t>
            </a:r>
          </a:p>
        </p:txBody>
      </p:sp>
      <p:cxnSp>
        <p:nvCxnSpPr>
          <p:cNvPr id="229435" name="AutoShape 59"/>
          <p:cNvCxnSpPr>
            <a:cxnSpLocks noChangeShapeType="1"/>
          </p:cNvCxnSpPr>
          <p:nvPr/>
        </p:nvCxnSpPr>
        <p:spPr bwMode="auto">
          <a:xfrm rot="5400000">
            <a:off x="4849019" y="3478212"/>
            <a:ext cx="2016125" cy="55563"/>
          </a:xfrm>
          <a:prstGeom prst="curvedConnector4">
            <a:avLst>
              <a:gd name="adj1" fmla="val 44278"/>
              <a:gd name="adj2" fmla="val 511292"/>
            </a:avLst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55" name="AutoShape 60"/>
          <p:cNvSpPr>
            <a:spLocks/>
          </p:cNvSpPr>
          <p:nvPr/>
        </p:nvSpPr>
        <p:spPr bwMode="auto">
          <a:xfrm>
            <a:off x="1679575" y="4056856"/>
            <a:ext cx="468313" cy="1570038"/>
          </a:xfrm>
          <a:prstGeom prst="leftBrace">
            <a:avLst>
              <a:gd name="adj1" fmla="val 301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3" tIns="45712" rIns="91423" bIns="45712" anchor="ctr">
            <a:spAutoFit/>
          </a:bodyPr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38952" name="Text Box 61"/>
          <p:cNvSpPr txBox="1">
            <a:spLocks noChangeArrowheads="1"/>
          </p:cNvSpPr>
          <p:nvPr/>
        </p:nvSpPr>
        <p:spPr bwMode="auto">
          <a:xfrm>
            <a:off x="155575" y="4056856"/>
            <a:ext cx="18002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dimension       =</a:t>
            </a:r>
            <a:br>
              <a:rPr lang="en-US" sz="2400" dirty="0">
                <a:latin typeface="+mn-lt"/>
                <a:ea typeface="Arial" charset="0"/>
                <a:cs typeface="Arial" charset="0"/>
              </a:rPr>
            </a:br>
            <a:r>
              <a:rPr lang="en-US" sz="2400" dirty="0">
                <a:latin typeface="+mn-lt"/>
                <a:ea typeface="Arial" charset="0"/>
                <a:cs typeface="Arial" charset="0"/>
              </a:rPr>
              <a:t>#contour samples</a:t>
            </a:r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6146800" y="2997994"/>
            <a:ext cx="76200" cy="762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lIns="91423" tIns="45712" rIns="91423" bIns="45712" anchor="ctr"/>
          <a:lstStyle/>
          <a:p>
            <a:pPr algn="ctr"/>
            <a:endParaRPr lang="he-I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" name="Left Arrow 64"/>
          <p:cNvSpPr/>
          <p:nvPr/>
        </p:nvSpPr>
        <p:spPr>
          <a:xfrm>
            <a:off x="6393300" y="4959582"/>
            <a:ext cx="396000" cy="144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xit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4818" grpId="0"/>
      <p:bldP spid="34842" grpId="0" animBg="1"/>
      <p:bldP spid="229433" grpId="0"/>
      <p:bldP spid="229434" grpId="0"/>
      <p:bldP spid="73" grpId="0" animBg="1"/>
      <p:bldP spid="73" grpId="1" animBg="1"/>
      <p:bldP spid="73" grpId="2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Comparing Shapes Across Images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14950" y="3743460"/>
            <a:ext cx="914400" cy="2741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/>
            <a:r>
              <a:rPr lang="en-US" sz="3200" dirty="0">
                <a:latin typeface="Calibri" pitchFamily="34" charset="0"/>
                <a:ea typeface="Arial" pitchFamily="34" charset="0"/>
              </a:rPr>
              <a:t>B</a:t>
            </a:r>
            <a:r>
              <a:rPr lang="en-US" sz="3200" baseline="-25000" dirty="0">
                <a:latin typeface="Calibri" pitchFamily="34" charset="0"/>
                <a:ea typeface="Arial" pitchFamily="34" charset="0"/>
              </a:rPr>
              <a:t>2</a:t>
            </a:r>
          </a:p>
        </p:txBody>
      </p:sp>
      <p:pic>
        <p:nvPicPr>
          <p:cNvPr id="106" name="Picture 2" descr="M:\glasner_WIS\cc\presentation\sq_SP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405968"/>
            <a:ext cx="275555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3" descr="M:\glasner_WIS\cc\presentation\sq_SP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405968"/>
            <a:ext cx="275555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911227" y="3730903"/>
            <a:ext cx="914400" cy="24707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/>
            <a:r>
              <a:rPr lang="en-US" sz="3200" dirty="0" smtClean="0">
                <a:latin typeface="Calibri" pitchFamily="34" charset="0"/>
                <a:ea typeface="Arial" pitchFamily="34" charset="0"/>
              </a:rPr>
              <a:t>B</a:t>
            </a:r>
            <a:r>
              <a:rPr lang="en-US" sz="3200" baseline="-25000" dirty="0" smtClean="0">
                <a:latin typeface="Calibri" pitchFamily="34" charset="0"/>
                <a:ea typeface="Arial" pitchFamily="34" charset="0"/>
              </a:rPr>
              <a:t>1</a:t>
            </a:r>
            <a:endParaRPr lang="en-US" sz="3200" baseline="-25000" dirty="0">
              <a:latin typeface="Calibri" pitchFamily="34" charset="0"/>
              <a:ea typeface="Arial" pitchFamily="34" charset="0"/>
            </a:endParaRPr>
          </a:p>
        </p:txBody>
      </p:sp>
      <p:grpSp>
        <p:nvGrpSpPr>
          <p:cNvPr id="2" name="Group 123"/>
          <p:cNvGrpSpPr/>
          <p:nvPr/>
        </p:nvGrpSpPr>
        <p:grpSpPr>
          <a:xfrm>
            <a:off x="838200" y="3718202"/>
            <a:ext cx="493961" cy="2498129"/>
            <a:chOff x="1071562" y="3919538"/>
            <a:chExt cx="493961" cy="2772000"/>
          </a:xfrm>
        </p:grpSpPr>
        <p:sp>
          <p:nvSpPr>
            <p:cNvPr id="110" name="Left Bracket 71"/>
            <p:cNvSpPr>
              <a:spLocks/>
            </p:cNvSpPr>
            <p:nvPr/>
          </p:nvSpPr>
          <p:spPr bwMode="auto">
            <a:xfrm>
              <a:off x="1120775" y="3919538"/>
              <a:ext cx="76200" cy="2772000"/>
            </a:xfrm>
            <a:prstGeom prst="leftBracket">
              <a:avLst>
                <a:gd name="adj" fmla="val 8333"/>
              </a:avLst>
            </a:prstGeom>
            <a:noFill/>
            <a:ln w="25400">
              <a:solidFill>
                <a:srgbClr val="558ED5"/>
              </a:solidFill>
              <a:round/>
              <a:headEnd/>
              <a:tailEnd/>
            </a:ln>
          </p:spPr>
          <p:txBody>
            <a:bodyPr lIns="91423" tIns="45712" rIns="91423" bIns="45712" anchor="ctr"/>
            <a:lstStyle/>
            <a:p>
              <a:pPr>
                <a:defRPr/>
              </a:pPr>
              <a:endParaRPr lang="en-US" dirty="0"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111" name="Left Bracket 72"/>
            <p:cNvSpPr>
              <a:spLocks/>
            </p:cNvSpPr>
            <p:nvPr/>
          </p:nvSpPr>
          <p:spPr bwMode="auto">
            <a:xfrm flipH="1">
              <a:off x="1412875" y="3919538"/>
              <a:ext cx="76200" cy="2772000"/>
            </a:xfrm>
            <a:prstGeom prst="leftBracket">
              <a:avLst>
                <a:gd name="adj" fmla="val 8333"/>
              </a:avLst>
            </a:prstGeom>
            <a:noFill/>
            <a:ln w="25400">
              <a:solidFill>
                <a:srgbClr val="558ED5"/>
              </a:solidFill>
              <a:round/>
              <a:headEnd/>
              <a:tailEnd/>
            </a:ln>
          </p:spPr>
          <p:txBody>
            <a:bodyPr lIns="91423" tIns="45712" rIns="91423" bIns="45712" anchor="ctr"/>
            <a:lstStyle/>
            <a:p>
              <a:pPr>
                <a:defRPr/>
              </a:pPr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114" name="TextBox 100"/>
            <p:cNvSpPr txBox="1">
              <a:spLocks noChangeArrowheads="1"/>
            </p:cNvSpPr>
            <p:nvPr/>
          </p:nvSpPr>
          <p:spPr bwMode="auto">
            <a:xfrm>
              <a:off x="1133475" y="3971927"/>
              <a:ext cx="340624" cy="51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3" tIns="45712" rIns="91423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dirty="0" smtClean="0">
                  <a:latin typeface="Calibri" pitchFamily="34" charset="0"/>
                </a:rPr>
                <a:t>0</a:t>
              </a:r>
              <a:endParaRPr lang="en-US" baseline="30000" dirty="0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15" name="TextBox 79"/>
            <p:cNvSpPr txBox="1">
              <a:spLocks noChangeArrowheads="1"/>
            </p:cNvSpPr>
            <p:nvPr/>
          </p:nvSpPr>
          <p:spPr bwMode="auto">
            <a:xfrm>
              <a:off x="1071562" y="4797425"/>
              <a:ext cx="493961" cy="92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3" tIns="45712" rIns="91423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</a:t>
              </a:r>
            </a:p>
            <a:p>
              <a:pPr algn="ctr" eaLnBrk="1" hangingPunct="1"/>
              <a:r>
                <a:rPr lang="en-US" dirty="0" err="1" smtClean="0">
                  <a:solidFill>
                    <a:srgbClr val="000000"/>
                  </a:solidFill>
                  <a:latin typeface="Calibri" pitchFamily="34" charset="0"/>
                </a:rPr>
                <a:t>e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l-GR" baseline="30000" dirty="0" smtClean="0">
                  <a:solidFill>
                    <a:srgbClr val="000000"/>
                  </a:solidFill>
                  <a:latin typeface="Calibri" pitchFamily="34" charset="0"/>
                </a:rPr>
                <a:t>θ</a:t>
              </a:r>
              <a:endParaRPr lang="en-US" baseline="30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1260475" y="4483894"/>
              <a:ext cx="44450" cy="296863"/>
              <a:chOff x="1674" y="3196"/>
              <a:chExt cx="28" cy="187"/>
            </a:xfrm>
          </p:grpSpPr>
          <p:sp>
            <p:nvSpPr>
              <p:cNvPr id="117" name="Oval 76"/>
              <p:cNvSpPr>
                <a:spLocks noChangeArrowheads="1"/>
              </p:cNvSpPr>
              <p:nvPr/>
            </p:nvSpPr>
            <p:spPr bwMode="auto">
              <a:xfrm>
                <a:off x="1674" y="3196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8" name="Oval 77"/>
              <p:cNvSpPr>
                <a:spLocks noChangeArrowheads="1"/>
              </p:cNvSpPr>
              <p:nvPr/>
            </p:nvSpPr>
            <p:spPr bwMode="auto">
              <a:xfrm>
                <a:off x="1674" y="3277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9" name="Oval 78"/>
              <p:cNvSpPr>
                <a:spLocks noChangeArrowheads="1"/>
              </p:cNvSpPr>
              <p:nvPr/>
            </p:nvSpPr>
            <p:spPr bwMode="auto">
              <a:xfrm>
                <a:off x="1674" y="3354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1260475" y="5742587"/>
              <a:ext cx="44450" cy="296863"/>
              <a:chOff x="1674" y="3428"/>
              <a:chExt cx="28" cy="187"/>
            </a:xfrm>
          </p:grpSpPr>
          <p:sp>
            <p:nvSpPr>
              <p:cNvPr id="121" name="Oval 76"/>
              <p:cNvSpPr>
                <a:spLocks noChangeArrowheads="1"/>
              </p:cNvSpPr>
              <p:nvPr/>
            </p:nvSpPr>
            <p:spPr bwMode="auto">
              <a:xfrm>
                <a:off x="1674" y="3428"/>
                <a:ext cx="28" cy="29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2" name="Oval 77"/>
              <p:cNvSpPr>
                <a:spLocks noChangeArrowheads="1"/>
              </p:cNvSpPr>
              <p:nvPr/>
            </p:nvSpPr>
            <p:spPr bwMode="auto">
              <a:xfrm>
                <a:off x="1674" y="3509"/>
                <a:ext cx="28" cy="29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3" name="Oval 78"/>
              <p:cNvSpPr>
                <a:spLocks noChangeArrowheads="1"/>
              </p:cNvSpPr>
              <p:nvPr/>
            </p:nvSpPr>
            <p:spPr bwMode="auto">
              <a:xfrm>
                <a:off x="1674" y="3586"/>
                <a:ext cx="28" cy="29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6" name="Group 124"/>
          <p:cNvGrpSpPr/>
          <p:nvPr/>
        </p:nvGrpSpPr>
        <p:grpSpPr>
          <a:xfrm>
            <a:off x="1533526" y="3718200"/>
            <a:ext cx="368300" cy="2498131"/>
            <a:chOff x="1120775" y="3919538"/>
            <a:chExt cx="368300" cy="2772000"/>
          </a:xfrm>
        </p:grpSpPr>
        <p:sp>
          <p:nvSpPr>
            <p:cNvPr id="126" name="Left Bracket 71"/>
            <p:cNvSpPr>
              <a:spLocks/>
            </p:cNvSpPr>
            <p:nvPr/>
          </p:nvSpPr>
          <p:spPr bwMode="auto">
            <a:xfrm>
              <a:off x="1120775" y="3919538"/>
              <a:ext cx="76200" cy="2772000"/>
            </a:xfrm>
            <a:prstGeom prst="leftBracket">
              <a:avLst>
                <a:gd name="adj" fmla="val 8333"/>
              </a:avLst>
            </a:prstGeom>
            <a:noFill/>
            <a:ln w="254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3" tIns="45712" rIns="91423" bIns="45712" anchor="ctr"/>
            <a:lstStyle/>
            <a:p>
              <a:pPr>
                <a:defRPr/>
              </a:pPr>
              <a:endParaRPr lang="en-US" dirty="0"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127" name="Left Bracket 72"/>
            <p:cNvSpPr>
              <a:spLocks/>
            </p:cNvSpPr>
            <p:nvPr/>
          </p:nvSpPr>
          <p:spPr bwMode="auto">
            <a:xfrm flipH="1">
              <a:off x="1412875" y="3919538"/>
              <a:ext cx="76200" cy="2772000"/>
            </a:xfrm>
            <a:prstGeom prst="leftBracket">
              <a:avLst>
                <a:gd name="adj" fmla="val 8333"/>
              </a:avLst>
            </a:prstGeom>
            <a:noFill/>
            <a:ln w="254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3" tIns="45712" rIns="91423" bIns="45712" anchor="ctr"/>
            <a:lstStyle/>
            <a:p>
              <a:pPr>
                <a:defRPr/>
              </a:pPr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260475" y="5018726"/>
              <a:ext cx="44450" cy="296866"/>
              <a:chOff x="1674" y="2972"/>
              <a:chExt cx="28" cy="187"/>
            </a:xfrm>
          </p:grpSpPr>
          <p:sp>
            <p:nvSpPr>
              <p:cNvPr id="132" name="Oval 76"/>
              <p:cNvSpPr>
                <a:spLocks noChangeArrowheads="1"/>
              </p:cNvSpPr>
              <p:nvPr/>
            </p:nvSpPr>
            <p:spPr bwMode="auto">
              <a:xfrm>
                <a:off x="1674" y="2972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3" name="Oval 77"/>
              <p:cNvSpPr>
                <a:spLocks noChangeArrowheads="1"/>
              </p:cNvSpPr>
              <p:nvPr/>
            </p:nvSpPr>
            <p:spPr bwMode="auto">
              <a:xfrm>
                <a:off x="1674" y="3053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4" name="Oval 78"/>
              <p:cNvSpPr>
                <a:spLocks noChangeArrowheads="1"/>
              </p:cNvSpPr>
              <p:nvPr/>
            </p:nvSpPr>
            <p:spPr bwMode="auto">
              <a:xfrm>
                <a:off x="1674" y="3130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8" name="Group 137"/>
          <p:cNvGrpSpPr/>
          <p:nvPr/>
        </p:nvGrpSpPr>
        <p:grpSpPr>
          <a:xfrm>
            <a:off x="3149254" y="3736723"/>
            <a:ext cx="368300" cy="2498131"/>
            <a:chOff x="1120775" y="3919538"/>
            <a:chExt cx="368300" cy="2772000"/>
          </a:xfrm>
        </p:grpSpPr>
        <p:sp>
          <p:nvSpPr>
            <p:cNvPr id="139" name="Left Bracket 71"/>
            <p:cNvSpPr>
              <a:spLocks/>
            </p:cNvSpPr>
            <p:nvPr/>
          </p:nvSpPr>
          <p:spPr bwMode="auto">
            <a:xfrm>
              <a:off x="1120775" y="3919538"/>
              <a:ext cx="76200" cy="2772000"/>
            </a:xfrm>
            <a:prstGeom prst="leftBracket">
              <a:avLst>
                <a:gd name="adj" fmla="val 8333"/>
              </a:avLst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 lIns="91423" tIns="45712" rIns="91423" bIns="45712" anchor="ctr"/>
            <a:lstStyle/>
            <a:p>
              <a:pPr>
                <a:defRPr/>
              </a:pPr>
              <a:endParaRPr lang="en-US" dirty="0"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140" name="Left Bracket 72"/>
            <p:cNvSpPr>
              <a:spLocks/>
            </p:cNvSpPr>
            <p:nvPr/>
          </p:nvSpPr>
          <p:spPr bwMode="auto">
            <a:xfrm flipH="1">
              <a:off x="1412875" y="3919538"/>
              <a:ext cx="76200" cy="2772000"/>
            </a:xfrm>
            <a:prstGeom prst="leftBracket">
              <a:avLst>
                <a:gd name="adj" fmla="val 8333"/>
              </a:avLst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 lIns="91423" tIns="45712" rIns="91423" bIns="45712" anchor="ctr"/>
            <a:lstStyle/>
            <a:p>
              <a:pPr>
                <a:defRPr/>
              </a:pPr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1260475" y="4980634"/>
              <a:ext cx="44450" cy="296866"/>
              <a:chOff x="1674" y="2948"/>
              <a:chExt cx="28" cy="187"/>
            </a:xfrm>
          </p:grpSpPr>
          <p:sp>
            <p:nvSpPr>
              <p:cNvPr id="145" name="Oval 76"/>
              <p:cNvSpPr>
                <a:spLocks noChangeArrowheads="1"/>
              </p:cNvSpPr>
              <p:nvPr/>
            </p:nvSpPr>
            <p:spPr bwMode="auto">
              <a:xfrm>
                <a:off x="1674" y="2948"/>
                <a:ext cx="28" cy="29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6" name="Oval 77"/>
              <p:cNvSpPr>
                <a:spLocks noChangeArrowheads="1"/>
              </p:cNvSpPr>
              <p:nvPr/>
            </p:nvSpPr>
            <p:spPr bwMode="auto">
              <a:xfrm>
                <a:off x="1674" y="3029"/>
                <a:ext cx="28" cy="29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7" name="Oval 78"/>
              <p:cNvSpPr>
                <a:spLocks noChangeArrowheads="1"/>
              </p:cNvSpPr>
              <p:nvPr/>
            </p:nvSpPr>
            <p:spPr bwMode="auto">
              <a:xfrm>
                <a:off x="1674" y="3106"/>
                <a:ext cx="28" cy="29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he-I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cxnSp>
        <p:nvCxnSpPr>
          <p:cNvPr id="152" name="Straight Arrow Connector 151"/>
          <p:cNvCxnSpPr/>
          <p:nvPr/>
        </p:nvCxnSpPr>
        <p:spPr>
          <a:xfrm rot="5400000">
            <a:off x="934113" y="2499662"/>
            <a:ext cx="1355997" cy="108108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rot="5400000">
            <a:off x="1371876" y="2708006"/>
            <a:ext cx="1355998" cy="6643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rot="5400000">
            <a:off x="3086100" y="3009900"/>
            <a:ext cx="990600" cy="457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33"/>
          <p:cNvGrpSpPr>
            <a:grpSpLocks/>
          </p:cNvGrpSpPr>
          <p:nvPr/>
        </p:nvGrpSpPr>
        <p:grpSpPr bwMode="auto">
          <a:xfrm rot="16200000">
            <a:off x="2507485" y="4843596"/>
            <a:ext cx="46038" cy="296863"/>
            <a:chOff x="1673" y="3196"/>
            <a:chExt cx="29" cy="187"/>
          </a:xfrm>
        </p:grpSpPr>
        <p:sp>
          <p:nvSpPr>
            <p:cNvPr id="161" name="Oval 76"/>
            <p:cNvSpPr>
              <a:spLocks noChangeArrowheads="1"/>
            </p:cNvSpPr>
            <p:nvPr/>
          </p:nvSpPr>
          <p:spPr bwMode="auto">
            <a:xfrm>
              <a:off x="1674" y="3196"/>
              <a:ext cx="28" cy="2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2" name="Oval 77"/>
            <p:cNvSpPr>
              <a:spLocks noChangeArrowheads="1"/>
            </p:cNvSpPr>
            <p:nvPr/>
          </p:nvSpPr>
          <p:spPr bwMode="auto">
            <a:xfrm rot="16200000">
              <a:off x="1674" y="3277"/>
              <a:ext cx="28" cy="2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3" name="Oval 78"/>
            <p:cNvSpPr>
              <a:spLocks noChangeArrowheads="1"/>
            </p:cNvSpPr>
            <p:nvPr/>
          </p:nvSpPr>
          <p:spPr bwMode="auto">
            <a:xfrm>
              <a:off x="1674" y="3354"/>
              <a:ext cx="28" cy="2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e-IL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Group 169"/>
          <p:cNvGrpSpPr/>
          <p:nvPr/>
        </p:nvGrpSpPr>
        <p:grpSpPr>
          <a:xfrm>
            <a:off x="6280150" y="3765415"/>
            <a:ext cx="2074863" cy="2665413"/>
            <a:chOff x="2960688" y="1787525"/>
            <a:chExt cx="2074863" cy="2665413"/>
          </a:xfrm>
        </p:grpSpPr>
        <p:sp>
          <p:nvSpPr>
            <p:cNvPr id="171" name="Text Box 10"/>
            <p:cNvSpPr txBox="1">
              <a:spLocks noChangeArrowheads="1"/>
            </p:cNvSpPr>
            <p:nvPr/>
          </p:nvSpPr>
          <p:spPr bwMode="auto">
            <a:xfrm>
              <a:off x="3268663" y="2417537"/>
              <a:ext cx="1766888" cy="12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3" tIns="45712" rIns="91423" bIns="45712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n-lt"/>
                  <a:ea typeface="Arial" charset="0"/>
                  <a:cs typeface="Arial" charset="0"/>
                </a:rPr>
                <a:t># contour</a:t>
              </a: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 elements image 2</a:t>
              </a:r>
            </a:p>
          </p:txBody>
        </p:sp>
        <p:sp>
          <p:nvSpPr>
            <p:cNvPr id="172" name="AutoShape 13"/>
            <p:cNvSpPr>
              <a:spLocks/>
            </p:cNvSpPr>
            <p:nvPr/>
          </p:nvSpPr>
          <p:spPr bwMode="auto">
            <a:xfrm flipH="1">
              <a:off x="2960688" y="1787525"/>
              <a:ext cx="250825" cy="2665413"/>
            </a:xfrm>
            <a:prstGeom prst="leftBrace">
              <a:avLst>
                <a:gd name="adj1" fmla="val 8855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3" tIns="45712" rIns="91423" bIns="45712" anchor="ctr"/>
            <a:lstStyle/>
            <a:p>
              <a:endParaRPr lang="he-IL">
                <a:latin typeface="Calibri" pitchFamily="34" charset="0"/>
              </a:endParaRPr>
            </a:p>
          </p:txBody>
        </p:sp>
      </p:grpSp>
      <p:grpSp>
        <p:nvGrpSpPr>
          <p:cNvPr id="12" name="Group 173"/>
          <p:cNvGrpSpPr/>
          <p:nvPr/>
        </p:nvGrpSpPr>
        <p:grpSpPr>
          <a:xfrm>
            <a:off x="4456113" y="3018426"/>
            <a:ext cx="2935287" cy="699776"/>
            <a:chOff x="2476500" y="5106430"/>
            <a:chExt cx="2935287" cy="699776"/>
          </a:xfrm>
        </p:grpSpPr>
        <p:sp>
          <p:nvSpPr>
            <p:cNvPr id="175" name="Text Box 11"/>
            <p:cNvSpPr txBox="1">
              <a:spLocks noChangeArrowheads="1"/>
            </p:cNvSpPr>
            <p:nvPr/>
          </p:nvSpPr>
          <p:spPr bwMode="auto">
            <a:xfrm>
              <a:off x="2476500" y="5106430"/>
              <a:ext cx="2935287" cy="46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3" tIns="45712" rIns="91423" bIns="45712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n-lt"/>
                  <a:ea typeface="Arial" charset="0"/>
                  <a:cs typeface="Arial" charset="0"/>
                </a:rPr>
                <a:t>#</a:t>
              </a: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 segments image 2</a:t>
              </a:r>
              <a:endParaRPr lang="en-US" sz="2400" dirty="0">
                <a:latin typeface="+mn-lt"/>
                <a:ea typeface="Arial" charset="0"/>
                <a:cs typeface="Arial" charset="0"/>
              </a:endParaRPr>
            </a:p>
          </p:txBody>
        </p:sp>
        <p:sp>
          <p:nvSpPr>
            <p:cNvPr id="176" name="AutoShape 12"/>
            <p:cNvSpPr>
              <a:spLocks/>
            </p:cNvSpPr>
            <p:nvPr/>
          </p:nvSpPr>
          <p:spPr bwMode="auto">
            <a:xfrm rot="5400000" flipV="1">
              <a:off x="3658394" y="5230737"/>
              <a:ext cx="250825" cy="900113"/>
            </a:xfrm>
            <a:prstGeom prst="leftBrace">
              <a:avLst>
                <a:gd name="adj1" fmla="val 29905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3" tIns="45712" rIns="91423" bIns="45712" anchor="ctr"/>
            <a:lstStyle/>
            <a:p>
              <a:endParaRPr lang="he-IL">
                <a:latin typeface="Calibri" pitchFamily="34" charset="0"/>
              </a:endParaRPr>
            </a:p>
          </p:txBody>
        </p:sp>
      </p:grpSp>
      <p:grpSp>
        <p:nvGrpSpPr>
          <p:cNvPr id="13" name="Group 180"/>
          <p:cNvGrpSpPr/>
          <p:nvPr/>
        </p:nvGrpSpPr>
        <p:grpSpPr>
          <a:xfrm>
            <a:off x="1901826" y="3795844"/>
            <a:ext cx="1766888" cy="2402075"/>
            <a:chOff x="3802062" y="3540125"/>
            <a:chExt cx="1766888" cy="2665413"/>
          </a:xfrm>
        </p:grpSpPr>
        <p:sp>
          <p:nvSpPr>
            <p:cNvPr id="182" name="Text Box 10"/>
            <p:cNvSpPr txBox="1">
              <a:spLocks noChangeArrowheads="1"/>
            </p:cNvSpPr>
            <p:nvPr/>
          </p:nvSpPr>
          <p:spPr bwMode="auto">
            <a:xfrm>
              <a:off x="3802062" y="3989666"/>
              <a:ext cx="1766888" cy="133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3" tIns="45712" rIns="91423" bIns="45712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n-lt"/>
                  <a:ea typeface="Arial" charset="0"/>
                  <a:cs typeface="Arial" charset="0"/>
                </a:rPr>
                <a:t># contour</a:t>
              </a: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 elements image 1</a:t>
              </a:r>
            </a:p>
          </p:txBody>
        </p:sp>
        <p:sp>
          <p:nvSpPr>
            <p:cNvPr id="183" name="AutoShape 13"/>
            <p:cNvSpPr>
              <a:spLocks/>
            </p:cNvSpPr>
            <p:nvPr/>
          </p:nvSpPr>
          <p:spPr bwMode="auto">
            <a:xfrm flipH="1">
              <a:off x="3802062" y="3540125"/>
              <a:ext cx="250825" cy="2665413"/>
            </a:xfrm>
            <a:prstGeom prst="leftBrace">
              <a:avLst>
                <a:gd name="adj1" fmla="val 8855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3" tIns="45712" rIns="91423" bIns="45712" anchor="ctr"/>
            <a:lstStyle/>
            <a:p>
              <a:endParaRPr lang="he-IL">
                <a:latin typeface="Calibri" pitchFamily="34" charset="0"/>
              </a:endParaRPr>
            </a:p>
          </p:txBody>
        </p:sp>
      </p:grpSp>
      <p:grpSp>
        <p:nvGrpSpPr>
          <p:cNvPr id="14" name="Group 183"/>
          <p:cNvGrpSpPr/>
          <p:nvPr/>
        </p:nvGrpSpPr>
        <p:grpSpPr>
          <a:xfrm>
            <a:off x="-54765" y="3005726"/>
            <a:ext cx="3290885" cy="699774"/>
            <a:chOff x="2359820" y="5106432"/>
            <a:chExt cx="3290885" cy="699774"/>
          </a:xfrm>
        </p:grpSpPr>
        <p:sp>
          <p:nvSpPr>
            <p:cNvPr id="185" name="Text Box 11"/>
            <p:cNvSpPr txBox="1">
              <a:spLocks noChangeArrowheads="1"/>
            </p:cNvSpPr>
            <p:nvPr/>
          </p:nvSpPr>
          <p:spPr bwMode="auto">
            <a:xfrm>
              <a:off x="2359820" y="5106432"/>
              <a:ext cx="3290885" cy="46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3" tIns="45712" rIns="91423" bIns="45712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n-lt"/>
                  <a:ea typeface="Arial" charset="0"/>
                  <a:cs typeface="Arial" charset="0"/>
                </a:rPr>
                <a:t>#</a:t>
              </a:r>
              <a:r>
                <a:rPr lang="en-US" sz="2400" dirty="0" smtClean="0">
                  <a:latin typeface="+mn-lt"/>
                  <a:ea typeface="Arial" charset="0"/>
                  <a:cs typeface="Arial" charset="0"/>
                </a:rPr>
                <a:t> segments image 1</a:t>
              </a:r>
              <a:endParaRPr lang="en-US" sz="2400" dirty="0">
                <a:latin typeface="+mn-lt"/>
                <a:ea typeface="Arial" charset="0"/>
                <a:cs typeface="Arial" charset="0"/>
              </a:endParaRPr>
            </a:p>
          </p:txBody>
        </p:sp>
        <p:sp>
          <p:nvSpPr>
            <p:cNvPr id="186" name="AutoShape 12"/>
            <p:cNvSpPr>
              <a:spLocks/>
            </p:cNvSpPr>
            <p:nvPr/>
          </p:nvSpPr>
          <p:spPr bwMode="auto">
            <a:xfrm rot="5400000" flipV="1">
              <a:off x="3658394" y="5230737"/>
              <a:ext cx="250825" cy="900113"/>
            </a:xfrm>
            <a:prstGeom prst="leftBrace">
              <a:avLst>
                <a:gd name="adj1" fmla="val 29905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3" tIns="45712" rIns="91423" bIns="45712" anchor="ctr"/>
            <a:lstStyle/>
            <a:p>
              <a:endParaRPr lang="he-IL">
                <a:latin typeface="Calibri" pitchFamily="34" charset="0"/>
              </a:endParaRPr>
            </a:p>
          </p:txBody>
        </p:sp>
      </p:grpSp>
      <p:sp>
        <p:nvSpPr>
          <p:cNvPr id="191" name="TextBox 18"/>
          <p:cNvSpPr txBox="1">
            <a:spLocks noChangeArrowheads="1"/>
          </p:cNvSpPr>
          <p:nvPr/>
        </p:nvSpPr>
        <p:spPr bwMode="auto">
          <a:xfrm>
            <a:off x="4090988" y="1405968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Image</a:t>
            </a:r>
            <a:r>
              <a:rPr lang="en-US" dirty="0" smtClean="0">
                <a:latin typeface="Calibri" pitchFamily="34" charset="0"/>
              </a:rPr>
              <a:t> 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2" name="TextBox 18"/>
          <p:cNvSpPr txBox="1">
            <a:spLocks noChangeArrowheads="1"/>
          </p:cNvSpPr>
          <p:nvPr/>
        </p:nvSpPr>
        <p:spPr bwMode="auto">
          <a:xfrm>
            <a:off x="-14287" y="1405968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latin typeface="Calibri" pitchFamily="34" charset="0"/>
              </a:rPr>
              <a:t>Image 1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11111E-6 L -0.05001 -1.11111E-6 " pathEditMode="relative" ptsTypes="AA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19948 4.44444E-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39899</TotalTime>
  <Words>480</Words>
  <Application>Microsoft Office PowerPoint</Application>
  <PresentationFormat>On-screen Show (4:3)</PresentationFormat>
  <Paragraphs>206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2_Office Theme</vt:lpstr>
      <vt:lpstr>Equation</vt:lpstr>
      <vt:lpstr>Contour-Based Joint Clustering of Multiple Segmentations</vt:lpstr>
      <vt:lpstr>Joint-Clustering of Image Segments</vt:lpstr>
      <vt:lpstr>Related Work</vt:lpstr>
      <vt:lpstr>Some Applications</vt:lpstr>
      <vt:lpstr>Searching for a Good Cluster</vt:lpstr>
      <vt:lpstr>Incorporating Shape</vt:lpstr>
      <vt:lpstr>A Novel Contour Descriptor</vt:lpstr>
      <vt:lpstr>Additive Descriptor &amp;  Contour Cancellation</vt:lpstr>
      <vt:lpstr>Comparing Shapes Across Images</vt:lpstr>
      <vt:lpstr>Comparing Shapes Across Images</vt:lpstr>
      <vt:lpstr>PowerPoint Presentation</vt:lpstr>
      <vt:lpstr>Comparing Shapes Across Images</vt:lpstr>
      <vt:lpstr>For arbitrary selection of segments</vt:lpstr>
      <vt:lpstr>Optimization</vt:lpstr>
      <vt:lpstr>Convex Relaxation</vt:lpstr>
      <vt:lpstr>Video Dataset for Occlusion/Object Boundary Detection</vt:lpstr>
      <vt:lpstr>Qualitative Results</vt:lpstr>
      <vt:lpstr>Qualitative Results</vt:lpstr>
      <vt:lpstr>Summary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Co-clustering segmentation using convex optimization with application to neuronal reconstruction</dc:title>
  <dc:creator>Lavanya</dc:creator>
  <cp:lastModifiedBy>Daniel Glasner</cp:lastModifiedBy>
  <cp:revision>759</cp:revision>
  <dcterms:created xsi:type="dcterms:W3CDTF">2011-07-06T14:39:31Z</dcterms:created>
  <dcterms:modified xsi:type="dcterms:W3CDTF">2011-07-10T06:31:36Z</dcterms:modified>
</cp:coreProperties>
</file>